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3" r:id="rId5"/>
  </p:sldMasterIdLst>
  <p:sldIdLst>
    <p:sldId id="256" r:id="rId6"/>
    <p:sldId id="257" r:id="rId7"/>
    <p:sldId id="266" r:id="rId8"/>
    <p:sldId id="265" r:id="rId9"/>
    <p:sldId id="258" r:id="rId10"/>
    <p:sldId id="259" r:id="rId11"/>
    <p:sldId id="260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8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8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0932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550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6938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4268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0601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3544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8822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7504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29905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25394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2474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99041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9016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2570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7446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1855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8897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8995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676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883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6618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430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8829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5211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/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326821" y="849086"/>
            <a:ext cx="8294915" cy="8416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326821" y="1877785"/>
            <a:ext cx="8294915" cy="4299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25E0C-656F-4DD2-9568-7C8370A1E6C5}" type="datetimeFigureOut">
              <a:rPr lang="hu-HU" smtClean="0"/>
              <a:t>2017.06.07.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406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/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326821" y="849086"/>
            <a:ext cx="8294915" cy="8416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326821" y="1877785"/>
            <a:ext cx="8294915" cy="4299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25E0C-656F-4DD2-9568-7C8370A1E6C5}" type="datetimeFigureOut">
              <a:rPr lang="hu-HU" smtClean="0"/>
              <a:t>2017.06.07.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8252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100648" y="1122363"/>
            <a:ext cx="8567351" cy="2387600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Tájékoztató a 2018. évi OSAP összeállításának előrehaladásáról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00648" y="3602038"/>
            <a:ext cx="8567352" cy="1655762"/>
          </a:xfrm>
        </p:spPr>
        <p:txBody>
          <a:bodyPr>
            <a:normAutofit fontScale="77500" lnSpcReduction="20000"/>
          </a:bodyPr>
          <a:lstStyle/>
          <a:p>
            <a:r>
              <a:rPr lang="hu-HU" b="1" dirty="0" smtClean="0"/>
              <a:t> </a:t>
            </a:r>
            <a:r>
              <a:rPr lang="hu-HU" b="1" dirty="0"/>
              <a:t>Nemzeti Statisztikai Koordinációs Testület</a:t>
            </a:r>
            <a:endParaRPr lang="hu-HU" dirty="0"/>
          </a:p>
          <a:p>
            <a:r>
              <a:rPr lang="hu-HU" b="1" dirty="0"/>
              <a:t>2017. június 07-i </a:t>
            </a:r>
            <a:r>
              <a:rPr lang="hu-HU" b="1" dirty="0" smtClean="0"/>
              <a:t>ülése</a:t>
            </a:r>
          </a:p>
          <a:p>
            <a:endParaRPr lang="hu-HU" b="1" dirty="0"/>
          </a:p>
          <a:p>
            <a:r>
              <a:rPr lang="hu-HU" b="1" dirty="0" smtClean="0"/>
              <a:t>Mezősiné Rózsár Erika</a:t>
            </a:r>
          </a:p>
          <a:p>
            <a:r>
              <a:rPr lang="hu-HU" b="1" dirty="0" smtClean="0"/>
              <a:t> Igazgatási Osztály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5406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Együttműködés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hu-HU" dirty="0" smtClean="0"/>
              <a:t>A közös feladat elvégzésben kérjük további együttműködésüket!</a:t>
            </a:r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b="1" dirty="0" smtClean="0"/>
              <a:t>KSH</a:t>
            </a:r>
          </a:p>
          <a:p>
            <a:pPr marL="0" indent="0" algn="ctr">
              <a:buNone/>
            </a:pPr>
            <a:r>
              <a:rPr lang="hu-HU" b="1" dirty="0" smtClean="0"/>
              <a:t>Statisztikai koordinációs főosztály</a:t>
            </a:r>
          </a:p>
          <a:p>
            <a:pPr marL="0" indent="0" algn="ctr">
              <a:buNone/>
            </a:pPr>
            <a:r>
              <a:rPr lang="hu-HU" b="1" dirty="0" smtClean="0"/>
              <a:t>Igazgatási Osztály</a:t>
            </a:r>
          </a:p>
          <a:p>
            <a:pPr marL="0" indent="0" algn="ctr">
              <a:buNone/>
            </a:pPr>
            <a:r>
              <a:rPr lang="hu-HU" i="1" dirty="0" smtClean="0"/>
              <a:t>Bojti Anikó</a:t>
            </a:r>
          </a:p>
          <a:p>
            <a:pPr marL="0" indent="0" algn="ctr">
              <a:buNone/>
            </a:pPr>
            <a:r>
              <a:rPr lang="hu-HU" i="1" dirty="0" smtClean="0"/>
              <a:t>Ficsór Anna</a:t>
            </a:r>
          </a:p>
          <a:p>
            <a:pPr marL="0" indent="0" algn="ctr">
              <a:buNone/>
            </a:pPr>
            <a:r>
              <a:rPr lang="hu-HU" i="1" dirty="0" smtClean="0"/>
              <a:t>Mezősiné Rózsár Erika</a:t>
            </a:r>
          </a:p>
          <a:p>
            <a:pPr marL="0" indent="0" algn="ctr">
              <a:buNone/>
            </a:pPr>
            <a:r>
              <a:rPr lang="hu-HU" dirty="0" err="1" smtClean="0"/>
              <a:t>osap</a:t>
            </a:r>
            <a:r>
              <a:rPr lang="hu-HU" dirty="0" smtClean="0"/>
              <a:t>_igazgatas@ksh. hu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28978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Változások</a:t>
            </a:r>
            <a:r>
              <a:rPr lang="hu-HU" b="1" dirty="0"/>
              <a:t>, felülvizsgálat</a:t>
            </a:r>
            <a:r>
              <a:rPr lang="hu-HU" b="1" u="sng" dirty="0"/>
              <a:t/>
            </a:r>
            <a:br>
              <a:rPr lang="hu-HU" b="1" u="sng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hu-HU" dirty="0"/>
          </a:p>
          <a:p>
            <a:pPr algn="just"/>
            <a:r>
              <a:rPr lang="hu-HU" dirty="0" smtClean="0"/>
              <a:t>A </a:t>
            </a:r>
            <a:r>
              <a:rPr lang="hu-HU" b="1" dirty="0"/>
              <a:t>hivatalos statisztikáról szóló 2016- évi CLV. törvény (</a:t>
            </a:r>
            <a:r>
              <a:rPr lang="hu-HU" b="1" dirty="0" err="1"/>
              <a:t>Stt</a:t>
            </a:r>
            <a:r>
              <a:rPr lang="hu-HU" b="1" dirty="0"/>
              <a:t>) </a:t>
            </a:r>
            <a:r>
              <a:rPr lang="hu-HU" dirty="0"/>
              <a:t>rendelkezései jelentősen átalakítják az eddig Országos Statisztikai Adat</a:t>
            </a:r>
            <a:r>
              <a:rPr lang="hu-HU" i="1" dirty="0"/>
              <a:t>gyűjtési </a:t>
            </a:r>
            <a:r>
              <a:rPr lang="hu-HU" dirty="0"/>
              <a:t>Program új néven: Országos Statisztikai Adat</a:t>
            </a:r>
            <a:r>
              <a:rPr lang="hu-HU" i="1" dirty="0"/>
              <a:t>felvételi </a:t>
            </a:r>
            <a:r>
              <a:rPr lang="hu-HU" dirty="0"/>
              <a:t>Program (OSAP) jogi hátterét</a:t>
            </a:r>
            <a:r>
              <a:rPr lang="hu-HU" dirty="0" smtClean="0"/>
              <a:t>.</a:t>
            </a:r>
          </a:p>
          <a:p>
            <a:pPr algn="just"/>
            <a:endParaRPr lang="hu-HU" dirty="0"/>
          </a:p>
          <a:p>
            <a:pPr algn="just"/>
            <a:r>
              <a:rPr lang="hu-HU" dirty="0"/>
              <a:t>Csak az </a:t>
            </a:r>
            <a:r>
              <a:rPr lang="hu-HU" b="1" dirty="0" smtClean="0"/>
              <a:t>elsődleges adatforrások és </a:t>
            </a:r>
            <a:r>
              <a:rPr lang="hu-HU" dirty="0" smtClean="0"/>
              <a:t>a </a:t>
            </a:r>
            <a:r>
              <a:rPr lang="hu-HU" dirty="0"/>
              <a:t>29. § (1) szerint rendeleti szabályozást igénylő egyéb statisztikai adatátvételeket használó felvételek esetére teszi szükségessé a kormányrendeletben történő szabályozást</a:t>
            </a:r>
            <a:r>
              <a:rPr lang="hu-HU" dirty="0" smtClean="0"/>
              <a:t>.</a:t>
            </a:r>
          </a:p>
          <a:p>
            <a:pPr algn="just"/>
            <a:endParaRPr lang="hu-HU" dirty="0"/>
          </a:p>
          <a:p>
            <a:pPr algn="just"/>
            <a:r>
              <a:rPr lang="hu-HU" dirty="0"/>
              <a:t>Egyúttal az adatátvételeket </a:t>
            </a:r>
            <a:r>
              <a:rPr lang="hu-HU" b="1" dirty="0"/>
              <a:t>másodlagos adatforrásokból</a:t>
            </a:r>
            <a:r>
              <a:rPr lang="hu-HU" dirty="0"/>
              <a:t> a törvény erejénél fogva általánosan lehetővé teszi, azzal hogy azokra az átadó és az átvevő között együttműködési megállapodás megkötését írja elő.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6542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További változások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hu-HU" b="1" dirty="0"/>
              <a:t>Új </a:t>
            </a:r>
            <a:r>
              <a:rPr lang="hu-HU" b="1" dirty="0" err="1"/>
              <a:t>Stt</a:t>
            </a:r>
            <a:r>
              <a:rPr lang="hu-HU" b="1" dirty="0"/>
              <a:t>.</a:t>
            </a:r>
            <a:endParaRPr lang="hu-HU" dirty="0"/>
          </a:p>
          <a:p>
            <a:pPr lvl="0"/>
            <a:r>
              <a:rPr lang="hu-HU" b="1" dirty="0"/>
              <a:t>Új SZMSZ</a:t>
            </a:r>
            <a:r>
              <a:rPr lang="hu-HU" dirty="0"/>
              <a:t>:</a:t>
            </a:r>
            <a:r>
              <a:rPr lang="hu-HU" b="1" dirty="0"/>
              <a:t>Statisztikai koordinációs főosztály</a:t>
            </a:r>
            <a:r>
              <a:rPr lang="hu-HU" dirty="0"/>
              <a:t>: teljes OSAP összeállítása</a:t>
            </a:r>
          </a:p>
          <a:p>
            <a:pPr lvl="0"/>
            <a:r>
              <a:rPr lang="hu-HU" dirty="0"/>
              <a:t>Igazgatási osztály: Elsődleges adatforrások, Korm. rendeleti rész összeállítása</a:t>
            </a:r>
          </a:p>
          <a:p>
            <a:pPr lvl="0"/>
            <a:r>
              <a:rPr lang="hu-HU" dirty="0"/>
              <a:t>Koordinációs osztály: Másodlagos adatforrások összeállítása</a:t>
            </a:r>
          </a:p>
          <a:p>
            <a:pPr lvl="0"/>
            <a:r>
              <a:rPr lang="hu-HU" b="1" dirty="0"/>
              <a:t>Új munkamegosztás</a:t>
            </a:r>
            <a:r>
              <a:rPr lang="hu-HU" dirty="0"/>
              <a:t>: Jóváhagyott Feladat és munkamegosztás alapján a Módszertani főosztály </a:t>
            </a:r>
            <a:r>
              <a:rPr lang="hu-HU" b="1" dirty="0"/>
              <a:t>rögzít</a:t>
            </a:r>
            <a:r>
              <a:rPr lang="hu-HU" dirty="0"/>
              <a:t>, aktualizál a KSH informatikai nyilvántartásában (</a:t>
            </a:r>
            <a:r>
              <a:rPr lang="hu-HU" dirty="0" smtClean="0"/>
              <a:t>META)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11556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OSAP- Tartalmak</a:t>
            </a:r>
            <a:endParaRPr lang="hu-HU" dirty="0"/>
          </a:p>
        </p:txBody>
      </p:sp>
      <p:pic>
        <p:nvPicPr>
          <p:cNvPr id="4" name="Tartalom helye 3" descr="C:\Users\lm3652\AppData\Local\Microsoft\Windows\Temporary Internet Files\Content.Outlook\CXD14BPM\OSAP_valtozasa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9175" y="1878013"/>
            <a:ext cx="4930887" cy="4298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1690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KSH-n </a:t>
            </a:r>
            <a:r>
              <a:rPr lang="hu-HU" b="1" dirty="0"/>
              <a:t>belüli egyeztetések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Statisztikai </a:t>
            </a:r>
            <a:r>
              <a:rPr lang="hu-HU" dirty="0"/>
              <a:t>koordinációs főosztály egyeztetései </a:t>
            </a:r>
          </a:p>
          <a:p>
            <a:r>
              <a:rPr lang="hu-HU" dirty="0"/>
              <a:t>OSAP Nyilvántartó lapok </a:t>
            </a:r>
            <a:r>
              <a:rPr lang="hu-HU" dirty="0" smtClean="0"/>
              <a:t>(NYTL) és </a:t>
            </a:r>
            <a:r>
              <a:rPr lang="hu-HU" dirty="0"/>
              <a:t>útmutatóik aktualizálása</a:t>
            </a:r>
          </a:p>
          <a:p>
            <a:pPr lvl="0"/>
            <a:r>
              <a:rPr lang="hu-HU" dirty="0" smtClean="0"/>
              <a:t>Átsorolás </a:t>
            </a:r>
            <a:r>
              <a:rPr lang="hu-HU" dirty="0"/>
              <a:t>új nómenklatúrák szerint</a:t>
            </a:r>
          </a:p>
          <a:p>
            <a:pPr lvl="0"/>
            <a:r>
              <a:rPr lang="hu-HU" dirty="0"/>
              <a:t>Kitöltés könnyebbé tétele</a:t>
            </a:r>
          </a:p>
          <a:p>
            <a:pPr lvl="0"/>
            <a:r>
              <a:rPr lang="hu-HU" dirty="0"/>
              <a:t>Új </a:t>
            </a:r>
            <a:r>
              <a:rPr lang="hu-HU" dirty="0" smtClean="0"/>
              <a:t>kérdések az adminisztratív nyilvántartásokról</a:t>
            </a:r>
          </a:p>
          <a:p>
            <a:pPr lvl="0"/>
            <a:r>
              <a:rPr lang="hu-HU" dirty="0" smtClean="0"/>
              <a:t>Indító levél</a:t>
            </a:r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9555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OSAP indító </a:t>
            </a:r>
            <a:r>
              <a:rPr lang="hu-HU" b="1" dirty="0" smtClean="0"/>
              <a:t>levél 2017. március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 algn="just">
              <a:buNone/>
            </a:pPr>
            <a:r>
              <a:rPr lang="hu-HU" b="1" dirty="0" smtClean="0"/>
              <a:t>Figyelemfelhívás:</a:t>
            </a:r>
          </a:p>
          <a:p>
            <a:pPr lvl="0" algn="just"/>
            <a:r>
              <a:rPr lang="hu-HU" b="1" dirty="0" smtClean="0"/>
              <a:t>új </a:t>
            </a:r>
            <a:r>
              <a:rPr lang="hu-HU" b="1" dirty="0"/>
              <a:t>fogalmak szerinti felülvizsgálatra</a:t>
            </a:r>
            <a:r>
              <a:rPr lang="hu-HU" dirty="0"/>
              <a:t>, </a:t>
            </a:r>
            <a:r>
              <a:rPr lang="hu-HU" dirty="0" smtClean="0"/>
              <a:t>az </a:t>
            </a:r>
            <a:r>
              <a:rPr lang="hu-HU" dirty="0" err="1"/>
              <a:t>Stt</a:t>
            </a:r>
            <a:r>
              <a:rPr lang="hu-HU" dirty="0"/>
              <a:t>. 29. § (1)</a:t>
            </a:r>
            <a:r>
              <a:rPr lang="hu-HU" dirty="0" err="1"/>
              <a:t>-re</a:t>
            </a:r>
            <a:r>
              <a:rPr lang="hu-HU" dirty="0"/>
              <a:t> tekintettel vizsgálják felül az eddigi adatátvételeket, szükséges-e szerepeltetni </a:t>
            </a:r>
            <a:r>
              <a:rPr lang="hu-HU" dirty="0" smtClean="0"/>
              <a:t>a Korm</a:t>
            </a:r>
            <a:r>
              <a:rPr lang="hu-HU" dirty="0"/>
              <a:t>. rendeletben; </a:t>
            </a:r>
          </a:p>
          <a:p>
            <a:pPr lvl="0" algn="just"/>
            <a:r>
              <a:rPr lang="hu-HU" dirty="0" smtClean="0"/>
              <a:t>közvetlen </a:t>
            </a:r>
            <a:r>
              <a:rPr lang="hu-HU" dirty="0"/>
              <a:t>adatgyűjtéseket kiváltó </a:t>
            </a:r>
            <a:r>
              <a:rPr lang="hu-HU" b="1" dirty="0"/>
              <a:t>másodlagos adatforrások feltárására, azok statisztikai célú hasznosítására.</a:t>
            </a:r>
            <a:r>
              <a:rPr lang="hu-HU" dirty="0"/>
              <a:t> Az </a:t>
            </a:r>
            <a:r>
              <a:rPr lang="hu-HU" dirty="0" err="1"/>
              <a:t>Stt</a:t>
            </a:r>
            <a:r>
              <a:rPr lang="hu-HU" dirty="0"/>
              <a:t> 23. § (3) alapján„Elsődleges adatforrást csak akkor lehet igénybe venni, ha nincs statisztikai célra </a:t>
            </a:r>
            <a:r>
              <a:rPr lang="hu-HU" b="1" dirty="0"/>
              <a:t>alkalmas, hozzáférhető </a:t>
            </a:r>
            <a:r>
              <a:rPr lang="hu-HU" dirty="0"/>
              <a:t>másodlagos adatforrás. (4) Az adatszolgáltatói terhek csökkentése érdekében ugyanazon adatra vonatkozóan csak különösen indokolt esetben rendelhető el több statisztikai adatfelvétel.”</a:t>
            </a:r>
          </a:p>
          <a:p>
            <a:pPr lvl="0" algn="just"/>
            <a:r>
              <a:rPr lang="hu-HU" dirty="0" smtClean="0"/>
              <a:t>a </a:t>
            </a:r>
            <a:r>
              <a:rPr lang="hu-HU" b="1" dirty="0"/>
              <a:t>párhuzamosságok kiküszöbölésére;</a:t>
            </a:r>
            <a:endParaRPr lang="hu-HU" dirty="0"/>
          </a:p>
          <a:p>
            <a:pPr algn="just"/>
            <a:r>
              <a:rPr lang="hu-HU" dirty="0" smtClean="0"/>
              <a:t>a kérdőívek </a:t>
            </a:r>
            <a:r>
              <a:rPr lang="hu-HU" b="1" dirty="0"/>
              <a:t>adatszolgáltatók részére felhasználóbaráttá, </a:t>
            </a:r>
            <a:r>
              <a:rPr lang="hu-HU" b="1" dirty="0" smtClean="0"/>
              <a:t>a kérdések közérthetőbbé tételére;</a:t>
            </a:r>
          </a:p>
        </p:txBody>
      </p:sp>
    </p:spTree>
    <p:extLst>
      <p:ext uri="{BB962C8B-B14F-4D97-AF65-F5344CB8AC3E}">
        <p14:creationId xmlns:p14="http://schemas.microsoft.com/office/powerpoint/2010/main" val="377646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Visszaérkező </a:t>
            </a:r>
            <a:r>
              <a:rPr lang="hu-HU" b="1" dirty="0" err="1" smtClean="0"/>
              <a:t>NYTL-ok</a:t>
            </a:r>
            <a:r>
              <a:rPr lang="hu-HU" b="1" dirty="0"/>
              <a:t>, válaszok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 </a:t>
            </a:r>
            <a:r>
              <a:rPr lang="hu-HU" u="sng" dirty="0" smtClean="0"/>
              <a:t>Egyeztetések…</a:t>
            </a:r>
            <a:endParaRPr lang="hu-HU" u="sng" dirty="0"/>
          </a:p>
          <a:p>
            <a:pPr lvl="0"/>
            <a:r>
              <a:rPr lang="hu-HU" dirty="0"/>
              <a:t>Új fogalmak szerinti </a:t>
            </a:r>
            <a:r>
              <a:rPr lang="hu-HU" dirty="0" smtClean="0"/>
              <a:t>felülvizsgálatok…</a:t>
            </a:r>
          </a:p>
          <a:p>
            <a:pPr lvl="0"/>
            <a:r>
              <a:rPr lang="hu-HU" dirty="0" smtClean="0"/>
              <a:t>Újak</a:t>
            </a:r>
            <a:r>
              <a:rPr lang="hu-HU" dirty="0"/>
              <a:t>, módosulók, szünetelők, megszűnők</a:t>
            </a:r>
          </a:p>
          <a:p>
            <a:pPr lvl="0"/>
            <a:r>
              <a:rPr lang="hu-HU" dirty="0"/>
              <a:t>Korm. rendeleti körből kikerülők </a:t>
            </a:r>
          </a:p>
          <a:p>
            <a:pPr lvl="0"/>
            <a:r>
              <a:rPr lang="hu-HU" dirty="0"/>
              <a:t>Módosítások indokai: 	Hazai-, uniós </a:t>
            </a:r>
            <a:r>
              <a:rPr lang="hu-HU" dirty="0" err="1"/>
              <a:t>jsz</a:t>
            </a:r>
            <a:r>
              <a:rPr lang="hu-HU" dirty="0"/>
              <a:t>. változások; új adatigények, adatszolgáltatói kör; </a:t>
            </a:r>
            <a:r>
              <a:rPr lang="hu-HU" dirty="0" smtClean="0"/>
              <a:t>típus, gyakoriság változás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76532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További feladatok 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További felülvizsgálat szükséges </a:t>
            </a:r>
            <a:r>
              <a:rPr lang="hu-HU" dirty="0"/>
              <a:t>a </a:t>
            </a:r>
            <a:r>
              <a:rPr lang="hu-HU" dirty="0" smtClean="0"/>
              <a:t>Korm. rendeleti </a:t>
            </a:r>
            <a:r>
              <a:rPr lang="hu-HU" dirty="0"/>
              <a:t>úton szabályozni kívánt </a:t>
            </a:r>
            <a:r>
              <a:rPr lang="hu-HU" dirty="0" smtClean="0"/>
              <a:t>adatátvételeknél</a:t>
            </a:r>
          </a:p>
          <a:p>
            <a:endParaRPr lang="hu-HU" dirty="0" smtClean="0"/>
          </a:p>
          <a:p>
            <a:r>
              <a:rPr lang="hu-HU" dirty="0" smtClean="0"/>
              <a:t>Korm. rendeleti </a:t>
            </a:r>
            <a:r>
              <a:rPr lang="hu-HU" dirty="0"/>
              <a:t>szabályozás csak abban az esetben szükséges, ha az </a:t>
            </a:r>
            <a:r>
              <a:rPr lang="hu-HU" dirty="0" err="1"/>
              <a:t>Stt</a:t>
            </a:r>
            <a:r>
              <a:rPr lang="hu-HU" dirty="0"/>
              <a:t>. </a:t>
            </a:r>
            <a:r>
              <a:rPr lang="hu-HU" dirty="0" smtClean="0"/>
              <a:t>felhatalmazását </a:t>
            </a:r>
            <a:r>
              <a:rPr lang="hu-HU" dirty="0"/>
              <a:t>valamilyen szakmai indokból nem tartják elegendőnek az adatátvétel megvalósításához.  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3104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/>
              <a:t>További </a:t>
            </a:r>
            <a:r>
              <a:rPr lang="hu-HU" b="1" smtClean="0"/>
              <a:t>feladatok II.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Elnöki Értekezlet </a:t>
            </a:r>
            <a:r>
              <a:rPr lang="hu-HU" dirty="0" smtClean="0"/>
              <a:t>elé terjesztés</a:t>
            </a:r>
          </a:p>
          <a:p>
            <a:endParaRPr lang="hu-HU" dirty="0"/>
          </a:p>
          <a:p>
            <a:r>
              <a:rPr lang="hu-HU" dirty="0"/>
              <a:t>Országos Statisztikai Tanács </a:t>
            </a:r>
            <a:r>
              <a:rPr lang="hu-HU" dirty="0" smtClean="0"/>
              <a:t>tájékoztatása</a:t>
            </a:r>
            <a:endParaRPr lang="hu-HU" dirty="0" smtClean="0"/>
          </a:p>
          <a:p>
            <a:endParaRPr lang="hu-HU" dirty="0"/>
          </a:p>
          <a:p>
            <a:r>
              <a:rPr lang="hu-HU" dirty="0"/>
              <a:t>Ütemterv szerinti további feladatok </a:t>
            </a:r>
            <a:r>
              <a:rPr lang="hu-HU" dirty="0" smtClean="0"/>
              <a:t>elvégzése</a:t>
            </a:r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774650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0FDB48AD5866D645BB0EE4F460BF82F1" ma:contentTypeVersion="0" ma:contentTypeDescription="Új dokumentum létrehozása." ma:contentTypeScope="" ma:versionID="8a3f37dd5261c935f772846763d9453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A142EE-99DC-4A8D-A00D-B3E1996137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95021EE-A481-4A38-9D62-594EEC24975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B418DD3-29E5-4D01-A58F-55968D83CB9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419</Words>
  <Application>Microsoft Office PowerPoint</Application>
  <PresentationFormat>Szélesvásznú</PresentationFormat>
  <Paragraphs>61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1_Office-téma</vt:lpstr>
      <vt:lpstr>2_Office-téma</vt:lpstr>
      <vt:lpstr>Tájékoztató a 2018. évi OSAP összeállításának előrehaladásáról</vt:lpstr>
      <vt:lpstr>Változások, felülvizsgálat </vt:lpstr>
      <vt:lpstr>További változások</vt:lpstr>
      <vt:lpstr>OSAP- Tartalmak</vt:lpstr>
      <vt:lpstr>KSH-n belüli egyeztetések </vt:lpstr>
      <vt:lpstr>OSAP indító levél 2017. március </vt:lpstr>
      <vt:lpstr>Visszaérkező NYTL-ok, válaszok </vt:lpstr>
      <vt:lpstr>További feladatok </vt:lpstr>
      <vt:lpstr>További feladatok II. </vt:lpstr>
      <vt:lpstr>Együttműködés</vt:lpstr>
    </vt:vector>
  </TitlesOfParts>
  <Company>KSH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Simonné Horváth Gabriella</dc:creator>
  <cp:lastModifiedBy>Mezősiné Rózsár Erika</cp:lastModifiedBy>
  <cp:revision>57</cp:revision>
  <dcterms:created xsi:type="dcterms:W3CDTF">2017-05-08T13:28:33Z</dcterms:created>
  <dcterms:modified xsi:type="dcterms:W3CDTF">2017-06-07T07:09:18Z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0x0101000FDB48AD5866D645BB0EE4F460BF82F1</vt:lpwstr>
  </property>
</Properties>
</file>