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56" r:id="rId6"/>
    <p:sldId id="257" r:id="rId7"/>
    <p:sldId id="280" r:id="rId8"/>
    <p:sldId id="260" r:id="rId9"/>
    <p:sldId id="266" r:id="rId10"/>
    <p:sldId id="259" r:id="rId11"/>
    <p:sldId id="267" r:id="rId12"/>
    <p:sldId id="268" r:id="rId13"/>
    <p:sldId id="269" r:id="rId14"/>
    <p:sldId id="275" r:id="rId15"/>
    <p:sldId id="278" r:id="rId16"/>
    <p:sldId id="279" r:id="rId17"/>
    <p:sldId id="281" r:id="rId18"/>
    <p:sldId id="25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9C0878-C213-EEF5-4D3F-6685CBE2456F}" name="Dr. Pap Sándor" initials="DPS" userId="S::PapSandor@kobanya.onmicrosoft.com::a1cf09f3-7a6a-445a-9beb-374252a9d4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0197A7"/>
    <a:srgbClr val="C8C8C8"/>
    <a:srgbClr val="D3D5DB"/>
    <a:srgbClr val="00464D"/>
    <a:srgbClr val="00474F"/>
    <a:srgbClr val="73B4C3"/>
    <a:srgbClr val="D29500"/>
    <a:srgbClr val="4472C4"/>
    <a:srgbClr val="01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Nyomtatványok száma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D3-4C7D-9E90-8215FB5A35A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D3-4C7D-9E90-8215FB5A35A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3D3-4C7D-9E90-8215FB5A35A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3D3-4C7D-9E90-8215FB5A35A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3D3-4C7D-9E90-8215FB5A35A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Munka1!$A$63:$A$67</c:f>
              <c:strCache>
                <c:ptCount val="5"/>
                <c:pt idx="0">
                  <c:v>Jövedelemadatok</c:v>
                </c:pt>
                <c:pt idx="1">
                  <c:v>Jogviszony adatai</c:v>
                </c:pt>
                <c:pt idx="2">
                  <c:v>Egyéb adatok</c:v>
                </c:pt>
                <c:pt idx="3">
                  <c:v>Keresőképtelenségi adatok</c:v>
                </c:pt>
                <c:pt idx="4">
                  <c:v>Statisztikai adatok</c:v>
                </c:pt>
              </c:strCache>
            </c:strRef>
          </c:cat>
          <c:val>
            <c:numRef>
              <c:f>Munka1!$B$63:$B$67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D3-4C7D-9E90-8215FB5A35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A2CDB-0EF4-4BA6-85ED-9CE3764CCA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D3EFB50-9824-4319-A36A-0D40FA657FA5}">
      <dgm:prSet phldrT="[Szöveg]"/>
      <dgm:spPr/>
      <dgm:t>
        <a:bodyPr/>
        <a:lstStyle/>
        <a:p>
          <a:r>
            <a:rPr lang="en-US" dirty="0" err="1"/>
            <a:t>Üzleti</a:t>
          </a:r>
          <a:r>
            <a:rPr lang="en-US" dirty="0"/>
            <a:t> </a:t>
          </a:r>
          <a:r>
            <a:rPr lang="en-US" dirty="0" err="1"/>
            <a:t>logika</a:t>
          </a:r>
          <a:r>
            <a:rPr lang="en-US" dirty="0"/>
            <a:t> </a:t>
          </a:r>
          <a:r>
            <a:rPr lang="en-US" dirty="0" err="1"/>
            <a:t>szintű</a:t>
          </a:r>
          <a:r>
            <a:rPr lang="en-US" dirty="0"/>
            <a:t> </a:t>
          </a:r>
          <a:r>
            <a:rPr lang="en-US" dirty="0" err="1"/>
            <a:t>jogok</a:t>
          </a:r>
          <a:endParaRPr lang="hu-HU" dirty="0"/>
        </a:p>
      </dgm:t>
    </dgm:pt>
    <dgm:pt modelId="{C9B93DF7-4511-4D10-BDF2-242DC12D1FA3}" type="parTrans" cxnId="{00A10B59-10EF-4BDB-B7CC-B6BB1C0D2F69}">
      <dgm:prSet/>
      <dgm:spPr/>
      <dgm:t>
        <a:bodyPr/>
        <a:lstStyle/>
        <a:p>
          <a:endParaRPr lang="hu-HU"/>
        </a:p>
      </dgm:t>
    </dgm:pt>
    <dgm:pt modelId="{0C55A903-7A06-46CA-BEAB-1AE5CBFEBA93}" type="sibTrans" cxnId="{00A10B59-10EF-4BDB-B7CC-B6BB1C0D2F69}">
      <dgm:prSet/>
      <dgm:spPr/>
      <dgm:t>
        <a:bodyPr/>
        <a:lstStyle/>
        <a:p>
          <a:endParaRPr lang="hu-HU"/>
        </a:p>
      </dgm:t>
    </dgm:pt>
    <dgm:pt modelId="{22C0D8B8-8945-4A42-AB00-515B14A6C903}">
      <dgm:prSet phldrT="[Szöveg]"/>
      <dgm:spPr/>
      <dgm:t>
        <a:bodyPr/>
        <a:lstStyle/>
        <a:p>
          <a:r>
            <a:rPr lang="en-US" dirty="0" err="1"/>
            <a:t>Kapcsolótábla</a:t>
          </a:r>
          <a:r>
            <a:rPr lang="en-US" dirty="0"/>
            <a:t> </a:t>
          </a:r>
          <a:r>
            <a:rPr lang="en-US" dirty="0" err="1"/>
            <a:t>bejegyzések</a:t>
          </a:r>
          <a:r>
            <a:rPr lang="en-US" dirty="0"/>
            <a:t> </a:t>
          </a:r>
          <a:r>
            <a:rPr lang="en-US" dirty="0" err="1"/>
            <a:t>elégetése</a:t>
          </a:r>
          <a:endParaRPr lang="hu-HU" dirty="0"/>
        </a:p>
      </dgm:t>
    </dgm:pt>
    <dgm:pt modelId="{18F743CE-416D-43E2-AEE4-1DCBF289B3F4}" type="parTrans" cxnId="{BF26D0C9-9B6E-44F5-8316-882A5341D29B}">
      <dgm:prSet/>
      <dgm:spPr/>
      <dgm:t>
        <a:bodyPr/>
        <a:lstStyle/>
        <a:p>
          <a:endParaRPr lang="hu-HU"/>
        </a:p>
      </dgm:t>
    </dgm:pt>
    <dgm:pt modelId="{A10289DE-B9B6-4A8E-84EB-E47B600002BF}" type="sibTrans" cxnId="{BF26D0C9-9B6E-44F5-8316-882A5341D29B}">
      <dgm:prSet/>
      <dgm:spPr/>
      <dgm:t>
        <a:bodyPr/>
        <a:lstStyle/>
        <a:p>
          <a:endParaRPr lang="hu-HU"/>
        </a:p>
      </dgm:t>
    </dgm:pt>
    <dgm:pt modelId="{A18E6456-7CE1-4720-A889-095E80689AE0}">
      <dgm:prSet phldrT="[Szöveg]"/>
      <dgm:spPr/>
      <dgm:t>
        <a:bodyPr/>
        <a:lstStyle/>
        <a:p>
          <a:r>
            <a:rPr lang="en-US" dirty="0" err="1"/>
            <a:t>Adatelosztási</a:t>
          </a:r>
          <a:r>
            <a:rPr lang="en-US" dirty="0"/>
            <a:t> </a:t>
          </a:r>
          <a:r>
            <a:rPr lang="en-US" dirty="0" err="1"/>
            <a:t>mechanizmus</a:t>
          </a:r>
          <a:r>
            <a:rPr lang="en-US" dirty="0"/>
            <a:t> </a:t>
          </a:r>
          <a:r>
            <a:rPr lang="en-US" dirty="0" err="1"/>
            <a:t>beállítása</a:t>
          </a:r>
          <a:endParaRPr lang="hu-HU" dirty="0"/>
        </a:p>
      </dgm:t>
    </dgm:pt>
    <dgm:pt modelId="{5257EA15-52C6-4691-A8A8-363DC62BD39C}" type="parTrans" cxnId="{1D0C82AF-F480-4FE3-8A04-0465C75CA691}">
      <dgm:prSet/>
      <dgm:spPr/>
      <dgm:t>
        <a:bodyPr/>
        <a:lstStyle/>
        <a:p>
          <a:endParaRPr lang="hu-HU"/>
        </a:p>
      </dgm:t>
    </dgm:pt>
    <dgm:pt modelId="{B45493DE-BF3C-4151-A97C-8FE2A311FEE3}" type="sibTrans" cxnId="{1D0C82AF-F480-4FE3-8A04-0465C75CA691}">
      <dgm:prSet/>
      <dgm:spPr/>
      <dgm:t>
        <a:bodyPr/>
        <a:lstStyle/>
        <a:p>
          <a:endParaRPr lang="hu-HU"/>
        </a:p>
      </dgm:t>
    </dgm:pt>
    <dgm:pt modelId="{A3245570-D7D9-4CD1-86D1-610921FC8673}">
      <dgm:prSet phldrT="[Szöveg]"/>
      <dgm:spPr/>
      <dgm:t>
        <a:bodyPr/>
        <a:lstStyle/>
        <a:p>
          <a:r>
            <a:rPr lang="en-US" dirty="0" err="1"/>
            <a:t>Okosszerződés</a:t>
          </a:r>
          <a:r>
            <a:rPr lang="en-US" dirty="0"/>
            <a:t> </a:t>
          </a:r>
          <a:r>
            <a:rPr lang="en-US" dirty="0" err="1"/>
            <a:t>szintű</a:t>
          </a:r>
          <a:r>
            <a:rPr lang="en-US" dirty="0"/>
            <a:t> </a:t>
          </a:r>
          <a:r>
            <a:rPr lang="en-US" dirty="0" err="1"/>
            <a:t>jogok</a:t>
          </a:r>
          <a:endParaRPr lang="hu-HU" dirty="0"/>
        </a:p>
      </dgm:t>
    </dgm:pt>
    <dgm:pt modelId="{1DAF1483-018F-4446-B0EB-00F23FF12D00}" type="parTrans" cxnId="{C5D4FE0B-5CC7-4676-991B-090D0AB9F599}">
      <dgm:prSet/>
      <dgm:spPr/>
      <dgm:t>
        <a:bodyPr/>
        <a:lstStyle/>
        <a:p>
          <a:endParaRPr lang="hu-HU"/>
        </a:p>
      </dgm:t>
    </dgm:pt>
    <dgm:pt modelId="{14348AF5-7701-4601-A01B-2CB3103816BE}" type="sibTrans" cxnId="{C5D4FE0B-5CC7-4676-991B-090D0AB9F599}">
      <dgm:prSet/>
      <dgm:spPr/>
      <dgm:t>
        <a:bodyPr/>
        <a:lstStyle/>
        <a:p>
          <a:endParaRPr lang="hu-HU"/>
        </a:p>
      </dgm:t>
    </dgm:pt>
    <dgm:pt modelId="{03269117-2157-4FD6-BC8B-406B96665E3A}">
      <dgm:prSet phldrT="[Szöveg]"/>
      <dgm:spPr/>
      <dgm:t>
        <a:bodyPr/>
        <a:lstStyle/>
        <a:p>
          <a:r>
            <a:rPr lang="en-US" dirty="0" err="1"/>
            <a:t>Új</a:t>
          </a:r>
          <a:r>
            <a:rPr lang="en-US" dirty="0"/>
            <a:t> </a:t>
          </a:r>
          <a:r>
            <a:rPr lang="en-US" dirty="0" err="1"/>
            <a:t>okosszerződés</a:t>
          </a:r>
          <a:r>
            <a:rPr lang="en-US" dirty="0"/>
            <a:t> </a:t>
          </a:r>
          <a:r>
            <a:rPr lang="en-US" dirty="0" err="1"/>
            <a:t>verzió</a:t>
          </a:r>
          <a:r>
            <a:rPr lang="en-US" dirty="0"/>
            <a:t> </a:t>
          </a:r>
          <a:r>
            <a:rPr lang="en-US" dirty="0" err="1"/>
            <a:t>telepítése</a:t>
          </a:r>
          <a:r>
            <a:rPr lang="en-US" dirty="0"/>
            <a:t> (</a:t>
          </a:r>
          <a:r>
            <a:rPr lang="en-US" dirty="0" err="1"/>
            <a:t>jogszabálykövetéshez</a:t>
          </a:r>
          <a:r>
            <a:rPr lang="en-US" dirty="0"/>
            <a:t>)</a:t>
          </a:r>
          <a:endParaRPr lang="hu-HU" dirty="0"/>
        </a:p>
      </dgm:t>
    </dgm:pt>
    <dgm:pt modelId="{2387F82D-A233-4C6E-AD90-C993A141BD7F}" type="parTrans" cxnId="{C948AFF0-29CD-4820-85E9-BD8F6960BADA}">
      <dgm:prSet/>
      <dgm:spPr/>
      <dgm:t>
        <a:bodyPr/>
        <a:lstStyle/>
        <a:p>
          <a:endParaRPr lang="hu-HU"/>
        </a:p>
      </dgm:t>
    </dgm:pt>
    <dgm:pt modelId="{F73243E1-8ECA-4BD1-8A8B-A160A7BF328B}" type="sibTrans" cxnId="{C948AFF0-29CD-4820-85E9-BD8F6960BADA}">
      <dgm:prSet/>
      <dgm:spPr/>
      <dgm:t>
        <a:bodyPr/>
        <a:lstStyle/>
        <a:p>
          <a:endParaRPr lang="hu-HU"/>
        </a:p>
      </dgm:t>
    </dgm:pt>
    <dgm:pt modelId="{11AECFE0-1B1E-4B64-A4F8-A7C131FEBDBB}">
      <dgm:prSet phldrT="[Szöveg]"/>
      <dgm:spPr/>
      <dgm:t>
        <a:bodyPr/>
        <a:lstStyle/>
        <a:p>
          <a:r>
            <a:rPr lang="en-US" dirty="0"/>
            <a:t>Fabric platform </a:t>
          </a:r>
          <a:r>
            <a:rPr lang="en-US" dirty="0" err="1"/>
            <a:t>szintű</a:t>
          </a:r>
          <a:r>
            <a:rPr lang="en-US" dirty="0"/>
            <a:t> </a:t>
          </a:r>
          <a:r>
            <a:rPr lang="en-US" dirty="0" err="1"/>
            <a:t>jogok</a:t>
          </a:r>
          <a:endParaRPr lang="hu-HU" dirty="0"/>
        </a:p>
      </dgm:t>
    </dgm:pt>
    <dgm:pt modelId="{E0F0A14E-8AFB-404A-ADFD-B95F360C5A8D}" type="parTrans" cxnId="{08E65C79-64D7-430A-96AB-C85138E31899}">
      <dgm:prSet/>
      <dgm:spPr/>
      <dgm:t>
        <a:bodyPr/>
        <a:lstStyle/>
        <a:p>
          <a:endParaRPr lang="hu-HU"/>
        </a:p>
      </dgm:t>
    </dgm:pt>
    <dgm:pt modelId="{32F498AD-AC99-4B32-AEED-E1F44EA42287}" type="sibTrans" cxnId="{08E65C79-64D7-430A-96AB-C85138E31899}">
      <dgm:prSet/>
      <dgm:spPr/>
      <dgm:t>
        <a:bodyPr/>
        <a:lstStyle/>
        <a:p>
          <a:endParaRPr lang="hu-HU"/>
        </a:p>
      </dgm:t>
    </dgm:pt>
    <dgm:pt modelId="{3970A43A-A7F8-4300-BB74-291C6D84F9D8}">
      <dgm:prSet phldrT="[Szöveg]"/>
      <dgm:spPr/>
      <dgm:t>
        <a:bodyPr/>
        <a:lstStyle/>
        <a:p>
          <a:r>
            <a:rPr lang="en-US" dirty="0" err="1"/>
            <a:t>Résztvevők</a:t>
          </a:r>
          <a:r>
            <a:rPr lang="en-US" dirty="0"/>
            <a:t> </a:t>
          </a:r>
          <a:r>
            <a:rPr lang="en-US" dirty="0" err="1"/>
            <a:t>hozzáadása</a:t>
          </a:r>
          <a:r>
            <a:rPr lang="en-US" dirty="0"/>
            <a:t> a </a:t>
          </a:r>
          <a:r>
            <a:rPr lang="en-US" dirty="0" err="1"/>
            <a:t>blokklánchoz</a:t>
          </a:r>
          <a:endParaRPr lang="hu-HU" dirty="0"/>
        </a:p>
      </dgm:t>
    </dgm:pt>
    <dgm:pt modelId="{0C04264E-DD41-4BA7-AE01-F1F44E4E6AFF}" type="parTrans" cxnId="{934AD7E9-356A-4A46-ABBE-3FF42AB95D4E}">
      <dgm:prSet/>
      <dgm:spPr/>
      <dgm:t>
        <a:bodyPr/>
        <a:lstStyle/>
        <a:p>
          <a:endParaRPr lang="hu-HU"/>
        </a:p>
      </dgm:t>
    </dgm:pt>
    <dgm:pt modelId="{59301775-41CE-4ACE-8E14-83B015DE575E}" type="sibTrans" cxnId="{934AD7E9-356A-4A46-ABBE-3FF42AB95D4E}">
      <dgm:prSet/>
      <dgm:spPr/>
      <dgm:t>
        <a:bodyPr/>
        <a:lstStyle/>
        <a:p>
          <a:endParaRPr lang="hu-HU"/>
        </a:p>
      </dgm:t>
    </dgm:pt>
    <dgm:pt modelId="{28FE0426-46EE-4A75-8F1F-E4C9E16A37D9}">
      <dgm:prSet phldrT="[Szöveg]"/>
      <dgm:spPr/>
      <dgm:t>
        <a:bodyPr/>
        <a:lstStyle/>
        <a:p>
          <a:r>
            <a:rPr lang="en-US" dirty="0" err="1"/>
            <a:t>Infrastruktúra</a:t>
          </a:r>
          <a:r>
            <a:rPr lang="en-US" dirty="0"/>
            <a:t> </a:t>
          </a:r>
          <a:r>
            <a:rPr lang="en-US" dirty="0" err="1"/>
            <a:t>szintű</a:t>
          </a:r>
          <a:r>
            <a:rPr lang="en-US" dirty="0"/>
            <a:t> </a:t>
          </a:r>
          <a:r>
            <a:rPr lang="en-US" dirty="0" err="1"/>
            <a:t>jogok</a:t>
          </a:r>
          <a:endParaRPr lang="hu-HU" dirty="0"/>
        </a:p>
      </dgm:t>
    </dgm:pt>
    <dgm:pt modelId="{DE9BBCB8-3FF0-4974-AD64-206E979DBC13}" type="parTrans" cxnId="{6BECBBDD-A41A-4890-8CB4-5A25681EA850}">
      <dgm:prSet/>
      <dgm:spPr/>
      <dgm:t>
        <a:bodyPr/>
        <a:lstStyle/>
        <a:p>
          <a:endParaRPr lang="hu-HU"/>
        </a:p>
      </dgm:t>
    </dgm:pt>
    <dgm:pt modelId="{1F94535F-C9B3-493D-AC3D-E69FA69B46B0}" type="sibTrans" cxnId="{6BECBBDD-A41A-4890-8CB4-5A25681EA850}">
      <dgm:prSet/>
      <dgm:spPr/>
      <dgm:t>
        <a:bodyPr/>
        <a:lstStyle/>
        <a:p>
          <a:endParaRPr lang="hu-HU"/>
        </a:p>
      </dgm:t>
    </dgm:pt>
    <dgm:pt modelId="{D599D3D7-BA2B-43FD-BB59-6AB05DA8E5D8}">
      <dgm:prSet phldrT="[Szöveg]"/>
      <dgm:spPr/>
      <dgm:t>
        <a:bodyPr/>
        <a:lstStyle/>
        <a:p>
          <a:r>
            <a:rPr lang="en-US" dirty="0" err="1"/>
            <a:t>Nincs</a:t>
          </a:r>
          <a:r>
            <a:rPr lang="en-US" dirty="0"/>
            <a:t> </a:t>
          </a:r>
          <a:r>
            <a:rPr lang="en-US" dirty="0" err="1"/>
            <a:t>saját</a:t>
          </a:r>
          <a:r>
            <a:rPr lang="en-US" dirty="0"/>
            <a:t> </a:t>
          </a:r>
          <a:r>
            <a:rPr lang="en-US" dirty="0" err="1"/>
            <a:t>csomópontja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adathalmaza</a:t>
          </a:r>
          <a:r>
            <a:rPr lang="en-US" dirty="0"/>
            <a:t>!</a:t>
          </a:r>
          <a:endParaRPr lang="hu-HU" dirty="0"/>
        </a:p>
      </dgm:t>
    </dgm:pt>
    <dgm:pt modelId="{2A0BB272-2388-4B79-AD84-F41E7F1CBA54}" type="parTrans" cxnId="{A8DF6E3C-0E8B-4838-A6F3-FEC53DB9057E}">
      <dgm:prSet/>
      <dgm:spPr/>
      <dgm:t>
        <a:bodyPr/>
        <a:lstStyle/>
        <a:p>
          <a:endParaRPr lang="hu-HU"/>
        </a:p>
      </dgm:t>
    </dgm:pt>
    <dgm:pt modelId="{C424C869-F2DA-4E07-AB4A-94D1A1355102}" type="sibTrans" cxnId="{A8DF6E3C-0E8B-4838-A6F3-FEC53DB9057E}">
      <dgm:prSet/>
      <dgm:spPr/>
      <dgm:t>
        <a:bodyPr/>
        <a:lstStyle/>
        <a:p>
          <a:endParaRPr lang="hu-HU"/>
        </a:p>
      </dgm:t>
    </dgm:pt>
    <dgm:pt modelId="{9D5380EA-725B-4327-BBEB-5091660B3D03}">
      <dgm:prSet phldrT="[Szöveg]"/>
      <dgm:spPr/>
      <dgm:t>
        <a:bodyPr/>
        <a:lstStyle/>
        <a:p>
          <a:r>
            <a:rPr lang="en-US" dirty="0" err="1"/>
            <a:t>Résztvevők</a:t>
          </a:r>
          <a:r>
            <a:rPr lang="en-US" dirty="0"/>
            <a:t> </a:t>
          </a:r>
          <a:r>
            <a:rPr lang="en-US" dirty="0" err="1"/>
            <a:t>eltávolítása</a:t>
          </a:r>
          <a:r>
            <a:rPr lang="en-US" dirty="0"/>
            <a:t> a </a:t>
          </a:r>
          <a:r>
            <a:rPr lang="en-US" dirty="0" err="1"/>
            <a:t>blokkláncból</a:t>
          </a:r>
          <a:endParaRPr lang="hu-HU" dirty="0"/>
        </a:p>
      </dgm:t>
    </dgm:pt>
    <dgm:pt modelId="{DB7910A3-06F9-481F-AA97-2BBB0102E968}" type="parTrans" cxnId="{2736CD7F-C7AE-440D-B12A-1257C9106817}">
      <dgm:prSet/>
      <dgm:spPr/>
      <dgm:t>
        <a:bodyPr/>
        <a:lstStyle/>
        <a:p>
          <a:endParaRPr lang="hu-HU"/>
        </a:p>
      </dgm:t>
    </dgm:pt>
    <dgm:pt modelId="{4C19F13F-40A9-4CC8-88A8-86AF2EBC47A2}" type="sibTrans" cxnId="{2736CD7F-C7AE-440D-B12A-1257C9106817}">
      <dgm:prSet/>
      <dgm:spPr/>
      <dgm:t>
        <a:bodyPr/>
        <a:lstStyle/>
        <a:p>
          <a:endParaRPr lang="hu-HU"/>
        </a:p>
      </dgm:t>
    </dgm:pt>
    <dgm:pt modelId="{5554A888-A7B3-41D9-8D6E-5B13B6432E04}">
      <dgm:prSet phldrT="[Szöveg]"/>
      <dgm:spPr/>
      <dgm:t>
        <a:bodyPr/>
        <a:lstStyle/>
        <a:p>
          <a:r>
            <a:rPr lang="en-US" dirty="0"/>
            <a:t>Platform </a:t>
          </a:r>
          <a:r>
            <a:rPr lang="en-US" dirty="0" err="1"/>
            <a:t>szintű</a:t>
          </a:r>
          <a:r>
            <a:rPr lang="en-US" dirty="0"/>
            <a:t> </a:t>
          </a:r>
          <a:r>
            <a:rPr lang="en-US" dirty="0" err="1"/>
            <a:t>hozzáférések</a:t>
          </a:r>
          <a:r>
            <a:rPr lang="en-US" dirty="0"/>
            <a:t> </a:t>
          </a:r>
          <a:r>
            <a:rPr lang="en-US" dirty="0" err="1"/>
            <a:t>beállítása</a:t>
          </a:r>
          <a:endParaRPr lang="hu-HU" dirty="0"/>
        </a:p>
      </dgm:t>
    </dgm:pt>
    <dgm:pt modelId="{2F917BB6-7015-48C3-91F4-8F5B79758C1E}" type="parTrans" cxnId="{919A1A38-3F3F-431B-8FBA-2744F35A4833}">
      <dgm:prSet/>
      <dgm:spPr/>
      <dgm:t>
        <a:bodyPr/>
        <a:lstStyle/>
        <a:p>
          <a:endParaRPr lang="hu-HU"/>
        </a:p>
      </dgm:t>
    </dgm:pt>
    <dgm:pt modelId="{12860253-CBB3-454A-BF9D-A5C882D8B200}" type="sibTrans" cxnId="{919A1A38-3F3F-431B-8FBA-2744F35A4833}">
      <dgm:prSet/>
      <dgm:spPr/>
      <dgm:t>
        <a:bodyPr/>
        <a:lstStyle/>
        <a:p>
          <a:endParaRPr lang="hu-HU"/>
        </a:p>
      </dgm:t>
    </dgm:pt>
    <dgm:pt modelId="{F45825C2-BC30-4523-8884-CA37AD02C959}">
      <dgm:prSet phldrT="[Szöveg]"/>
      <dgm:spPr/>
      <dgm:t>
        <a:bodyPr/>
        <a:lstStyle/>
        <a:p>
          <a:r>
            <a:rPr lang="en-US" dirty="0" err="1"/>
            <a:t>Infrastruktúra</a:t>
          </a:r>
          <a:r>
            <a:rPr lang="en-US" dirty="0"/>
            <a:t> </a:t>
          </a:r>
          <a:r>
            <a:rPr lang="en-US" dirty="0" err="1"/>
            <a:t>megfigyelési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riasztási</a:t>
          </a:r>
          <a:r>
            <a:rPr lang="en-US" dirty="0"/>
            <a:t> </a:t>
          </a:r>
          <a:r>
            <a:rPr lang="en-US" dirty="0" err="1"/>
            <a:t>feladatok</a:t>
          </a:r>
          <a:endParaRPr lang="hu-HU" dirty="0"/>
        </a:p>
      </dgm:t>
    </dgm:pt>
    <dgm:pt modelId="{AFB590D5-ACE7-4BF3-906E-749C9491470E}" type="parTrans" cxnId="{65D2C3A9-98F7-40CF-AD30-6DA7E9BAF9DD}">
      <dgm:prSet/>
      <dgm:spPr/>
      <dgm:t>
        <a:bodyPr/>
        <a:lstStyle/>
        <a:p>
          <a:endParaRPr lang="hu-HU"/>
        </a:p>
      </dgm:t>
    </dgm:pt>
    <dgm:pt modelId="{CE2A018C-4C34-4F67-9675-437627142882}" type="sibTrans" cxnId="{65D2C3A9-98F7-40CF-AD30-6DA7E9BAF9DD}">
      <dgm:prSet/>
      <dgm:spPr/>
      <dgm:t>
        <a:bodyPr/>
        <a:lstStyle/>
        <a:p>
          <a:endParaRPr lang="hu-HU"/>
        </a:p>
      </dgm:t>
    </dgm:pt>
    <dgm:pt modelId="{4DA66DF5-8127-4589-9288-4CACCC847FA2}" type="pres">
      <dgm:prSet presAssocID="{0ECA2CDB-0EF4-4BA6-85ED-9CE3764CCA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3D3D157-9394-4342-9947-E91CBAAB102A}" type="pres">
      <dgm:prSet presAssocID="{ED3EFB50-9824-4319-A36A-0D40FA657FA5}" presName="parentLin" presStyleCnt="0"/>
      <dgm:spPr/>
    </dgm:pt>
    <dgm:pt modelId="{35C1AEC3-8106-4289-B359-A935BF81EC10}" type="pres">
      <dgm:prSet presAssocID="{ED3EFB50-9824-4319-A36A-0D40FA657FA5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9E876F81-0223-45A7-873A-77E24FAE9433}" type="pres">
      <dgm:prSet presAssocID="{ED3EFB50-9824-4319-A36A-0D40FA657F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C429D8-29C0-4EEE-BD24-E4281D84C5D6}" type="pres">
      <dgm:prSet presAssocID="{ED3EFB50-9824-4319-A36A-0D40FA657FA5}" presName="negativeSpace" presStyleCnt="0"/>
      <dgm:spPr/>
    </dgm:pt>
    <dgm:pt modelId="{56118C35-E969-4145-A2C6-8D9D7B7D71DA}" type="pres">
      <dgm:prSet presAssocID="{ED3EFB50-9824-4319-A36A-0D40FA657FA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4213FD-9876-4846-96EC-DBD0CDEE4889}" type="pres">
      <dgm:prSet presAssocID="{0C55A903-7A06-46CA-BEAB-1AE5CBFEBA93}" presName="spaceBetweenRectangles" presStyleCnt="0"/>
      <dgm:spPr/>
    </dgm:pt>
    <dgm:pt modelId="{1693E5A5-07F0-4758-850C-10F44AF6F446}" type="pres">
      <dgm:prSet presAssocID="{A3245570-D7D9-4CD1-86D1-610921FC8673}" presName="parentLin" presStyleCnt="0"/>
      <dgm:spPr/>
    </dgm:pt>
    <dgm:pt modelId="{42F7E0C2-2AF9-4D04-8A36-74C6CAC00519}" type="pres">
      <dgm:prSet presAssocID="{A3245570-D7D9-4CD1-86D1-610921FC8673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7D3B832A-1AAA-4C34-8441-18D6F43B661C}" type="pres">
      <dgm:prSet presAssocID="{A3245570-D7D9-4CD1-86D1-610921FC86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41CAE4-34AD-4C85-96F6-C8A8F3E0A9BA}" type="pres">
      <dgm:prSet presAssocID="{A3245570-D7D9-4CD1-86D1-610921FC8673}" presName="negativeSpace" presStyleCnt="0"/>
      <dgm:spPr/>
    </dgm:pt>
    <dgm:pt modelId="{64249A13-3F55-426B-9807-9CA42FD8C4A8}" type="pres">
      <dgm:prSet presAssocID="{A3245570-D7D9-4CD1-86D1-610921FC867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FC8954-7A4D-4083-A392-B9BCC81207DE}" type="pres">
      <dgm:prSet presAssocID="{14348AF5-7701-4601-A01B-2CB3103816BE}" presName="spaceBetweenRectangles" presStyleCnt="0"/>
      <dgm:spPr/>
    </dgm:pt>
    <dgm:pt modelId="{33D7F12C-47F4-4BC7-B4E2-ACE7EDCF7AF0}" type="pres">
      <dgm:prSet presAssocID="{11AECFE0-1B1E-4B64-A4F8-A7C131FEBDBB}" presName="parentLin" presStyleCnt="0"/>
      <dgm:spPr/>
    </dgm:pt>
    <dgm:pt modelId="{2AC9AA76-D6E8-4208-A296-1A6192AFD8A3}" type="pres">
      <dgm:prSet presAssocID="{11AECFE0-1B1E-4B64-A4F8-A7C131FEBDBB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9251353A-66FF-4F5C-868D-A2C2EDDBE969}" type="pres">
      <dgm:prSet presAssocID="{11AECFE0-1B1E-4B64-A4F8-A7C131FEBD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E270FD-DAAF-469D-8886-38218424B609}" type="pres">
      <dgm:prSet presAssocID="{11AECFE0-1B1E-4B64-A4F8-A7C131FEBDBB}" presName="negativeSpace" presStyleCnt="0"/>
      <dgm:spPr/>
    </dgm:pt>
    <dgm:pt modelId="{21AD8580-DB6C-4E44-84C5-80A43A3CAE33}" type="pres">
      <dgm:prSet presAssocID="{11AECFE0-1B1E-4B64-A4F8-A7C131FEBDB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B4672B-D54E-41E4-A806-537DE0D3BB84}" type="pres">
      <dgm:prSet presAssocID="{32F498AD-AC99-4B32-AEED-E1F44EA42287}" presName="spaceBetweenRectangles" presStyleCnt="0"/>
      <dgm:spPr/>
    </dgm:pt>
    <dgm:pt modelId="{9104B640-9482-4038-A9ED-66112DEDCA49}" type="pres">
      <dgm:prSet presAssocID="{28FE0426-46EE-4A75-8F1F-E4C9E16A37D9}" presName="parentLin" presStyleCnt="0"/>
      <dgm:spPr/>
    </dgm:pt>
    <dgm:pt modelId="{C6444981-7150-49BC-8309-6D1045BFE5A0}" type="pres">
      <dgm:prSet presAssocID="{28FE0426-46EE-4A75-8F1F-E4C9E16A37D9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1633B587-3265-4228-944E-081CA3F81325}" type="pres">
      <dgm:prSet presAssocID="{28FE0426-46EE-4A75-8F1F-E4C9E16A37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D3940-472F-4B7C-8719-F94F2A6DE0E9}" type="pres">
      <dgm:prSet presAssocID="{28FE0426-46EE-4A75-8F1F-E4C9E16A37D9}" presName="negativeSpace" presStyleCnt="0"/>
      <dgm:spPr/>
    </dgm:pt>
    <dgm:pt modelId="{9672FCB2-7585-42B6-ADA2-614EF5C3D8E2}" type="pres">
      <dgm:prSet presAssocID="{28FE0426-46EE-4A75-8F1F-E4C9E16A37D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36CD7F-C7AE-440D-B12A-1257C9106817}" srcId="{11AECFE0-1B1E-4B64-A4F8-A7C131FEBDBB}" destId="{9D5380EA-725B-4327-BBEB-5091660B3D03}" srcOrd="1" destOrd="0" parTransId="{DB7910A3-06F9-481F-AA97-2BBB0102E968}" sibTransId="{4C19F13F-40A9-4CC8-88A8-86AF2EBC47A2}"/>
    <dgm:cxn modelId="{48794CDF-FFE4-44CA-8768-BA815D425476}" type="presOf" srcId="{11AECFE0-1B1E-4B64-A4F8-A7C131FEBDBB}" destId="{9251353A-66FF-4F5C-868D-A2C2EDDBE969}" srcOrd="1" destOrd="0" presId="urn:microsoft.com/office/officeart/2005/8/layout/list1"/>
    <dgm:cxn modelId="{A8DF6E3C-0E8B-4838-A6F3-FEC53DB9057E}" srcId="{28FE0426-46EE-4A75-8F1F-E4C9E16A37D9}" destId="{D599D3D7-BA2B-43FD-BB59-6AB05DA8E5D8}" srcOrd="0" destOrd="0" parTransId="{2A0BB272-2388-4B79-AD84-F41E7F1CBA54}" sibTransId="{C424C869-F2DA-4E07-AB4A-94D1A1355102}"/>
    <dgm:cxn modelId="{831D14C6-1F01-45E4-B675-65F85040CCC4}" type="presOf" srcId="{D599D3D7-BA2B-43FD-BB59-6AB05DA8E5D8}" destId="{9672FCB2-7585-42B6-ADA2-614EF5C3D8E2}" srcOrd="0" destOrd="0" presId="urn:microsoft.com/office/officeart/2005/8/layout/list1"/>
    <dgm:cxn modelId="{442882A4-9F86-4B9F-849E-E9A7F1288101}" type="presOf" srcId="{0ECA2CDB-0EF4-4BA6-85ED-9CE3764CCA7F}" destId="{4DA66DF5-8127-4589-9288-4CACCC847FA2}" srcOrd="0" destOrd="0" presId="urn:microsoft.com/office/officeart/2005/8/layout/list1"/>
    <dgm:cxn modelId="{A1077C64-329B-450C-9382-D2046ABC3874}" type="presOf" srcId="{28FE0426-46EE-4A75-8F1F-E4C9E16A37D9}" destId="{C6444981-7150-49BC-8309-6D1045BFE5A0}" srcOrd="0" destOrd="0" presId="urn:microsoft.com/office/officeart/2005/8/layout/list1"/>
    <dgm:cxn modelId="{8B7294A7-80F3-4323-B0C3-8F1FAC0C1A5C}" type="presOf" srcId="{28FE0426-46EE-4A75-8F1F-E4C9E16A37D9}" destId="{1633B587-3265-4228-944E-081CA3F81325}" srcOrd="1" destOrd="0" presId="urn:microsoft.com/office/officeart/2005/8/layout/list1"/>
    <dgm:cxn modelId="{007B335C-FF10-4B8E-9100-B4EA9E01E0DB}" type="presOf" srcId="{ED3EFB50-9824-4319-A36A-0D40FA657FA5}" destId="{35C1AEC3-8106-4289-B359-A935BF81EC10}" srcOrd="0" destOrd="0" presId="urn:microsoft.com/office/officeart/2005/8/layout/list1"/>
    <dgm:cxn modelId="{ACBCD896-22B7-4317-9C20-9A47B494A21F}" type="presOf" srcId="{A3245570-D7D9-4CD1-86D1-610921FC8673}" destId="{7D3B832A-1AAA-4C34-8441-18D6F43B661C}" srcOrd="1" destOrd="0" presId="urn:microsoft.com/office/officeart/2005/8/layout/list1"/>
    <dgm:cxn modelId="{1D0C82AF-F480-4FE3-8A04-0465C75CA691}" srcId="{ED3EFB50-9824-4319-A36A-0D40FA657FA5}" destId="{A18E6456-7CE1-4720-A889-095E80689AE0}" srcOrd="1" destOrd="0" parTransId="{5257EA15-52C6-4691-A8A8-363DC62BD39C}" sibTransId="{B45493DE-BF3C-4151-A97C-8FE2A311FEE3}"/>
    <dgm:cxn modelId="{2171E61B-72F6-4094-A7A8-2BEBF8E3A567}" type="presOf" srcId="{22C0D8B8-8945-4A42-AB00-515B14A6C903}" destId="{56118C35-E969-4145-A2C6-8D9D7B7D71DA}" srcOrd="0" destOrd="0" presId="urn:microsoft.com/office/officeart/2005/8/layout/list1"/>
    <dgm:cxn modelId="{BB67A70C-67CD-49C7-8BEC-3B93BF8C9F96}" type="presOf" srcId="{3970A43A-A7F8-4300-BB74-291C6D84F9D8}" destId="{21AD8580-DB6C-4E44-84C5-80A43A3CAE33}" srcOrd="0" destOrd="0" presId="urn:microsoft.com/office/officeart/2005/8/layout/list1"/>
    <dgm:cxn modelId="{BF26D0C9-9B6E-44F5-8316-882A5341D29B}" srcId="{ED3EFB50-9824-4319-A36A-0D40FA657FA5}" destId="{22C0D8B8-8945-4A42-AB00-515B14A6C903}" srcOrd="0" destOrd="0" parTransId="{18F743CE-416D-43E2-AEE4-1DCBF289B3F4}" sibTransId="{A10289DE-B9B6-4A8E-84EB-E47B600002BF}"/>
    <dgm:cxn modelId="{955B3A7F-0A00-4F61-B2D8-E5D5F4546EC8}" type="presOf" srcId="{A18E6456-7CE1-4720-A889-095E80689AE0}" destId="{56118C35-E969-4145-A2C6-8D9D7B7D71DA}" srcOrd="0" destOrd="1" presId="urn:microsoft.com/office/officeart/2005/8/layout/list1"/>
    <dgm:cxn modelId="{919A1A38-3F3F-431B-8FBA-2744F35A4833}" srcId="{11AECFE0-1B1E-4B64-A4F8-A7C131FEBDBB}" destId="{5554A888-A7B3-41D9-8D6E-5B13B6432E04}" srcOrd="2" destOrd="0" parTransId="{2F917BB6-7015-48C3-91F4-8F5B79758C1E}" sibTransId="{12860253-CBB3-454A-BF9D-A5C882D8B200}"/>
    <dgm:cxn modelId="{6C0FB11F-D474-469D-A214-A3D81F8B3007}" type="presOf" srcId="{9D5380EA-725B-4327-BBEB-5091660B3D03}" destId="{21AD8580-DB6C-4E44-84C5-80A43A3CAE33}" srcOrd="0" destOrd="1" presId="urn:microsoft.com/office/officeart/2005/8/layout/list1"/>
    <dgm:cxn modelId="{3ACD0642-237B-4125-BAAD-700EA701F17C}" type="presOf" srcId="{03269117-2157-4FD6-BC8B-406B96665E3A}" destId="{64249A13-3F55-426B-9807-9CA42FD8C4A8}" srcOrd="0" destOrd="0" presId="urn:microsoft.com/office/officeart/2005/8/layout/list1"/>
    <dgm:cxn modelId="{C948AFF0-29CD-4820-85E9-BD8F6960BADA}" srcId="{A3245570-D7D9-4CD1-86D1-610921FC8673}" destId="{03269117-2157-4FD6-BC8B-406B96665E3A}" srcOrd="0" destOrd="0" parTransId="{2387F82D-A233-4C6E-AD90-C993A141BD7F}" sibTransId="{F73243E1-8ECA-4BD1-8A8B-A160A7BF328B}"/>
    <dgm:cxn modelId="{5B5ADB3D-35F5-4598-8DCE-3A6920A04170}" type="presOf" srcId="{F45825C2-BC30-4523-8884-CA37AD02C959}" destId="{9672FCB2-7585-42B6-ADA2-614EF5C3D8E2}" srcOrd="0" destOrd="1" presId="urn:microsoft.com/office/officeart/2005/8/layout/list1"/>
    <dgm:cxn modelId="{08E65C79-64D7-430A-96AB-C85138E31899}" srcId="{0ECA2CDB-0EF4-4BA6-85ED-9CE3764CCA7F}" destId="{11AECFE0-1B1E-4B64-A4F8-A7C131FEBDBB}" srcOrd="2" destOrd="0" parTransId="{E0F0A14E-8AFB-404A-ADFD-B95F360C5A8D}" sibTransId="{32F498AD-AC99-4B32-AEED-E1F44EA42287}"/>
    <dgm:cxn modelId="{934AD7E9-356A-4A46-ABBE-3FF42AB95D4E}" srcId="{11AECFE0-1B1E-4B64-A4F8-A7C131FEBDBB}" destId="{3970A43A-A7F8-4300-BB74-291C6D84F9D8}" srcOrd="0" destOrd="0" parTransId="{0C04264E-DD41-4BA7-AE01-F1F44E4E6AFF}" sibTransId="{59301775-41CE-4ACE-8E14-83B015DE575E}"/>
    <dgm:cxn modelId="{00A10B59-10EF-4BDB-B7CC-B6BB1C0D2F69}" srcId="{0ECA2CDB-0EF4-4BA6-85ED-9CE3764CCA7F}" destId="{ED3EFB50-9824-4319-A36A-0D40FA657FA5}" srcOrd="0" destOrd="0" parTransId="{C9B93DF7-4511-4D10-BDF2-242DC12D1FA3}" sibTransId="{0C55A903-7A06-46CA-BEAB-1AE5CBFEBA93}"/>
    <dgm:cxn modelId="{987E8ABD-F4E6-4F17-BF10-291839129347}" type="presOf" srcId="{11AECFE0-1B1E-4B64-A4F8-A7C131FEBDBB}" destId="{2AC9AA76-D6E8-4208-A296-1A6192AFD8A3}" srcOrd="0" destOrd="0" presId="urn:microsoft.com/office/officeart/2005/8/layout/list1"/>
    <dgm:cxn modelId="{6BECBBDD-A41A-4890-8CB4-5A25681EA850}" srcId="{0ECA2CDB-0EF4-4BA6-85ED-9CE3764CCA7F}" destId="{28FE0426-46EE-4A75-8F1F-E4C9E16A37D9}" srcOrd="3" destOrd="0" parTransId="{DE9BBCB8-3FF0-4974-AD64-206E979DBC13}" sibTransId="{1F94535F-C9B3-493D-AC3D-E69FA69B46B0}"/>
    <dgm:cxn modelId="{12F8E423-A568-4122-9BFE-4156F9F596DF}" type="presOf" srcId="{5554A888-A7B3-41D9-8D6E-5B13B6432E04}" destId="{21AD8580-DB6C-4E44-84C5-80A43A3CAE33}" srcOrd="0" destOrd="2" presId="urn:microsoft.com/office/officeart/2005/8/layout/list1"/>
    <dgm:cxn modelId="{735A28C7-3B91-4DA8-A2AF-F99E8F21871B}" type="presOf" srcId="{ED3EFB50-9824-4319-A36A-0D40FA657FA5}" destId="{9E876F81-0223-45A7-873A-77E24FAE9433}" srcOrd="1" destOrd="0" presId="urn:microsoft.com/office/officeart/2005/8/layout/list1"/>
    <dgm:cxn modelId="{65D2C3A9-98F7-40CF-AD30-6DA7E9BAF9DD}" srcId="{28FE0426-46EE-4A75-8F1F-E4C9E16A37D9}" destId="{F45825C2-BC30-4523-8884-CA37AD02C959}" srcOrd="1" destOrd="0" parTransId="{AFB590D5-ACE7-4BF3-906E-749C9491470E}" sibTransId="{CE2A018C-4C34-4F67-9675-437627142882}"/>
    <dgm:cxn modelId="{C5D4FE0B-5CC7-4676-991B-090D0AB9F599}" srcId="{0ECA2CDB-0EF4-4BA6-85ED-9CE3764CCA7F}" destId="{A3245570-D7D9-4CD1-86D1-610921FC8673}" srcOrd="1" destOrd="0" parTransId="{1DAF1483-018F-4446-B0EB-00F23FF12D00}" sibTransId="{14348AF5-7701-4601-A01B-2CB3103816BE}"/>
    <dgm:cxn modelId="{3CC9B655-3E09-400F-B569-DEB0E2F3F285}" type="presOf" srcId="{A3245570-D7D9-4CD1-86D1-610921FC8673}" destId="{42F7E0C2-2AF9-4D04-8A36-74C6CAC00519}" srcOrd="0" destOrd="0" presId="urn:microsoft.com/office/officeart/2005/8/layout/list1"/>
    <dgm:cxn modelId="{92A56AF8-A18C-4402-A8F3-1BA6C2DD65DA}" type="presParOf" srcId="{4DA66DF5-8127-4589-9288-4CACCC847FA2}" destId="{63D3D157-9394-4342-9947-E91CBAAB102A}" srcOrd="0" destOrd="0" presId="urn:microsoft.com/office/officeart/2005/8/layout/list1"/>
    <dgm:cxn modelId="{6A2C965B-97A5-4F96-AEFE-9C56B3788802}" type="presParOf" srcId="{63D3D157-9394-4342-9947-E91CBAAB102A}" destId="{35C1AEC3-8106-4289-B359-A935BF81EC10}" srcOrd="0" destOrd="0" presId="urn:microsoft.com/office/officeart/2005/8/layout/list1"/>
    <dgm:cxn modelId="{23AA743C-E526-45E8-903B-B3CBB01D4597}" type="presParOf" srcId="{63D3D157-9394-4342-9947-E91CBAAB102A}" destId="{9E876F81-0223-45A7-873A-77E24FAE9433}" srcOrd="1" destOrd="0" presId="urn:microsoft.com/office/officeart/2005/8/layout/list1"/>
    <dgm:cxn modelId="{AEB97A62-F0BD-4DB9-9677-B14F6749247C}" type="presParOf" srcId="{4DA66DF5-8127-4589-9288-4CACCC847FA2}" destId="{93C429D8-29C0-4EEE-BD24-E4281D84C5D6}" srcOrd="1" destOrd="0" presId="urn:microsoft.com/office/officeart/2005/8/layout/list1"/>
    <dgm:cxn modelId="{D06B99FA-C9B2-4B98-B0A6-A6463E0DD4FA}" type="presParOf" srcId="{4DA66DF5-8127-4589-9288-4CACCC847FA2}" destId="{56118C35-E969-4145-A2C6-8D9D7B7D71DA}" srcOrd="2" destOrd="0" presId="urn:microsoft.com/office/officeart/2005/8/layout/list1"/>
    <dgm:cxn modelId="{F4720208-D82F-40DC-89AC-3DCC0713A0CA}" type="presParOf" srcId="{4DA66DF5-8127-4589-9288-4CACCC847FA2}" destId="{584213FD-9876-4846-96EC-DBD0CDEE4889}" srcOrd="3" destOrd="0" presId="urn:microsoft.com/office/officeart/2005/8/layout/list1"/>
    <dgm:cxn modelId="{E4C55791-6B1E-40F8-A6B7-6E581124F5E0}" type="presParOf" srcId="{4DA66DF5-8127-4589-9288-4CACCC847FA2}" destId="{1693E5A5-07F0-4758-850C-10F44AF6F446}" srcOrd="4" destOrd="0" presId="urn:microsoft.com/office/officeart/2005/8/layout/list1"/>
    <dgm:cxn modelId="{FBABBA27-FBE4-4310-9BC9-925F7CB53F2D}" type="presParOf" srcId="{1693E5A5-07F0-4758-850C-10F44AF6F446}" destId="{42F7E0C2-2AF9-4D04-8A36-74C6CAC00519}" srcOrd="0" destOrd="0" presId="urn:microsoft.com/office/officeart/2005/8/layout/list1"/>
    <dgm:cxn modelId="{A6978C09-2846-4471-A9FD-424E0289F5B2}" type="presParOf" srcId="{1693E5A5-07F0-4758-850C-10F44AF6F446}" destId="{7D3B832A-1AAA-4C34-8441-18D6F43B661C}" srcOrd="1" destOrd="0" presId="urn:microsoft.com/office/officeart/2005/8/layout/list1"/>
    <dgm:cxn modelId="{4A6E150A-26C0-4892-ACE9-226CEE9C76FA}" type="presParOf" srcId="{4DA66DF5-8127-4589-9288-4CACCC847FA2}" destId="{9B41CAE4-34AD-4C85-96F6-C8A8F3E0A9BA}" srcOrd="5" destOrd="0" presId="urn:microsoft.com/office/officeart/2005/8/layout/list1"/>
    <dgm:cxn modelId="{2E9608E9-B37D-4380-8211-20C3174C73AB}" type="presParOf" srcId="{4DA66DF5-8127-4589-9288-4CACCC847FA2}" destId="{64249A13-3F55-426B-9807-9CA42FD8C4A8}" srcOrd="6" destOrd="0" presId="urn:microsoft.com/office/officeart/2005/8/layout/list1"/>
    <dgm:cxn modelId="{2FC83828-9E97-4757-A8DF-4B3268E9676A}" type="presParOf" srcId="{4DA66DF5-8127-4589-9288-4CACCC847FA2}" destId="{50FC8954-7A4D-4083-A392-B9BCC81207DE}" srcOrd="7" destOrd="0" presId="urn:microsoft.com/office/officeart/2005/8/layout/list1"/>
    <dgm:cxn modelId="{951BCA18-CBBE-4EF8-A68B-04ED28F2928F}" type="presParOf" srcId="{4DA66DF5-8127-4589-9288-4CACCC847FA2}" destId="{33D7F12C-47F4-4BC7-B4E2-ACE7EDCF7AF0}" srcOrd="8" destOrd="0" presId="urn:microsoft.com/office/officeart/2005/8/layout/list1"/>
    <dgm:cxn modelId="{704883E3-EA83-4513-AB98-E03295823D5C}" type="presParOf" srcId="{33D7F12C-47F4-4BC7-B4E2-ACE7EDCF7AF0}" destId="{2AC9AA76-D6E8-4208-A296-1A6192AFD8A3}" srcOrd="0" destOrd="0" presId="urn:microsoft.com/office/officeart/2005/8/layout/list1"/>
    <dgm:cxn modelId="{61A9DAE6-D9E7-40C1-984C-1368AC2774CB}" type="presParOf" srcId="{33D7F12C-47F4-4BC7-B4E2-ACE7EDCF7AF0}" destId="{9251353A-66FF-4F5C-868D-A2C2EDDBE969}" srcOrd="1" destOrd="0" presId="urn:microsoft.com/office/officeart/2005/8/layout/list1"/>
    <dgm:cxn modelId="{7B56F5FE-FD95-4957-A262-099D90BE1844}" type="presParOf" srcId="{4DA66DF5-8127-4589-9288-4CACCC847FA2}" destId="{4EE270FD-DAAF-469D-8886-38218424B609}" srcOrd="9" destOrd="0" presId="urn:microsoft.com/office/officeart/2005/8/layout/list1"/>
    <dgm:cxn modelId="{F130A7F6-CE12-4347-A796-92351DCDBE23}" type="presParOf" srcId="{4DA66DF5-8127-4589-9288-4CACCC847FA2}" destId="{21AD8580-DB6C-4E44-84C5-80A43A3CAE33}" srcOrd="10" destOrd="0" presId="urn:microsoft.com/office/officeart/2005/8/layout/list1"/>
    <dgm:cxn modelId="{2DDF2732-A6CF-48BE-BCD0-65248EBA1D00}" type="presParOf" srcId="{4DA66DF5-8127-4589-9288-4CACCC847FA2}" destId="{E1B4672B-D54E-41E4-A806-537DE0D3BB84}" srcOrd="11" destOrd="0" presId="urn:microsoft.com/office/officeart/2005/8/layout/list1"/>
    <dgm:cxn modelId="{A91544CB-2F72-425F-99A5-9A6BB6CB2FBD}" type="presParOf" srcId="{4DA66DF5-8127-4589-9288-4CACCC847FA2}" destId="{9104B640-9482-4038-A9ED-66112DEDCA49}" srcOrd="12" destOrd="0" presId="urn:microsoft.com/office/officeart/2005/8/layout/list1"/>
    <dgm:cxn modelId="{70296B3B-76CE-46EF-8E5A-916F1585282E}" type="presParOf" srcId="{9104B640-9482-4038-A9ED-66112DEDCA49}" destId="{C6444981-7150-49BC-8309-6D1045BFE5A0}" srcOrd="0" destOrd="0" presId="urn:microsoft.com/office/officeart/2005/8/layout/list1"/>
    <dgm:cxn modelId="{36635B7B-2281-4EC9-9EF9-72B78D7EA3D0}" type="presParOf" srcId="{9104B640-9482-4038-A9ED-66112DEDCA49}" destId="{1633B587-3265-4228-944E-081CA3F81325}" srcOrd="1" destOrd="0" presId="urn:microsoft.com/office/officeart/2005/8/layout/list1"/>
    <dgm:cxn modelId="{8D075AB8-E863-4492-92D4-36CB1050E0D5}" type="presParOf" srcId="{4DA66DF5-8127-4589-9288-4CACCC847FA2}" destId="{278D3940-472F-4B7C-8719-F94F2A6DE0E9}" srcOrd="13" destOrd="0" presId="urn:microsoft.com/office/officeart/2005/8/layout/list1"/>
    <dgm:cxn modelId="{A928A94C-3817-4817-8B2B-AA844CA422E7}" type="presParOf" srcId="{4DA66DF5-8127-4589-9288-4CACCC847FA2}" destId="{9672FCB2-7585-42B6-ADA2-614EF5C3D8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18C35-E969-4145-A2C6-8D9D7B7D71DA}">
      <dsp:nvSpPr>
        <dsp:cNvPr id="0" name=""/>
        <dsp:cNvSpPr/>
      </dsp:nvSpPr>
      <dsp:spPr>
        <a:xfrm>
          <a:off x="0" y="348879"/>
          <a:ext cx="549332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343" tIns="312420" rIns="4263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Kapcsolótábla</a:t>
          </a:r>
          <a:r>
            <a:rPr lang="en-US" sz="1500" kern="1200" dirty="0"/>
            <a:t> </a:t>
          </a:r>
          <a:r>
            <a:rPr lang="en-US" sz="1500" kern="1200" dirty="0" err="1"/>
            <a:t>bejegyzések</a:t>
          </a:r>
          <a:r>
            <a:rPr lang="en-US" sz="1500" kern="1200" dirty="0"/>
            <a:t> </a:t>
          </a:r>
          <a:r>
            <a:rPr lang="en-US" sz="1500" kern="1200" dirty="0" err="1"/>
            <a:t>elégetése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Adatelosztási</a:t>
          </a:r>
          <a:r>
            <a:rPr lang="en-US" sz="1500" kern="1200" dirty="0"/>
            <a:t> </a:t>
          </a:r>
          <a:r>
            <a:rPr lang="en-US" sz="1500" kern="1200" dirty="0" err="1"/>
            <a:t>mechanizmus</a:t>
          </a:r>
          <a:r>
            <a:rPr lang="en-US" sz="1500" kern="1200" dirty="0"/>
            <a:t> </a:t>
          </a:r>
          <a:r>
            <a:rPr lang="en-US" sz="1500" kern="1200" dirty="0" err="1"/>
            <a:t>beállítása</a:t>
          </a:r>
          <a:endParaRPr lang="hu-HU" sz="1500" kern="1200" dirty="0"/>
        </a:p>
      </dsp:txBody>
      <dsp:txXfrm>
        <a:off x="0" y="348879"/>
        <a:ext cx="5493320" cy="874125"/>
      </dsp:txXfrm>
    </dsp:sp>
    <dsp:sp modelId="{9E876F81-0223-45A7-873A-77E24FAE9433}">
      <dsp:nvSpPr>
        <dsp:cNvPr id="0" name=""/>
        <dsp:cNvSpPr/>
      </dsp:nvSpPr>
      <dsp:spPr>
        <a:xfrm>
          <a:off x="274666" y="127479"/>
          <a:ext cx="384532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44" tIns="0" rIns="1453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Üzleti</a:t>
          </a:r>
          <a:r>
            <a:rPr lang="en-US" sz="1500" kern="1200" dirty="0"/>
            <a:t> </a:t>
          </a:r>
          <a:r>
            <a:rPr lang="en-US" sz="1500" kern="1200" dirty="0" err="1"/>
            <a:t>logika</a:t>
          </a:r>
          <a:r>
            <a:rPr lang="en-US" sz="1500" kern="1200" dirty="0"/>
            <a:t> </a:t>
          </a:r>
          <a:r>
            <a:rPr lang="en-US" sz="1500" kern="1200" dirty="0" err="1"/>
            <a:t>szintű</a:t>
          </a:r>
          <a:r>
            <a:rPr lang="en-US" sz="1500" kern="1200" dirty="0"/>
            <a:t> </a:t>
          </a:r>
          <a:r>
            <a:rPr lang="en-US" sz="1500" kern="1200" dirty="0" err="1"/>
            <a:t>jogok</a:t>
          </a:r>
          <a:endParaRPr lang="hu-HU" sz="1500" kern="1200" dirty="0"/>
        </a:p>
      </dsp:txBody>
      <dsp:txXfrm>
        <a:off x="296282" y="149095"/>
        <a:ext cx="3802092" cy="399568"/>
      </dsp:txXfrm>
    </dsp:sp>
    <dsp:sp modelId="{64249A13-3F55-426B-9807-9CA42FD8C4A8}">
      <dsp:nvSpPr>
        <dsp:cNvPr id="0" name=""/>
        <dsp:cNvSpPr/>
      </dsp:nvSpPr>
      <dsp:spPr>
        <a:xfrm>
          <a:off x="0" y="1525404"/>
          <a:ext cx="549332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343" tIns="312420" rIns="4263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Új</a:t>
          </a:r>
          <a:r>
            <a:rPr lang="en-US" sz="1500" kern="1200" dirty="0"/>
            <a:t> </a:t>
          </a:r>
          <a:r>
            <a:rPr lang="en-US" sz="1500" kern="1200" dirty="0" err="1"/>
            <a:t>okosszerződés</a:t>
          </a:r>
          <a:r>
            <a:rPr lang="en-US" sz="1500" kern="1200" dirty="0"/>
            <a:t> </a:t>
          </a:r>
          <a:r>
            <a:rPr lang="en-US" sz="1500" kern="1200" dirty="0" err="1"/>
            <a:t>verzió</a:t>
          </a:r>
          <a:r>
            <a:rPr lang="en-US" sz="1500" kern="1200" dirty="0"/>
            <a:t> </a:t>
          </a:r>
          <a:r>
            <a:rPr lang="en-US" sz="1500" kern="1200" dirty="0" err="1"/>
            <a:t>telepítése</a:t>
          </a:r>
          <a:r>
            <a:rPr lang="en-US" sz="1500" kern="1200" dirty="0"/>
            <a:t> (</a:t>
          </a:r>
          <a:r>
            <a:rPr lang="en-US" sz="1500" kern="1200" dirty="0" err="1"/>
            <a:t>jogszabálykövetéshez</a:t>
          </a:r>
          <a:r>
            <a:rPr lang="en-US" sz="1500" kern="1200" dirty="0"/>
            <a:t>)</a:t>
          </a:r>
          <a:endParaRPr lang="hu-HU" sz="1500" kern="1200" dirty="0"/>
        </a:p>
      </dsp:txBody>
      <dsp:txXfrm>
        <a:off x="0" y="1525404"/>
        <a:ext cx="5493320" cy="637875"/>
      </dsp:txXfrm>
    </dsp:sp>
    <dsp:sp modelId="{7D3B832A-1AAA-4C34-8441-18D6F43B661C}">
      <dsp:nvSpPr>
        <dsp:cNvPr id="0" name=""/>
        <dsp:cNvSpPr/>
      </dsp:nvSpPr>
      <dsp:spPr>
        <a:xfrm>
          <a:off x="274666" y="1304004"/>
          <a:ext cx="384532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44" tIns="0" rIns="1453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Okosszerződés</a:t>
          </a:r>
          <a:r>
            <a:rPr lang="en-US" sz="1500" kern="1200" dirty="0"/>
            <a:t> </a:t>
          </a:r>
          <a:r>
            <a:rPr lang="en-US" sz="1500" kern="1200" dirty="0" err="1"/>
            <a:t>szintű</a:t>
          </a:r>
          <a:r>
            <a:rPr lang="en-US" sz="1500" kern="1200" dirty="0"/>
            <a:t> </a:t>
          </a:r>
          <a:r>
            <a:rPr lang="en-US" sz="1500" kern="1200" dirty="0" err="1"/>
            <a:t>jogok</a:t>
          </a:r>
          <a:endParaRPr lang="hu-HU" sz="1500" kern="1200" dirty="0"/>
        </a:p>
      </dsp:txBody>
      <dsp:txXfrm>
        <a:off x="296282" y="1325620"/>
        <a:ext cx="3802092" cy="399568"/>
      </dsp:txXfrm>
    </dsp:sp>
    <dsp:sp modelId="{21AD8580-DB6C-4E44-84C5-80A43A3CAE33}">
      <dsp:nvSpPr>
        <dsp:cNvPr id="0" name=""/>
        <dsp:cNvSpPr/>
      </dsp:nvSpPr>
      <dsp:spPr>
        <a:xfrm>
          <a:off x="0" y="2465679"/>
          <a:ext cx="54933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343" tIns="312420" rIns="4263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Résztvevők</a:t>
          </a:r>
          <a:r>
            <a:rPr lang="en-US" sz="1500" kern="1200" dirty="0"/>
            <a:t> </a:t>
          </a:r>
          <a:r>
            <a:rPr lang="en-US" sz="1500" kern="1200" dirty="0" err="1"/>
            <a:t>hozzáadása</a:t>
          </a:r>
          <a:r>
            <a:rPr lang="en-US" sz="1500" kern="1200" dirty="0"/>
            <a:t> a </a:t>
          </a:r>
          <a:r>
            <a:rPr lang="en-US" sz="1500" kern="1200" dirty="0" err="1"/>
            <a:t>blokklánchoz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Résztvevők</a:t>
          </a:r>
          <a:r>
            <a:rPr lang="en-US" sz="1500" kern="1200" dirty="0"/>
            <a:t> </a:t>
          </a:r>
          <a:r>
            <a:rPr lang="en-US" sz="1500" kern="1200" dirty="0" err="1"/>
            <a:t>eltávolítása</a:t>
          </a:r>
          <a:r>
            <a:rPr lang="en-US" sz="1500" kern="1200" dirty="0"/>
            <a:t> a </a:t>
          </a:r>
          <a:r>
            <a:rPr lang="en-US" sz="1500" kern="1200" dirty="0" err="1"/>
            <a:t>blokkláncból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Platform </a:t>
          </a:r>
          <a:r>
            <a:rPr lang="en-US" sz="1500" kern="1200" dirty="0" err="1"/>
            <a:t>szintű</a:t>
          </a:r>
          <a:r>
            <a:rPr lang="en-US" sz="1500" kern="1200" dirty="0"/>
            <a:t> </a:t>
          </a:r>
          <a:r>
            <a:rPr lang="en-US" sz="1500" kern="1200" dirty="0" err="1"/>
            <a:t>hozzáférések</a:t>
          </a:r>
          <a:r>
            <a:rPr lang="en-US" sz="1500" kern="1200" dirty="0"/>
            <a:t> </a:t>
          </a:r>
          <a:r>
            <a:rPr lang="en-US" sz="1500" kern="1200" dirty="0" err="1"/>
            <a:t>beállítása</a:t>
          </a:r>
          <a:endParaRPr lang="hu-HU" sz="1500" kern="1200" dirty="0"/>
        </a:p>
      </dsp:txBody>
      <dsp:txXfrm>
        <a:off x="0" y="2465679"/>
        <a:ext cx="5493320" cy="1134000"/>
      </dsp:txXfrm>
    </dsp:sp>
    <dsp:sp modelId="{9251353A-66FF-4F5C-868D-A2C2EDDBE969}">
      <dsp:nvSpPr>
        <dsp:cNvPr id="0" name=""/>
        <dsp:cNvSpPr/>
      </dsp:nvSpPr>
      <dsp:spPr>
        <a:xfrm>
          <a:off x="274666" y="2244280"/>
          <a:ext cx="384532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44" tIns="0" rIns="1453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Fabric platform </a:t>
          </a:r>
          <a:r>
            <a:rPr lang="en-US" sz="1500" kern="1200" dirty="0" err="1"/>
            <a:t>szintű</a:t>
          </a:r>
          <a:r>
            <a:rPr lang="en-US" sz="1500" kern="1200" dirty="0"/>
            <a:t> </a:t>
          </a:r>
          <a:r>
            <a:rPr lang="en-US" sz="1500" kern="1200" dirty="0" err="1"/>
            <a:t>jogok</a:t>
          </a:r>
          <a:endParaRPr lang="hu-HU" sz="1500" kern="1200" dirty="0"/>
        </a:p>
      </dsp:txBody>
      <dsp:txXfrm>
        <a:off x="296282" y="2265896"/>
        <a:ext cx="3802092" cy="399568"/>
      </dsp:txXfrm>
    </dsp:sp>
    <dsp:sp modelId="{9672FCB2-7585-42B6-ADA2-614EF5C3D8E2}">
      <dsp:nvSpPr>
        <dsp:cNvPr id="0" name=""/>
        <dsp:cNvSpPr/>
      </dsp:nvSpPr>
      <dsp:spPr>
        <a:xfrm>
          <a:off x="0" y="3902080"/>
          <a:ext cx="549332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343" tIns="312420" rIns="4263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Nincs</a:t>
          </a:r>
          <a:r>
            <a:rPr lang="en-US" sz="1500" kern="1200" dirty="0"/>
            <a:t> </a:t>
          </a:r>
          <a:r>
            <a:rPr lang="en-US" sz="1500" kern="1200" dirty="0" err="1"/>
            <a:t>saját</a:t>
          </a:r>
          <a:r>
            <a:rPr lang="en-US" sz="1500" kern="1200" dirty="0"/>
            <a:t> </a:t>
          </a:r>
          <a:r>
            <a:rPr lang="en-US" sz="1500" kern="1200" dirty="0" err="1"/>
            <a:t>csomópontja</a:t>
          </a:r>
          <a:r>
            <a:rPr lang="en-US" sz="1500" kern="1200" dirty="0"/>
            <a:t> </a:t>
          </a:r>
          <a:r>
            <a:rPr lang="en-US" sz="1500" kern="1200" dirty="0" err="1"/>
            <a:t>és</a:t>
          </a:r>
          <a:r>
            <a:rPr lang="en-US" sz="1500" kern="1200" dirty="0"/>
            <a:t> </a:t>
          </a:r>
          <a:r>
            <a:rPr lang="en-US" sz="1500" kern="1200" dirty="0" err="1"/>
            <a:t>adathalmaza</a:t>
          </a:r>
          <a:r>
            <a:rPr lang="en-US" sz="1500" kern="1200" dirty="0"/>
            <a:t>!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Infrastruktúra</a:t>
          </a:r>
          <a:r>
            <a:rPr lang="en-US" sz="1500" kern="1200" dirty="0"/>
            <a:t> </a:t>
          </a:r>
          <a:r>
            <a:rPr lang="en-US" sz="1500" kern="1200" dirty="0" err="1"/>
            <a:t>megfigyelési</a:t>
          </a:r>
          <a:r>
            <a:rPr lang="en-US" sz="1500" kern="1200" dirty="0"/>
            <a:t> </a:t>
          </a:r>
          <a:r>
            <a:rPr lang="en-US" sz="1500" kern="1200" dirty="0" err="1"/>
            <a:t>és</a:t>
          </a:r>
          <a:r>
            <a:rPr lang="en-US" sz="1500" kern="1200" dirty="0"/>
            <a:t> </a:t>
          </a:r>
          <a:r>
            <a:rPr lang="en-US" sz="1500" kern="1200" dirty="0" err="1"/>
            <a:t>riasztási</a:t>
          </a:r>
          <a:r>
            <a:rPr lang="en-US" sz="1500" kern="1200" dirty="0"/>
            <a:t> </a:t>
          </a:r>
          <a:r>
            <a:rPr lang="en-US" sz="1500" kern="1200" dirty="0" err="1"/>
            <a:t>feladatok</a:t>
          </a:r>
          <a:endParaRPr lang="hu-HU" sz="1500" kern="1200" dirty="0"/>
        </a:p>
      </dsp:txBody>
      <dsp:txXfrm>
        <a:off x="0" y="3902080"/>
        <a:ext cx="5493320" cy="874125"/>
      </dsp:txXfrm>
    </dsp:sp>
    <dsp:sp modelId="{1633B587-3265-4228-944E-081CA3F81325}">
      <dsp:nvSpPr>
        <dsp:cNvPr id="0" name=""/>
        <dsp:cNvSpPr/>
      </dsp:nvSpPr>
      <dsp:spPr>
        <a:xfrm>
          <a:off x="274666" y="3680680"/>
          <a:ext cx="384532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44" tIns="0" rIns="1453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Infrastruktúra</a:t>
          </a:r>
          <a:r>
            <a:rPr lang="en-US" sz="1500" kern="1200" dirty="0"/>
            <a:t> </a:t>
          </a:r>
          <a:r>
            <a:rPr lang="en-US" sz="1500" kern="1200" dirty="0" err="1"/>
            <a:t>szintű</a:t>
          </a:r>
          <a:r>
            <a:rPr lang="en-US" sz="1500" kern="1200" dirty="0"/>
            <a:t> </a:t>
          </a:r>
          <a:r>
            <a:rPr lang="en-US" sz="1500" kern="1200" dirty="0" err="1"/>
            <a:t>jogok</a:t>
          </a:r>
          <a:endParaRPr lang="hu-HU" sz="1500" kern="1200" dirty="0"/>
        </a:p>
      </dsp:txBody>
      <dsp:txXfrm>
        <a:off x="296282" y="3702296"/>
        <a:ext cx="3802092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3942D-1029-47EE-95ED-21F019E43804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EABE-A8EC-4226-9AF3-327558E242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9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5C69AD-33C2-9837-2507-46D655044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10DC476-6FCB-0981-D52F-DB5AED51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2DC4F5-7C3C-DB34-8584-26010E24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2F1-2931-4C70-A3B7-B68E0D3542D5}" type="datetime1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DFC2D6-FB41-901D-88CB-4474B72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1E2D8C-92DF-8DAF-2E42-B4F4DF9A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68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4C32D6-7939-9505-1A99-B4993D62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2B23F39-0D25-939D-E9E0-F7C2A9DC8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EB6DCC-1A1D-D35D-4F5F-61BAFFBF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12D-5B02-4276-BEB7-254AF613EA39}" type="datetime1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0AC907-47D5-732C-2B45-183CE143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52E196-CA46-DB0F-C046-3599EFD7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4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2C19858-7FCB-3EF8-B46C-E7178EA82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D67C9CE-D6C4-1AF8-6E60-E5A7FDA03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2E7749-048F-71B7-697F-A91490D2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0D9-4627-4CFF-9687-BFAE3D589301}" type="datetime1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08B1D2-0095-0D51-4326-8FC48ED0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313072-33F1-1F2B-B02A-611853A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6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6AFE9E-8FA6-0B64-CFA3-1A21EB5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0CEC8AC-B808-7F7E-814B-7B0E9D7A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EF9FF2-5943-B4D1-EF5F-EE7F8BD3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18D80C8-86B9-0A0D-37B3-F6BE89D9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2CD895-5A0E-1C6A-24F4-50E4825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6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F52E1A-684F-7958-6139-DE792DFA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55BA0D-53F9-627B-B71F-1E7DC9AB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45CCC0-9EEA-F82E-06E7-9D289084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F5925F-22F1-BC45-5F2F-FC925B68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14A865-4176-43DB-A128-C2DBAC56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112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078F9D-579C-E7EC-9E7D-6463DA18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285605-DBF5-6543-89F2-F7B485B7A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46BFF1-FA5D-B3F0-09A0-12895673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7DF16A-75DB-C316-1DDF-AC1C3BA4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D4B389-4133-70CE-24FC-6D15FCFE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603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F7642A-60C8-4D37-6B96-C6EE446E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D73D0-0D32-5A41-FF91-6E69E160A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701D98F-0876-8B49-9044-6E50C0FC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60080A-C4F7-701A-0295-05B7A742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B6C58A-DD0B-5CF7-5576-915A7DE2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FDA4B7-99B1-7159-474B-908C4187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44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4E195D-3010-93A2-891D-A30CFB43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41E927-8D6A-30ED-FF7F-201E2E28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DD1729-2365-A38E-AEEF-99C949A91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DB845C5-EFCA-6781-1385-356CC6CAF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9C13AC-6602-A4BF-2C37-326115A87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C891980-79D7-7BBD-DEE4-1651D2B4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1CD2DC3-8EE2-6824-CDFA-01E9F09F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8BD472-BDD3-A1FA-273E-1103FD7B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91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527DAF-4CE3-352B-8379-BCDB21CA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FA38A4-0F39-6C3A-D96A-B376ED1F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B571721-2458-77FD-D704-756E2CE9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ADE1AC8-6300-9FF7-E33A-F377A7A7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15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93DD256-99DF-A50A-A618-5188835B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570C96-A052-077F-7AB6-673E5209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B784F7-9F9A-6517-FD9C-AFFF6CCF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3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91C79F-1B43-A85A-839A-2070E9B3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B9BA22-2F84-8A06-8A50-D84D9EE5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44BD80-6D19-65D2-54FD-E5AA1BAA9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04F5608-1CD9-0770-CB85-1463EE78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0BD709-16DC-21E8-89F7-3421976D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325689-9935-62C6-296D-F54E745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3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472DE8-131A-6BEC-BD00-E210CCF9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DF84C1-B949-68E1-F0EB-983B548A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871C20-A5DB-B648-32DD-A17D7D85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1376-B172-48FE-A0BB-0A57EF824B97}" type="datetime1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0C6AAB-8D8C-69F4-5766-16823A82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5C54EF-374C-E6B3-841B-6F1B426A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22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56F2AB-C5E5-27A2-1EF7-3E7E8D15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42D2F28-4C3D-A2C2-F79E-AB1ABD27E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B0FECF-A6DD-D566-FB41-985D636C2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9F2C9E-9F9D-3F3D-4C6D-9BD8867F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5F16EC-0BF1-65B8-4B55-C9765438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0837C46-CF6A-904A-DF29-DC587EFB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635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BB2064-87C0-EED9-F505-2334A304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295E6CD-8EC8-0B20-D1A0-E9CE7DE5D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611B6-22BD-5B2B-83D1-F518D8E0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1DFD1F-0CD9-629D-EA31-9F9297AD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EE1407-7B98-3BCB-D815-575C3297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74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7359171-52B2-B38F-92C3-A2352592E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7801F88-0CAA-5E8D-99E7-49E775312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E529B5-EF92-C9DD-84B8-BF4F8697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07267E-DDBF-F05A-F6FE-3300E4E0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F01181-6E9E-6125-3B54-B38A950D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10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BB9E10-851B-24FD-792C-81B3D31E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57A488C-E9CC-03DD-B8C4-4B571D633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BB652C-F8B7-2C55-EBA7-F203E8F4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82A1-1041-4DD8-BA69-C071E63172B5}" type="datetime1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F5185C-C366-D5F4-97AA-9F500792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E6EC04-A730-8EB9-3D62-345681AD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0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ECE329-FB5B-2D10-1C6E-664E40EA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B5F5B3-7B50-643D-D949-3D1C337AE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BC98D9-9666-E337-F074-A6FBD4A8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CF9A934-2B4A-EF6B-40EA-137C5021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629B-BF7C-4A61-ABDB-7712C8FDF76C}" type="datetime1">
              <a:rPr lang="hu-HU" smtClean="0"/>
              <a:t>2023. 11. 21.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789FDCF-49CB-B461-75AB-DAB5F05B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4FFB6B1-B92D-E873-C964-27375F8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4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C99BE4-3EFA-4F1E-D554-5599695B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46F2AD4-ADF6-1CCF-5677-CFDFBC1C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B8F01AE-0E60-B9BB-5105-DA0D9B5ED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63ADDE6-C949-9A96-F23E-089C8AAF1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87CFCD7-4604-50FA-BE4F-B5463D4F9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9FB3C12-85DB-F5A8-D120-0FA21D01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86-CCCB-4D7D-A6DB-09F8BC1F2FC0}" type="datetime1">
              <a:rPr lang="hu-HU" smtClean="0"/>
              <a:t>2023. 11. 21.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F9743B9-1D76-A034-4FFB-8EA180CC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2D4D8BC-39C1-174B-B6BF-5BE656DA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83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D694B4-6B5A-9143-B624-C22380F7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9EA30E6-A85E-263D-BF14-588CFEF9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2A55-30E8-433D-90A1-E7BF61E13C33}" type="datetime1">
              <a:rPr lang="hu-HU" smtClean="0"/>
              <a:t>2023. 11. 21.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AA3A27-FAEA-0401-3F2D-FFF19974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BB2372-E61D-3EFE-1DBC-8348E9FE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1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620FAD9-A1BE-1EA0-FEF8-FB2DD868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73C-2F82-4908-872C-1AE46FE07838}" type="datetime1">
              <a:rPr lang="hu-HU" smtClean="0"/>
              <a:t>2023. 11. 21.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669A42D-4202-7963-4CE4-C07925F8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F510AB7-4816-638F-574C-5E330F5B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85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21D73A-EB84-4CDE-8007-021FFADC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C6DD58-8910-81C0-2AAA-92444E2E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C04D029-1C83-D2F2-69FF-71D52FD63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3EB044-A9E6-98F3-94BB-6263F0B4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6CE-384C-455F-852B-219A464192EF}" type="datetime1">
              <a:rPr lang="hu-HU" smtClean="0"/>
              <a:t>2023. 11. 21.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84DB5B7-2E8B-9BE8-5A2D-7D1074CB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6EEAF6C-4307-047F-F488-8D7922C9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33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A5114D-D1B0-8DC0-A16E-2BB24411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406C56E-6BB6-83FE-0435-8025F32BB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EB3E12-815C-36C3-E54C-6BB0721CF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57C486C-91A5-80BB-1554-A79E578C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8369-9C48-4D30-81D9-945F2E5578FB}" type="datetime1">
              <a:rPr lang="hu-HU" smtClean="0"/>
              <a:t>2023. 11. 21.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76CBF5-0AA5-F5CF-6D4E-B3B504B1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B4906AF-12CE-C2F7-1C89-70B37477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6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7BD8B3F-A601-5362-426D-172456C5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9128F6-6D7B-67E7-8086-50F8C0B57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844174-6C87-000F-F44D-4C9DB32BD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F8AA-267D-42F4-A641-8EE4239E8CE9}" type="datetime1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A638A7-C72A-AD43-D063-40FAECDD0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26070F-B5F3-82B3-4256-87EC5317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6287-99C3-4914-BFF5-E2FBD8AB19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0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AEF47E0-7C9F-39D9-1518-646BACEB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30EC5-3677-7B42-7866-ED32973A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735819-44E2-8A7A-BF31-355CBBA62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1E75-E833-41AF-9DC7-50BA62DD1076}" type="datetimeFigureOut">
              <a:rPr lang="hu-HU" smtClean="0"/>
              <a:t>2023. 11. 21.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E2EDA9-A8EF-8115-6642-FC43D001C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9AC917-52E9-AB16-F224-D9273D39C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AF67-CCBC-4383-909B-50CA48C11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8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27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" Type="http://schemas.openxmlformats.org/officeDocument/2006/relationships/image" Target="../media/image23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45.sv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24" Type="http://schemas.openxmlformats.org/officeDocument/2006/relationships/image" Target="../media/image57.sv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61.svg"/><Relationship Id="rId10" Type="http://schemas.openxmlformats.org/officeDocument/2006/relationships/image" Target="../media/image43.svg"/><Relationship Id="rId19" Type="http://schemas.openxmlformats.org/officeDocument/2006/relationships/image" Target="../media/image30.png"/><Relationship Id="rId4" Type="http://schemas.openxmlformats.org/officeDocument/2006/relationships/image" Target="../media/image39.svg"/><Relationship Id="rId9" Type="http://schemas.openxmlformats.org/officeDocument/2006/relationships/image" Target="../media/image25.png"/><Relationship Id="rId14" Type="http://schemas.openxmlformats.org/officeDocument/2006/relationships/image" Target="../media/image47.svg"/><Relationship Id="rId22" Type="http://schemas.openxmlformats.org/officeDocument/2006/relationships/image" Target="../media/image55.svg"/><Relationship Id="rId27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1.svg"/><Relationship Id="rId3" Type="http://schemas.openxmlformats.org/officeDocument/2006/relationships/image" Target="../media/image4.png"/><Relationship Id="rId7" Type="http://schemas.openxmlformats.org/officeDocument/2006/relationships/image" Target="../media/image65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67.sv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27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" Type="http://schemas.openxmlformats.org/officeDocument/2006/relationships/image" Target="../media/image23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45.sv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24" Type="http://schemas.openxmlformats.org/officeDocument/2006/relationships/image" Target="../media/image57.sv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61.svg"/><Relationship Id="rId10" Type="http://schemas.openxmlformats.org/officeDocument/2006/relationships/image" Target="../media/image43.svg"/><Relationship Id="rId19" Type="http://schemas.openxmlformats.org/officeDocument/2006/relationships/image" Target="../media/image30.png"/><Relationship Id="rId4" Type="http://schemas.openxmlformats.org/officeDocument/2006/relationships/image" Target="../media/image39.svg"/><Relationship Id="rId9" Type="http://schemas.openxmlformats.org/officeDocument/2006/relationships/image" Target="../media/image25.png"/><Relationship Id="rId14" Type="http://schemas.openxmlformats.org/officeDocument/2006/relationships/image" Target="../media/image47.svg"/><Relationship Id="rId22" Type="http://schemas.openxmlformats.org/officeDocument/2006/relationships/image" Target="../media/image55.svg"/><Relationship Id="rId27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26" Type="http://schemas.openxmlformats.org/officeDocument/2006/relationships/image" Target="../media/image48.png"/><Relationship Id="rId39" Type="http://schemas.openxmlformats.org/officeDocument/2006/relationships/image" Target="../media/image17.png"/><Relationship Id="rId21" Type="http://schemas.openxmlformats.org/officeDocument/2006/relationships/image" Target="../media/image51.svg"/><Relationship Id="rId34" Type="http://schemas.openxmlformats.org/officeDocument/2006/relationships/diagramData" Target="../diagrams/data1.xml"/><Relationship Id="rId7" Type="http://schemas.openxmlformats.org/officeDocument/2006/relationships/image" Target="../media/image77.svg"/><Relationship Id="rId12" Type="http://schemas.openxmlformats.org/officeDocument/2006/relationships/image" Target="../media/image35.svg"/><Relationship Id="rId17" Type="http://schemas.openxmlformats.org/officeDocument/2006/relationships/image" Target="../media/image21.png"/><Relationship Id="rId25" Type="http://schemas.openxmlformats.org/officeDocument/2006/relationships/image" Target="../media/image55.svg"/><Relationship Id="rId33" Type="http://schemas.openxmlformats.org/officeDocument/2006/relationships/image" Target="../media/image16.svg"/><Relationship Id="rId38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image" Target="../media/image81.svg"/><Relationship Id="rId20" Type="http://schemas.openxmlformats.org/officeDocument/2006/relationships/image" Target="../media/image45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0.png"/><Relationship Id="rId24" Type="http://schemas.openxmlformats.org/officeDocument/2006/relationships/image" Target="../media/image47.png"/><Relationship Id="rId32" Type="http://schemas.openxmlformats.org/officeDocument/2006/relationships/image" Target="../media/image10.png"/><Relationship Id="rId37" Type="http://schemas.openxmlformats.org/officeDocument/2006/relationships/diagramColors" Target="../diagrams/colors1.xml"/><Relationship Id="rId40" Type="http://schemas.openxmlformats.org/officeDocument/2006/relationships/image" Target="../media/image29.svg"/><Relationship Id="rId5" Type="http://schemas.openxmlformats.org/officeDocument/2006/relationships/image" Target="../media/image75.svg"/><Relationship Id="rId15" Type="http://schemas.openxmlformats.org/officeDocument/2006/relationships/image" Target="../media/image44.png"/><Relationship Id="rId23" Type="http://schemas.openxmlformats.org/officeDocument/2006/relationships/image" Target="../media/image53.svg"/><Relationship Id="rId28" Type="http://schemas.openxmlformats.org/officeDocument/2006/relationships/image" Target="../media/image49.png"/><Relationship Id="rId36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19" Type="http://schemas.openxmlformats.org/officeDocument/2006/relationships/image" Target="../media/image39.svg"/><Relationship Id="rId31" Type="http://schemas.openxmlformats.org/officeDocument/2006/relationships/image" Target="../media/image61.svg"/><Relationship Id="rId4" Type="http://schemas.openxmlformats.org/officeDocument/2006/relationships/image" Target="../media/image41.png"/><Relationship Id="rId9" Type="http://schemas.openxmlformats.org/officeDocument/2006/relationships/image" Target="../media/image79.svg"/><Relationship Id="rId14" Type="http://schemas.openxmlformats.org/officeDocument/2006/relationships/image" Target="../media/image33.svg"/><Relationship Id="rId22" Type="http://schemas.openxmlformats.org/officeDocument/2006/relationships/image" Target="../media/image46.png"/><Relationship Id="rId27" Type="http://schemas.openxmlformats.org/officeDocument/2006/relationships/image" Target="../media/image57.svg"/><Relationship Id="rId30" Type="http://schemas.openxmlformats.org/officeDocument/2006/relationships/image" Target="../media/image50.png"/><Relationship Id="rId35" Type="http://schemas.openxmlformats.org/officeDocument/2006/relationships/diagramLayout" Target="../diagrams/layout1.xml"/><Relationship Id="rId8" Type="http://schemas.openxmlformats.org/officeDocument/2006/relationships/image" Target="../media/image4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20.svg"/><Relationship Id="rId3" Type="http://schemas.openxmlformats.org/officeDocument/2006/relationships/image" Target="../media/image6.svg"/><Relationship Id="rId21" Type="http://schemas.openxmlformats.org/officeDocument/2006/relationships/image" Target="../media/image14.jpe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svg"/><Relationship Id="rId3" Type="http://schemas.openxmlformats.org/officeDocument/2006/relationships/image" Target="../media/image4.png"/><Relationship Id="rId7" Type="http://schemas.openxmlformats.org/officeDocument/2006/relationships/image" Target="../media/image27.svg"/><Relationship Id="rId12" Type="http://schemas.openxmlformats.org/officeDocument/2006/relationships/image" Target="../media/image19.png"/><Relationship Id="rId17" Type="http://schemas.openxmlformats.org/officeDocument/2006/relationships/image" Target="../media/image35.sv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1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svg"/><Relationship Id="rId3" Type="http://schemas.openxmlformats.org/officeDocument/2006/relationships/image" Target="../media/image4.png"/><Relationship Id="rId7" Type="http://schemas.openxmlformats.org/officeDocument/2006/relationships/image" Target="../media/image27.svg"/><Relationship Id="rId12" Type="http://schemas.openxmlformats.org/officeDocument/2006/relationships/image" Target="../media/image19.png"/><Relationship Id="rId17" Type="http://schemas.openxmlformats.org/officeDocument/2006/relationships/image" Target="../media/image35.sv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1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9934E14-EC83-6D45-44B6-40D07137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351" cy="234436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D301348-988C-7C3D-F44E-5A28C7625D59}"/>
              </a:ext>
            </a:extLst>
          </p:cNvPr>
          <p:cNvSpPr txBox="1"/>
          <p:nvPr/>
        </p:nvSpPr>
        <p:spPr>
          <a:xfrm>
            <a:off x="1502465" y="3033470"/>
            <a:ext cx="918707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/>
              <a:t>Az Esemény Alapú Adatszolgáltatási Platform </a:t>
            </a:r>
            <a:r>
              <a:rPr lang="hu-HU" sz="3000" dirty="0" smtClean="0"/>
              <a:t>projekt bemutatása</a:t>
            </a:r>
            <a:r>
              <a:rPr lang="hu-HU" sz="3000" dirty="0"/>
              <a:t/>
            </a:r>
            <a:br>
              <a:rPr lang="hu-HU" sz="3000" dirty="0"/>
            </a:br>
            <a:endParaRPr lang="hu-HU" sz="3000" dirty="0"/>
          </a:p>
          <a:p>
            <a:pPr algn="ctr"/>
            <a:endParaRPr lang="hu-HU" sz="2000" dirty="0"/>
          </a:p>
          <a:p>
            <a:pPr algn="ctr"/>
            <a:r>
              <a:rPr lang="hu-HU" sz="2400" dirty="0"/>
              <a:t>Budapest, 2023. november </a:t>
            </a:r>
            <a:r>
              <a:rPr lang="hu-HU" sz="2400" dirty="0" smtClean="0"/>
              <a:t>30.</a:t>
            </a:r>
            <a:endParaRPr lang="hu-HU" sz="2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E4A3565-DAE6-14BE-BA82-07D245521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017" y="5187906"/>
            <a:ext cx="1719971" cy="1445031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15DB9E07-8AB5-EABA-4649-5B1D31B3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6287-99C3-4914-BFF5-E2FBD8AB193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68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9D92921F-4891-F7AB-DB56-D16CE7CB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4" y="2406503"/>
            <a:ext cx="2626533" cy="2626533"/>
          </a:xfrm>
          <a:prstGeom prst="rect">
            <a:avLst/>
          </a:prstGeom>
          <a:noFill/>
        </p:spPr>
      </p:pic>
      <p:pic>
        <p:nvPicPr>
          <p:cNvPr id="32" name="Ábra 31" descr="Kör nyíllal körvonalas">
            <a:extLst>
              <a:ext uri="{FF2B5EF4-FFF2-40B4-BE49-F238E27FC236}">
                <a16:creationId xmlns:a16="http://schemas.microsoft.com/office/drawing/2014/main" id="{7CF4212F-12DC-A5DB-3230-8A10B7BE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53607" y="3264367"/>
            <a:ext cx="1122226" cy="1122226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10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106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Blokklánc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technológiák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madártávlatból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pic>
        <p:nvPicPr>
          <p:cNvPr id="8" name="Ábra 7" descr="Raktár körvonalas">
            <a:extLst>
              <a:ext uri="{FF2B5EF4-FFF2-40B4-BE49-F238E27FC236}">
                <a16:creationId xmlns:a16="http://schemas.microsoft.com/office/drawing/2014/main" id="{72E73769-F5E2-7EE3-E03A-CBD4C66413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73240" y="1261617"/>
            <a:ext cx="914400" cy="914400"/>
          </a:xfrm>
          <a:prstGeom prst="rect">
            <a:avLst/>
          </a:prstGeom>
        </p:spPr>
      </p:pic>
      <p:pic>
        <p:nvPicPr>
          <p:cNvPr id="11" name="Ábra 10" descr="Bank körvonalas">
            <a:extLst>
              <a:ext uri="{FF2B5EF4-FFF2-40B4-BE49-F238E27FC236}">
                <a16:creationId xmlns:a16="http://schemas.microsoft.com/office/drawing/2014/main" id="{F763099F-2F96-DDE5-B5DC-A1D960C048D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012654" y="2971800"/>
            <a:ext cx="914400" cy="914400"/>
          </a:xfrm>
          <a:prstGeom prst="rect">
            <a:avLst/>
          </a:prstGeom>
        </p:spPr>
      </p:pic>
      <p:pic>
        <p:nvPicPr>
          <p:cNvPr id="13" name="Ábra 12" descr="Termelés egyszínű kitöltéssel">
            <a:extLst>
              <a:ext uri="{FF2B5EF4-FFF2-40B4-BE49-F238E27FC236}">
                <a16:creationId xmlns:a16="http://schemas.microsoft.com/office/drawing/2014/main" id="{7DFFFCE2-63B0-7647-7B34-4CF601CE46C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19653" y="4924927"/>
            <a:ext cx="914400" cy="914400"/>
          </a:xfrm>
          <a:prstGeom prst="rect">
            <a:avLst/>
          </a:prstGeom>
        </p:spPr>
      </p:pic>
      <p:pic>
        <p:nvPicPr>
          <p:cNvPr id="15" name="Ábra 14" descr="Bank egyszínű kitöltéssel">
            <a:extLst>
              <a:ext uri="{FF2B5EF4-FFF2-40B4-BE49-F238E27FC236}">
                <a16:creationId xmlns:a16="http://schemas.microsoft.com/office/drawing/2014/main" id="{5F5E9667-3DF6-D00C-2886-C891F733B2E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58982" y="4924927"/>
            <a:ext cx="914400" cy="914400"/>
          </a:xfrm>
          <a:prstGeom prst="rect">
            <a:avLst/>
          </a:prstGeom>
        </p:spPr>
      </p:pic>
      <p:pic>
        <p:nvPicPr>
          <p:cNvPr id="17" name="Ábra 16" descr="Bíró nő körvonalas">
            <a:extLst>
              <a:ext uri="{FF2B5EF4-FFF2-40B4-BE49-F238E27FC236}">
                <a16:creationId xmlns:a16="http://schemas.microsoft.com/office/drawing/2014/main" id="{82A76DDA-1D23-B180-EF4B-D2CE5AA1BBD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5667" y="2467636"/>
            <a:ext cx="914400" cy="914400"/>
          </a:xfrm>
          <a:prstGeom prst="rect">
            <a:avLst/>
          </a:prstGeom>
        </p:spPr>
      </p:pic>
      <p:pic>
        <p:nvPicPr>
          <p:cNvPr id="21" name="Ábra 20" descr="Szerződés körvonalas">
            <a:extLst>
              <a:ext uri="{FF2B5EF4-FFF2-40B4-BE49-F238E27FC236}">
                <a16:creationId xmlns:a16="http://schemas.microsoft.com/office/drawing/2014/main" id="{D6705684-8D45-DF41-E4ED-2E5919B26A2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148040" y="3555475"/>
            <a:ext cx="505437" cy="505437"/>
          </a:xfrm>
          <a:prstGeom prst="rect">
            <a:avLst/>
          </a:prstGeom>
        </p:spPr>
      </p:pic>
      <p:sp>
        <p:nvSpPr>
          <p:cNvPr id="22" name="Tartalom helye 2">
            <a:extLst>
              <a:ext uri="{FF2B5EF4-FFF2-40B4-BE49-F238E27FC236}">
                <a16:creationId xmlns:a16="http://schemas.microsoft.com/office/drawing/2014/main" id="{C37456E9-18C9-3504-3B10-C9898378AE18}"/>
              </a:ext>
            </a:extLst>
          </p:cNvPr>
          <p:cNvSpPr txBox="1">
            <a:spLocks/>
          </p:cNvSpPr>
          <p:nvPr/>
        </p:nvSpPr>
        <p:spPr>
          <a:xfrm>
            <a:off x="5196001" y="1105990"/>
            <a:ext cx="6593922" cy="56004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Digitális</a:t>
            </a:r>
            <a:r>
              <a:rPr lang="en-US" sz="3200" dirty="0"/>
              <a:t> ,,</a:t>
            </a:r>
            <a:r>
              <a:rPr lang="en-US" sz="3200" dirty="0" err="1"/>
              <a:t>főkönyv</a:t>
            </a:r>
            <a:r>
              <a:rPr lang="en-US" sz="3200" dirty="0"/>
              <a:t>”, </a:t>
            </a:r>
            <a:r>
              <a:rPr lang="en-US" sz="3200" dirty="0" err="1"/>
              <a:t>bejegyzések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197A7"/>
                </a:solidFill>
              </a:rPr>
              <a:t>szinkronizálása</a:t>
            </a:r>
            <a:r>
              <a:rPr lang="en-US" sz="3200" dirty="0"/>
              <a:t> </a:t>
            </a:r>
            <a:r>
              <a:rPr lang="en-US" sz="3200" dirty="0" err="1"/>
              <a:t>résztvevők</a:t>
            </a:r>
            <a:r>
              <a:rPr lang="en-US" sz="3200" dirty="0"/>
              <a:t> </a:t>
            </a:r>
            <a:r>
              <a:rPr lang="en-US" sz="3200" dirty="0" err="1"/>
              <a:t>között</a:t>
            </a:r>
            <a:endParaRPr lang="en-US" sz="3200" dirty="0"/>
          </a:p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>
                <a:solidFill>
                  <a:srgbClr val="0197A7"/>
                </a:solidFill>
              </a:rPr>
              <a:t>Automatizáltan</a:t>
            </a:r>
            <a:r>
              <a:rPr lang="en-US" sz="3200" dirty="0"/>
              <a:t>, </a:t>
            </a:r>
            <a:r>
              <a:rPr lang="en-US" sz="3200" dirty="0" err="1"/>
              <a:t>központi</a:t>
            </a:r>
            <a:r>
              <a:rPr lang="en-US" sz="3200" dirty="0"/>
              <a:t> </a:t>
            </a:r>
            <a:r>
              <a:rPr lang="en-US" sz="3200" dirty="0" err="1"/>
              <a:t>megbízott</a:t>
            </a:r>
            <a:r>
              <a:rPr lang="en-US" sz="3200" dirty="0"/>
              <a:t> </a:t>
            </a:r>
            <a:r>
              <a:rPr lang="en-US" sz="3200" dirty="0" err="1"/>
              <a:t>fél</a:t>
            </a:r>
            <a:r>
              <a:rPr lang="en-US" sz="3200" dirty="0"/>
              <a:t> </a:t>
            </a:r>
            <a:r>
              <a:rPr lang="en-US" sz="3200" dirty="0" err="1"/>
              <a:t>nélkül</a:t>
            </a:r>
            <a:r>
              <a:rPr lang="en-US" sz="3200" dirty="0"/>
              <a:t>, </a:t>
            </a:r>
            <a:r>
              <a:rPr lang="en-US" sz="3200" dirty="0" err="1"/>
              <a:t>okosszerződésekkel</a:t>
            </a:r>
            <a:endParaRPr lang="hu-HU" sz="32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Biztonságosra</a:t>
            </a:r>
            <a:r>
              <a:rPr lang="en-US" sz="3200" dirty="0"/>
              <a:t> </a:t>
            </a:r>
            <a:r>
              <a:rPr lang="en-US" sz="3200" dirty="0" err="1"/>
              <a:t>tervezett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0197A7"/>
                </a:solidFill>
              </a:rPr>
              <a:t>konzisztens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0197A7"/>
                </a:solidFill>
              </a:rPr>
              <a:t>transzparens</a:t>
            </a:r>
            <a:r>
              <a:rPr lang="en-US" sz="3200" dirty="0"/>
              <a:t>, </a:t>
            </a:r>
            <a:r>
              <a:rPr lang="en-US" sz="3200" dirty="0" err="1"/>
              <a:t>megváltoztathatatlan</a:t>
            </a:r>
            <a:endParaRPr lang="en-US" sz="32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/>
              <a:t>Nem </a:t>
            </a:r>
            <a:r>
              <a:rPr lang="en-US" sz="3200" dirty="0" err="1"/>
              <a:t>csak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adat</a:t>
            </a:r>
            <a:r>
              <a:rPr lang="en-US" sz="3200" dirty="0"/>
              <a:t> </a:t>
            </a:r>
            <a:r>
              <a:rPr lang="en-US" sz="3200" dirty="0" err="1"/>
              <a:t>elosztott</a:t>
            </a:r>
            <a:r>
              <a:rPr lang="en-US" sz="3200" dirty="0"/>
              <a:t>,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üzemeltetés</a:t>
            </a:r>
            <a:r>
              <a:rPr lang="en-US" sz="3200" dirty="0"/>
              <a:t> is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0197A7"/>
                </a:solidFill>
                <a:sym typeface="Wingdings" panose="05000000000000000000" pitchFamily="2" charset="2"/>
              </a:rPr>
              <a:t>közös</a:t>
            </a:r>
            <a:r>
              <a:rPr lang="en-US" sz="3200" dirty="0">
                <a:solidFill>
                  <a:srgbClr val="0197A7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197A7"/>
                </a:solidFill>
                <a:sym typeface="Wingdings" panose="05000000000000000000" pitchFamily="2" charset="2"/>
              </a:rPr>
              <a:t>felelősségvállalás</a:t>
            </a:r>
            <a:endParaRPr lang="en-US" sz="32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Blokklánc</a:t>
            </a:r>
            <a:r>
              <a:rPr lang="en-US" sz="3200" dirty="0"/>
              <a:t>: a ,,</a:t>
            </a:r>
            <a:r>
              <a:rPr lang="en-US" sz="3200" dirty="0" err="1"/>
              <a:t>főkönyv</a:t>
            </a:r>
            <a:r>
              <a:rPr lang="en-US" sz="3200" dirty="0"/>
              <a:t>” </a:t>
            </a:r>
            <a:r>
              <a:rPr lang="en-US" sz="3200" dirty="0" err="1"/>
              <a:t>technikai</a:t>
            </a:r>
            <a:r>
              <a:rPr lang="en-US" sz="3200" dirty="0"/>
              <a:t> </a:t>
            </a:r>
            <a:r>
              <a:rPr lang="en-US" sz="3200" dirty="0" err="1"/>
              <a:t>megvalósítása</a:t>
            </a:r>
            <a:r>
              <a:rPr lang="en-US" sz="3200" dirty="0"/>
              <a:t>, </a:t>
            </a:r>
            <a:r>
              <a:rPr lang="en-US" sz="3200" dirty="0" err="1"/>
              <a:t>bejegyzések</a:t>
            </a:r>
            <a:r>
              <a:rPr lang="en-US" sz="3200" dirty="0"/>
              <a:t> </a:t>
            </a:r>
            <a:r>
              <a:rPr lang="en-US" sz="3200" dirty="0" err="1"/>
              <a:t>lánca</a:t>
            </a:r>
            <a:endParaRPr lang="hu-HU" sz="32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Fókusz</a:t>
            </a:r>
            <a:r>
              <a:rPr lang="en-US" sz="3200" dirty="0"/>
              <a:t>: </a:t>
            </a:r>
            <a:r>
              <a:rPr lang="en-US" sz="3200" dirty="0" err="1">
                <a:solidFill>
                  <a:srgbClr val="0197A7"/>
                </a:solidFill>
              </a:rPr>
              <a:t>privát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0197A7"/>
                </a:solidFill>
              </a:rPr>
              <a:t>jogosultságkezelt</a:t>
            </a:r>
            <a:r>
              <a:rPr lang="en-US" sz="3200" dirty="0"/>
              <a:t> </a:t>
            </a:r>
            <a:r>
              <a:rPr lang="en-US" sz="3200" dirty="0" err="1"/>
              <a:t>megoldások</a:t>
            </a:r>
            <a:r>
              <a:rPr lang="en-US" sz="3200" dirty="0"/>
              <a:t> (</a:t>
            </a:r>
            <a:r>
              <a:rPr lang="en-US" sz="3200" dirty="0" err="1"/>
              <a:t>nem</a:t>
            </a:r>
            <a:r>
              <a:rPr lang="en-US" sz="3200" dirty="0"/>
              <a:t> </a:t>
            </a:r>
            <a:r>
              <a:rPr lang="en-US" sz="3200" dirty="0" err="1"/>
              <a:t>kriptovaluták</a:t>
            </a:r>
            <a:r>
              <a:rPr lang="en-US" sz="3200" dirty="0"/>
              <a:t>!)</a:t>
            </a:r>
          </a:p>
        </p:txBody>
      </p:sp>
      <p:pic>
        <p:nvPicPr>
          <p:cNvPr id="24" name="Ábra 23" descr="Adatbázis körvonalas">
            <a:extLst>
              <a:ext uri="{FF2B5EF4-FFF2-40B4-BE49-F238E27FC236}">
                <a16:creationId xmlns:a16="http://schemas.microsoft.com/office/drawing/2014/main" id="{60C5E059-60C2-128D-8622-42CE80739E7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214694" y="2576095"/>
            <a:ext cx="422504" cy="422504"/>
          </a:xfrm>
          <a:prstGeom prst="rect">
            <a:avLst/>
          </a:prstGeom>
        </p:spPr>
      </p:pic>
      <p:pic>
        <p:nvPicPr>
          <p:cNvPr id="25" name="Ábra 24" descr="Adatbázis körvonalas">
            <a:extLst>
              <a:ext uri="{FF2B5EF4-FFF2-40B4-BE49-F238E27FC236}">
                <a16:creationId xmlns:a16="http://schemas.microsoft.com/office/drawing/2014/main" id="{5008FA72-EB32-A920-766D-5EA5E8300B8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595686" y="4432855"/>
            <a:ext cx="422504" cy="422504"/>
          </a:xfrm>
          <a:prstGeom prst="rect">
            <a:avLst/>
          </a:prstGeom>
        </p:spPr>
      </p:pic>
      <p:pic>
        <p:nvPicPr>
          <p:cNvPr id="26" name="Ábra 25" descr="Adatbázis körvonalas">
            <a:extLst>
              <a:ext uri="{FF2B5EF4-FFF2-40B4-BE49-F238E27FC236}">
                <a16:creationId xmlns:a16="http://schemas.microsoft.com/office/drawing/2014/main" id="{AB516971-3BE3-1EE0-6C29-6127FB87DAE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231314" y="3280504"/>
            <a:ext cx="422504" cy="422504"/>
          </a:xfrm>
          <a:prstGeom prst="rect">
            <a:avLst/>
          </a:prstGeom>
        </p:spPr>
      </p:pic>
      <p:pic>
        <p:nvPicPr>
          <p:cNvPr id="27" name="Ábra 26" descr="Adatbázis körvonalas">
            <a:extLst>
              <a:ext uri="{FF2B5EF4-FFF2-40B4-BE49-F238E27FC236}">
                <a16:creationId xmlns:a16="http://schemas.microsoft.com/office/drawing/2014/main" id="{BFB13B1C-FE06-0023-6408-3ABF82788C13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198673" y="3272115"/>
            <a:ext cx="422504" cy="422504"/>
          </a:xfrm>
          <a:prstGeom prst="rect">
            <a:avLst/>
          </a:prstGeom>
        </p:spPr>
      </p:pic>
      <p:pic>
        <p:nvPicPr>
          <p:cNvPr id="28" name="Ábra 27" descr="Adatbázis körvonalas">
            <a:extLst>
              <a:ext uri="{FF2B5EF4-FFF2-40B4-BE49-F238E27FC236}">
                <a16:creationId xmlns:a16="http://schemas.microsoft.com/office/drawing/2014/main" id="{1A616C34-E7BB-A9DE-2D5A-6666F052692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825769" y="4421544"/>
            <a:ext cx="422504" cy="4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8417" y="6341329"/>
            <a:ext cx="503583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11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106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Adatkezelés</a:t>
            </a:r>
            <a:r>
              <a:rPr lang="en-US" sz="4000" b="1" dirty="0">
                <a:solidFill>
                  <a:schemeClr val="bg1"/>
                </a:solidFill>
              </a:rPr>
              <a:t> a </a:t>
            </a:r>
            <a:r>
              <a:rPr lang="en-US" sz="4000" b="1" dirty="0" err="1" smtClean="0">
                <a:solidFill>
                  <a:schemeClr val="bg1"/>
                </a:solidFill>
              </a:rPr>
              <a:t>blokkláncon</a:t>
            </a:r>
            <a:r>
              <a:rPr lang="en-US" sz="4000" b="1" dirty="0" smtClean="0">
                <a:solidFill>
                  <a:schemeClr val="bg1"/>
                </a:solidFill>
              </a:rPr>
              <a:t>: </a:t>
            </a:r>
            <a:r>
              <a:rPr lang="en-US" sz="4000" b="1" dirty="0">
                <a:solidFill>
                  <a:schemeClr val="bg1"/>
                </a:solidFill>
              </a:rPr>
              <a:t>Hyperledger Fabric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sp>
        <p:nvSpPr>
          <p:cNvPr id="22" name="Tartalom helye 2">
            <a:extLst>
              <a:ext uri="{FF2B5EF4-FFF2-40B4-BE49-F238E27FC236}">
                <a16:creationId xmlns:a16="http://schemas.microsoft.com/office/drawing/2014/main" id="{C37456E9-18C9-3504-3B10-C9898378AE18}"/>
              </a:ext>
            </a:extLst>
          </p:cNvPr>
          <p:cNvSpPr txBox="1">
            <a:spLocks/>
          </p:cNvSpPr>
          <p:nvPr/>
        </p:nvSpPr>
        <p:spPr>
          <a:xfrm>
            <a:off x="6138028" y="2744794"/>
            <a:ext cx="5651895" cy="39616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Érzékeny</a:t>
            </a:r>
            <a:r>
              <a:rPr lang="en-US" sz="3200" dirty="0"/>
              <a:t> </a:t>
            </a:r>
            <a:r>
              <a:rPr lang="en-US" sz="3200" dirty="0" err="1"/>
              <a:t>kapcsolótábla</a:t>
            </a:r>
            <a:r>
              <a:rPr lang="en-US" sz="3200" dirty="0"/>
              <a:t> </a:t>
            </a:r>
            <a:r>
              <a:rPr lang="en-US" sz="3200" dirty="0" err="1"/>
              <a:t>adatok</a:t>
            </a:r>
            <a:r>
              <a:rPr lang="en-US" sz="3200" dirty="0"/>
              <a:t> is </a:t>
            </a:r>
            <a:r>
              <a:rPr lang="en-US" sz="3200" dirty="0" err="1"/>
              <a:t>szervezeti</a:t>
            </a:r>
            <a:r>
              <a:rPr lang="en-US" sz="3200" dirty="0"/>
              <a:t> Fabric </a:t>
            </a:r>
            <a:r>
              <a:rPr lang="en-US" sz="3200" dirty="0" err="1"/>
              <a:t>szinten</a:t>
            </a:r>
            <a:endParaRPr lang="en-US" sz="3200" dirty="0"/>
          </a:p>
          <a:p>
            <a:pPr lvl="1">
              <a:spcBef>
                <a:spcPts val="1800"/>
              </a:spcBef>
              <a:buClr>
                <a:srgbClr val="0197A7"/>
              </a:buClr>
            </a:pPr>
            <a:r>
              <a:rPr lang="en-US" sz="2800" dirty="0" err="1"/>
              <a:t>Homogén</a:t>
            </a:r>
            <a:r>
              <a:rPr lang="en-US" sz="2800" dirty="0"/>
              <a:t> </a:t>
            </a:r>
            <a:r>
              <a:rPr lang="en-US" sz="2800" dirty="0" err="1"/>
              <a:t>technológiai</a:t>
            </a:r>
            <a:r>
              <a:rPr lang="en-US" sz="2800" dirty="0"/>
              <a:t> </a:t>
            </a:r>
            <a:r>
              <a:rPr lang="en-US" sz="2800" dirty="0" err="1"/>
              <a:t>környezet</a:t>
            </a:r>
            <a:endParaRPr lang="en-US" sz="2800" dirty="0"/>
          </a:p>
          <a:p>
            <a:pPr lvl="1">
              <a:spcBef>
                <a:spcPts val="1800"/>
              </a:spcBef>
              <a:buClr>
                <a:srgbClr val="0197A7"/>
              </a:buClr>
            </a:pPr>
            <a:r>
              <a:rPr lang="en-US" sz="2800" dirty="0" err="1"/>
              <a:t>Érzékeny</a:t>
            </a:r>
            <a:r>
              <a:rPr lang="en-US" sz="2800" dirty="0"/>
              <a:t> </a:t>
            </a:r>
            <a:r>
              <a:rPr lang="en-US" sz="2800" dirty="0" err="1"/>
              <a:t>adatok</a:t>
            </a:r>
            <a:r>
              <a:rPr lang="en-US" sz="2800" dirty="0"/>
              <a:t> </a:t>
            </a:r>
            <a:r>
              <a:rPr lang="en-US" sz="2800" dirty="0" err="1"/>
              <a:t>blokklánc</a:t>
            </a:r>
            <a:r>
              <a:rPr lang="en-US" sz="2800" dirty="0"/>
              <a:t> </a:t>
            </a:r>
            <a:r>
              <a:rPr lang="en-US" sz="2800" dirty="0" err="1"/>
              <a:t>védelme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Anonimizált</a:t>
            </a:r>
            <a:r>
              <a:rPr lang="en-US" sz="3200" dirty="0"/>
              <a:t> </a:t>
            </a:r>
            <a:r>
              <a:rPr lang="en-US" sz="3200" dirty="0" err="1"/>
              <a:t>esemény</a:t>
            </a:r>
            <a:r>
              <a:rPr lang="en-US" sz="3200" dirty="0"/>
              <a:t> </a:t>
            </a:r>
            <a:r>
              <a:rPr lang="en-US" sz="3200" dirty="0" err="1"/>
              <a:t>adatok</a:t>
            </a:r>
            <a:r>
              <a:rPr lang="en-US" sz="3200" dirty="0"/>
              <a:t> </a:t>
            </a:r>
            <a:r>
              <a:rPr lang="en-US" sz="3200" dirty="0" err="1"/>
              <a:t>továbbra</a:t>
            </a:r>
            <a:r>
              <a:rPr lang="en-US" sz="3200" dirty="0"/>
              <a:t> is </a:t>
            </a:r>
            <a:r>
              <a:rPr lang="en-US" sz="3200" dirty="0" err="1"/>
              <a:t>blokkláncon</a:t>
            </a:r>
            <a:endParaRPr lang="en-US" sz="3200" dirty="0"/>
          </a:p>
          <a:p>
            <a:pPr lvl="1">
              <a:spcBef>
                <a:spcPts val="1800"/>
              </a:spcBef>
              <a:buClr>
                <a:srgbClr val="0197A7"/>
              </a:buClr>
            </a:pPr>
            <a:r>
              <a:rPr lang="en-US" sz="2800" dirty="0" err="1"/>
              <a:t>Okosszerződés</a:t>
            </a:r>
            <a:r>
              <a:rPr lang="en-US" sz="2800" dirty="0"/>
              <a:t> </a:t>
            </a:r>
            <a:r>
              <a:rPr lang="en-US" sz="2800" dirty="0" err="1"/>
              <a:t>alapú</a:t>
            </a:r>
            <a:r>
              <a:rPr lang="en-US" sz="2800" dirty="0"/>
              <a:t> </a:t>
            </a:r>
            <a:r>
              <a:rPr lang="en-US" sz="2800" dirty="0" err="1"/>
              <a:t>validáció</a:t>
            </a:r>
            <a:endParaRPr lang="en-US" sz="2800" dirty="0"/>
          </a:p>
          <a:p>
            <a:pPr lvl="1">
              <a:spcBef>
                <a:spcPts val="1800"/>
              </a:spcBef>
              <a:buClr>
                <a:srgbClr val="0197A7"/>
              </a:buClr>
            </a:pPr>
            <a:r>
              <a:rPr lang="en-US" sz="2800" dirty="0" err="1"/>
              <a:t>Akár</a:t>
            </a:r>
            <a:r>
              <a:rPr lang="en-US" sz="2800" dirty="0"/>
              <a:t> </a:t>
            </a:r>
            <a:r>
              <a:rPr lang="en-US" sz="2800" dirty="0" err="1"/>
              <a:t>szélesebb</a:t>
            </a:r>
            <a:r>
              <a:rPr lang="en-US" sz="2800" dirty="0"/>
              <a:t> </a:t>
            </a:r>
            <a:r>
              <a:rPr lang="en-US" sz="2800" dirty="0" err="1"/>
              <a:t>körben</a:t>
            </a:r>
            <a:r>
              <a:rPr lang="en-US" sz="2800" dirty="0"/>
              <a:t> (</a:t>
            </a:r>
            <a:r>
              <a:rPr lang="en-US" sz="2800" dirty="0" err="1"/>
              <a:t>anonim</a:t>
            </a:r>
            <a:r>
              <a:rPr lang="en-US" sz="2800" dirty="0"/>
              <a:t>)</a:t>
            </a:r>
          </a:p>
        </p:txBody>
      </p:sp>
      <p:sp>
        <p:nvSpPr>
          <p:cNvPr id="6" name="Kör: üres 5">
            <a:extLst>
              <a:ext uri="{FF2B5EF4-FFF2-40B4-BE49-F238E27FC236}">
                <a16:creationId xmlns:a16="http://schemas.microsoft.com/office/drawing/2014/main" id="{39CED091-FBCB-B76D-0FAF-EEBCC2C1893D}"/>
              </a:ext>
            </a:extLst>
          </p:cNvPr>
          <p:cNvSpPr/>
          <p:nvPr/>
        </p:nvSpPr>
        <p:spPr>
          <a:xfrm>
            <a:off x="1272199" y="1964265"/>
            <a:ext cx="3804138" cy="3804138"/>
          </a:xfrm>
          <a:prstGeom prst="donut">
            <a:avLst>
              <a:gd name="adj" fmla="val 159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Ábra 6" descr="Raktár körvonalas">
            <a:extLst>
              <a:ext uri="{FF2B5EF4-FFF2-40B4-BE49-F238E27FC236}">
                <a16:creationId xmlns:a16="http://schemas.microsoft.com/office/drawing/2014/main" id="{B8DD4ED6-70E6-8485-111A-3D1E1703B9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94650" y="1870853"/>
            <a:ext cx="782895" cy="782895"/>
          </a:xfrm>
          <a:prstGeom prst="rect">
            <a:avLst/>
          </a:prstGeom>
        </p:spPr>
      </p:pic>
      <p:pic>
        <p:nvPicPr>
          <p:cNvPr id="9" name="Ábra 8" descr="Bíró nő körvonalas">
            <a:extLst>
              <a:ext uri="{FF2B5EF4-FFF2-40B4-BE49-F238E27FC236}">
                <a16:creationId xmlns:a16="http://schemas.microsoft.com/office/drawing/2014/main" id="{2C33D4AC-09EE-2491-86AB-3E41E20DF3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35081" y="3309699"/>
            <a:ext cx="804225" cy="804225"/>
          </a:xfrm>
          <a:prstGeom prst="rect">
            <a:avLst/>
          </a:prstGeom>
        </p:spPr>
      </p:pic>
      <p:pic>
        <p:nvPicPr>
          <p:cNvPr id="12" name="Ábra 11" descr="Bank körvonalas">
            <a:extLst>
              <a:ext uri="{FF2B5EF4-FFF2-40B4-BE49-F238E27FC236}">
                <a16:creationId xmlns:a16="http://schemas.microsoft.com/office/drawing/2014/main" id="{6138B644-FCCE-42BC-B60F-DF80D7F16AD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54278" y="3385471"/>
            <a:ext cx="804225" cy="804225"/>
          </a:xfrm>
          <a:prstGeom prst="rect">
            <a:avLst/>
          </a:prstGeom>
        </p:spPr>
      </p:pic>
      <p:pic>
        <p:nvPicPr>
          <p:cNvPr id="14" name="Ábra 13" descr="Termelés egyszínű kitöltéssel">
            <a:extLst>
              <a:ext uri="{FF2B5EF4-FFF2-40B4-BE49-F238E27FC236}">
                <a16:creationId xmlns:a16="http://schemas.microsoft.com/office/drawing/2014/main" id="{86AE7915-6A39-0CE6-EB52-AEDC568994B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62421" y="5098950"/>
            <a:ext cx="715124" cy="715124"/>
          </a:xfrm>
          <a:prstGeom prst="rect">
            <a:avLst/>
          </a:prstGeom>
        </p:spPr>
      </p:pic>
      <p:sp>
        <p:nvSpPr>
          <p:cNvPr id="16" name="Ellipszis 15">
            <a:extLst>
              <a:ext uri="{FF2B5EF4-FFF2-40B4-BE49-F238E27FC236}">
                <a16:creationId xmlns:a16="http://schemas.microsoft.com/office/drawing/2014/main" id="{BF0BBEC6-B73C-CC8B-F410-A2F752AB2AAD}"/>
              </a:ext>
            </a:extLst>
          </p:cNvPr>
          <p:cNvSpPr/>
          <p:nvPr/>
        </p:nvSpPr>
        <p:spPr>
          <a:xfrm>
            <a:off x="2982578" y="3002872"/>
            <a:ext cx="402265" cy="411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Ábra 17" descr="Adatbázis körvonalas">
            <a:extLst>
              <a:ext uri="{FF2B5EF4-FFF2-40B4-BE49-F238E27FC236}">
                <a16:creationId xmlns:a16="http://schemas.microsoft.com/office/drawing/2014/main" id="{570262A4-8DBB-0126-23A7-963296C8E7B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979871" y="3000880"/>
            <a:ext cx="440268" cy="440268"/>
          </a:xfrm>
          <a:prstGeom prst="rect">
            <a:avLst/>
          </a:prstGeom>
        </p:spPr>
      </p:pic>
      <p:sp>
        <p:nvSpPr>
          <p:cNvPr id="19" name="Nyíl: balra-jobbra mutató 18">
            <a:extLst>
              <a:ext uri="{FF2B5EF4-FFF2-40B4-BE49-F238E27FC236}">
                <a16:creationId xmlns:a16="http://schemas.microsoft.com/office/drawing/2014/main" id="{51EFEA8E-4A43-5405-2FBF-D00A3A9B85FD}"/>
              </a:ext>
            </a:extLst>
          </p:cNvPr>
          <p:cNvSpPr/>
          <p:nvPr/>
        </p:nvSpPr>
        <p:spPr>
          <a:xfrm>
            <a:off x="1893624" y="3744700"/>
            <a:ext cx="440268" cy="21220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yíl: balra-jobbra mutató 19">
            <a:extLst>
              <a:ext uri="{FF2B5EF4-FFF2-40B4-BE49-F238E27FC236}">
                <a16:creationId xmlns:a16="http://schemas.microsoft.com/office/drawing/2014/main" id="{CCDFF3AF-FFDE-1370-97A4-2CE7139A2E98}"/>
              </a:ext>
            </a:extLst>
          </p:cNvPr>
          <p:cNvSpPr/>
          <p:nvPr/>
        </p:nvSpPr>
        <p:spPr>
          <a:xfrm>
            <a:off x="3997225" y="3751521"/>
            <a:ext cx="440268" cy="21220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balra-jobbra mutató 22">
            <a:extLst>
              <a:ext uri="{FF2B5EF4-FFF2-40B4-BE49-F238E27FC236}">
                <a16:creationId xmlns:a16="http://schemas.microsoft.com/office/drawing/2014/main" id="{F6E742B3-147C-01DB-BBD1-74AD1A9A92E3}"/>
              </a:ext>
            </a:extLst>
          </p:cNvPr>
          <p:cNvSpPr/>
          <p:nvPr/>
        </p:nvSpPr>
        <p:spPr>
          <a:xfrm rot="5400000">
            <a:off x="2965963" y="2690843"/>
            <a:ext cx="440268" cy="21220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yíl: balra-jobbra mutató 28">
            <a:extLst>
              <a:ext uri="{FF2B5EF4-FFF2-40B4-BE49-F238E27FC236}">
                <a16:creationId xmlns:a16="http://schemas.microsoft.com/office/drawing/2014/main" id="{C4184EB8-DCD5-13F2-2DF9-1F2868F6F3A4}"/>
              </a:ext>
            </a:extLst>
          </p:cNvPr>
          <p:cNvSpPr/>
          <p:nvPr/>
        </p:nvSpPr>
        <p:spPr>
          <a:xfrm rot="5400000">
            <a:off x="2928007" y="4828964"/>
            <a:ext cx="440268" cy="21220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Kör: üres 29">
            <a:extLst>
              <a:ext uri="{FF2B5EF4-FFF2-40B4-BE49-F238E27FC236}">
                <a16:creationId xmlns:a16="http://schemas.microsoft.com/office/drawing/2014/main" id="{7C5FBB0B-EB29-80E4-9B29-B1C374250017}"/>
              </a:ext>
            </a:extLst>
          </p:cNvPr>
          <p:cNvSpPr/>
          <p:nvPr/>
        </p:nvSpPr>
        <p:spPr>
          <a:xfrm>
            <a:off x="277509" y="1031132"/>
            <a:ext cx="5785165" cy="5785165"/>
          </a:xfrm>
          <a:prstGeom prst="donut">
            <a:avLst>
              <a:gd name="adj" fmla="val 131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6BD66ACD-9D8C-7603-B0E9-27A367C1E6CA}"/>
              </a:ext>
            </a:extLst>
          </p:cNvPr>
          <p:cNvSpPr/>
          <p:nvPr/>
        </p:nvSpPr>
        <p:spPr>
          <a:xfrm>
            <a:off x="6149826" y="1177470"/>
            <a:ext cx="452846" cy="4528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6DA57043-DE78-CDD0-CEB3-935EC0938B21}"/>
              </a:ext>
            </a:extLst>
          </p:cNvPr>
          <p:cNvSpPr txBox="1"/>
          <p:nvPr/>
        </p:nvSpPr>
        <p:spPr>
          <a:xfrm>
            <a:off x="6602672" y="1219227"/>
            <a:ext cx="42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szintű</a:t>
            </a:r>
            <a:r>
              <a:rPr lang="en-US" dirty="0"/>
              <a:t> Fabric </a:t>
            </a:r>
            <a:r>
              <a:rPr lang="en-US" dirty="0" err="1"/>
              <a:t>privát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kollekció</a:t>
            </a:r>
            <a:endParaRPr lang="hu-HU" dirty="0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CC27244F-493E-DE56-0AB2-5B29530E61B6}"/>
              </a:ext>
            </a:extLst>
          </p:cNvPr>
          <p:cNvSpPr/>
          <p:nvPr/>
        </p:nvSpPr>
        <p:spPr>
          <a:xfrm>
            <a:off x="6149826" y="1672073"/>
            <a:ext cx="452846" cy="4528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4B6D82CF-438E-45CC-3C40-395A49013863}"/>
              </a:ext>
            </a:extLst>
          </p:cNvPr>
          <p:cNvSpPr txBox="1"/>
          <p:nvPr/>
        </p:nvSpPr>
        <p:spPr>
          <a:xfrm>
            <a:off x="6602672" y="1713830"/>
            <a:ext cx="366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Jelenlegi</a:t>
            </a:r>
            <a:r>
              <a:rPr lang="en-US" dirty="0"/>
              <a:t> </a:t>
            </a:r>
            <a:r>
              <a:rPr lang="en-US" dirty="0" err="1"/>
              <a:t>szakrendszer</a:t>
            </a:r>
            <a:r>
              <a:rPr lang="en-US" dirty="0"/>
              <a:t> </a:t>
            </a:r>
            <a:r>
              <a:rPr lang="en-US" dirty="0" err="1"/>
              <a:t>komponensek</a:t>
            </a:r>
            <a:endParaRPr lang="hu-HU" dirty="0"/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88A5ABC7-CD8D-29D7-8CD4-08ED43710EFE}"/>
              </a:ext>
            </a:extLst>
          </p:cNvPr>
          <p:cNvSpPr/>
          <p:nvPr/>
        </p:nvSpPr>
        <p:spPr>
          <a:xfrm>
            <a:off x="6141118" y="2166676"/>
            <a:ext cx="452846" cy="4528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BEAAF309-C428-1C7F-7097-55456048C12A}"/>
              </a:ext>
            </a:extLst>
          </p:cNvPr>
          <p:cNvSpPr txBox="1"/>
          <p:nvPr/>
        </p:nvSpPr>
        <p:spPr>
          <a:xfrm>
            <a:off x="6593964" y="2208433"/>
            <a:ext cx="453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Anonimizált</a:t>
            </a:r>
            <a:r>
              <a:rPr lang="en-US" dirty="0"/>
              <a:t>, Fabric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adattároló</a:t>
            </a:r>
            <a:endParaRPr lang="hu-HU" dirty="0"/>
          </a:p>
        </p:txBody>
      </p:sp>
      <p:pic>
        <p:nvPicPr>
          <p:cNvPr id="40" name="Ábra 39" descr="Blokklánc egyszínű kitöltéssel">
            <a:extLst>
              <a:ext uri="{FF2B5EF4-FFF2-40B4-BE49-F238E27FC236}">
                <a16:creationId xmlns:a16="http://schemas.microsoft.com/office/drawing/2014/main" id="{8C3ACA14-171D-4456-F64D-668DBE99B25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17978" y="3566767"/>
            <a:ext cx="561692" cy="561692"/>
          </a:xfrm>
          <a:prstGeom prst="rect">
            <a:avLst/>
          </a:prstGeom>
        </p:spPr>
      </p:pic>
      <p:pic>
        <p:nvPicPr>
          <p:cNvPr id="41" name="Ábra 40" descr="Blokklánc egyszínű kitöltéssel">
            <a:extLst>
              <a:ext uri="{FF2B5EF4-FFF2-40B4-BE49-F238E27FC236}">
                <a16:creationId xmlns:a16="http://schemas.microsoft.com/office/drawing/2014/main" id="{90A158DD-C675-18C6-090C-E73DADCA05A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884713" y="962440"/>
            <a:ext cx="561692" cy="561692"/>
          </a:xfrm>
          <a:prstGeom prst="rect">
            <a:avLst/>
          </a:prstGeom>
        </p:spPr>
      </p:pic>
      <p:pic>
        <p:nvPicPr>
          <p:cNvPr id="42" name="Ábra 41" descr="Blokklánc egyszínű kitöltéssel">
            <a:extLst>
              <a:ext uri="{FF2B5EF4-FFF2-40B4-BE49-F238E27FC236}">
                <a16:creationId xmlns:a16="http://schemas.microsoft.com/office/drawing/2014/main" id="{789812F1-0C23-10EB-5EAB-A0C24098EA3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862421" y="6192709"/>
            <a:ext cx="561692" cy="561692"/>
          </a:xfrm>
          <a:prstGeom prst="rect">
            <a:avLst/>
          </a:prstGeom>
        </p:spPr>
      </p:pic>
      <p:pic>
        <p:nvPicPr>
          <p:cNvPr id="43" name="Ábra 42" descr="Blokklánc egyszínű kitöltéssel">
            <a:extLst>
              <a:ext uri="{FF2B5EF4-FFF2-40B4-BE49-F238E27FC236}">
                <a16:creationId xmlns:a16="http://schemas.microsoft.com/office/drawing/2014/main" id="{3E1DBB84-7C5B-DEA7-EA2F-DF0850D1EE6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464594" y="3499886"/>
            <a:ext cx="561692" cy="561692"/>
          </a:xfrm>
          <a:prstGeom prst="rect">
            <a:avLst/>
          </a:prstGeom>
        </p:spPr>
      </p:pic>
      <p:sp>
        <p:nvSpPr>
          <p:cNvPr id="44" name="Nyíl: balra-jobbra mutató 43">
            <a:extLst>
              <a:ext uri="{FF2B5EF4-FFF2-40B4-BE49-F238E27FC236}">
                <a16:creationId xmlns:a16="http://schemas.microsoft.com/office/drawing/2014/main" id="{0C0181FD-36C4-B7A2-7F22-3B60613585EA}"/>
              </a:ext>
            </a:extLst>
          </p:cNvPr>
          <p:cNvSpPr/>
          <p:nvPr/>
        </p:nvSpPr>
        <p:spPr>
          <a:xfrm>
            <a:off x="5072484" y="3746883"/>
            <a:ext cx="440268" cy="212208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Nyíl: balra-jobbra mutató 44">
            <a:extLst>
              <a:ext uri="{FF2B5EF4-FFF2-40B4-BE49-F238E27FC236}">
                <a16:creationId xmlns:a16="http://schemas.microsoft.com/office/drawing/2014/main" id="{7B35F21A-8710-EA6B-D097-312BEC252F4B}"/>
              </a:ext>
            </a:extLst>
          </p:cNvPr>
          <p:cNvSpPr/>
          <p:nvPr/>
        </p:nvSpPr>
        <p:spPr>
          <a:xfrm>
            <a:off x="802717" y="3741509"/>
            <a:ext cx="440268" cy="212208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Nyíl: balra-jobbra mutató 45">
            <a:extLst>
              <a:ext uri="{FF2B5EF4-FFF2-40B4-BE49-F238E27FC236}">
                <a16:creationId xmlns:a16="http://schemas.microsoft.com/office/drawing/2014/main" id="{5D72EDF0-F1CF-C158-545C-DAFD63B12940}"/>
              </a:ext>
            </a:extLst>
          </p:cNvPr>
          <p:cNvSpPr/>
          <p:nvPr/>
        </p:nvSpPr>
        <p:spPr>
          <a:xfrm rot="5400000">
            <a:off x="2954133" y="1623972"/>
            <a:ext cx="440268" cy="212208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Nyíl: balra-jobbra mutató 46">
            <a:extLst>
              <a:ext uri="{FF2B5EF4-FFF2-40B4-BE49-F238E27FC236}">
                <a16:creationId xmlns:a16="http://schemas.microsoft.com/office/drawing/2014/main" id="{08882730-3C56-3587-B5FF-77F8FA32082E}"/>
              </a:ext>
            </a:extLst>
          </p:cNvPr>
          <p:cNvSpPr/>
          <p:nvPr/>
        </p:nvSpPr>
        <p:spPr>
          <a:xfrm rot="5400000">
            <a:off x="2928007" y="5908812"/>
            <a:ext cx="440268" cy="212208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EA469F80-3184-0904-7A69-3FDA97803D0D}"/>
              </a:ext>
            </a:extLst>
          </p:cNvPr>
          <p:cNvSpPr/>
          <p:nvPr/>
        </p:nvSpPr>
        <p:spPr>
          <a:xfrm>
            <a:off x="2348104" y="3631085"/>
            <a:ext cx="402265" cy="411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Ábra 7" descr="Adatbázis körvonalas">
            <a:extLst>
              <a:ext uri="{FF2B5EF4-FFF2-40B4-BE49-F238E27FC236}">
                <a16:creationId xmlns:a16="http://schemas.microsoft.com/office/drawing/2014/main" id="{18AF6E59-5E3E-1F0C-DE41-7A7CAE4D8AC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45397" y="3629093"/>
            <a:ext cx="440268" cy="440268"/>
          </a:xfrm>
          <a:prstGeom prst="rect">
            <a:avLst/>
          </a:prstGeom>
        </p:spPr>
      </p:pic>
      <p:sp>
        <p:nvSpPr>
          <p:cNvPr id="11" name="Ellipszis 10">
            <a:extLst>
              <a:ext uri="{FF2B5EF4-FFF2-40B4-BE49-F238E27FC236}">
                <a16:creationId xmlns:a16="http://schemas.microsoft.com/office/drawing/2014/main" id="{B003988F-A855-9FAE-F3A6-9E2145D707DC}"/>
              </a:ext>
            </a:extLst>
          </p:cNvPr>
          <p:cNvSpPr/>
          <p:nvPr/>
        </p:nvSpPr>
        <p:spPr>
          <a:xfrm>
            <a:off x="2948132" y="4307475"/>
            <a:ext cx="402265" cy="411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Ábra 12" descr="Adatbázis körvonalas">
            <a:extLst>
              <a:ext uri="{FF2B5EF4-FFF2-40B4-BE49-F238E27FC236}">
                <a16:creationId xmlns:a16="http://schemas.microsoft.com/office/drawing/2014/main" id="{C833D8B2-8381-7E81-C580-752BAF986F8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945425" y="4305483"/>
            <a:ext cx="440268" cy="440268"/>
          </a:xfrm>
          <a:prstGeom prst="rect">
            <a:avLst/>
          </a:prstGeom>
        </p:spPr>
      </p:pic>
      <p:sp>
        <p:nvSpPr>
          <p:cNvPr id="15" name="Ellipszis 14">
            <a:extLst>
              <a:ext uri="{FF2B5EF4-FFF2-40B4-BE49-F238E27FC236}">
                <a16:creationId xmlns:a16="http://schemas.microsoft.com/office/drawing/2014/main" id="{175A119C-5602-B40D-3A57-401078AC1DA1}"/>
              </a:ext>
            </a:extLst>
          </p:cNvPr>
          <p:cNvSpPr/>
          <p:nvPr/>
        </p:nvSpPr>
        <p:spPr>
          <a:xfrm>
            <a:off x="3585051" y="3633796"/>
            <a:ext cx="402265" cy="411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Ábra 16" descr="Adatbázis körvonalas">
            <a:extLst>
              <a:ext uri="{FF2B5EF4-FFF2-40B4-BE49-F238E27FC236}">
                <a16:creationId xmlns:a16="http://schemas.microsoft.com/office/drawing/2014/main" id="{604CF7CF-F7D3-88CC-E727-B4A7406E5D6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82344" y="3631804"/>
            <a:ext cx="440268" cy="440268"/>
          </a:xfrm>
          <a:prstGeom prst="rect">
            <a:avLst/>
          </a:prstGeom>
        </p:spPr>
      </p:pic>
      <p:sp>
        <p:nvSpPr>
          <p:cNvPr id="39" name="Nyíl: balra-jobbra mutató 43">
            <a:extLst>
              <a:ext uri="{FF2B5EF4-FFF2-40B4-BE49-F238E27FC236}">
                <a16:creationId xmlns:a16="http://schemas.microsoft.com/office/drawing/2014/main" id="{0C0181FD-36C4-B7A2-7F22-3B60613585EA}"/>
              </a:ext>
            </a:extLst>
          </p:cNvPr>
          <p:cNvSpPr/>
          <p:nvPr/>
        </p:nvSpPr>
        <p:spPr>
          <a:xfrm rot="2858658">
            <a:off x="4613013" y="2078467"/>
            <a:ext cx="918943" cy="212208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Nyíl: balra-jobbra mutató 43">
            <a:extLst>
              <a:ext uri="{FF2B5EF4-FFF2-40B4-BE49-F238E27FC236}">
                <a16:creationId xmlns:a16="http://schemas.microsoft.com/office/drawing/2014/main" id="{0C0181FD-36C4-B7A2-7F22-3B60613585EA}"/>
              </a:ext>
            </a:extLst>
          </p:cNvPr>
          <p:cNvSpPr/>
          <p:nvPr/>
        </p:nvSpPr>
        <p:spPr>
          <a:xfrm rot="2858658">
            <a:off x="742093" y="5464784"/>
            <a:ext cx="918943" cy="212208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Nyíl: balra-jobbra mutató 43">
            <a:extLst>
              <a:ext uri="{FF2B5EF4-FFF2-40B4-BE49-F238E27FC236}">
                <a16:creationId xmlns:a16="http://schemas.microsoft.com/office/drawing/2014/main" id="{0C0181FD-36C4-B7A2-7F22-3B60613585EA}"/>
              </a:ext>
            </a:extLst>
          </p:cNvPr>
          <p:cNvSpPr/>
          <p:nvPr/>
        </p:nvSpPr>
        <p:spPr>
          <a:xfrm rot="18774842">
            <a:off x="810760" y="2095179"/>
            <a:ext cx="918943" cy="212208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Nyíl: balra-jobbra mutató 43">
            <a:extLst>
              <a:ext uri="{FF2B5EF4-FFF2-40B4-BE49-F238E27FC236}">
                <a16:creationId xmlns:a16="http://schemas.microsoft.com/office/drawing/2014/main" id="{0C0181FD-36C4-B7A2-7F22-3B60613585EA}"/>
              </a:ext>
            </a:extLst>
          </p:cNvPr>
          <p:cNvSpPr/>
          <p:nvPr/>
        </p:nvSpPr>
        <p:spPr>
          <a:xfrm rot="18774842">
            <a:off x="4637839" y="5500059"/>
            <a:ext cx="918943" cy="212208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51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9D92921F-4891-F7AB-DB56-D16CE7CB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4" y="2406503"/>
            <a:ext cx="2626533" cy="2626533"/>
          </a:xfrm>
          <a:prstGeom prst="rect">
            <a:avLst/>
          </a:prstGeom>
          <a:noFill/>
        </p:spPr>
      </p:pic>
      <p:pic>
        <p:nvPicPr>
          <p:cNvPr id="32" name="Ábra 31" descr="Kör nyíllal körvonalas">
            <a:extLst>
              <a:ext uri="{FF2B5EF4-FFF2-40B4-BE49-F238E27FC236}">
                <a16:creationId xmlns:a16="http://schemas.microsoft.com/office/drawing/2014/main" id="{7CF4212F-12DC-A5DB-3230-8A10B7BE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53607" y="3264367"/>
            <a:ext cx="1122226" cy="1122226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8417" y="6341329"/>
            <a:ext cx="503583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12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106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Hyperledger Fabric </a:t>
            </a:r>
            <a:r>
              <a:rPr lang="en-US" sz="4000" b="1" dirty="0" err="1">
                <a:solidFill>
                  <a:schemeClr val="bg1"/>
                </a:solidFill>
              </a:rPr>
              <a:t>madártávlatból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pic>
        <p:nvPicPr>
          <p:cNvPr id="8" name="Ábra 7" descr="Raktár körvonalas">
            <a:extLst>
              <a:ext uri="{FF2B5EF4-FFF2-40B4-BE49-F238E27FC236}">
                <a16:creationId xmlns:a16="http://schemas.microsoft.com/office/drawing/2014/main" id="{72E73769-F5E2-7EE3-E03A-CBD4C66413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73240" y="1261617"/>
            <a:ext cx="914400" cy="914400"/>
          </a:xfrm>
          <a:prstGeom prst="rect">
            <a:avLst/>
          </a:prstGeom>
        </p:spPr>
      </p:pic>
      <p:pic>
        <p:nvPicPr>
          <p:cNvPr id="11" name="Ábra 10" descr="Bank körvonalas">
            <a:extLst>
              <a:ext uri="{FF2B5EF4-FFF2-40B4-BE49-F238E27FC236}">
                <a16:creationId xmlns:a16="http://schemas.microsoft.com/office/drawing/2014/main" id="{F763099F-2F96-DDE5-B5DC-A1D960C048D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012654" y="2971800"/>
            <a:ext cx="914400" cy="914400"/>
          </a:xfrm>
          <a:prstGeom prst="rect">
            <a:avLst/>
          </a:prstGeom>
        </p:spPr>
      </p:pic>
      <p:pic>
        <p:nvPicPr>
          <p:cNvPr id="13" name="Ábra 12" descr="Termelés egyszínű kitöltéssel">
            <a:extLst>
              <a:ext uri="{FF2B5EF4-FFF2-40B4-BE49-F238E27FC236}">
                <a16:creationId xmlns:a16="http://schemas.microsoft.com/office/drawing/2014/main" id="{7DFFFCE2-63B0-7647-7B34-4CF601CE46C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19653" y="4924927"/>
            <a:ext cx="914400" cy="914400"/>
          </a:xfrm>
          <a:prstGeom prst="rect">
            <a:avLst/>
          </a:prstGeom>
        </p:spPr>
      </p:pic>
      <p:pic>
        <p:nvPicPr>
          <p:cNvPr id="15" name="Ábra 14" descr="Bank egyszínű kitöltéssel">
            <a:extLst>
              <a:ext uri="{FF2B5EF4-FFF2-40B4-BE49-F238E27FC236}">
                <a16:creationId xmlns:a16="http://schemas.microsoft.com/office/drawing/2014/main" id="{5F5E9667-3DF6-D00C-2886-C891F733B2E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58982" y="4924927"/>
            <a:ext cx="914400" cy="914400"/>
          </a:xfrm>
          <a:prstGeom prst="rect">
            <a:avLst/>
          </a:prstGeom>
        </p:spPr>
      </p:pic>
      <p:pic>
        <p:nvPicPr>
          <p:cNvPr id="17" name="Ábra 16" descr="Bíró nő körvonalas">
            <a:extLst>
              <a:ext uri="{FF2B5EF4-FFF2-40B4-BE49-F238E27FC236}">
                <a16:creationId xmlns:a16="http://schemas.microsoft.com/office/drawing/2014/main" id="{82A76DDA-1D23-B180-EF4B-D2CE5AA1BBD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5667" y="2467636"/>
            <a:ext cx="914400" cy="914400"/>
          </a:xfrm>
          <a:prstGeom prst="rect">
            <a:avLst/>
          </a:prstGeom>
        </p:spPr>
      </p:pic>
      <p:pic>
        <p:nvPicPr>
          <p:cNvPr id="21" name="Ábra 20" descr="Szerződés körvonalas">
            <a:extLst>
              <a:ext uri="{FF2B5EF4-FFF2-40B4-BE49-F238E27FC236}">
                <a16:creationId xmlns:a16="http://schemas.microsoft.com/office/drawing/2014/main" id="{D6705684-8D45-DF41-E4ED-2E5919B26A2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148040" y="3555475"/>
            <a:ext cx="505437" cy="505437"/>
          </a:xfrm>
          <a:prstGeom prst="rect">
            <a:avLst/>
          </a:prstGeom>
        </p:spPr>
      </p:pic>
      <p:sp>
        <p:nvSpPr>
          <p:cNvPr id="22" name="Tartalom helye 2">
            <a:extLst>
              <a:ext uri="{FF2B5EF4-FFF2-40B4-BE49-F238E27FC236}">
                <a16:creationId xmlns:a16="http://schemas.microsoft.com/office/drawing/2014/main" id="{C37456E9-18C9-3504-3B10-C9898378AE18}"/>
              </a:ext>
            </a:extLst>
          </p:cNvPr>
          <p:cNvSpPr txBox="1">
            <a:spLocks/>
          </p:cNvSpPr>
          <p:nvPr/>
        </p:nvSpPr>
        <p:spPr>
          <a:xfrm>
            <a:off x="5196001" y="1105990"/>
            <a:ext cx="6593922" cy="560046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Privát</a:t>
            </a:r>
            <a:r>
              <a:rPr lang="en-US" sz="3200" dirty="0"/>
              <a:t>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err="1"/>
              <a:t>jogosultságkezelt</a:t>
            </a:r>
            <a:r>
              <a:rPr lang="en-US" sz="3200" dirty="0"/>
              <a:t> </a:t>
            </a:r>
            <a:r>
              <a:rPr lang="en-US" sz="3200" dirty="0" err="1"/>
              <a:t>blokklánc</a:t>
            </a:r>
            <a:r>
              <a:rPr lang="en-US" sz="3200" dirty="0"/>
              <a:t> platform</a:t>
            </a:r>
          </a:p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Moduláris</a:t>
            </a:r>
            <a:r>
              <a:rPr lang="en-US" sz="3200" dirty="0"/>
              <a:t>, </a:t>
            </a:r>
            <a:r>
              <a:rPr lang="en-US" sz="3200" dirty="0" err="1"/>
              <a:t>rugalmas</a:t>
            </a:r>
            <a:r>
              <a:rPr lang="en-US" sz="3200" dirty="0"/>
              <a:t>, </a:t>
            </a:r>
            <a:r>
              <a:rPr lang="en-US" sz="3200" dirty="0" err="1"/>
              <a:t>teljesítményképes</a:t>
            </a:r>
            <a:r>
              <a:rPr lang="en-US" sz="3200" dirty="0"/>
              <a:t> </a:t>
            </a:r>
            <a:r>
              <a:rPr lang="en-US" sz="3200" dirty="0" err="1"/>
              <a:t>architektúra</a:t>
            </a:r>
            <a:endParaRPr lang="hu-HU" sz="32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Programozhatóság</a:t>
            </a:r>
            <a:r>
              <a:rPr lang="en-US" sz="3200" dirty="0"/>
              <a:t> </a:t>
            </a:r>
            <a:r>
              <a:rPr lang="en-US" sz="3200" dirty="0" err="1"/>
              <a:t>okosszerződéssel</a:t>
            </a:r>
            <a:endParaRPr lang="en-US" sz="3200" dirty="0"/>
          </a:p>
          <a:p>
            <a:pPr lvl="1">
              <a:spcBef>
                <a:spcPts val="2400"/>
              </a:spcBef>
              <a:buClr>
                <a:srgbClr val="0197A7"/>
              </a:buClr>
            </a:pPr>
            <a:r>
              <a:rPr lang="en-US" sz="2800" dirty="0" err="1"/>
              <a:t>Hagyományos</a:t>
            </a:r>
            <a:r>
              <a:rPr lang="en-US" sz="2800" dirty="0"/>
              <a:t> </a:t>
            </a:r>
            <a:r>
              <a:rPr lang="en-US" sz="2800" dirty="0" err="1"/>
              <a:t>programozási</a:t>
            </a:r>
            <a:r>
              <a:rPr lang="en-US" sz="2800" dirty="0"/>
              <a:t> </a:t>
            </a:r>
            <a:r>
              <a:rPr lang="en-US" sz="2800" dirty="0" err="1"/>
              <a:t>nyelveken</a:t>
            </a:r>
            <a:endParaRPr lang="en-US" sz="28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dirty="0" err="1"/>
              <a:t>bizalmasság</a:t>
            </a:r>
            <a:r>
              <a:rPr lang="en-US" sz="3200" dirty="0"/>
              <a:t>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err="1"/>
              <a:t>adatvédelem</a:t>
            </a:r>
            <a:r>
              <a:rPr lang="en-US" sz="3200" dirty="0"/>
              <a:t> </a:t>
            </a:r>
            <a:r>
              <a:rPr lang="en-US" sz="3200" dirty="0" err="1"/>
              <a:t>elsődleges</a:t>
            </a:r>
            <a:r>
              <a:rPr lang="en-US" sz="3200" dirty="0"/>
              <a:t>, </a:t>
            </a:r>
            <a:r>
              <a:rPr lang="en-US" sz="3200" dirty="0" err="1"/>
              <a:t>beépített</a:t>
            </a:r>
            <a:r>
              <a:rPr lang="en-US" sz="3200" dirty="0"/>
              <a:t> </a:t>
            </a:r>
            <a:r>
              <a:rPr lang="en-US" sz="3200" dirty="0" err="1"/>
              <a:t>funkciók</a:t>
            </a:r>
            <a:endParaRPr lang="en-US" sz="3200" dirty="0"/>
          </a:p>
          <a:p>
            <a:pPr lvl="1">
              <a:spcBef>
                <a:spcPts val="2400"/>
              </a:spcBef>
              <a:buClr>
                <a:srgbClr val="0197A7"/>
              </a:buClr>
            </a:pPr>
            <a:r>
              <a:rPr lang="en-US" sz="2800" dirty="0" err="1"/>
              <a:t>Privát</a:t>
            </a:r>
            <a:r>
              <a:rPr lang="en-US" sz="2800" dirty="0"/>
              <a:t> </a:t>
            </a:r>
            <a:r>
              <a:rPr lang="en-US" sz="2800" dirty="0" err="1"/>
              <a:t>adatkollekciók</a:t>
            </a:r>
            <a:r>
              <a:rPr lang="en-US" sz="2800" dirty="0"/>
              <a:t> </a:t>
            </a:r>
            <a:r>
              <a:rPr lang="en-US" sz="2800" dirty="0" err="1"/>
              <a:t>szervezeti</a:t>
            </a:r>
            <a:r>
              <a:rPr lang="en-US" sz="2800" dirty="0"/>
              <a:t> </a:t>
            </a:r>
            <a:r>
              <a:rPr lang="en-US" sz="2800" dirty="0" err="1"/>
              <a:t>szinten</a:t>
            </a:r>
            <a:r>
              <a:rPr lang="en-US" sz="2800" dirty="0"/>
              <a:t>, </a:t>
            </a:r>
            <a:r>
              <a:rPr lang="en-US" sz="2800" dirty="0" err="1"/>
              <a:t>blokklánc</a:t>
            </a:r>
            <a:r>
              <a:rPr lang="en-US" sz="2800" dirty="0"/>
              <a:t> </a:t>
            </a:r>
            <a:r>
              <a:rPr lang="en-US" sz="2800" dirty="0" err="1"/>
              <a:t>lenyomattal</a:t>
            </a:r>
            <a:endParaRPr lang="en-US" sz="28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Nyílt</a:t>
            </a:r>
            <a:r>
              <a:rPr lang="en-US" sz="3200" dirty="0"/>
              <a:t> </a:t>
            </a:r>
            <a:r>
              <a:rPr lang="en-US" sz="3200" dirty="0" err="1"/>
              <a:t>forráskódú</a:t>
            </a:r>
            <a:r>
              <a:rPr lang="en-US" sz="3200" dirty="0"/>
              <a:t>, </a:t>
            </a:r>
            <a:r>
              <a:rPr lang="en-US" sz="3200" dirty="0" err="1"/>
              <a:t>jól</a:t>
            </a:r>
            <a:r>
              <a:rPr lang="en-US" sz="3200" dirty="0"/>
              <a:t> </a:t>
            </a:r>
            <a:r>
              <a:rPr lang="en-US" sz="3200" dirty="0" err="1"/>
              <a:t>dokumentált</a:t>
            </a:r>
            <a:r>
              <a:rPr lang="en-US" sz="3200" dirty="0"/>
              <a:t>, </a:t>
            </a:r>
            <a:r>
              <a:rPr lang="en-US" sz="3200" dirty="0" err="1"/>
              <a:t>széleskörű</a:t>
            </a:r>
            <a:r>
              <a:rPr lang="en-US" sz="3200" dirty="0"/>
              <a:t> </a:t>
            </a:r>
            <a:r>
              <a:rPr lang="en-US" sz="3200" dirty="0" err="1"/>
              <a:t>támogatottság</a:t>
            </a:r>
            <a:endParaRPr lang="hu-HU" sz="3200" dirty="0"/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en-US" sz="3200" dirty="0" err="1"/>
              <a:t>Bizonyított</a:t>
            </a:r>
            <a:r>
              <a:rPr lang="en-US" sz="3200" dirty="0"/>
              <a:t> </a:t>
            </a:r>
            <a:r>
              <a:rPr lang="en-US" sz="3200" dirty="0" err="1"/>
              <a:t>érettség</a:t>
            </a:r>
            <a:endParaRPr lang="en-US" sz="3200" dirty="0"/>
          </a:p>
          <a:p>
            <a:pPr lvl="1">
              <a:spcBef>
                <a:spcPts val="2400"/>
              </a:spcBef>
              <a:buClr>
                <a:srgbClr val="0197A7"/>
              </a:buClr>
            </a:pPr>
            <a:r>
              <a:rPr lang="en-US" sz="2800" dirty="0" err="1"/>
              <a:t>Beszállítási</a:t>
            </a:r>
            <a:r>
              <a:rPr lang="en-US" sz="2800" dirty="0"/>
              <a:t> </a:t>
            </a:r>
            <a:r>
              <a:rPr lang="en-US" sz="2800" dirty="0" err="1"/>
              <a:t>láncok</a:t>
            </a:r>
            <a:r>
              <a:rPr lang="en-US" sz="2800" dirty="0"/>
              <a:t>, </a:t>
            </a:r>
            <a:r>
              <a:rPr lang="en-US" sz="2800" dirty="0" err="1"/>
              <a:t>kereskedelem</a:t>
            </a:r>
            <a:r>
              <a:rPr lang="en-US" sz="2800" dirty="0"/>
              <a:t>, </a:t>
            </a:r>
            <a:r>
              <a:rPr lang="en-US" sz="2800" dirty="0" err="1"/>
              <a:t>nyomtatványok</a:t>
            </a:r>
            <a:r>
              <a:rPr lang="en-US" sz="2800" dirty="0"/>
              <a:t> </a:t>
            </a:r>
            <a:r>
              <a:rPr lang="en-US" sz="2800" dirty="0" err="1"/>
              <a:t>készítése</a:t>
            </a:r>
            <a:r>
              <a:rPr lang="en-US" sz="2800" dirty="0"/>
              <a:t>, </a:t>
            </a:r>
            <a:r>
              <a:rPr lang="en-US" sz="2800" dirty="0" err="1"/>
              <a:t>nyilvántartások</a:t>
            </a:r>
            <a:endParaRPr lang="en-US" sz="2800" dirty="0"/>
          </a:p>
        </p:txBody>
      </p:sp>
      <p:pic>
        <p:nvPicPr>
          <p:cNvPr id="24" name="Ábra 23" descr="Adatbázis körvonalas">
            <a:extLst>
              <a:ext uri="{FF2B5EF4-FFF2-40B4-BE49-F238E27FC236}">
                <a16:creationId xmlns:a16="http://schemas.microsoft.com/office/drawing/2014/main" id="{60C5E059-60C2-128D-8622-42CE80739E7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214694" y="2576095"/>
            <a:ext cx="422504" cy="422504"/>
          </a:xfrm>
          <a:prstGeom prst="rect">
            <a:avLst/>
          </a:prstGeom>
        </p:spPr>
      </p:pic>
      <p:pic>
        <p:nvPicPr>
          <p:cNvPr id="25" name="Ábra 24" descr="Adatbázis körvonalas">
            <a:extLst>
              <a:ext uri="{FF2B5EF4-FFF2-40B4-BE49-F238E27FC236}">
                <a16:creationId xmlns:a16="http://schemas.microsoft.com/office/drawing/2014/main" id="{5008FA72-EB32-A920-766D-5EA5E8300B8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595686" y="4432855"/>
            <a:ext cx="422504" cy="422504"/>
          </a:xfrm>
          <a:prstGeom prst="rect">
            <a:avLst/>
          </a:prstGeom>
        </p:spPr>
      </p:pic>
      <p:pic>
        <p:nvPicPr>
          <p:cNvPr id="26" name="Ábra 25" descr="Adatbázis körvonalas">
            <a:extLst>
              <a:ext uri="{FF2B5EF4-FFF2-40B4-BE49-F238E27FC236}">
                <a16:creationId xmlns:a16="http://schemas.microsoft.com/office/drawing/2014/main" id="{AB516971-3BE3-1EE0-6C29-6127FB87DAE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231314" y="3280504"/>
            <a:ext cx="422504" cy="422504"/>
          </a:xfrm>
          <a:prstGeom prst="rect">
            <a:avLst/>
          </a:prstGeom>
        </p:spPr>
      </p:pic>
      <p:pic>
        <p:nvPicPr>
          <p:cNvPr id="27" name="Ábra 26" descr="Adatbázis körvonalas">
            <a:extLst>
              <a:ext uri="{FF2B5EF4-FFF2-40B4-BE49-F238E27FC236}">
                <a16:creationId xmlns:a16="http://schemas.microsoft.com/office/drawing/2014/main" id="{BFB13B1C-FE06-0023-6408-3ABF82788C13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198673" y="3272115"/>
            <a:ext cx="422504" cy="422504"/>
          </a:xfrm>
          <a:prstGeom prst="rect">
            <a:avLst/>
          </a:prstGeom>
        </p:spPr>
      </p:pic>
      <p:pic>
        <p:nvPicPr>
          <p:cNvPr id="28" name="Ábra 27" descr="Adatbázis körvonalas">
            <a:extLst>
              <a:ext uri="{FF2B5EF4-FFF2-40B4-BE49-F238E27FC236}">
                <a16:creationId xmlns:a16="http://schemas.microsoft.com/office/drawing/2014/main" id="{1A616C34-E7BB-A9DE-2D5A-6666F052692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825769" y="4421544"/>
            <a:ext cx="422504" cy="4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8417" y="6341329"/>
            <a:ext cx="503583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13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106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 </a:t>
            </a:r>
            <a:r>
              <a:rPr lang="en-US" sz="4000" b="1" dirty="0" err="1">
                <a:solidFill>
                  <a:schemeClr val="bg1"/>
                </a:solidFill>
              </a:rPr>
              <a:t>rendszer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jogosultságkezelési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irányelvei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6C0DAD74-0420-3981-C1A8-4D15F26887B8}"/>
              </a:ext>
            </a:extLst>
          </p:cNvPr>
          <p:cNvGrpSpPr/>
          <p:nvPr/>
        </p:nvGrpSpPr>
        <p:grpSpPr>
          <a:xfrm>
            <a:off x="619418" y="1177470"/>
            <a:ext cx="2105434" cy="2543888"/>
            <a:chOff x="9176822" y="3813781"/>
            <a:chExt cx="2105434" cy="2543888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8681E662-6B1A-30AE-BB9A-7FAF3B852B72}"/>
                </a:ext>
              </a:extLst>
            </p:cNvPr>
            <p:cNvGrpSpPr/>
            <p:nvPr/>
          </p:nvGrpSpPr>
          <p:grpSpPr>
            <a:xfrm>
              <a:off x="9176822" y="3813781"/>
              <a:ext cx="2105434" cy="2543888"/>
              <a:chOff x="8825276" y="3520983"/>
              <a:chExt cx="2105434" cy="2543888"/>
            </a:xfrm>
          </p:grpSpPr>
          <p:sp>
            <p:nvSpPr>
              <p:cNvPr id="18" name="Téglalap: lekerekített 17">
                <a:extLst>
                  <a:ext uri="{FF2B5EF4-FFF2-40B4-BE49-F238E27FC236}">
                    <a16:creationId xmlns:a16="http://schemas.microsoft.com/office/drawing/2014/main" id="{E3548EFF-3839-9A3F-B6CD-F9466DB3BE43}"/>
                  </a:ext>
                </a:extLst>
              </p:cNvPr>
              <p:cNvSpPr/>
              <p:nvPr/>
            </p:nvSpPr>
            <p:spPr>
              <a:xfrm>
                <a:off x="8825276" y="3520983"/>
                <a:ext cx="2105434" cy="2543888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2E6CA4"/>
                </a:solidFill>
              </a:ln>
              <a:effectLst>
                <a:outerShdw blurRad="63500" sx="102000" sy="102000" algn="ctr" rotWithShape="0">
                  <a:srgbClr val="D7DAE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Csoportba foglalás 18">
                <a:extLst>
                  <a:ext uri="{FF2B5EF4-FFF2-40B4-BE49-F238E27FC236}">
                    <a16:creationId xmlns:a16="http://schemas.microsoft.com/office/drawing/2014/main" id="{30F44B27-30F6-1A79-F9BB-7F049F96EDEF}"/>
                  </a:ext>
                </a:extLst>
              </p:cNvPr>
              <p:cNvGrpSpPr/>
              <p:nvPr/>
            </p:nvGrpSpPr>
            <p:grpSpPr>
              <a:xfrm>
                <a:off x="9131537" y="3716649"/>
                <a:ext cx="1724485" cy="2260998"/>
                <a:chOff x="8937328" y="4144341"/>
                <a:chExt cx="1724485" cy="2260998"/>
              </a:xfrm>
            </p:grpSpPr>
            <p:sp>
              <p:nvSpPr>
                <p:cNvPr id="23" name="Alcím 2">
                  <a:extLst>
                    <a:ext uri="{FF2B5EF4-FFF2-40B4-BE49-F238E27FC236}">
                      <a16:creationId xmlns:a16="http://schemas.microsoft.com/office/drawing/2014/main" id="{C790606C-C1D1-9301-115E-9588562B714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37328" y="4915537"/>
                  <a:ext cx="571566" cy="243975"/>
                </a:xfrm>
                <a:prstGeom prst="rect">
                  <a:avLst/>
                </a:prstGeom>
                <a:ln>
                  <a:solidFill>
                    <a:srgbClr val="2E6CA4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hu-H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NAV</a:t>
                  </a:r>
                </a:p>
              </p:txBody>
            </p:sp>
            <p:pic>
              <p:nvPicPr>
                <p:cNvPr id="29" name="Ábra 28">
                  <a:extLst>
                    <a:ext uri="{FF2B5EF4-FFF2-40B4-BE49-F238E27FC236}">
                      <a16:creationId xmlns:a16="http://schemas.microsoft.com/office/drawing/2014/main" id="{4DB95A4E-E167-46B7-8F64-2545C8599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2613" y="4144341"/>
                  <a:ext cx="467790" cy="697582"/>
                </a:xfrm>
                <a:prstGeom prst="rect">
                  <a:avLst/>
                </a:prstGeom>
              </p:spPr>
            </p:pic>
            <p:sp>
              <p:nvSpPr>
                <p:cNvPr id="30" name="Alcím 2">
                  <a:extLst>
                    <a:ext uri="{FF2B5EF4-FFF2-40B4-BE49-F238E27FC236}">
                      <a16:creationId xmlns:a16="http://schemas.microsoft.com/office/drawing/2014/main" id="{7FB476CB-2A9A-5631-6259-ECBB88CEF9D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33285" y="4931682"/>
                  <a:ext cx="1028528" cy="259530"/>
                </a:xfrm>
                <a:prstGeom prst="rect">
                  <a:avLst/>
                </a:prstGeom>
                <a:ln>
                  <a:solidFill>
                    <a:srgbClr val="2E6CA4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KINCSTÁR</a:t>
                  </a:r>
                  <a:endParaRPr kumimoji="0" lang="hu-H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54B"/>
                    </a:solidFill>
                    <a:effectLst/>
                    <a:uLnTx/>
                    <a:uFillTx/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endParaRPr>
                </a:p>
              </p:txBody>
            </p:sp>
            <p:sp>
              <p:nvSpPr>
                <p:cNvPr id="31" name="Alcím 2">
                  <a:extLst>
                    <a:ext uri="{FF2B5EF4-FFF2-40B4-BE49-F238E27FC236}">
                      <a16:creationId xmlns:a16="http://schemas.microsoft.com/office/drawing/2014/main" id="{F875DF6C-6C5A-3BF4-9C4D-691C321C1F6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43784" y="6103173"/>
                  <a:ext cx="571566" cy="243975"/>
                </a:xfrm>
                <a:prstGeom prst="rect">
                  <a:avLst/>
                </a:prstGeom>
                <a:ln>
                  <a:solidFill>
                    <a:srgbClr val="2E6CA4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hu-H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KSH</a:t>
                  </a:r>
                </a:p>
              </p:txBody>
            </p:sp>
            <p:pic>
              <p:nvPicPr>
                <p:cNvPr id="33" name="Ábra 32">
                  <a:extLst>
                    <a:ext uri="{FF2B5EF4-FFF2-40B4-BE49-F238E27FC236}">
                      <a16:creationId xmlns:a16="http://schemas.microsoft.com/office/drawing/2014/main" id="{5C337B0D-A929-011C-45CB-F590BC226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34911" y="4174042"/>
                  <a:ext cx="542926" cy="581448"/>
                </a:xfrm>
                <a:prstGeom prst="rect">
                  <a:avLst/>
                </a:prstGeom>
              </p:spPr>
            </p:pic>
            <p:pic>
              <p:nvPicPr>
                <p:cNvPr id="34" name="Ábra 33">
                  <a:extLst>
                    <a:ext uri="{FF2B5EF4-FFF2-40B4-BE49-F238E27FC236}">
                      <a16:creationId xmlns:a16="http://schemas.microsoft.com/office/drawing/2014/main" id="{8B42C1BB-AF6D-BE69-2953-C3BB77F44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1436" y="5409117"/>
                  <a:ext cx="576262" cy="576260"/>
                </a:xfrm>
                <a:prstGeom prst="rect">
                  <a:avLst/>
                </a:prstGeom>
              </p:spPr>
            </p:pic>
            <p:cxnSp>
              <p:nvCxnSpPr>
                <p:cNvPr id="35" name="Egyenes összekötő 34">
                  <a:extLst>
                    <a:ext uri="{FF2B5EF4-FFF2-40B4-BE49-F238E27FC236}">
                      <a16:creationId xmlns:a16="http://schemas.microsoft.com/office/drawing/2014/main" id="{778405E5-3B8B-6EEE-5217-2ACD2861E73B}"/>
                    </a:ext>
                  </a:extLst>
                </p:cNvPr>
                <p:cNvCxnSpPr/>
                <p:nvPr/>
              </p:nvCxnSpPr>
              <p:spPr>
                <a:xfrm>
                  <a:off x="9645475" y="4144341"/>
                  <a:ext cx="0" cy="1046871"/>
                </a:xfrm>
                <a:prstGeom prst="line">
                  <a:avLst/>
                </a:prstGeom>
                <a:ln cap="rnd">
                  <a:solidFill>
                    <a:srgbClr val="2E6CA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gyenes összekötő 35">
                  <a:extLst>
                    <a:ext uri="{FF2B5EF4-FFF2-40B4-BE49-F238E27FC236}">
                      <a16:creationId xmlns:a16="http://schemas.microsoft.com/office/drawing/2014/main" id="{2176CF3D-E12F-6F7E-A262-8FE0F34A02FF}"/>
                    </a:ext>
                  </a:extLst>
                </p:cNvPr>
                <p:cNvCxnSpPr/>
                <p:nvPr/>
              </p:nvCxnSpPr>
              <p:spPr>
                <a:xfrm>
                  <a:off x="9645475" y="5358468"/>
                  <a:ext cx="0" cy="1046871"/>
                </a:xfrm>
                <a:prstGeom prst="line">
                  <a:avLst/>
                </a:prstGeom>
                <a:ln cap="rnd">
                  <a:solidFill>
                    <a:srgbClr val="2E6CA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Picture 2" descr="oeplogo_dombor2">
              <a:extLst>
                <a:ext uri="{FF2B5EF4-FFF2-40B4-BE49-F238E27FC236}">
                  <a16:creationId xmlns:a16="http://schemas.microsoft.com/office/drawing/2014/main" id="{5FCC64B3-241C-0918-9F42-A900BA7AD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3" t="8043" r="12111" b="3680"/>
            <a:stretch/>
          </p:blipFill>
          <p:spPr bwMode="auto">
            <a:xfrm>
              <a:off x="10425010" y="5274223"/>
              <a:ext cx="512955" cy="602274"/>
            </a:xfrm>
            <a:prstGeom prst="rect">
              <a:avLst/>
            </a:prstGeom>
            <a:noFill/>
            <a:ln>
              <a:solidFill>
                <a:srgbClr val="2E6CA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lcím 2">
              <a:extLst>
                <a:ext uri="{FF2B5EF4-FFF2-40B4-BE49-F238E27FC236}">
                  <a16:creationId xmlns:a16="http://schemas.microsoft.com/office/drawing/2014/main" id="{4B3A803C-98E9-FF87-852D-D7148214DA5D}"/>
                </a:ext>
              </a:extLst>
            </p:cNvPr>
            <p:cNvSpPr txBox="1">
              <a:spLocks/>
            </p:cNvSpPr>
            <p:nvPr/>
          </p:nvSpPr>
          <p:spPr>
            <a:xfrm>
              <a:off x="10366818" y="5973738"/>
              <a:ext cx="620801" cy="243975"/>
            </a:xfrm>
            <a:prstGeom prst="rect">
              <a:avLst/>
            </a:prstGeom>
            <a:ln>
              <a:solidFill>
                <a:srgbClr val="2E6CA4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NEAK</a:t>
              </a:r>
            </a:p>
          </p:txBody>
        </p:sp>
        <p:cxnSp>
          <p:nvCxnSpPr>
            <p:cNvPr id="14" name="Egyenes összekötő 13">
              <a:extLst>
                <a:ext uri="{FF2B5EF4-FFF2-40B4-BE49-F238E27FC236}">
                  <a16:creationId xmlns:a16="http://schemas.microsoft.com/office/drawing/2014/main" id="{7ECFC464-2DAF-ACC3-66D7-01EA6624C472}"/>
                </a:ext>
              </a:extLst>
            </p:cNvPr>
            <p:cNvCxnSpPr>
              <a:cxnSpLocks/>
            </p:cNvCxnSpPr>
            <p:nvPr/>
          </p:nvCxnSpPr>
          <p:spPr>
            <a:xfrm>
              <a:off x="9370855" y="5132596"/>
              <a:ext cx="709692" cy="866"/>
            </a:xfrm>
            <a:prstGeom prst="line">
              <a:avLst/>
            </a:prstGeom>
            <a:ln cap="rnd">
              <a:solidFill>
                <a:srgbClr val="2E6CA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F3D2A5B6-47AC-41AD-C89C-A974D0F46960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852" y="5132596"/>
              <a:ext cx="709692" cy="866"/>
            </a:xfrm>
            <a:prstGeom prst="line">
              <a:avLst/>
            </a:prstGeom>
            <a:ln cap="rnd">
              <a:solidFill>
                <a:srgbClr val="2E6CA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70125C67-C3B5-A677-2952-D6A70F06A434}"/>
              </a:ext>
            </a:extLst>
          </p:cNvPr>
          <p:cNvGrpSpPr/>
          <p:nvPr/>
        </p:nvGrpSpPr>
        <p:grpSpPr>
          <a:xfrm>
            <a:off x="2774622" y="1179263"/>
            <a:ext cx="2532925" cy="627619"/>
            <a:chOff x="4635458" y="1054546"/>
            <a:chExt cx="2532925" cy="627619"/>
          </a:xfrm>
        </p:grpSpPr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81F7043C-0D60-A102-AA3F-C2BF789A7943}"/>
                </a:ext>
              </a:extLst>
            </p:cNvPr>
            <p:cNvGrpSpPr/>
            <p:nvPr/>
          </p:nvGrpSpPr>
          <p:grpSpPr>
            <a:xfrm>
              <a:off x="4635458" y="1054546"/>
              <a:ext cx="2532925" cy="627619"/>
              <a:chOff x="4723025" y="815884"/>
              <a:chExt cx="2587363" cy="627619"/>
            </a:xfrm>
          </p:grpSpPr>
          <p:sp>
            <p:nvSpPr>
              <p:cNvPr id="40" name="Téglalap: lekerekített 39">
                <a:extLst>
                  <a:ext uri="{FF2B5EF4-FFF2-40B4-BE49-F238E27FC236}">
                    <a16:creationId xmlns:a16="http://schemas.microsoft.com/office/drawing/2014/main" id="{770CCB09-9D03-85D7-7BE4-9E4972FCBC8F}"/>
                  </a:ext>
                </a:extLst>
              </p:cNvPr>
              <p:cNvSpPr/>
              <p:nvPr/>
            </p:nvSpPr>
            <p:spPr>
              <a:xfrm>
                <a:off x="4723025" y="815884"/>
                <a:ext cx="2587363" cy="627619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1" name="Tartalom helye 2">
                <a:extLst>
                  <a:ext uri="{FF2B5EF4-FFF2-40B4-BE49-F238E27FC236}">
                    <a16:creationId xmlns:a16="http://schemas.microsoft.com/office/drawing/2014/main" id="{112ED280-2106-DE14-F64B-BE18D9CE8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372" y="815885"/>
                <a:ext cx="1820215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Közös</a:t>
                </a:r>
                <a: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adatkezel</a:t>
                </a:r>
                <a:r>
                  <a:rPr lang="en-US" sz="900" b="1" dirty="0" err="1">
                    <a:solidFill>
                      <a:srgbClr val="2B354B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ő</a:t>
                </a: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k</a:t>
                </a: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hu-HU" sz="1400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/>
                </a:r>
                <a:br>
                  <a:rPr lang="hu-HU" sz="1400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</a:br>
                <a:r>
                  <a:rPr lang="en-US" sz="1200" dirty="0" err="1">
                    <a:solidFill>
                      <a:srgbClr val="747D91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Hitelesítési</a:t>
                </a:r>
                <a:r>
                  <a:rPr lang="en-US" sz="1200" dirty="0">
                    <a:solidFill>
                      <a:srgbClr val="747D91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en-US" sz="1200" dirty="0" err="1">
                    <a:solidFill>
                      <a:srgbClr val="747D91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céllal</a:t>
                </a:r>
                <a:endParaRPr lang="hu-HU" sz="1200" dirty="0">
                  <a:solidFill>
                    <a:srgbClr val="747D91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pic>
          <p:nvPicPr>
            <p:cNvPr id="39" name="Ábra 38">
              <a:extLst>
                <a:ext uri="{FF2B5EF4-FFF2-40B4-BE49-F238E27FC236}">
                  <a16:creationId xmlns:a16="http://schemas.microsoft.com/office/drawing/2014/main" id="{97052F72-3F00-F2C0-6C0D-6B19E2AB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768500" y="1132947"/>
              <a:ext cx="450000" cy="450000"/>
            </a:xfrm>
            <a:prstGeom prst="rect">
              <a:avLst/>
            </a:prstGeom>
          </p:spPr>
        </p:pic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97B79972-5D8C-0F28-00AF-6384BE95BD63}"/>
              </a:ext>
            </a:extLst>
          </p:cNvPr>
          <p:cNvGrpSpPr/>
          <p:nvPr/>
        </p:nvGrpSpPr>
        <p:grpSpPr>
          <a:xfrm>
            <a:off x="2785264" y="1813266"/>
            <a:ext cx="2532924" cy="662131"/>
            <a:chOff x="8331159" y="2336943"/>
            <a:chExt cx="2532924" cy="662131"/>
          </a:xfrm>
        </p:grpSpPr>
        <p:grpSp>
          <p:nvGrpSpPr>
            <p:cNvPr id="43" name="Csoportba foglalás 42">
              <a:extLst>
                <a:ext uri="{FF2B5EF4-FFF2-40B4-BE49-F238E27FC236}">
                  <a16:creationId xmlns:a16="http://schemas.microsoft.com/office/drawing/2014/main" id="{8434524E-CB2F-F63A-9388-654CC818DAD2}"/>
                </a:ext>
              </a:extLst>
            </p:cNvPr>
            <p:cNvGrpSpPr/>
            <p:nvPr/>
          </p:nvGrpSpPr>
          <p:grpSpPr>
            <a:xfrm>
              <a:off x="8331159" y="2336943"/>
              <a:ext cx="2532924" cy="662131"/>
              <a:chOff x="4723025" y="811041"/>
              <a:chExt cx="2587362" cy="662131"/>
            </a:xfrm>
          </p:grpSpPr>
          <p:sp>
            <p:nvSpPr>
              <p:cNvPr id="45" name="Téglalap: lekerekített 44">
                <a:extLst>
                  <a:ext uri="{FF2B5EF4-FFF2-40B4-BE49-F238E27FC236}">
                    <a16:creationId xmlns:a16="http://schemas.microsoft.com/office/drawing/2014/main" id="{B1689C5C-2EEA-F6F8-01C8-68F8FAA1928F}"/>
                  </a:ext>
                </a:extLst>
              </p:cNvPr>
              <p:cNvSpPr/>
              <p:nvPr/>
            </p:nvSpPr>
            <p:spPr>
              <a:xfrm>
                <a:off x="4723025" y="846724"/>
                <a:ext cx="2587362" cy="626448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6" name="Tartalom helye 2">
                <a:extLst>
                  <a:ext uri="{FF2B5EF4-FFF2-40B4-BE49-F238E27FC236}">
                    <a16:creationId xmlns:a16="http://schemas.microsoft.com/office/drawing/2014/main" id="{A08982EC-725C-AB65-075F-0DDE5CE6F1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6240" y="811041"/>
                <a:ext cx="1826030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Adatkezel</a:t>
                </a:r>
                <a:r>
                  <a:rPr lang="en-US" sz="900" b="1" dirty="0" err="1">
                    <a:solidFill>
                      <a:srgbClr val="2B354B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ő</a:t>
                </a: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k</a:t>
                </a:r>
                <a: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/>
                </a:r>
                <a:b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</a:b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Jelenleg</a:t>
                </a:r>
                <a:r>
                  <a:rPr lang="en-US" sz="1200" dirty="0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 is </a:t>
                </a: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létező</a:t>
                </a:r>
                <a:r>
                  <a:rPr lang="en-US" sz="1200" dirty="0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célokkal</a:t>
                </a:r>
                <a:endParaRPr lang="hu-HU" sz="1200" dirty="0">
                  <a:solidFill>
                    <a:srgbClr val="747D91"/>
                  </a:solidFill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pic>
          <p:nvPicPr>
            <p:cNvPr id="44" name="Ábra 43">
              <a:extLst>
                <a:ext uri="{FF2B5EF4-FFF2-40B4-BE49-F238E27FC236}">
                  <a16:creationId xmlns:a16="http://schemas.microsoft.com/office/drawing/2014/main" id="{68CCE6AF-DEC9-1AFA-A566-EA98CCB9A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8453559" y="2425893"/>
              <a:ext cx="450000" cy="450000"/>
            </a:xfrm>
            <a:prstGeom prst="rect">
              <a:avLst/>
            </a:prstGeom>
          </p:spPr>
        </p:pic>
      </p:grpSp>
      <p:pic>
        <p:nvPicPr>
          <p:cNvPr id="48" name="Ábra 47" descr="Férfi karmester egyszínű kitöltéssel">
            <a:extLst>
              <a:ext uri="{FF2B5EF4-FFF2-40B4-BE49-F238E27FC236}">
                <a16:creationId xmlns:a16="http://schemas.microsoft.com/office/drawing/2014/main" id="{26285175-8A00-9B69-1ECA-B47CB0E0F93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211462" y="5274007"/>
            <a:ext cx="914400" cy="914400"/>
          </a:xfrm>
          <a:prstGeom prst="rect">
            <a:avLst/>
          </a:prstGeom>
          <a:effectLst>
            <a:glow>
              <a:schemeClr val="accent1">
                <a:satMod val="175000"/>
              </a:schemeClr>
            </a:glow>
          </a:effectLst>
        </p:spPr>
      </p:pic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3748F8B0-7878-C2B5-848C-95763D2A378F}"/>
              </a:ext>
            </a:extLst>
          </p:cNvPr>
          <p:cNvGrpSpPr/>
          <p:nvPr/>
        </p:nvGrpSpPr>
        <p:grpSpPr>
          <a:xfrm>
            <a:off x="3770894" y="4863145"/>
            <a:ext cx="1706880" cy="1706880"/>
            <a:chOff x="4164507" y="3721358"/>
            <a:chExt cx="2626533" cy="2626533"/>
          </a:xfrm>
        </p:grpSpPr>
        <p:pic>
          <p:nvPicPr>
            <p:cNvPr id="49" name="Kép 48" descr="A képen fekete, sötétség látható&#10;&#10;Automatikusan generált leírás">
              <a:extLst>
                <a:ext uri="{FF2B5EF4-FFF2-40B4-BE49-F238E27FC236}">
                  <a16:creationId xmlns:a16="http://schemas.microsoft.com/office/drawing/2014/main" id="{42BB452F-7B72-DDD8-58B7-56F97072C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507" y="3721358"/>
              <a:ext cx="2626533" cy="2626533"/>
            </a:xfrm>
            <a:prstGeom prst="rect">
              <a:avLst/>
            </a:prstGeom>
            <a:noFill/>
          </p:spPr>
        </p:pic>
        <p:pic>
          <p:nvPicPr>
            <p:cNvPr id="50" name="Ábra 49" descr="Kör nyíllal körvonalas">
              <a:extLst>
                <a:ext uri="{FF2B5EF4-FFF2-40B4-BE49-F238E27FC236}">
                  <a16:creationId xmlns:a16="http://schemas.microsoft.com/office/drawing/2014/main" id="{C8767AA2-4D77-8F08-C34C-0464550D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4900940" y="4579222"/>
              <a:ext cx="1122226" cy="1122226"/>
            </a:xfrm>
            <a:prstGeom prst="rect">
              <a:avLst/>
            </a:prstGeom>
          </p:spPr>
        </p:pic>
        <p:pic>
          <p:nvPicPr>
            <p:cNvPr id="51" name="Ábra 50" descr="Szerződés körvonalas">
              <a:extLst>
                <a:ext uri="{FF2B5EF4-FFF2-40B4-BE49-F238E27FC236}">
                  <a16:creationId xmlns:a16="http://schemas.microsoft.com/office/drawing/2014/main" id="{C95B60FC-9815-65FE-9391-486502ED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5195373" y="4870330"/>
              <a:ext cx="505437" cy="505437"/>
            </a:xfrm>
            <a:prstGeom prst="rect">
              <a:avLst/>
            </a:prstGeom>
          </p:spPr>
        </p:pic>
        <p:pic>
          <p:nvPicPr>
            <p:cNvPr id="52" name="Ábra 51" descr="Adatbázis körvonalas">
              <a:extLst>
                <a:ext uri="{FF2B5EF4-FFF2-40B4-BE49-F238E27FC236}">
                  <a16:creationId xmlns:a16="http://schemas.microsoft.com/office/drawing/2014/main" id="{E7E24129-33D3-83F9-E886-2CE484DE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5262027" y="3890950"/>
              <a:ext cx="422504" cy="422504"/>
            </a:xfrm>
            <a:prstGeom prst="rect">
              <a:avLst/>
            </a:prstGeom>
          </p:spPr>
        </p:pic>
        <p:pic>
          <p:nvPicPr>
            <p:cNvPr id="53" name="Ábra 52" descr="Adatbázis körvonalas">
              <a:extLst>
                <a:ext uri="{FF2B5EF4-FFF2-40B4-BE49-F238E27FC236}">
                  <a16:creationId xmlns:a16="http://schemas.microsoft.com/office/drawing/2014/main" id="{DEB74A87-A4BE-6537-2E43-D34B29DDC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4643019" y="5747710"/>
              <a:ext cx="422504" cy="422504"/>
            </a:xfrm>
            <a:prstGeom prst="rect">
              <a:avLst/>
            </a:prstGeom>
          </p:spPr>
        </p:pic>
        <p:pic>
          <p:nvPicPr>
            <p:cNvPr id="54" name="Ábra 53" descr="Adatbázis körvonalas">
              <a:extLst>
                <a:ext uri="{FF2B5EF4-FFF2-40B4-BE49-F238E27FC236}">
                  <a16:creationId xmlns:a16="http://schemas.microsoft.com/office/drawing/2014/main" id="{81DB82E5-310F-0902-4614-141EF7A75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278647" y="4595359"/>
              <a:ext cx="422504" cy="422504"/>
            </a:xfrm>
            <a:prstGeom prst="rect">
              <a:avLst/>
            </a:prstGeom>
          </p:spPr>
        </p:pic>
        <p:pic>
          <p:nvPicPr>
            <p:cNvPr id="55" name="Ábra 54" descr="Adatbázis körvonalas">
              <a:extLst>
                <a:ext uri="{FF2B5EF4-FFF2-40B4-BE49-F238E27FC236}">
                  <a16:creationId xmlns:a16="http://schemas.microsoft.com/office/drawing/2014/main" id="{13E6070C-754C-0CDA-818C-591D5B3FE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6246006" y="4586970"/>
              <a:ext cx="422504" cy="422504"/>
            </a:xfrm>
            <a:prstGeom prst="rect">
              <a:avLst/>
            </a:prstGeom>
          </p:spPr>
        </p:pic>
        <p:pic>
          <p:nvPicPr>
            <p:cNvPr id="56" name="Ábra 55" descr="Adatbázis körvonalas">
              <a:extLst>
                <a:ext uri="{FF2B5EF4-FFF2-40B4-BE49-F238E27FC236}">
                  <a16:creationId xmlns:a16="http://schemas.microsoft.com/office/drawing/2014/main" id="{5BF05DE3-EC0F-87DE-368A-887CF9942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5873102" y="5736399"/>
              <a:ext cx="422504" cy="422504"/>
            </a:xfrm>
            <a:prstGeom prst="rect">
              <a:avLst/>
            </a:prstGeom>
          </p:spPr>
        </p:pic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9FFE47EE-D381-1E52-6830-675AB7B175F3}"/>
              </a:ext>
            </a:extLst>
          </p:cNvPr>
          <p:cNvGrpSpPr/>
          <p:nvPr/>
        </p:nvGrpSpPr>
        <p:grpSpPr>
          <a:xfrm>
            <a:off x="1064588" y="3986694"/>
            <a:ext cx="2603199" cy="805611"/>
            <a:chOff x="8161478" y="3429000"/>
            <a:chExt cx="3612844" cy="1118066"/>
          </a:xfrm>
        </p:grpSpPr>
        <p:grpSp>
          <p:nvGrpSpPr>
            <p:cNvPr id="61" name="Csoportba foglalás 60">
              <a:extLst>
                <a:ext uri="{FF2B5EF4-FFF2-40B4-BE49-F238E27FC236}">
                  <a16:creationId xmlns:a16="http://schemas.microsoft.com/office/drawing/2014/main" id="{9542AFB4-761D-109D-66D2-23A1215920F6}"/>
                </a:ext>
              </a:extLst>
            </p:cNvPr>
            <p:cNvGrpSpPr/>
            <p:nvPr/>
          </p:nvGrpSpPr>
          <p:grpSpPr>
            <a:xfrm>
              <a:off x="8161478" y="3429000"/>
              <a:ext cx="3612844" cy="1118066"/>
              <a:chOff x="4549698" y="565958"/>
              <a:chExt cx="3690492" cy="1118066"/>
            </a:xfrm>
          </p:grpSpPr>
          <p:sp>
            <p:nvSpPr>
              <p:cNvPr id="63" name="Téglalap: lekerekített 62">
                <a:extLst>
                  <a:ext uri="{FF2B5EF4-FFF2-40B4-BE49-F238E27FC236}">
                    <a16:creationId xmlns:a16="http://schemas.microsoft.com/office/drawing/2014/main" id="{5D454DFD-815A-278E-531C-F4F522DE7304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64" name="Tartalom helye 2">
                <a:extLst>
                  <a:ext uri="{FF2B5EF4-FFF2-40B4-BE49-F238E27FC236}">
                    <a16:creationId xmlns:a16="http://schemas.microsoft.com/office/drawing/2014/main" id="{03EDE627-478A-A7D7-AFF4-B53FB5DB7A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4786" y="709982"/>
                <a:ext cx="2678347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Adatfeldolgozói</a:t>
                </a:r>
                <a: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meghatalmazás</a:t>
                </a:r>
                <a:endParaRPr lang="hu-HU" sz="1400" b="1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pic>
          <p:nvPicPr>
            <p:cNvPr id="62" name="Ábra 61">
              <a:extLst>
                <a:ext uri="{FF2B5EF4-FFF2-40B4-BE49-F238E27FC236}">
                  <a16:creationId xmlns:a16="http://schemas.microsoft.com/office/drawing/2014/main" id="{62844A34-4D85-275E-671A-926C5A4F4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8453559" y="3734964"/>
              <a:ext cx="450000" cy="450000"/>
            </a:xfrm>
            <a:prstGeom prst="rect">
              <a:avLst/>
            </a:prstGeom>
          </p:spPr>
        </p:pic>
      </p:grpSp>
      <p:cxnSp>
        <p:nvCxnSpPr>
          <p:cNvPr id="65" name="Egyenes összekötő nyíllal 64">
            <a:extLst>
              <a:ext uri="{FF2B5EF4-FFF2-40B4-BE49-F238E27FC236}">
                <a16:creationId xmlns:a16="http://schemas.microsoft.com/office/drawing/2014/main" id="{00DA3284-B715-4E9A-6BA4-876D4364EC6B}"/>
              </a:ext>
            </a:extLst>
          </p:cNvPr>
          <p:cNvCxnSpPr>
            <a:cxnSpLocks/>
            <a:stCxn id="18" idx="2"/>
            <a:endCxn id="48" idx="0"/>
          </p:cNvCxnSpPr>
          <p:nvPr/>
        </p:nvCxnSpPr>
        <p:spPr>
          <a:xfrm flipH="1">
            <a:off x="1668662" y="3721358"/>
            <a:ext cx="3473" cy="1552649"/>
          </a:xfrm>
          <a:prstGeom prst="straightConnector1">
            <a:avLst/>
          </a:prstGeom>
          <a:ln w="57150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>
            <a:extLst>
              <a:ext uri="{FF2B5EF4-FFF2-40B4-BE49-F238E27FC236}">
                <a16:creationId xmlns:a16="http://schemas.microsoft.com/office/drawing/2014/main" id="{D70F3C40-10C2-53A3-BD8E-FC38DF529A15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 flipV="1">
            <a:off x="2125862" y="5716585"/>
            <a:ext cx="1645032" cy="14622"/>
          </a:xfrm>
          <a:prstGeom prst="straightConnector1">
            <a:avLst/>
          </a:prstGeom>
          <a:ln w="57150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Diagram 76">
            <a:extLst>
              <a:ext uri="{FF2B5EF4-FFF2-40B4-BE49-F238E27FC236}">
                <a16:creationId xmlns:a16="http://schemas.microsoft.com/office/drawing/2014/main" id="{93C630DC-92ED-F108-DC2E-3979BB40C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66206"/>
              </p:ext>
            </p:extLst>
          </p:nvPr>
        </p:nvGraphicFramePr>
        <p:xfrm>
          <a:off x="6184504" y="1301941"/>
          <a:ext cx="5493320" cy="490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cxnSp>
        <p:nvCxnSpPr>
          <p:cNvPr id="78" name="Egyenes összekötő nyíllal 77">
            <a:extLst>
              <a:ext uri="{FF2B5EF4-FFF2-40B4-BE49-F238E27FC236}">
                <a16:creationId xmlns:a16="http://schemas.microsoft.com/office/drawing/2014/main" id="{F59C7CE6-2C11-9F36-8418-20C6454D1E6E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2774622" y="3467018"/>
            <a:ext cx="1849712" cy="1396127"/>
          </a:xfrm>
          <a:prstGeom prst="bentConnector2">
            <a:avLst/>
          </a:prstGeom>
          <a:ln w="2857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5C2E47EC-6259-8AFD-910D-136F11BA0C81}"/>
              </a:ext>
            </a:extLst>
          </p:cNvPr>
          <p:cNvGrpSpPr/>
          <p:nvPr/>
        </p:nvGrpSpPr>
        <p:grpSpPr>
          <a:xfrm>
            <a:off x="2785264" y="2756895"/>
            <a:ext cx="2532924" cy="662131"/>
            <a:chOff x="2785264" y="2756895"/>
            <a:chExt cx="2532924" cy="662131"/>
          </a:xfrm>
        </p:grpSpPr>
        <p:grpSp>
          <p:nvGrpSpPr>
            <p:cNvPr id="88" name="Csoportba foglalás 87">
              <a:extLst>
                <a:ext uri="{FF2B5EF4-FFF2-40B4-BE49-F238E27FC236}">
                  <a16:creationId xmlns:a16="http://schemas.microsoft.com/office/drawing/2014/main" id="{BE115A43-B856-DE37-554E-8B58EFE4A6CA}"/>
                </a:ext>
              </a:extLst>
            </p:cNvPr>
            <p:cNvGrpSpPr/>
            <p:nvPr/>
          </p:nvGrpSpPr>
          <p:grpSpPr>
            <a:xfrm>
              <a:off x="2785264" y="2756895"/>
              <a:ext cx="2532924" cy="662131"/>
              <a:chOff x="4723025" y="811041"/>
              <a:chExt cx="2587362" cy="662131"/>
            </a:xfrm>
          </p:grpSpPr>
          <p:sp>
            <p:nvSpPr>
              <p:cNvPr id="90" name="Téglalap: lekerekített 89">
                <a:extLst>
                  <a:ext uri="{FF2B5EF4-FFF2-40B4-BE49-F238E27FC236}">
                    <a16:creationId xmlns:a16="http://schemas.microsoft.com/office/drawing/2014/main" id="{27C924A9-EAEF-44A4-1F88-989C1D92E25A}"/>
                  </a:ext>
                </a:extLst>
              </p:cNvPr>
              <p:cNvSpPr/>
              <p:nvPr/>
            </p:nvSpPr>
            <p:spPr>
              <a:xfrm>
                <a:off x="4723025" y="846724"/>
                <a:ext cx="2587362" cy="626448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1" name="Tartalom helye 2">
                <a:extLst>
                  <a:ext uri="{FF2B5EF4-FFF2-40B4-BE49-F238E27FC236}">
                    <a16:creationId xmlns:a16="http://schemas.microsoft.com/office/drawing/2014/main" id="{4AAFB181-B04A-F446-97AB-9421DB501A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6240" y="811041"/>
                <a:ext cx="1903277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Jogosultságkezelés</a:t>
                </a:r>
                <a: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/>
                </a:r>
                <a:b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</a:b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Többségi</a:t>
                </a:r>
                <a:r>
                  <a:rPr lang="en-US" sz="1200" dirty="0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, </a:t>
                </a: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lassabb</a:t>
                </a:r>
                <a:r>
                  <a:rPr lang="en-US" sz="1200" dirty="0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folyamat</a:t>
                </a:r>
                <a:endParaRPr lang="hu-HU" sz="1200" dirty="0">
                  <a:solidFill>
                    <a:srgbClr val="747D91"/>
                  </a:solidFill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pic>
          <p:nvPicPr>
            <p:cNvPr id="92" name="Ábra 91">
              <a:extLst>
                <a:ext uri="{FF2B5EF4-FFF2-40B4-BE49-F238E27FC236}">
                  <a16:creationId xmlns:a16="http://schemas.microsoft.com/office/drawing/2014/main" id="{F8C6172F-3532-712C-ADC5-1F0A2CA1C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tretch>
              <a:fillRect/>
            </a:stretch>
          </p:blipFill>
          <p:spPr>
            <a:xfrm>
              <a:off x="2933010" y="2867963"/>
              <a:ext cx="450000" cy="450000"/>
            </a:xfrm>
            <a:prstGeom prst="rect">
              <a:avLst/>
            </a:prstGeom>
          </p:spPr>
        </p:pic>
      </p:grpSp>
      <p:grpSp>
        <p:nvGrpSpPr>
          <p:cNvPr id="94" name="Csoportba foglalás 93">
            <a:extLst>
              <a:ext uri="{FF2B5EF4-FFF2-40B4-BE49-F238E27FC236}">
                <a16:creationId xmlns:a16="http://schemas.microsoft.com/office/drawing/2014/main" id="{448746EE-15CB-96C1-5D1C-12092F825E4B}"/>
              </a:ext>
            </a:extLst>
          </p:cNvPr>
          <p:cNvGrpSpPr/>
          <p:nvPr/>
        </p:nvGrpSpPr>
        <p:grpSpPr>
          <a:xfrm>
            <a:off x="1363184" y="6127447"/>
            <a:ext cx="2532924" cy="662131"/>
            <a:chOff x="2785264" y="2756895"/>
            <a:chExt cx="2532924" cy="662131"/>
          </a:xfrm>
        </p:grpSpPr>
        <p:grpSp>
          <p:nvGrpSpPr>
            <p:cNvPr id="95" name="Csoportba foglalás 94">
              <a:extLst>
                <a:ext uri="{FF2B5EF4-FFF2-40B4-BE49-F238E27FC236}">
                  <a16:creationId xmlns:a16="http://schemas.microsoft.com/office/drawing/2014/main" id="{1B4A36A5-EF2A-8C0B-7BA0-769E5E37D5B7}"/>
                </a:ext>
              </a:extLst>
            </p:cNvPr>
            <p:cNvGrpSpPr/>
            <p:nvPr/>
          </p:nvGrpSpPr>
          <p:grpSpPr>
            <a:xfrm>
              <a:off x="2785264" y="2756895"/>
              <a:ext cx="2532924" cy="662131"/>
              <a:chOff x="4723025" y="811041"/>
              <a:chExt cx="2587362" cy="662131"/>
            </a:xfrm>
          </p:grpSpPr>
          <p:sp>
            <p:nvSpPr>
              <p:cNvPr id="97" name="Téglalap: lekerekített 96">
                <a:extLst>
                  <a:ext uri="{FF2B5EF4-FFF2-40B4-BE49-F238E27FC236}">
                    <a16:creationId xmlns:a16="http://schemas.microsoft.com/office/drawing/2014/main" id="{337A48A0-CB1B-11BF-812B-D9D13B15C0BB}"/>
                  </a:ext>
                </a:extLst>
              </p:cNvPr>
              <p:cNvSpPr/>
              <p:nvPr/>
            </p:nvSpPr>
            <p:spPr>
              <a:xfrm>
                <a:off x="4723025" y="846724"/>
                <a:ext cx="2587362" cy="626448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8" name="Tartalom helye 2">
                <a:extLst>
                  <a:ext uri="{FF2B5EF4-FFF2-40B4-BE49-F238E27FC236}">
                    <a16:creationId xmlns:a16="http://schemas.microsoft.com/office/drawing/2014/main" id="{3BB2A025-E779-C5F7-103A-9D44B2404D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6240" y="811041"/>
                <a:ext cx="1903277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1400" b="1" dirty="0" err="1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Jogosultságkezelés</a:t>
                </a:r>
                <a: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/>
                </a:r>
                <a:b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</a:b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Egyéni</a:t>
                </a:r>
                <a:r>
                  <a:rPr lang="en-US" sz="1200" dirty="0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, </a:t>
                </a: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gyors</a:t>
                </a:r>
                <a:r>
                  <a:rPr lang="en-US" sz="1200" dirty="0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 </a:t>
                </a:r>
                <a:r>
                  <a:rPr lang="en-US" sz="1200" dirty="0" err="1">
                    <a:solidFill>
                      <a:srgbClr val="747D91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folyamat</a:t>
                </a:r>
                <a:endParaRPr lang="hu-HU" sz="1200" dirty="0">
                  <a:solidFill>
                    <a:srgbClr val="747D91"/>
                  </a:solidFill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pic>
          <p:nvPicPr>
            <p:cNvPr id="96" name="Ábra 95">
              <a:extLst>
                <a:ext uri="{FF2B5EF4-FFF2-40B4-BE49-F238E27FC236}">
                  <a16:creationId xmlns:a16="http://schemas.microsoft.com/office/drawing/2014/main" id="{E3300C7C-8C95-5265-70AB-E484A7EA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tretch>
              <a:fillRect/>
            </a:stretch>
          </p:blipFill>
          <p:spPr>
            <a:xfrm>
              <a:off x="2933010" y="2867963"/>
              <a:ext cx="450000" cy="45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4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9E876F81-0223-45A7-873A-77E24FAE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56118C35-E969-4145-A2C6-8D9D7B7D7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7D3B832A-1AAA-4C34-8441-18D6F43B6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64249A13-3F55-426B-9807-9CA42FD8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9251353A-66FF-4F5C-868D-A2C2EDDBE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21AD8580-DB6C-4E44-84C5-80A43A3CA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1633B587-3265-4228-944E-081CA3F8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dgm id="{9672FCB2-7585-42B6-ADA2-614EF5C3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7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6980C5BA-277B-1CBE-CC28-B555CA7243A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222D2D2B-CCB8-2ADB-8FE7-66DCFFCE45AE}"/>
                </a:ext>
              </a:extLst>
            </p:cNvPr>
            <p:cNvSpPr/>
            <p:nvPr/>
          </p:nvSpPr>
          <p:spPr>
            <a:xfrm>
              <a:off x="7509866" y="4521758"/>
              <a:ext cx="4682133" cy="2336242"/>
            </a:xfrm>
            <a:prstGeom prst="rect">
              <a:avLst/>
            </a:prstGeom>
            <a:solidFill>
              <a:srgbClr val="2B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F21E20B9-CB42-D2B1-AD1C-56BAB0F1A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50986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26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2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500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Az előadás szerkezete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FAE7A72-A0EA-95B9-46C3-A0623371C44D}"/>
              </a:ext>
            </a:extLst>
          </p:cNvPr>
          <p:cNvSpPr txBox="1">
            <a:spLocks/>
          </p:cNvSpPr>
          <p:nvPr/>
        </p:nvSpPr>
        <p:spPr>
          <a:xfrm>
            <a:off x="1117174" y="1802829"/>
            <a:ext cx="10312121" cy="41915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hu-HU" sz="3200" dirty="0"/>
              <a:t>EMAP funkcionális leírás és a belőlük felvetődő </a:t>
            </a:r>
            <a:r>
              <a:rPr lang="hu-HU" sz="3200" dirty="0" smtClean="0"/>
              <a:t>problémák</a:t>
            </a:r>
          </a:p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hu-HU" sz="3200" dirty="0" err="1"/>
              <a:t>Scope</a:t>
            </a:r>
            <a:endParaRPr lang="hu-HU" sz="3200" dirty="0"/>
          </a:p>
          <a:p>
            <a:pPr marL="457200" indent="-457200">
              <a:spcBef>
                <a:spcPts val="18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hu-HU" sz="3200" dirty="0" smtClean="0"/>
              <a:t>A </a:t>
            </a:r>
            <a:r>
              <a:rPr lang="hu-HU" sz="3200" dirty="0"/>
              <a:t>fejlesztés legfontosabb előfeltevései</a:t>
            </a:r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hu-HU" sz="3200" dirty="0"/>
              <a:t>A „kapcsolótábla” bemutatása</a:t>
            </a:r>
          </a:p>
          <a:p>
            <a:pPr marL="457200" indent="-457200">
              <a:spcBef>
                <a:spcPts val="2400"/>
              </a:spcBef>
              <a:buClr>
                <a:srgbClr val="0197A7"/>
              </a:buClr>
              <a:buFont typeface="+mj-lt"/>
              <a:buAutoNum type="arabicPeriod"/>
            </a:pPr>
            <a:r>
              <a:rPr lang="hu-HU" sz="3200" dirty="0"/>
              <a:t>A </a:t>
            </a:r>
            <a:r>
              <a:rPr lang="hu-HU" sz="3200" dirty="0" smtClean="0"/>
              <a:t>technológiai megoldási </a:t>
            </a:r>
            <a:r>
              <a:rPr lang="hu-HU" sz="3200" dirty="0"/>
              <a:t>javaslat </a:t>
            </a:r>
            <a:endParaRPr lang="hu-HU" sz="3200" dirty="0" smtClean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>
            <a:extLst>
              <a:ext uri="{FF2B5EF4-FFF2-40B4-BE49-F238E27FC236}">
                <a16:creationId xmlns:a16="http://schemas.microsoft.com/office/drawing/2014/main" id="{C97063FB-EF78-2C8C-2AC5-BB6C4AB8982B}"/>
              </a:ext>
            </a:extLst>
          </p:cNvPr>
          <p:cNvSpPr txBox="1">
            <a:spLocks/>
          </p:cNvSpPr>
          <p:nvPr/>
        </p:nvSpPr>
        <p:spPr>
          <a:xfrm>
            <a:off x="486210" y="1155257"/>
            <a:ext cx="5413070" cy="787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2B354B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Az EMAP</a:t>
            </a:r>
          </a:p>
        </p:txBody>
      </p:sp>
      <p:cxnSp>
        <p:nvCxnSpPr>
          <p:cNvPr id="4" name="Összekötő: szögletes 3">
            <a:extLst>
              <a:ext uri="{FF2B5EF4-FFF2-40B4-BE49-F238E27FC236}">
                <a16:creationId xmlns:a16="http://schemas.microsoft.com/office/drawing/2014/main" id="{F479F9EE-3C43-AC0A-D470-F5C6558B8928}"/>
              </a:ext>
            </a:extLst>
          </p:cNvPr>
          <p:cNvCxnSpPr>
            <a:cxnSpLocks/>
            <a:endCxn id="6" idx="3"/>
          </p:cNvCxnSpPr>
          <p:nvPr/>
        </p:nvCxnSpPr>
        <p:spPr>
          <a:xfrm rot="16200000" flipV="1">
            <a:off x="6895616" y="3319415"/>
            <a:ext cx="1081281" cy="466659"/>
          </a:xfrm>
          <a:prstGeom prst="bentConnector2">
            <a:avLst/>
          </a:prstGeom>
          <a:ln w="22225" cap="rnd">
            <a:solidFill>
              <a:srgbClr val="0197A7"/>
            </a:solidFill>
            <a:prstDash val="sysDot"/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Összekötő: szögletes 4">
            <a:extLst>
              <a:ext uri="{FF2B5EF4-FFF2-40B4-BE49-F238E27FC236}">
                <a16:creationId xmlns:a16="http://schemas.microsoft.com/office/drawing/2014/main" id="{FDDBD404-D2DE-88A2-760D-D24D50B936F7}"/>
              </a:ext>
            </a:extLst>
          </p:cNvPr>
          <p:cNvCxnSpPr>
            <a:cxnSpLocks/>
            <a:stCxn id="6" idx="1"/>
            <a:endCxn id="18" idx="0"/>
          </p:cNvCxnSpPr>
          <p:nvPr/>
        </p:nvCxnSpPr>
        <p:spPr>
          <a:xfrm rot="10800000" flipV="1">
            <a:off x="1322462" y="3012103"/>
            <a:ext cx="4440465" cy="1081281"/>
          </a:xfrm>
          <a:prstGeom prst="bentConnector2">
            <a:avLst/>
          </a:prstGeom>
          <a:ln w="2222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Csoportba foglalás 167">
            <a:extLst>
              <a:ext uri="{FF2B5EF4-FFF2-40B4-BE49-F238E27FC236}">
                <a16:creationId xmlns:a16="http://schemas.microsoft.com/office/drawing/2014/main" id="{38D31A48-711D-9EB8-F640-B989893280B8}"/>
              </a:ext>
            </a:extLst>
          </p:cNvPr>
          <p:cNvGrpSpPr/>
          <p:nvPr/>
        </p:nvGrpSpPr>
        <p:grpSpPr>
          <a:xfrm>
            <a:off x="5754933" y="2361084"/>
            <a:ext cx="1455987" cy="1302040"/>
            <a:chOff x="5754933" y="1908321"/>
            <a:chExt cx="1455987" cy="1302040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7CC3BCAA-BE28-6A7A-D0F4-F84C17D7B0C9}"/>
                </a:ext>
              </a:extLst>
            </p:cNvPr>
            <p:cNvSpPr/>
            <p:nvPr/>
          </p:nvSpPr>
          <p:spPr>
            <a:xfrm>
              <a:off x="5762926" y="1908321"/>
              <a:ext cx="1440000" cy="1302040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63500" sx="102000" sy="102000" algn="ctr" rotWithShape="0">
                <a:srgbClr val="D7DA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lcím 2">
              <a:extLst>
                <a:ext uri="{FF2B5EF4-FFF2-40B4-BE49-F238E27FC236}">
                  <a16:creationId xmlns:a16="http://schemas.microsoft.com/office/drawing/2014/main" id="{178B73A9-A2DC-F954-14FC-CD91B77B26FD}"/>
                </a:ext>
              </a:extLst>
            </p:cNvPr>
            <p:cNvSpPr txBox="1">
              <a:spLocks/>
            </p:cNvSpPr>
            <p:nvPr/>
          </p:nvSpPr>
          <p:spPr>
            <a:xfrm>
              <a:off x="5754933" y="2555986"/>
              <a:ext cx="1455987" cy="5708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Korábbi adatok és aktuális állapot</a:t>
              </a:r>
            </a:p>
          </p:txBody>
        </p:sp>
        <p:pic>
          <p:nvPicPr>
            <p:cNvPr id="8" name="Ábra 7">
              <a:extLst>
                <a:ext uri="{FF2B5EF4-FFF2-40B4-BE49-F238E27FC236}">
                  <a16:creationId xmlns:a16="http://schemas.microsoft.com/office/drawing/2014/main" id="{B50ED569-2287-BE89-C120-75304C57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63326" y="2069677"/>
              <a:ext cx="439200" cy="439200"/>
            </a:xfrm>
            <a:prstGeom prst="rect">
              <a:avLst/>
            </a:prstGeom>
          </p:spPr>
        </p:pic>
      </p:grp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5D0E8F26-13B3-CDE2-CFC8-6ABF17670419}"/>
              </a:ext>
            </a:extLst>
          </p:cNvPr>
          <p:cNvSpPr/>
          <p:nvPr/>
        </p:nvSpPr>
        <p:spPr>
          <a:xfrm>
            <a:off x="2791665" y="2243846"/>
            <a:ext cx="5640220" cy="3832312"/>
          </a:xfrm>
          <a:prstGeom prst="roundRect">
            <a:avLst>
              <a:gd name="adj" fmla="val 2888"/>
            </a:avLst>
          </a:prstGeom>
          <a:noFill/>
          <a:ln w="28575">
            <a:solidFill>
              <a:srgbClr val="019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4" name="Csoportba foglalás 163">
            <a:extLst>
              <a:ext uri="{FF2B5EF4-FFF2-40B4-BE49-F238E27FC236}">
                <a16:creationId xmlns:a16="http://schemas.microsoft.com/office/drawing/2014/main" id="{3CEB7459-A728-AAA6-AD0D-A29E6A6074FD}"/>
              </a:ext>
            </a:extLst>
          </p:cNvPr>
          <p:cNvGrpSpPr/>
          <p:nvPr/>
        </p:nvGrpSpPr>
        <p:grpSpPr>
          <a:xfrm>
            <a:off x="602461" y="4093385"/>
            <a:ext cx="1440000" cy="1440000"/>
            <a:chOff x="602461" y="3640622"/>
            <a:chExt cx="1440000" cy="1440000"/>
          </a:xfrm>
        </p:grpSpPr>
        <p:sp>
          <p:nvSpPr>
            <p:cNvPr id="18" name="Téglalap: lekerekített 17">
              <a:extLst>
                <a:ext uri="{FF2B5EF4-FFF2-40B4-BE49-F238E27FC236}">
                  <a16:creationId xmlns:a16="http://schemas.microsoft.com/office/drawing/2014/main" id="{A02A4AAE-C8A7-6F36-5561-D0123B645EC0}"/>
                </a:ext>
              </a:extLst>
            </p:cNvPr>
            <p:cNvSpPr/>
            <p:nvPr/>
          </p:nvSpPr>
          <p:spPr>
            <a:xfrm>
              <a:off x="602461" y="3640622"/>
              <a:ext cx="1440000" cy="1440000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63500" sx="102000" sy="102000" algn="ctr" rotWithShape="0">
                <a:srgbClr val="D7DA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lcím 2">
              <a:extLst>
                <a:ext uri="{FF2B5EF4-FFF2-40B4-BE49-F238E27FC236}">
                  <a16:creationId xmlns:a16="http://schemas.microsoft.com/office/drawing/2014/main" id="{4689C5E3-1051-B51B-4B3F-84DA89533F08}"/>
                </a:ext>
              </a:extLst>
            </p:cNvPr>
            <p:cNvSpPr txBox="1">
              <a:spLocks/>
            </p:cNvSpPr>
            <p:nvPr/>
          </p:nvSpPr>
          <p:spPr>
            <a:xfrm>
              <a:off x="731911" y="4305347"/>
              <a:ext cx="1181100" cy="647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Bérszámfejt</a:t>
              </a:r>
              <a:r>
                <a:rPr kumimoji="0" lang="hu-H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ea typeface="Source Sans Pro" panose="020B0503030403020204" pitchFamily="34" charset="0"/>
                  <a:cs typeface="Readex Pro Deca" pitchFamily="2" charset="-78"/>
                </a:rPr>
                <a:t>ő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 </a:t>
              </a:r>
              <a:b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</a:b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szoftver</a:t>
              </a:r>
            </a:p>
          </p:txBody>
        </p:sp>
        <p:pic>
          <p:nvPicPr>
            <p:cNvPr id="28" name="Ábra 27">
              <a:extLst>
                <a:ext uri="{FF2B5EF4-FFF2-40B4-BE49-F238E27FC236}">
                  <a16:creationId xmlns:a16="http://schemas.microsoft.com/office/drawing/2014/main" id="{DBB42B05-7500-7073-0A8C-595DD9271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3349" y="3851971"/>
              <a:ext cx="438224" cy="438224"/>
            </a:xfrm>
            <a:prstGeom prst="rect">
              <a:avLst/>
            </a:prstGeom>
          </p:spPr>
        </p:pic>
      </p:grpSp>
      <p:grpSp>
        <p:nvGrpSpPr>
          <p:cNvPr id="170" name="Csoportba foglalás 169">
            <a:extLst>
              <a:ext uri="{FF2B5EF4-FFF2-40B4-BE49-F238E27FC236}">
                <a16:creationId xmlns:a16="http://schemas.microsoft.com/office/drawing/2014/main" id="{A8B8A1D0-E448-7DD4-A2CD-4E4214F44195}"/>
              </a:ext>
            </a:extLst>
          </p:cNvPr>
          <p:cNvGrpSpPr/>
          <p:nvPr/>
        </p:nvGrpSpPr>
        <p:grpSpPr>
          <a:xfrm>
            <a:off x="3069227" y="1887438"/>
            <a:ext cx="1344362" cy="647799"/>
            <a:chOff x="3069227" y="1434675"/>
            <a:chExt cx="1344362" cy="647799"/>
          </a:xfrm>
        </p:grpSpPr>
        <p:sp>
          <p:nvSpPr>
            <p:cNvPr id="23" name="Téglalap: lekerekített 22">
              <a:extLst>
                <a:ext uri="{FF2B5EF4-FFF2-40B4-BE49-F238E27FC236}">
                  <a16:creationId xmlns:a16="http://schemas.microsoft.com/office/drawing/2014/main" id="{F553DBFC-DB57-67F7-3354-A2D0405CEAEE}"/>
                </a:ext>
              </a:extLst>
            </p:cNvPr>
            <p:cNvSpPr/>
            <p:nvPr/>
          </p:nvSpPr>
          <p:spPr>
            <a:xfrm>
              <a:off x="3069227" y="1434675"/>
              <a:ext cx="1344362" cy="647799"/>
            </a:xfrm>
            <a:prstGeom prst="roundRect">
              <a:avLst>
                <a:gd name="adj" fmla="val 11710"/>
              </a:avLst>
            </a:prstGeom>
            <a:solidFill>
              <a:schemeClr val="bg1"/>
            </a:solidFill>
            <a:ln w="28575">
              <a:solidFill>
                <a:srgbClr val="01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Ábra 26">
              <a:extLst>
                <a:ext uri="{FF2B5EF4-FFF2-40B4-BE49-F238E27FC236}">
                  <a16:creationId xmlns:a16="http://schemas.microsoft.com/office/drawing/2014/main" id="{11BFE210-1454-45D0-D829-B3A04E634B17}"/>
                </a:ext>
              </a:extLst>
            </p:cNvPr>
            <p:cNvGrpSpPr/>
            <p:nvPr/>
          </p:nvGrpSpPr>
          <p:grpSpPr>
            <a:xfrm>
              <a:off x="3269914" y="1639909"/>
              <a:ext cx="942988" cy="237330"/>
              <a:chOff x="654942" y="6107366"/>
              <a:chExt cx="942988" cy="237330"/>
            </a:xfrm>
          </p:grpSpPr>
          <p:sp>
            <p:nvSpPr>
              <p:cNvPr id="30" name="Szabadkézi sokszög: alakzat 29">
                <a:extLst>
                  <a:ext uri="{FF2B5EF4-FFF2-40B4-BE49-F238E27FC236}">
                    <a16:creationId xmlns:a16="http://schemas.microsoft.com/office/drawing/2014/main" id="{AE02DD74-7540-E537-DA40-532A21906A1D}"/>
                  </a:ext>
                </a:extLst>
              </p:cNvPr>
              <p:cNvSpPr/>
              <p:nvPr/>
            </p:nvSpPr>
            <p:spPr>
              <a:xfrm>
                <a:off x="654942" y="6107380"/>
                <a:ext cx="170930" cy="237240"/>
              </a:xfrm>
              <a:custGeom>
                <a:avLst/>
                <a:gdLst>
                  <a:gd name="connsiteX0" fmla="*/ 0 w 170930"/>
                  <a:gd name="connsiteY0" fmla="*/ 0 h 237240"/>
                  <a:gd name="connsiteX1" fmla="*/ 0 w 170930"/>
                  <a:gd name="connsiteY1" fmla="*/ 237241 h 237240"/>
                  <a:gd name="connsiteX2" fmla="*/ 170930 w 170930"/>
                  <a:gd name="connsiteY2" fmla="*/ 237241 h 237240"/>
                  <a:gd name="connsiteX3" fmla="*/ 170930 w 170930"/>
                  <a:gd name="connsiteY3" fmla="*/ 187766 h 237240"/>
                  <a:gd name="connsiteX4" fmla="*/ 57207 w 170930"/>
                  <a:gd name="connsiteY4" fmla="*/ 187766 h 237240"/>
                  <a:gd name="connsiteX5" fmla="*/ 57207 w 170930"/>
                  <a:gd name="connsiteY5" fmla="*/ 140315 h 237240"/>
                  <a:gd name="connsiteX6" fmla="*/ 152133 w 170930"/>
                  <a:gd name="connsiteY6" fmla="*/ 140315 h 237240"/>
                  <a:gd name="connsiteX7" fmla="*/ 152133 w 170930"/>
                  <a:gd name="connsiteY7" fmla="*/ 92877 h 237240"/>
                  <a:gd name="connsiteX8" fmla="*/ 57207 w 170930"/>
                  <a:gd name="connsiteY8" fmla="*/ 92877 h 237240"/>
                  <a:gd name="connsiteX9" fmla="*/ 57207 w 170930"/>
                  <a:gd name="connsiteY9" fmla="*/ 49500 h 237240"/>
                  <a:gd name="connsiteX10" fmla="*/ 167158 w 170930"/>
                  <a:gd name="connsiteY10" fmla="*/ 49500 h 237240"/>
                  <a:gd name="connsiteX11" fmla="*/ 167158 w 170930"/>
                  <a:gd name="connsiteY11" fmla="*/ 0 h 23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930" h="237240">
                    <a:moveTo>
                      <a:pt x="0" y="0"/>
                    </a:moveTo>
                    <a:lnTo>
                      <a:pt x="0" y="237241"/>
                    </a:lnTo>
                    <a:lnTo>
                      <a:pt x="170930" y="237241"/>
                    </a:lnTo>
                    <a:lnTo>
                      <a:pt x="170930" y="187766"/>
                    </a:lnTo>
                    <a:lnTo>
                      <a:pt x="57207" y="187766"/>
                    </a:lnTo>
                    <a:lnTo>
                      <a:pt x="57207" y="140315"/>
                    </a:lnTo>
                    <a:lnTo>
                      <a:pt x="152133" y="140315"/>
                    </a:lnTo>
                    <a:lnTo>
                      <a:pt x="152133" y="92877"/>
                    </a:lnTo>
                    <a:lnTo>
                      <a:pt x="57207" y="92877"/>
                    </a:lnTo>
                    <a:lnTo>
                      <a:pt x="57207" y="49500"/>
                    </a:lnTo>
                    <a:lnTo>
                      <a:pt x="167158" y="49500"/>
                    </a:lnTo>
                    <a:lnTo>
                      <a:pt x="167158" y="0"/>
                    </a:lnTo>
                    <a:close/>
                  </a:path>
                </a:pathLst>
              </a:custGeom>
              <a:solidFill>
                <a:srgbClr val="2B354B"/>
              </a:solidFill>
              <a:ln w="1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zabadkézi sokszög: alakzat 30">
                <a:extLst>
                  <a:ext uri="{FF2B5EF4-FFF2-40B4-BE49-F238E27FC236}">
                    <a16:creationId xmlns:a16="http://schemas.microsoft.com/office/drawing/2014/main" id="{0F30CECF-6A56-BC17-3C29-7AF0702A3AD7}"/>
                  </a:ext>
                </a:extLst>
              </p:cNvPr>
              <p:cNvSpPr/>
              <p:nvPr/>
            </p:nvSpPr>
            <p:spPr>
              <a:xfrm>
                <a:off x="875560" y="6107380"/>
                <a:ext cx="241188" cy="237316"/>
              </a:xfrm>
              <a:custGeom>
                <a:avLst/>
                <a:gdLst>
                  <a:gd name="connsiteX0" fmla="*/ 116693 w 241188"/>
                  <a:gd name="connsiteY0" fmla="*/ 103464 h 237316"/>
                  <a:gd name="connsiteX1" fmla="*/ 52394 w 241188"/>
                  <a:gd name="connsiteY1" fmla="*/ 0 h 237316"/>
                  <a:gd name="connsiteX2" fmla="*/ -10 w 241188"/>
                  <a:gd name="connsiteY2" fmla="*/ 0 h 237316"/>
                  <a:gd name="connsiteX3" fmla="*/ -10 w 241188"/>
                  <a:gd name="connsiteY3" fmla="*/ 237228 h 237316"/>
                  <a:gd name="connsiteX4" fmla="*/ 57235 w 241188"/>
                  <a:gd name="connsiteY4" fmla="*/ 237228 h 237316"/>
                  <a:gd name="connsiteX5" fmla="*/ 57235 w 241188"/>
                  <a:gd name="connsiteY5" fmla="*/ 165386 h 237316"/>
                  <a:gd name="connsiteX6" fmla="*/ 55676 w 241188"/>
                  <a:gd name="connsiteY6" fmla="*/ 107273 h 237316"/>
                  <a:gd name="connsiteX7" fmla="*/ 54645 w 241188"/>
                  <a:gd name="connsiteY7" fmla="*/ 95958 h 237316"/>
                  <a:gd name="connsiteX8" fmla="*/ 92967 w 241188"/>
                  <a:gd name="connsiteY8" fmla="*/ 154221 h 237316"/>
                  <a:gd name="connsiteX9" fmla="*/ 138762 w 241188"/>
                  <a:gd name="connsiteY9" fmla="*/ 163690 h 237316"/>
                  <a:gd name="connsiteX10" fmla="*/ 148427 w 241188"/>
                  <a:gd name="connsiteY10" fmla="*/ 153919 h 237316"/>
                  <a:gd name="connsiteX11" fmla="*/ 185869 w 241188"/>
                  <a:gd name="connsiteY11" fmla="*/ 95555 h 237316"/>
                  <a:gd name="connsiteX12" fmla="*/ 185869 w 241188"/>
                  <a:gd name="connsiteY12" fmla="*/ 109386 h 237316"/>
                  <a:gd name="connsiteX13" fmla="*/ 184323 w 241188"/>
                  <a:gd name="connsiteY13" fmla="*/ 165474 h 237316"/>
                  <a:gd name="connsiteX14" fmla="*/ 184323 w 241188"/>
                  <a:gd name="connsiteY14" fmla="*/ 237316 h 237316"/>
                  <a:gd name="connsiteX15" fmla="*/ 241178 w 241188"/>
                  <a:gd name="connsiteY15" fmla="*/ 237316 h 237316"/>
                  <a:gd name="connsiteX16" fmla="*/ 241178 w 241188"/>
                  <a:gd name="connsiteY16" fmla="*/ 0 h 237316"/>
                  <a:gd name="connsiteX17" fmla="*/ 190421 w 241188"/>
                  <a:gd name="connsiteY17" fmla="*/ 0 h 237316"/>
                  <a:gd name="connsiteX18" fmla="*/ 125129 w 241188"/>
                  <a:gd name="connsiteY18" fmla="*/ 103489 h 237316"/>
                  <a:gd name="connsiteX19" fmla="*/ 118183 w 241188"/>
                  <a:gd name="connsiteY19" fmla="*/ 105017 h 237316"/>
                  <a:gd name="connsiteX20" fmla="*/ 116655 w 241188"/>
                  <a:gd name="connsiteY20" fmla="*/ 103489 h 2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188" h="237316">
                    <a:moveTo>
                      <a:pt x="116693" y="103464"/>
                    </a:moveTo>
                    <a:lnTo>
                      <a:pt x="52394" y="0"/>
                    </a:lnTo>
                    <a:lnTo>
                      <a:pt x="-10" y="0"/>
                    </a:lnTo>
                    <a:lnTo>
                      <a:pt x="-10" y="237228"/>
                    </a:lnTo>
                    <a:lnTo>
                      <a:pt x="57235" y="237228"/>
                    </a:lnTo>
                    <a:lnTo>
                      <a:pt x="57235" y="165386"/>
                    </a:lnTo>
                    <a:cubicBezTo>
                      <a:pt x="57235" y="142754"/>
                      <a:pt x="56716" y="123384"/>
                      <a:pt x="55676" y="107273"/>
                    </a:cubicBezTo>
                    <a:cubicBezTo>
                      <a:pt x="55437" y="103426"/>
                      <a:pt x="54984" y="99729"/>
                      <a:pt x="54645" y="95958"/>
                    </a:cubicBezTo>
                    <a:lnTo>
                      <a:pt x="92967" y="154221"/>
                    </a:lnTo>
                    <a:cubicBezTo>
                      <a:pt x="102999" y="169482"/>
                      <a:pt x="123502" y="173721"/>
                      <a:pt x="138762" y="163690"/>
                    </a:cubicBezTo>
                    <a:cubicBezTo>
                      <a:pt x="142633" y="161145"/>
                      <a:pt x="145925" y="157817"/>
                      <a:pt x="148427" y="153919"/>
                    </a:cubicBezTo>
                    <a:lnTo>
                      <a:pt x="185869" y="95555"/>
                    </a:lnTo>
                    <a:cubicBezTo>
                      <a:pt x="185869" y="101150"/>
                      <a:pt x="185869" y="106117"/>
                      <a:pt x="185869" y="109386"/>
                    </a:cubicBezTo>
                    <a:cubicBezTo>
                      <a:pt x="185681" y="123405"/>
                      <a:pt x="184323" y="165474"/>
                      <a:pt x="184323" y="165474"/>
                    </a:cubicBezTo>
                    <a:lnTo>
                      <a:pt x="184323" y="237316"/>
                    </a:lnTo>
                    <a:lnTo>
                      <a:pt x="241178" y="237316"/>
                    </a:lnTo>
                    <a:lnTo>
                      <a:pt x="241178" y="0"/>
                    </a:lnTo>
                    <a:lnTo>
                      <a:pt x="190421" y="0"/>
                    </a:lnTo>
                    <a:lnTo>
                      <a:pt x="125129" y="103489"/>
                    </a:lnTo>
                    <a:cubicBezTo>
                      <a:pt x="123633" y="105829"/>
                      <a:pt x="120522" y="106513"/>
                      <a:pt x="118183" y="105017"/>
                    </a:cubicBezTo>
                    <a:cubicBezTo>
                      <a:pt x="117569" y="104624"/>
                      <a:pt x="117047" y="104103"/>
                      <a:pt x="116655" y="103489"/>
                    </a:cubicBezTo>
                  </a:path>
                </a:pathLst>
              </a:custGeom>
              <a:solidFill>
                <a:srgbClr val="2B354B"/>
              </a:solidFill>
              <a:ln w="1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zabadkézi sokszög: alakzat 31">
                <a:extLst>
                  <a:ext uri="{FF2B5EF4-FFF2-40B4-BE49-F238E27FC236}">
                    <a16:creationId xmlns:a16="http://schemas.microsoft.com/office/drawing/2014/main" id="{A9A80312-E469-ED7B-0810-1F6C1D423300}"/>
                  </a:ext>
                </a:extLst>
              </p:cNvPr>
              <p:cNvSpPr/>
              <p:nvPr/>
            </p:nvSpPr>
            <p:spPr>
              <a:xfrm>
                <a:off x="1147188" y="6107380"/>
                <a:ext cx="238761" cy="237228"/>
              </a:xfrm>
              <a:custGeom>
                <a:avLst/>
                <a:gdLst>
                  <a:gd name="connsiteX0" fmla="*/ 94891 w 238761"/>
                  <a:gd name="connsiteY0" fmla="*/ 0 h 237228"/>
                  <a:gd name="connsiteX1" fmla="*/ -22 w 238761"/>
                  <a:gd name="connsiteY1" fmla="*/ 237228 h 237228"/>
                  <a:gd name="connsiteX2" fmla="*/ 57512 w 238761"/>
                  <a:gd name="connsiteY2" fmla="*/ 237228 h 237228"/>
                  <a:gd name="connsiteX3" fmla="*/ 74699 w 238761"/>
                  <a:gd name="connsiteY3" fmla="*/ 191802 h 237228"/>
                  <a:gd name="connsiteX4" fmla="*/ 162610 w 238761"/>
                  <a:gd name="connsiteY4" fmla="*/ 191802 h 237228"/>
                  <a:gd name="connsiteX5" fmla="*/ 179809 w 238761"/>
                  <a:gd name="connsiteY5" fmla="*/ 237228 h 237228"/>
                  <a:gd name="connsiteX6" fmla="*/ 238739 w 238761"/>
                  <a:gd name="connsiteY6" fmla="*/ 237228 h 237228"/>
                  <a:gd name="connsiteX7" fmla="*/ 144530 w 238761"/>
                  <a:gd name="connsiteY7" fmla="*/ 0 h 237228"/>
                  <a:gd name="connsiteX8" fmla="*/ 91383 w 238761"/>
                  <a:gd name="connsiteY8" fmla="*/ 147708 h 237228"/>
                  <a:gd name="connsiteX9" fmla="*/ 102787 w 238761"/>
                  <a:gd name="connsiteY9" fmla="*/ 117533 h 237228"/>
                  <a:gd name="connsiteX10" fmla="*/ 108772 w 238761"/>
                  <a:gd name="connsiteY10" fmla="*/ 101087 h 237228"/>
                  <a:gd name="connsiteX11" fmla="*/ 114417 w 238761"/>
                  <a:gd name="connsiteY11" fmla="*/ 85006 h 237228"/>
                  <a:gd name="connsiteX12" fmla="*/ 119019 w 238761"/>
                  <a:gd name="connsiteY12" fmla="*/ 70497 h 237228"/>
                  <a:gd name="connsiteX13" fmla="*/ 123331 w 238761"/>
                  <a:gd name="connsiteY13" fmla="*/ 84680 h 237228"/>
                  <a:gd name="connsiteX14" fmla="*/ 128977 w 238761"/>
                  <a:gd name="connsiteY14" fmla="*/ 101615 h 237228"/>
                  <a:gd name="connsiteX15" fmla="*/ 134245 w 238761"/>
                  <a:gd name="connsiteY15" fmla="*/ 116929 h 237228"/>
                  <a:gd name="connsiteX16" fmla="*/ 145925 w 238761"/>
                  <a:gd name="connsiteY16" fmla="*/ 147771 h 23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761" h="237228">
                    <a:moveTo>
                      <a:pt x="94891" y="0"/>
                    </a:moveTo>
                    <a:lnTo>
                      <a:pt x="-22" y="237228"/>
                    </a:lnTo>
                    <a:lnTo>
                      <a:pt x="57512" y="237228"/>
                    </a:lnTo>
                    <a:lnTo>
                      <a:pt x="74699" y="191802"/>
                    </a:lnTo>
                    <a:lnTo>
                      <a:pt x="162610" y="191802"/>
                    </a:lnTo>
                    <a:lnTo>
                      <a:pt x="179809" y="237228"/>
                    </a:lnTo>
                    <a:lnTo>
                      <a:pt x="238739" y="237228"/>
                    </a:lnTo>
                    <a:lnTo>
                      <a:pt x="144530" y="0"/>
                    </a:lnTo>
                    <a:close/>
                    <a:moveTo>
                      <a:pt x="91383" y="147708"/>
                    </a:moveTo>
                    <a:lnTo>
                      <a:pt x="102787" y="117533"/>
                    </a:lnTo>
                    <a:cubicBezTo>
                      <a:pt x="104824" y="111892"/>
                      <a:pt x="106819" y="106410"/>
                      <a:pt x="108772" y="101087"/>
                    </a:cubicBezTo>
                    <a:cubicBezTo>
                      <a:pt x="110696" y="95782"/>
                      <a:pt x="112544" y="90413"/>
                      <a:pt x="114417" y="85006"/>
                    </a:cubicBezTo>
                    <a:cubicBezTo>
                      <a:pt x="116064" y="80216"/>
                      <a:pt x="117560" y="75325"/>
                      <a:pt x="119019" y="70497"/>
                    </a:cubicBezTo>
                    <a:cubicBezTo>
                      <a:pt x="120389" y="75086"/>
                      <a:pt x="121798" y="79751"/>
                      <a:pt x="123331" y="84680"/>
                    </a:cubicBezTo>
                    <a:cubicBezTo>
                      <a:pt x="125158" y="90547"/>
                      <a:pt x="127040" y="96192"/>
                      <a:pt x="128977" y="101615"/>
                    </a:cubicBezTo>
                    <a:cubicBezTo>
                      <a:pt x="130913" y="107039"/>
                      <a:pt x="132669" y="112143"/>
                      <a:pt x="134245" y="116929"/>
                    </a:cubicBezTo>
                    <a:lnTo>
                      <a:pt x="145925" y="147771"/>
                    </a:lnTo>
                    <a:close/>
                  </a:path>
                </a:pathLst>
              </a:custGeom>
              <a:solidFill>
                <a:srgbClr val="2B354B"/>
              </a:solidFill>
              <a:ln w="1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zabadkézi sokszög: alakzat 32">
                <a:extLst>
                  <a:ext uri="{FF2B5EF4-FFF2-40B4-BE49-F238E27FC236}">
                    <a16:creationId xmlns:a16="http://schemas.microsoft.com/office/drawing/2014/main" id="{E27BE71F-C96A-5C9A-55B9-6C4C1123AA52}"/>
                  </a:ext>
                </a:extLst>
              </p:cNvPr>
              <p:cNvSpPr/>
              <p:nvPr/>
            </p:nvSpPr>
            <p:spPr>
              <a:xfrm>
                <a:off x="1415030" y="6107366"/>
                <a:ext cx="182597" cy="237242"/>
              </a:xfrm>
              <a:custGeom>
                <a:avLst/>
                <a:gdLst>
                  <a:gd name="connsiteX0" fmla="*/ 172216 w 182597"/>
                  <a:gd name="connsiteY0" fmla="*/ 37733 h 237242"/>
                  <a:gd name="connsiteX1" fmla="*/ 172216 w 182597"/>
                  <a:gd name="connsiteY1" fmla="*/ 37733 h 237242"/>
                  <a:gd name="connsiteX2" fmla="*/ 144090 w 182597"/>
                  <a:gd name="connsiteY2" fmla="*/ 10072 h 237242"/>
                  <a:gd name="connsiteX3" fmla="*/ 103755 w 182597"/>
                  <a:gd name="connsiteY3" fmla="*/ 14 h 237242"/>
                  <a:gd name="connsiteX4" fmla="*/ -35 w 182597"/>
                  <a:gd name="connsiteY4" fmla="*/ 14 h 237242"/>
                  <a:gd name="connsiteX5" fmla="*/ -35 w 182597"/>
                  <a:gd name="connsiteY5" fmla="*/ 237242 h 237242"/>
                  <a:gd name="connsiteX6" fmla="*/ 58543 w 182597"/>
                  <a:gd name="connsiteY6" fmla="*/ 237242 h 237242"/>
                  <a:gd name="connsiteX7" fmla="*/ 58543 w 182597"/>
                  <a:gd name="connsiteY7" fmla="*/ 157944 h 237242"/>
                  <a:gd name="connsiteX8" fmla="*/ 103806 w 182597"/>
                  <a:gd name="connsiteY8" fmla="*/ 157944 h 237242"/>
                  <a:gd name="connsiteX9" fmla="*/ 144190 w 182597"/>
                  <a:gd name="connsiteY9" fmla="*/ 147445 h 237242"/>
                  <a:gd name="connsiteX10" fmla="*/ 172278 w 182597"/>
                  <a:gd name="connsiteY10" fmla="*/ 118678 h 237242"/>
                  <a:gd name="connsiteX11" fmla="*/ 182551 w 182597"/>
                  <a:gd name="connsiteY11" fmla="*/ 77640 h 237242"/>
                  <a:gd name="connsiteX12" fmla="*/ 172216 w 182597"/>
                  <a:gd name="connsiteY12" fmla="*/ 37733 h 237242"/>
                  <a:gd name="connsiteX13" fmla="*/ 122904 w 182597"/>
                  <a:gd name="connsiteY13" fmla="*/ 78558 h 237242"/>
                  <a:gd name="connsiteX14" fmla="*/ 119132 w 182597"/>
                  <a:gd name="connsiteY14" fmla="*/ 93130 h 237242"/>
                  <a:gd name="connsiteX15" fmla="*/ 119132 w 182597"/>
                  <a:gd name="connsiteY15" fmla="*/ 93130 h 237242"/>
                  <a:gd name="connsiteX16" fmla="*/ 109388 w 182597"/>
                  <a:gd name="connsiteY16" fmla="*/ 103113 h 237242"/>
                  <a:gd name="connsiteX17" fmla="*/ 95872 w 182597"/>
                  <a:gd name="connsiteY17" fmla="*/ 106671 h 237242"/>
                  <a:gd name="connsiteX18" fmla="*/ 57826 w 182597"/>
                  <a:gd name="connsiteY18" fmla="*/ 106671 h 237242"/>
                  <a:gd name="connsiteX19" fmla="*/ 57826 w 182597"/>
                  <a:gd name="connsiteY19" fmla="*/ 51161 h 237242"/>
                  <a:gd name="connsiteX20" fmla="*/ 95860 w 182597"/>
                  <a:gd name="connsiteY20" fmla="*/ 51161 h 237242"/>
                  <a:gd name="connsiteX21" fmla="*/ 122904 w 182597"/>
                  <a:gd name="connsiteY21" fmla="*/ 77175 h 237242"/>
                  <a:gd name="connsiteX22" fmla="*/ 122904 w 182597"/>
                  <a:gd name="connsiteY22" fmla="*/ 78608 h 2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2597" h="237242">
                    <a:moveTo>
                      <a:pt x="172216" y="37733"/>
                    </a:moveTo>
                    <a:lnTo>
                      <a:pt x="172216" y="37733"/>
                    </a:lnTo>
                    <a:cubicBezTo>
                      <a:pt x="165464" y="26176"/>
                      <a:pt x="155758" y="16627"/>
                      <a:pt x="144090" y="10072"/>
                    </a:cubicBezTo>
                    <a:cubicBezTo>
                      <a:pt x="131768" y="3222"/>
                      <a:pt x="117850" y="-248"/>
                      <a:pt x="103755" y="14"/>
                    </a:cubicBezTo>
                    <a:lnTo>
                      <a:pt x="-35" y="14"/>
                    </a:lnTo>
                    <a:lnTo>
                      <a:pt x="-35" y="237242"/>
                    </a:lnTo>
                    <a:lnTo>
                      <a:pt x="58543" y="237242"/>
                    </a:lnTo>
                    <a:lnTo>
                      <a:pt x="58543" y="157944"/>
                    </a:lnTo>
                    <a:lnTo>
                      <a:pt x="103806" y="157944"/>
                    </a:lnTo>
                    <a:cubicBezTo>
                      <a:pt x="117976" y="158174"/>
                      <a:pt x="131932" y="154544"/>
                      <a:pt x="144190" y="147445"/>
                    </a:cubicBezTo>
                    <a:cubicBezTo>
                      <a:pt x="155971" y="140555"/>
                      <a:pt x="165665" y="130618"/>
                      <a:pt x="172278" y="118678"/>
                    </a:cubicBezTo>
                    <a:cubicBezTo>
                      <a:pt x="179219" y="106129"/>
                      <a:pt x="182764" y="91981"/>
                      <a:pt x="182551" y="77640"/>
                    </a:cubicBezTo>
                    <a:cubicBezTo>
                      <a:pt x="182802" y="63645"/>
                      <a:pt x="179219" y="49849"/>
                      <a:pt x="172216" y="37733"/>
                    </a:cubicBezTo>
                    <a:moveTo>
                      <a:pt x="122904" y="78558"/>
                    </a:moveTo>
                    <a:cubicBezTo>
                      <a:pt x="122992" y="83667"/>
                      <a:pt x="121685" y="88703"/>
                      <a:pt x="119132" y="93130"/>
                    </a:cubicBezTo>
                    <a:lnTo>
                      <a:pt x="119132" y="93130"/>
                    </a:lnTo>
                    <a:cubicBezTo>
                      <a:pt x="116794" y="97240"/>
                      <a:pt x="113437" y="100679"/>
                      <a:pt x="109388" y="103113"/>
                    </a:cubicBezTo>
                    <a:cubicBezTo>
                      <a:pt x="105289" y="105506"/>
                      <a:pt x="100612" y="106736"/>
                      <a:pt x="95872" y="106671"/>
                    </a:cubicBezTo>
                    <a:lnTo>
                      <a:pt x="57826" y="106671"/>
                    </a:lnTo>
                    <a:lnTo>
                      <a:pt x="57826" y="51161"/>
                    </a:lnTo>
                    <a:lnTo>
                      <a:pt x="95860" y="51161"/>
                    </a:lnTo>
                    <a:cubicBezTo>
                      <a:pt x="110507" y="50880"/>
                      <a:pt x="122615" y="62525"/>
                      <a:pt x="122904" y="77175"/>
                    </a:cubicBezTo>
                    <a:cubicBezTo>
                      <a:pt x="122904" y="77652"/>
                      <a:pt x="122904" y="78130"/>
                      <a:pt x="122904" y="78608"/>
                    </a:cubicBezTo>
                  </a:path>
                </a:pathLst>
              </a:custGeom>
              <a:solidFill>
                <a:srgbClr val="2B354B"/>
              </a:solidFill>
              <a:ln w="1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zabadkézi sokszög: alakzat 33">
                <a:extLst>
                  <a:ext uri="{FF2B5EF4-FFF2-40B4-BE49-F238E27FC236}">
                    <a16:creationId xmlns:a16="http://schemas.microsoft.com/office/drawing/2014/main" id="{AA856435-2B78-6505-6812-43CD36B18691}"/>
                  </a:ext>
                </a:extLst>
              </p:cNvPr>
              <p:cNvSpPr/>
              <p:nvPr/>
            </p:nvSpPr>
            <p:spPr>
              <a:xfrm>
                <a:off x="930379" y="6107380"/>
                <a:ext cx="186332" cy="169165"/>
              </a:xfrm>
              <a:custGeom>
                <a:avLst/>
                <a:gdLst>
                  <a:gd name="connsiteX0" fmla="*/ 135600 w 186332"/>
                  <a:gd name="connsiteY0" fmla="*/ 0 h 169165"/>
                  <a:gd name="connsiteX1" fmla="*/ 70308 w 186332"/>
                  <a:gd name="connsiteY1" fmla="*/ 103501 h 169165"/>
                  <a:gd name="connsiteX2" fmla="*/ 63365 w 186332"/>
                  <a:gd name="connsiteY2" fmla="*/ 105045 h 169165"/>
                  <a:gd name="connsiteX3" fmla="*/ 61821 w 186332"/>
                  <a:gd name="connsiteY3" fmla="*/ 103501 h 169165"/>
                  <a:gd name="connsiteX4" fmla="*/ 57358 w 186332"/>
                  <a:gd name="connsiteY4" fmla="*/ 96297 h 169165"/>
                  <a:gd name="connsiteX5" fmla="*/ -13 w 186332"/>
                  <a:gd name="connsiteY5" fmla="*/ 96297 h 169165"/>
                  <a:gd name="connsiteX6" fmla="*/ 38134 w 186332"/>
                  <a:gd name="connsiteY6" fmla="*/ 154271 h 169165"/>
                  <a:gd name="connsiteX7" fmla="*/ 83954 w 186332"/>
                  <a:gd name="connsiteY7" fmla="*/ 163711 h 169165"/>
                  <a:gd name="connsiteX8" fmla="*/ 93581 w 186332"/>
                  <a:gd name="connsiteY8" fmla="*/ 153982 h 169165"/>
                  <a:gd name="connsiteX9" fmla="*/ 142440 w 186332"/>
                  <a:gd name="connsiteY9" fmla="*/ 77953 h 169165"/>
                  <a:gd name="connsiteX10" fmla="*/ 186257 w 186332"/>
                  <a:gd name="connsiteY10" fmla="*/ 6513 h 169165"/>
                  <a:gd name="connsiteX11" fmla="*/ 186319 w 186332"/>
                  <a:gd name="connsiteY11" fmla="*/ 0 h 16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332" h="169165">
                    <a:moveTo>
                      <a:pt x="135600" y="0"/>
                    </a:moveTo>
                    <a:lnTo>
                      <a:pt x="70308" y="103501"/>
                    </a:lnTo>
                    <a:cubicBezTo>
                      <a:pt x="68817" y="105845"/>
                      <a:pt x="65709" y="106536"/>
                      <a:pt x="63365" y="105045"/>
                    </a:cubicBezTo>
                    <a:cubicBezTo>
                      <a:pt x="62744" y="104650"/>
                      <a:pt x="62216" y="104123"/>
                      <a:pt x="61821" y="103501"/>
                    </a:cubicBezTo>
                    <a:lnTo>
                      <a:pt x="57358" y="96297"/>
                    </a:lnTo>
                    <a:lnTo>
                      <a:pt x="-13" y="96297"/>
                    </a:lnTo>
                    <a:lnTo>
                      <a:pt x="38134" y="154271"/>
                    </a:lnTo>
                    <a:cubicBezTo>
                      <a:pt x="48180" y="169531"/>
                      <a:pt x="68694" y="173757"/>
                      <a:pt x="83954" y="163711"/>
                    </a:cubicBezTo>
                    <a:cubicBezTo>
                      <a:pt x="87806" y="161174"/>
                      <a:pt x="91085" y="157861"/>
                      <a:pt x="93581" y="153982"/>
                    </a:cubicBezTo>
                    <a:lnTo>
                      <a:pt x="142440" y="77953"/>
                    </a:lnTo>
                    <a:lnTo>
                      <a:pt x="186257" y="6513"/>
                    </a:lnTo>
                    <a:lnTo>
                      <a:pt x="186319" y="0"/>
                    </a:lnTo>
                    <a:close/>
                  </a:path>
                </a:pathLst>
              </a:custGeom>
              <a:solidFill>
                <a:srgbClr val="0197A7"/>
              </a:solidFill>
              <a:ln w="1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zabadkézi sokszög: alakzat 34">
                <a:extLst>
                  <a:ext uri="{FF2B5EF4-FFF2-40B4-BE49-F238E27FC236}">
                    <a16:creationId xmlns:a16="http://schemas.microsoft.com/office/drawing/2014/main" id="{27D156B4-060A-151A-9EE2-DFE00B04FA91}"/>
                  </a:ext>
                </a:extLst>
              </p:cNvPr>
              <p:cNvSpPr/>
              <p:nvPr/>
            </p:nvSpPr>
            <p:spPr>
              <a:xfrm>
                <a:off x="654942" y="6107380"/>
                <a:ext cx="942988" cy="237228"/>
              </a:xfrm>
              <a:custGeom>
                <a:avLst/>
                <a:gdLst>
                  <a:gd name="connsiteX0" fmla="*/ 0 w 942988"/>
                  <a:gd name="connsiteY0" fmla="*/ 0 h 237228"/>
                  <a:gd name="connsiteX1" fmla="*/ 942989 w 942988"/>
                  <a:gd name="connsiteY1" fmla="*/ 0 h 237228"/>
                  <a:gd name="connsiteX2" fmla="*/ 942989 w 942988"/>
                  <a:gd name="connsiteY2" fmla="*/ 237228 h 237228"/>
                  <a:gd name="connsiteX3" fmla="*/ 0 w 942988"/>
                  <a:gd name="connsiteY3" fmla="*/ 237228 h 23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88" h="237228">
                    <a:moveTo>
                      <a:pt x="0" y="0"/>
                    </a:moveTo>
                    <a:lnTo>
                      <a:pt x="942989" y="0"/>
                    </a:lnTo>
                    <a:lnTo>
                      <a:pt x="942989" y="237228"/>
                    </a:lnTo>
                    <a:lnTo>
                      <a:pt x="0" y="237228"/>
                    </a:lnTo>
                    <a:close/>
                  </a:path>
                </a:pathLst>
              </a:custGeom>
              <a:noFill/>
              <a:ln w="1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5" name="Csoportba foglalás 164">
            <a:extLst>
              <a:ext uri="{FF2B5EF4-FFF2-40B4-BE49-F238E27FC236}">
                <a16:creationId xmlns:a16="http://schemas.microsoft.com/office/drawing/2014/main" id="{80D1F430-20C3-864B-C7F5-63CC1E6B0658}"/>
              </a:ext>
            </a:extLst>
          </p:cNvPr>
          <p:cNvGrpSpPr/>
          <p:nvPr/>
        </p:nvGrpSpPr>
        <p:grpSpPr>
          <a:xfrm>
            <a:off x="3128103" y="4093385"/>
            <a:ext cx="1440000" cy="1440000"/>
            <a:chOff x="3128103" y="3640622"/>
            <a:chExt cx="1440000" cy="1440000"/>
          </a:xfrm>
        </p:grpSpPr>
        <p:sp>
          <p:nvSpPr>
            <p:cNvPr id="21" name="Téglalap: lekerekített 20">
              <a:extLst>
                <a:ext uri="{FF2B5EF4-FFF2-40B4-BE49-F238E27FC236}">
                  <a16:creationId xmlns:a16="http://schemas.microsoft.com/office/drawing/2014/main" id="{12C3F365-E725-EED9-541A-6606FEB40F32}"/>
                </a:ext>
              </a:extLst>
            </p:cNvPr>
            <p:cNvSpPr/>
            <p:nvPr/>
          </p:nvSpPr>
          <p:spPr>
            <a:xfrm>
              <a:off x="3128103" y="3640622"/>
              <a:ext cx="1440000" cy="1440000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63500" sx="102000" sy="102000" algn="ctr" rotWithShape="0">
                <a:srgbClr val="D7DA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Alcím 2">
              <a:extLst>
                <a:ext uri="{FF2B5EF4-FFF2-40B4-BE49-F238E27FC236}">
                  <a16:creationId xmlns:a16="http://schemas.microsoft.com/office/drawing/2014/main" id="{451D2560-A682-77B3-07EA-B9C711EBFB39}"/>
                </a:ext>
              </a:extLst>
            </p:cNvPr>
            <p:cNvSpPr txBox="1">
              <a:spLocks/>
            </p:cNvSpPr>
            <p:nvPr/>
          </p:nvSpPr>
          <p:spPr>
            <a:xfrm>
              <a:off x="3257553" y="4305347"/>
              <a:ext cx="1181100" cy="647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Formai ellen</a:t>
              </a:r>
              <a:r>
                <a:rPr kumimoji="0" lang="hu-H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ea typeface="Source Sans Pro" panose="020B0503030403020204" pitchFamily="34" charset="0"/>
                  <a:cs typeface="Readex Pro Deca" pitchFamily="2" charset="-78"/>
                </a:rPr>
                <a:t>ő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rzés</a:t>
              </a:r>
            </a:p>
          </p:txBody>
        </p:sp>
        <p:pic>
          <p:nvPicPr>
            <p:cNvPr id="36" name="Ábra 35">
              <a:extLst>
                <a:ext uri="{FF2B5EF4-FFF2-40B4-BE49-F238E27FC236}">
                  <a16:creationId xmlns:a16="http://schemas.microsoft.com/office/drawing/2014/main" id="{60752B4B-1E81-2B9B-D865-C608F880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628503" y="3851971"/>
              <a:ext cx="439200" cy="439200"/>
            </a:xfrm>
            <a:prstGeom prst="rect">
              <a:avLst/>
            </a:prstGeom>
          </p:spPr>
        </p:pic>
      </p:grpSp>
      <p:grpSp>
        <p:nvGrpSpPr>
          <p:cNvPr id="166" name="Csoportba foglalás 165">
            <a:extLst>
              <a:ext uri="{FF2B5EF4-FFF2-40B4-BE49-F238E27FC236}">
                <a16:creationId xmlns:a16="http://schemas.microsoft.com/office/drawing/2014/main" id="{60645DDA-1327-5685-C59D-34D9739CAECC}"/>
              </a:ext>
            </a:extLst>
          </p:cNvPr>
          <p:cNvGrpSpPr/>
          <p:nvPr/>
        </p:nvGrpSpPr>
        <p:grpSpPr>
          <a:xfrm>
            <a:off x="4893516" y="4093385"/>
            <a:ext cx="1440000" cy="1440000"/>
            <a:chOff x="4893516" y="3640622"/>
            <a:chExt cx="1440000" cy="1440000"/>
          </a:xfrm>
        </p:grpSpPr>
        <p:sp>
          <p:nvSpPr>
            <p:cNvPr id="20" name="Téglalap: lekerekített 19">
              <a:extLst>
                <a:ext uri="{FF2B5EF4-FFF2-40B4-BE49-F238E27FC236}">
                  <a16:creationId xmlns:a16="http://schemas.microsoft.com/office/drawing/2014/main" id="{0722E665-F365-763F-3AB7-CCEE6363A8C1}"/>
                </a:ext>
              </a:extLst>
            </p:cNvPr>
            <p:cNvSpPr/>
            <p:nvPr/>
          </p:nvSpPr>
          <p:spPr>
            <a:xfrm>
              <a:off x="4893516" y="3640622"/>
              <a:ext cx="1440000" cy="1440000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63500" sx="102000" sy="102000" algn="ctr" rotWithShape="0">
                <a:srgbClr val="D7DA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Alcím 2">
              <a:extLst>
                <a:ext uri="{FF2B5EF4-FFF2-40B4-BE49-F238E27FC236}">
                  <a16:creationId xmlns:a16="http://schemas.microsoft.com/office/drawing/2014/main" id="{30A37CBA-F1E3-C729-D003-894FCF375255}"/>
                </a:ext>
              </a:extLst>
            </p:cNvPr>
            <p:cNvSpPr txBox="1">
              <a:spLocks/>
            </p:cNvSpPr>
            <p:nvPr/>
          </p:nvSpPr>
          <p:spPr>
            <a:xfrm>
              <a:off x="5022966" y="4305347"/>
              <a:ext cx="1181100" cy="647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Tartalmi</a:t>
              </a:r>
              <a:b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</a:b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ellen</a:t>
              </a:r>
              <a:r>
                <a:rPr kumimoji="0" lang="hu-H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ea typeface="Source Sans Pro" panose="020B0503030403020204" pitchFamily="34" charset="0"/>
                  <a:cs typeface="Readex Pro Deca" pitchFamily="2" charset="-78"/>
                </a:rPr>
                <a:t>ő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rzés</a:t>
              </a:r>
            </a:p>
          </p:txBody>
        </p:sp>
        <p:pic>
          <p:nvPicPr>
            <p:cNvPr id="37" name="Ábra 36">
              <a:extLst>
                <a:ext uri="{FF2B5EF4-FFF2-40B4-BE49-F238E27FC236}">
                  <a16:creationId xmlns:a16="http://schemas.microsoft.com/office/drawing/2014/main" id="{32203B02-E8DD-75D4-D393-D0F70AB8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93916" y="3851971"/>
              <a:ext cx="439200" cy="439200"/>
            </a:xfrm>
            <a:prstGeom prst="rect">
              <a:avLst/>
            </a:prstGeom>
          </p:spPr>
        </p:pic>
      </p:grpSp>
      <p:grpSp>
        <p:nvGrpSpPr>
          <p:cNvPr id="167" name="Csoportba foglalás 166">
            <a:extLst>
              <a:ext uri="{FF2B5EF4-FFF2-40B4-BE49-F238E27FC236}">
                <a16:creationId xmlns:a16="http://schemas.microsoft.com/office/drawing/2014/main" id="{E469184A-0FAE-FA2E-5B85-78DDE7B63CED}"/>
              </a:ext>
            </a:extLst>
          </p:cNvPr>
          <p:cNvGrpSpPr/>
          <p:nvPr/>
        </p:nvGrpSpPr>
        <p:grpSpPr>
          <a:xfrm>
            <a:off x="6658929" y="4093385"/>
            <a:ext cx="1440000" cy="1440000"/>
            <a:chOff x="6658929" y="3640622"/>
            <a:chExt cx="1440000" cy="1440000"/>
          </a:xfrm>
        </p:grpSpPr>
        <p:sp>
          <p:nvSpPr>
            <p:cNvPr id="19" name="Téglalap: lekerekített 18">
              <a:extLst>
                <a:ext uri="{FF2B5EF4-FFF2-40B4-BE49-F238E27FC236}">
                  <a16:creationId xmlns:a16="http://schemas.microsoft.com/office/drawing/2014/main" id="{F1514F7D-C132-D8A2-0DD8-9665F73617B2}"/>
                </a:ext>
              </a:extLst>
            </p:cNvPr>
            <p:cNvSpPr/>
            <p:nvPr/>
          </p:nvSpPr>
          <p:spPr>
            <a:xfrm>
              <a:off x="6658929" y="3640622"/>
              <a:ext cx="1440000" cy="1440000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63500" sx="102000" sy="102000" algn="ctr" rotWithShape="0">
                <a:srgbClr val="D7DA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lcím 2">
              <a:extLst>
                <a:ext uri="{FF2B5EF4-FFF2-40B4-BE49-F238E27FC236}">
                  <a16:creationId xmlns:a16="http://schemas.microsoft.com/office/drawing/2014/main" id="{E27A438D-0DA7-3D5B-29F9-B7F16632580F}"/>
                </a:ext>
              </a:extLst>
            </p:cNvPr>
            <p:cNvSpPr txBox="1">
              <a:spLocks/>
            </p:cNvSpPr>
            <p:nvPr/>
          </p:nvSpPr>
          <p:spPr>
            <a:xfrm>
              <a:off x="6788379" y="4400597"/>
              <a:ext cx="1181100" cy="43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Befogadás</a:t>
              </a:r>
            </a:p>
          </p:txBody>
        </p:sp>
        <p:pic>
          <p:nvPicPr>
            <p:cNvPr id="38" name="Ábra 37">
              <a:extLst>
                <a:ext uri="{FF2B5EF4-FFF2-40B4-BE49-F238E27FC236}">
                  <a16:creationId xmlns:a16="http://schemas.microsoft.com/office/drawing/2014/main" id="{A1447B4B-6E3D-7DC1-2752-8C7F9643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159329" y="3851971"/>
              <a:ext cx="439200" cy="439200"/>
            </a:xfrm>
            <a:prstGeom prst="rect">
              <a:avLst/>
            </a:prstGeom>
          </p:spPr>
        </p:pic>
      </p:grp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B4175598-74B8-9935-E99B-77F9306CEDE2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2042461" y="4813385"/>
            <a:ext cx="1085642" cy="0"/>
          </a:xfrm>
          <a:prstGeom prst="straightConnector1">
            <a:avLst/>
          </a:prstGeom>
          <a:ln w="2222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134B8234-26DC-C1DC-F10D-5951457DF2F5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4568103" y="4813385"/>
            <a:ext cx="325413" cy="0"/>
          </a:xfrm>
          <a:prstGeom prst="straightConnector1">
            <a:avLst/>
          </a:prstGeom>
          <a:ln w="2222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0B5BAAD7-95E8-74C0-0D0D-FDF678DFDE1A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>
            <a:off x="6333516" y="4813385"/>
            <a:ext cx="325413" cy="0"/>
          </a:xfrm>
          <a:prstGeom prst="straightConnector1">
            <a:avLst/>
          </a:prstGeom>
          <a:ln w="2222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96C7548F-142C-FA60-2AD8-32D803E2938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098929" y="4813385"/>
            <a:ext cx="1077893" cy="0"/>
          </a:xfrm>
          <a:prstGeom prst="straightConnector1">
            <a:avLst/>
          </a:prstGeom>
          <a:ln w="2222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Összekötő: szögletes 57">
            <a:extLst>
              <a:ext uri="{FF2B5EF4-FFF2-40B4-BE49-F238E27FC236}">
                <a16:creationId xmlns:a16="http://schemas.microsoft.com/office/drawing/2014/main" id="{3FD98E3F-76A0-669F-2C87-D716C2A705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82852" y="2555066"/>
            <a:ext cx="1493970" cy="931340"/>
          </a:xfrm>
          <a:prstGeom prst="bentConnector3">
            <a:avLst>
              <a:gd name="adj1" fmla="val 41712"/>
            </a:avLst>
          </a:prstGeom>
          <a:ln w="9525" cap="rnd">
            <a:solidFill>
              <a:srgbClr val="2B35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églalap: lekerekített 58">
            <a:extLst>
              <a:ext uri="{FF2B5EF4-FFF2-40B4-BE49-F238E27FC236}">
                <a16:creationId xmlns:a16="http://schemas.microsoft.com/office/drawing/2014/main" id="{922B967C-E060-9E46-77AE-6D04BD54D822}"/>
              </a:ext>
            </a:extLst>
          </p:cNvPr>
          <p:cNvSpPr/>
          <p:nvPr/>
        </p:nvSpPr>
        <p:spPr>
          <a:xfrm>
            <a:off x="8890551" y="2368949"/>
            <a:ext cx="2902414" cy="349200"/>
          </a:xfrm>
          <a:prstGeom prst="roundRect">
            <a:avLst>
              <a:gd name="adj" fmla="val 13542"/>
            </a:avLst>
          </a:prstGeom>
          <a:solidFill>
            <a:srgbClr val="2B354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Egyszeri adatszolgáltatás, nincs ismétlés</a:t>
            </a:r>
          </a:p>
        </p:txBody>
      </p:sp>
      <p:pic>
        <p:nvPicPr>
          <p:cNvPr id="60" name="Ábra 59">
            <a:extLst>
              <a:ext uri="{FF2B5EF4-FFF2-40B4-BE49-F238E27FC236}">
                <a16:creationId xmlns:a16="http://schemas.microsoft.com/office/drawing/2014/main" id="{2F956C39-1500-02D3-8BED-21E05E914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14330" y="5932158"/>
            <a:ext cx="144000" cy="144000"/>
          </a:xfrm>
          <a:prstGeom prst="rect">
            <a:avLst/>
          </a:prstGeom>
        </p:spPr>
      </p:pic>
      <p:sp>
        <p:nvSpPr>
          <p:cNvPr id="64" name="Téglalap: lekerekített 63">
            <a:extLst>
              <a:ext uri="{FF2B5EF4-FFF2-40B4-BE49-F238E27FC236}">
                <a16:creationId xmlns:a16="http://schemas.microsoft.com/office/drawing/2014/main" id="{9030D736-B001-0F30-52D8-26C38B1FDD57}"/>
              </a:ext>
            </a:extLst>
          </p:cNvPr>
          <p:cNvSpPr/>
          <p:nvPr/>
        </p:nvSpPr>
        <p:spPr>
          <a:xfrm>
            <a:off x="2084545" y="4349246"/>
            <a:ext cx="1014374" cy="349200"/>
          </a:xfrm>
          <a:prstGeom prst="roundRect">
            <a:avLst>
              <a:gd name="adj" fmla="val 13542"/>
            </a:avLst>
          </a:prstGeom>
          <a:solidFill>
            <a:srgbClr val="2B354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Eseményadat</a:t>
            </a:r>
          </a:p>
        </p:txBody>
      </p:sp>
      <p:sp>
        <p:nvSpPr>
          <p:cNvPr id="66" name="Téglalap: lekerekített 65">
            <a:extLst>
              <a:ext uri="{FF2B5EF4-FFF2-40B4-BE49-F238E27FC236}">
                <a16:creationId xmlns:a16="http://schemas.microsoft.com/office/drawing/2014/main" id="{C483CA52-1394-30BF-9718-00DC52D44F1A}"/>
              </a:ext>
            </a:extLst>
          </p:cNvPr>
          <p:cNvSpPr/>
          <p:nvPr/>
        </p:nvSpPr>
        <p:spPr>
          <a:xfrm>
            <a:off x="8890551" y="3205488"/>
            <a:ext cx="2551575" cy="349200"/>
          </a:xfrm>
          <a:prstGeom prst="roundRect">
            <a:avLst>
              <a:gd name="adj" fmla="val 13542"/>
            </a:avLst>
          </a:prstGeom>
          <a:solidFill>
            <a:srgbClr val="2B354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Kommunikál minden alrendszerrel</a:t>
            </a:r>
          </a:p>
        </p:txBody>
      </p:sp>
      <p:cxnSp>
        <p:nvCxnSpPr>
          <p:cNvPr id="67" name="Összekötő: szögletes 66">
            <a:extLst>
              <a:ext uri="{FF2B5EF4-FFF2-40B4-BE49-F238E27FC236}">
                <a16:creationId xmlns:a16="http://schemas.microsoft.com/office/drawing/2014/main" id="{BB34AB68-A6BC-4851-E888-50E4D07317AD}"/>
              </a:ext>
            </a:extLst>
          </p:cNvPr>
          <p:cNvCxnSpPr>
            <a:cxnSpLocks/>
            <a:stCxn id="66" idx="1"/>
          </p:cNvCxnSpPr>
          <p:nvPr/>
        </p:nvCxnSpPr>
        <p:spPr>
          <a:xfrm rot="10800000" flipV="1">
            <a:off x="8638575" y="3380087"/>
            <a:ext cx="251977" cy="1415421"/>
          </a:xfrm>
          <a:prstGeom prst="bentConnector2">
            <a:avLst/>
          </a:prstGeom>
          <a:ln w="9525" cap="rnd">
            <a:solidFill>
              <a:srgbClr val="2B35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églalap: lekerekített 73">
            <a:extLst>
              <a:ext uri="{FF2B5EF4-FFF2-40B4-BE49-F238E27FC236}">
                <a16:creationId xmlns:a16="http://schemas.microsoft.com/office/drawing/2014/main" id="{D8B0D65F-ACB0-ACE7-AB61-BD3BCA7EF2ED}"/>
              </a:ext>
            </a:extLst>
          </p:cNvPr>
          <p:cNvSpPr/>
          <p:nvPr/>
        </p:nvSpPr>
        <p:spPr>
          <a:xfrm>
            <a:off x="893822" y="2368949"/>
            <a:ext cx="1601457" cy="349200"/>
          </a:xfrm>
          <a:prstGeom prst="roundRect">
            <a:avLst>
              <a:gd name="adj" fmla="val 13542"/>
            </a:avLst>
          </a:prstGeom>
          <a:solidFill>
            <a:srgbClr val="2B354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Automatikus kitöltés</a:t>
            </a:r>
          </a:p>
        </p:txBody>
      </p:sp>
      <p:cxnSp>
        <p:nvCxnSpPr>
          <p:cNvPr id="75" name="Összekötő: szögletes 74">
            <a:extLst>
              <a:ext uri="{FF2B5EF4-FFF2-40B4-BE49-F238E27FC236}">
                <a16:creationId xmlns:a16="http://schemas.microsoft.com/office/drawing/2014/main" id="{A305CD64-7F1A-3C51-C6D2-B023886026D0}"/>
              </a:ext>
            </a:extLst>
          </p:cNvPr>
          <p:cNvCxnSpPr>
            <a:cxnSpLocks/>
            <a:stCxn id="74" idx="2"/>
            <a:endCxn id="64" idx="0"/>
          </p:cNvCxnSpPr>
          <p:nvPr/>
        </p:nvCxnSpPr>
        <p:spPr>
          <a:xfrm rot="16200000" flipH="1">
            <a:off x="1327593" y="3085106"/>
            <a:ext cx="1631097" cy="897181"/>
          </a:xfrm>
          <a:prstGeom prst="bentConnector3">
            <a:avLst>
              <a:gd name="adj1" fmla="val 50000"/>
            </a:avLst>
          </a:prstGeom>
          <a:ln w="9525" cap="rnd">
            <a:solidFill>
              <a:srgbClr val="2B35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: lekerekített 82">
            <a:extLst>
              <a:ext uri="{FF2B5EF4-FFF2-40B4-BE49-F238E27FC236}">
                <a16:creationId xmlns:a16="http://schemas.microsoft.com/office/drawing/2014/main" id="{2E9B8814-0B1D-D599-24D2-B448D929B71C}"/>
              </a:ext>
            </a:extLst>
          </p:cNvPr>
          <p:cNvSpPr/>
          <p:nvPr/>
        </p:nvSpPr>
        <p:spPr>
          <a:xfrm>
            <a:off x="2191655" y="6375771"/>
            <a:ext cx="1755143" cy="349200"/>
          </a:xfrm>
          <a:prstGeom prst="roundRect">
            <a:avLst>
              <a:gd name="adj" fmla="val 13542"/>
            </a:avLst>
          </a:prstGeom>
          <a:solidFill>
            <a:srgbClr val="2B354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Azonnali visszajelzések</a:t>
            </a:r>
          </a:p>
        </p:txBody>
      </p:sp>
      <p:cxnSp>
        <p:nvCxnSpPr>
          <p:cNvPr id="84" name="Összekötő: szögletes 83">
            <a:extLst>
              <a:ext uri="{FF2B5EF4-FFF2-40B4-BE49-F238E27FC236}">
                <a16:creationId xmlns:a16="http://schemas.microsoft.com/office/drawing/2014/main" id="{4E1B6FD2-C930-3D61-C05D-7F38D85B4FD5}"/>
              </a:ext>
            </a:extLst>
          </p:cNvPr>
          <p:cNvCxnSpPr>
            <a:cxnSpLocks/>
            <a:stCxn id="21" idx="2"/>
            <a:endCxn id="18" idx="2"/>
          </p:cNvCxnSpPr>
          <p:nvPr/>
        </p:nvCxnSpPr>
        <p:spPr>
          <a:xfrm rot="5400000">
            <a:off x="2585282" y="4270564"/>
            <a:ext cx="12700" cy="2525642"/>
          </a:xfrm>
          <a:prstGeom prst="bentConnector3">
            <a:avLst>
              <a:gd name="adj1" fmla="val 1950000"/>
            </a:avLst>
          </a:prstGeom>
          <a:ln w="15875" cap="rnd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Összekötő: szögletes 89">
            <a:extLst>
              <a:ext uri="{FF2B5EF4-FFF2-40B4-BE49-F238E27FC236}">
                <a16:creationId xmlns:a16="http://schemas.microsoft.com/office/drawing/2014/main" id="{EE81FE53-FE0E-106E-D831-CA3224C8F090}"/>
              </a:ext>
            </a:extLst>
          </p:cNvPr>
          <p:cNvCxnSpPr>
            <a:cxnSpLocks/>
            <a:stCxn id="20" idx="2"/>
            <a:endCxn id="18" idx="1"/>
          </p:cNvCxnSpPr>
          <p:nvPr/>
        </p:nvCxnSpPr>
        <p:spPr>
          <a:xfrm rot="5400000" flipH="1">
            <a:off x="2747989" y="2667858"/>
            <a:ext cx="720000" cy="5011055"/>
          </a:xfrm>
          <a:prstGeom prst="bentConnector4">
            <a:avLst>
              <a:gd name="adj1" fmla="val -51595"/>
              <a:gd name="adj2" fmla="val 104562"/>
            </a:avLst>
          </a:prstGeom>
          <a:ln w="15875" cap="rnd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Összekötő: szögletes 95">
            <a:extLst>
              <a:ext uri="{FF2B5EF4-FFF2-40B4-BE49-F238E27FC236}">
                <a16:creationId xmlns:a16="http://schemas.microsoft.com/office/drawing/2014/main" id="{8977C51D-03DA-B053-1298-C5ADDF8C52BD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1997844" y="5251120"/>
            <a:ext cx="396000" cy="1746766"/>
          </a:xfrm>
          <a:prstGeom prst="bentConnector3">
            <a:avLst>
              <a:gd name="adj1" fmla="val 64537"/>
            </a:avLst>
          </a:prstGeom>
          <a:ln w="9525" cap="rnd">
            <a:solidFill>
              <a:srgbClr val="2B35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Összekötő: szögletes 101">
            <a:extLst>
              <a:ext uri="{FF2B5EF4-FFF2-40B4-BE49-F238E27FC236}">
                <a16:creationId xmlns:a16="http://schemas.microsoft.com/office/drawing/2014/main" id="{DA1F54A7-C377-33E1-FAD7-EC092C722FCF}"/>
              </a:ext>
            </a:extLst>
          </p:cNvPr>
          <p:cNvCxnSpPr>
            <a:cxnSpLocks/>
            <a:stCxn id="6" idx="0"/>
            <a:endCxn id="20" idx="0"/>
          </p:cNvCxnSpPr>
          <p:nvPr/>
        </p:nvCxnSpPr>
        <p:spPr>
          <a:xfrm rot="16200000" flipH="1" flipV="1">
            <a:off x="5182070" y="2792529"/>
            <a:ext cx="1732301" cy="869410"/>
          </a:xfrm>
          <a:prstGeom prst="bentConnector3">
            <a:avLst>
              <a:gd name="adj1" fmla="val -13196"/>
            </a:avLst>
          </a:prstGeom>
          <a:ln w="15875" cap="rnd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gyenes összekötő nyíllal 176">
            <a:extLst>
              <a:ext uri="{FF2B5EF4-FFF2-40B4-BE49-F238E27FC236}">
                <a16:creationId xmlns:a16="http://schemas.microsoft.com/office/drawing/2014/main" id="{F60E8752-7DEC-4DE6-1AB0-6F1F1E67AD40}"/>
              </a:ext>
            </a:extLst>
          </p:cNvPr>
          <p:cNvCxnSpPr>
            <a:cxnSpLocks/>
          </p:cNvCxnSpPr>
          <p:nvPr/>
        </p:nvCxnSpPr>
        <p:spPr>
          <a:xfrm>
            <a:off x="7615855" y="1882565"/>
            <a:ext cx="0" cy="443495"/>
          </a:xfrm>
          <a:prstGeom prst="straightConnector1">
            <a:avLst/>
          </a:prstGeom>
          <a:ln w="22225" cap="rnd">
            <a:solidFill>
              <a:srgbClr val="0197A7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>
            <a:extLst>
              <a:ext uri="{FF2B5EF4-FFF2-40B4-BE49-F238E27FC236}">
                <a16:creationId xmlns:a16="http://schemas.microsoft.com/office/drawing/2014/main" id="{ACDA10F9-1689-7C9F-2F29-45EE60CFE6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DA335D6-9F5D-BACC-CA9D-995348EB6437}"/>
              </a:ext>
            </a:extLst>
          </p:cNvPr>
          <p:cNvSpPr txBox="1"/>
          <p:nvPr/>
        </p:nvSpPr>
        <p:spPr>
          <a:xfrm>
            <a:off x="1117174" y="146338"/>
            <a:ext cx="500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Az EMAP kulcsfunkciói</a:t>
            </a: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F21FEA17-2B34-BF49-D325-4D49D9505E13}"/>
              </a:ext>
            </a:extLst>
          </p:cNvPr>
          <p:cNvGrpSpPr/>
          <p:nvPr/>
        </p:nvGrpSpPr>
        <p:grpSpPr>
          <a:xfrm>
            <a:off x="6609577" y="1195459"/>
            <a:ext cx="2028973" cy="704989"/>
            <a:chOff x="6609577" y="1195459"/>
            <a:chExt cx="2028973" cy="704989"/>
          </a:xfrm>
        </p:grpSpPr>
        <p:grpSp>
          <p:nvGrpSpPr>
            <p:cNvPr id="171" name="Csoportba foglalás 170">
              <a:extLst>
                <a:ext uri="{FF2B5EF4-FFF2-40B4-BE49-F238E27FC236}">
                  <a16:creationId xmlns:a16="http://schemas.microsoft.com/office/drawing/2014/main" id="{BBF3B473-0E16-6D5D-BD26-99FEB479A4FA}"/>
                </a:ext>
              </a:extLst>
            </p:cNvPr>
            <p:cNvGrpSpPr/>
            <p:nvPr/>
          </p:nvGrpSpPr>
          <p:grpSpPr>
            <a:xfrm>
              <a:off x="6609577" y="1195459"/>
              <a:ext cx="2028973" cy="704989"/>
              <a:chOff x="4668475" y="4240886"/>
              <a:chExt cx="1905502" cy="839736"/>
            </a:xfrm>
          </p:grpSpPr>
          <p:sp>
            <p:nvSpPr>
              <p:cNvPr id="172" name="Téglalap: lekerekített 171">
                <a:extLst>
                  <a:ext uri="{FF2B5EF4-FFF2-40B4-BE49-F238E27FC236}">
                    <a16:creationId xmlns:a16="http://schemas.microsoft.com/office/drawing/2014/main" id="{64260202-1C38-0272-1C06-C96724034682}"/>
                  </a:ext>
                </a:extLst>
              </p:cNvPr>
              <p:cNvSpPr/>
              <p:nvPr/>
            </p:nvSpPr>
            <p:spPr>
              <a:xfrm>
                <a:off x="4668475" y="4240886"/>
                <a:ext cx="1890084" cy="83973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63500" sx="102000" sy="102000" algn="ctr" rotWithShape="0">
                  <a:srgbClr val="D7DAE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Alcím 2">
                <a:extLst>
                  <a:ext uri="{FF2B5EF4-FFF2-40B4-BE49-F238E27FC236}">
                    <a16:creationId xmlns:a16="http://schemas.microsoft.com/office/drawing/2014/main" id="{4A1A4516-5564-CB8B-B824-932FAF419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0143" y="4327834"/>
                <a:ext cx="1413834" cy="647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5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hu-H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54B"/>
                    </a:solidFill>
                    <a:effectLst/>
                    <a:uLnTx/>
                    <a:uFillTx/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rPr>
                  <a:t>Jogszabályok követése</a:t>
                </a:r>
              </a:p>
            </p:txBody>
          </p:sp>
        </p:grpSp>
        <p:pic>
          <p:nvPicPr>
            <p:cNvPr id="11" name="Ábra 10">
              <a:extLst>
                <a:ext uri="{FF2B5EF4-FFF2-40B4-BE49-F238E27FC236}">
                  <a16:creationId xmlns:a16="http://schemas.microsoft.com/office/drawing/2014/main" id="{86883277-E080-9FDD-B2B4-D7006AABE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819967" y="1333491"/>
              <a:ext cx="439200" cy="439200"/>
            </a:xfrm>
            <a:prstGeom prst="rect">
              <a:avLst/>
            </a:prstGeom>
          </p:spPr>
        </p:pic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4735F95-F460-4347-5C69-F804876422DA}"/>
              </a:ext>
            </a:extLst>
          </p:cNvPr>
          <p:cNvGrpSpPr/>
          <p:nvPr/>
        </p:nvGrpSpPr>
        <p:grpSpPr>
          <a:xfrm>
            <a:off x="9176822" y="3813780"/>
            <a:ext cx="2105434" cy="2807789"/>
            <a:chOff x="9176822" y="3813780"/>
            <a:chExt cx="2105434" cy="2807789"/>
          </a:xfrm>
        </p:grpSpPr>
        <p:grpSp>
          <p:nvGrpSpPr>
            <p:cNvPr id="169" name="Csoportba foglalás 168">
              <a:extLst>
                <a:ext uri="{FF2B5EF4-FFF2-40B4-BE49-F238E27FC236}">
                  <a16:creationId xmlns:a16="http://schemas.microsoft.com/office/drawing/2014/main" id="{20EB0092-7C40-F6A1-240A-DBAA55315CC7}"/>
                </a:ext>
              </a:extLst>
            </p:cNvPr>
            <p:cNvGrpSpPr/>
            <p:nvPr/>
          </p:nvGrpSpPr>
          <p:grpSpPr>
            <a:xfrm>
              <a:off x="9176822" y="3813780"/>
              <a:ext cx="2105434" cy="2807789"/>
              <a:chOff x="8825276" y="3520982"/>
              <a:chExt cx="2105434" cy="2807789"/>
            </a:xfrm>
          </p:grpSpPr>
          <p:sp>
            <p:nvSpPr>
              <p:cNvPr id="16" name="Téglalap: lekerekített 15">
                <a:extLst>
                  <a:ext uri="{FF2B5EF4-FFF2-40B4-BE49-F238E27FC236}">
                    <a16:creationId xmlns:a16="http://schemas.microsoft.com/office/drawing/2014/main" id="{6BD09FE7-7027-BF59-A032-90A8517DBF30}"/>
                  </a:ext>
                </a:extLst>
              </p:cNvPr>
              <p:cNvSpPr/>
              <p:nvPr/>
            </p:nvSpPr>
            <p:spPr>
              <a:xfrm>
                <a:off x="8825276" y="3520982"/>
                <a:ext cx="2105434" cy="2761033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63500" sx="102000" sy="102000" algn="ctr" rotWithShape="0">
                  <a:srgbClr val="D7DAE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9" name="Csoportba foglalás 38">
                <a:extLst>
                  <a:ext uri="{FF2B5EF4-FFF2-40B4-BE49-F238E27FC236}">
                    <a16:creationId xmlns:a16="http://schemas.microsoft.com/office/drawing/2014/main" id="{8F99FC23-8DF4-2A3E-490B-13D336B60079}"/>
                  </a:ext>
                </a:extLst>
              </p:cNvPr>
              <p:cNvGrpSpPr/>
              <p:nvPr/>
            </p:nvGrpSpPr>
            <p:grpSpPr>
              <a:xfrm>
                <a:off x="9119889" y="3716649"/>
                <a:ext cx="1736133" cy="2612122"/>
                <a:chOff x="8925680" y="4144341"/>
                <a:chExt cx="1736133" cy="2612122"/>
              </a:xfrm>
            </p:grpSpPr>
            <p:sp>
              <p:nvSpPr>
                <p:cNvPr id="40" name="Alcím 2">
                  <a:extLst>
                    <a:ext uri="{FF2B5EF4-FFF2-40B4-BE49-F238E27FC236}">
                      <a16:creationId xmlns:a16="http://schemas.microsoft.com/office/drawing/2014/main" id="{910206FC-4D59-C1C0-95D8-97F6454383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25680" y="6396327"/>
                  <a:ext cx="1574380" cy="3601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hu-H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Küls</a:t>
                  </a:r>
                  <a:r>
                    <a:rPr kumimoji="0" lang="hu-HU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ea typeface="Source Sans Pro" panose="020B0503030403020204" pitchFamily="34" charset="0"/>
                      <a:cs typeface="Readex Pro Deca" pitchFamily="2" charset="-78"/>
                    </a:rPr>
                    <a:t>ő</a:t>
                  </a:r>
                  <a:r>
                    <a:rPr kumimoji="0" lang="hu-H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 rendszerek</a:t>
                  </a:r>
                </a:p>
              </p:txBody>
            </p:sp>
            <p:sp>
              <p:nvSpPr>
                <p:cNvPr id="41" name="Alcím 2">
                  <a:extLst>
                    <a:ext uri="{FF2B5EF4-FFF2-40B4-BE49-F238E27FC236}">
                      <a16:creationId xmlns:a16="http://schemas.microsoft.com/office/drawing/2014/main" id="{92FE6981-2DA0-7FA6-145D-FCAF3CEBE4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37328" y="4915537"/>
                  <a:ext cx="571566" cy="24397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hu-H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NAV</a:t>
                  </a:r>
                </a:p>
              </p:txBody>
            </p:sp>
            <p:pic>
              <p:nvPicPr>
                <p:cNvPr id="42" name="Ábra 41">
                  <a:extLst>
                    <a:ext uri="{FF2B5EF4-FFF2-40B4-BE49-F238E27FC236}">
                      <a16:creationId xmlns:a16="http://schemas.microsoft.com/office/drawing/2014/main" id="{D0D1C727-03EE-583D-0FB0-9D52F02CF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2613" y="4144341"/>
                  <a:ext cx="467790" cy="697582"/>
                </a:xfrm>
                <a:prstGeom prst="rect">
                  <a:avLst/>
                </a:prstGeom>
              </p:spPr>
            </p:pic>
            <p:sp>
              <p:nvSpPr>
                <p:cNvPr id="43" name="Alcím 2">
                  <a:extLst>
                    <a:ext uri="{FF2B5EF4-FFF2-40B4-BE49-F238E27FC236}">
                      <a16:creationId xmlns:a16="http://schemas.microsoft.com/office/drawing/2014/main" id="{6D2F94B4-565A-1EFB-686E-0C257AA75F0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33285" y="4931682"/>
                  <a:ext cx="1028528" cy="25953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KINCSTÁR</a:t>
                  </a:r>
                  <a:endParaRPr kumimoji="0" lang="hu-H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54B"/>
                    </a:solidFill>
                    <a:effectLst/>
                    <a:uLnTx/>
                    <a:uFillTx/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endParaRPr>
                </a:p>
              </p:txBody>
            </p:sp>
            <p:sp>
              <p:nvSpPr>
                <p:cNvPr id="44" name="Alcím 2">
                  <a:extLst>
                    <a:ext uri="{FF2B5EF4-FFF2-40B4-BE49-F238E27FC236}">
                      <a16:creationId xmlns:a16="http://schemas.microsoft.com/office/drawing/2014/main" id="{4C7A9B59-9E5C-2E2E-5AD5-F8E0F8C514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43784" y="6103173"/>
                  <a:ext cx="571566" cy="24397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5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hu-H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B354B"/>
                      </a:solidFill>
                      <a:effectLst/>
                      <a:uLnTx/>
                      <a:uFillTx/>
                      <a:latin typeface="Readex Pro Deca" pitchFamily="2" charset="-78"/>
                      <a:ea typeface="Source Sans Pro" panose="020B0503030403020204" pitchFamily="34" charset="0"/>
                      <a:cs typeface="Readex Pro Deca" pitchFamily="2" charset="-78"/>
                    </a:rPr>
                    <a:t>KSH</a:t>
                  </a:r>
                </a:p>
              </p:txBody>
            </p:sp>
            <p:pic>
              <p:nvPicPr>
                <p:cNvPr id="45" name="Ábra 44">
                  <a:extLst>
                    <a:ext uri="{FF2B5EF4-FFF2-40B4-BE49-F238E27FC236}">
                      <a16:creationId xmlns:a16="http://schemas.microsoft.com/office/drawing/2014/main" id="{5F3246D1-F855-C0B7-96A3-456CC94419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34911" y="4174042"/>
                  <a:ext cx="542926" cy="581448"/>
                </a:xfrm>
                <a:prstGeom prst="rect">
                  <a:avLst/>
                </a:prstGeom>
              </p:spPr>
            </p:pic>
            <p:pic>
              <p:nvPicPr>
                <p:cNvPr id="46" name="Ábra 45">
                  <a:extLst>
                    <a:ext uri="{FF2B5EF4-FFF2-40B4-BE49-F238E27FC236}">
                      <a16:creationId xmlns:a16="http://schemas.microsoft.com/office/drawing/2014/main" id="{09BD4E8E-B37F-3881-A8D4-E114128155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1436" y="5409117"/>
                  <a:ext cx="576262" cy="576260"/>
                </a:xfrm>
                <a:prstGeom prst="rect">
                  <a:avLst/>
                </a:prstGeom>
              </p:spPr>
            </p:pic>
            <p:cxnSp>
              <p:nvCxnSpPr>
                <p:cNvPr id="47" name="Egyenes összekötő 46">
                  <a:extLst>
                    <a:ext uri="{FF2B5EF4-FFF2-40B4-BE49-F238E27FC236}">
                      <a16:creationId xmlns:a16="http://schemas.microsoft.com/office/drawing/2014/main" id="{EB4ECFFF-2B7F-653F-1D3B-5644DBB2CBCF}"/>
                    </a:ext>
                  </a:extLst>
                </p:cNvPr>
                <p:cNvCxnSpPr/>
                <p:nvPr/>
              </p:nvCxnSpPr>
              <p:spPr>
                <a:xfrm>
                  <a:off x="9645475" y="4144341"/>
                  <a:ext cx="0" cy="1046871"/>
                </a:xfrm>
                <a:prstGeom prst="line">
                  <a:avLst/>
                </a:prstGeom>
                <a:ln cap="rnd">
                  <a:solidFill>
                    <a:srgbClr val="D7DAE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gyenes összekötő 47">
                  <a:extLst>
                    <a:ext uri="{FF2B5EF4-FFF2-40B4-BE49-F238E27FC236}">
                      <a16:creationId xmlns:a16="http://schemas.microsoft.com/office/drawing/2014/main" id="{84496B39-6689-DCC0-5E24-9DB980692090}"/>
                    </a:ext>
                  </a:extLst>
                </p:cNvPr>
                <p:cNvCxnSpPr/>
                <p:nvPr/>
              </p:nvCxnSpPr>
              <p:spPr>
                <a:xfrm>
                  <a:off x="9645475" y="5358468"/>
                  <a:ext cx="0" cy="1046871"/>
                </a:xfrm>
                <a:prstGeom prst="line">
                  <a:avLst/>
                </a:prstGeom>
                <a:ln cap="rnd">
                  <a:solidFill>
                    <a:srgbClr val="D7DAE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26" name="Picture 2" descr="oeplogo_dombor2">
              <a:extLst>
                <a:ext uri="{FF2B5EF4-FFF2-40B4-BE49-F238E27FC236}">
                  <a16:creationId xmlns:a16="http://schemas.microsoft.com/office/drawing/2014/main" id="{BCEA2BB0-090D-6581-20FA-587818E4A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3" t="8043" r="12111" b="3680"/>
            <a:stretch/>
          </p:blipFill>
          <p:spPr bwMode="auto">
            <a:xfrm>
              <a:off x="10425010" y="5274223"/>
              <a:ext cx="512955" cy="60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lcím 2">
              <a:extLst>
                <a:ext uri="{FF2B5EF4-FFF2-40B4-BE49-F238E27FC236}">
                  <a16:creationId xmlns:a16="http://schemas.microsoft.com/office/drawing/2014/main" id="{1E559E8A-828F-7F3D-B89D-B8F852A7D93C}"/>
                </a:ext>
              </a:extLst>
            </p:cNvPr>
            <p:cNvSpPr txBox="1">
              <a:spLocks/>
            </p:cNvSpPr>
            <p:nvPr/>
          </p:nvSpPr>
          <p:spPr>
            <a:xfrm>
              <a:off x="10366818" y="5973738"/>
              <a:ext cx="620801" cy="2439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54B"/>
                  </a:solidFill>
                  <a:effectLst/>
                  <a:uLnTx/>
                  <a:uFillTx/>
                  <a:latin typeface="Readex Pro Deca" pitchFamily="2" charset="-78"/>
                  <a:ea typeface="Source Sans Pro" panose="020B0503030403020204" pitchFamily="34" charset="0"/>
                  <a:cs typeface="Readex Pro Deca" pitchFamily="2" charset="-78"/>
                </a:rPr>
                <a:t>NEAK</a:t>
              </a:r>
            </a:p>
          </p:txBody>
        </p:sp>
        <p:cxnSp>
          <p:nvCxnSpPr>
            <p:cNvPr id="53" name="Egyenes összekötő 52">
              <a:extLst>
                <a:ext uri="{FF2B5EF4-FFF2-40B4-BE49-F238E27FC236}">
                  <a16:creationId xmlns:a16="http://schemas.microsoft.com/office/drawing/2014/main" id="{021A61BF-0E6F-AF22-86D5-1E4565656182}"/>
                </a:ext>
              </a:extLst>
            </p:cNvPr>
            <p:cNvCxnSpPr>
              <a:cxnSpLocks/>
            </p:cNvCxnSpPr>
            <p:nvPr/>
          </p:nvCxnSpPr>
          <p:spPr>
            <a:xfrm>
              <a:off x="9370855" y="5132596"/>
              <a:ext cx="709692" cy="866"/>
            </a:xfrm>
            <a:prstGeom prst="line">
              <a:avLst/>
            </a:prstGeom>
            <a:ln cap="rnd">
              <a:solidFill>
                <a:srgbClr val="D7DA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>
              <a:extLst>
                <a:ext uri="{FF2B5EF4-FFF2-40B4-BE49-F238E27FC236}">
                  <a16:creationId xmlns:a16="http://schemas.microsoft.com/office/drawing/2014/main" id="{7ED5A608-8D3E-95B8-946F-DEA3BDAEA612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852" y="5132596"/>
              <a:ext cx="709692" cy="866"/>
            </a:xfrm>
            <a:prstGeom prst="line">
              <a:avLst/>
            </a:prstGeom>
            <a:ln cap="rnd">
              <a:solidFill>
                <a:srgbClr val="D7DA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9" grpId="0" animBg="1"/>
      <p:bldP spid="64" grpId="0" animBg="1"/>
      <p:bldP spid="66" grpId="0" animBg="1"/>
      <p:bldP spid="74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4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500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Az EMAP kulcsfunkciói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AA725828-2C4E-84D5-8D59-CDFA93527204}"/>
              </a:ext>
            </a:extLst>
          </p:cNvPr>
          <p:cNvSpPr txBox="1">
            <a:spLocks/>
          </p:cNvSpPr>
          <p:nvPr/>
        </p:nvSpPr>
        <p:spPr>
          <a:xfrm>
            <a:off x="264200" y="1148316"/>
            <a:ext cx="3612845" cy="787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hu-HU" sz="3200" b="1" dirty="0">
                <a:solidFill>
                  <a:srgbClr val="2B354B"/>
                </a:solidFill>
                <a:cs typeface="Readex Pro Deca" pitchFamily="2" charset="-78"/>
              </a:rPr>
              <a:t>Az EMAP </a:t>
            </a:r>
            <a:r>
              <a:rPr lang="hu-HU" sz="3200" b="1" dirty="0" smtClean="0">
                <a:solidFill>
                  <a:srgbClr val="2B354B"/>
                </a:solidFill>
                <a:cs typeface="Readex Pro Deca" pitchFamily="2" charset="-78"/>
              </a:rPr>
              <a:t>el</a:t>
            </a:r>
            <a:r>
              <a:rPr lang="hu-HU" sz="3200" b="1" dirty="0" smtClean="0">
                <a:solidFill>
                  <a:srgbClr val="2B354B"/>
                </a:solidFill>
                <a:cs typeface="Times New Roman" panose="02020603050405020304" pitchFamily="18" charset="0"/>
              </a:rPr>
              <a:t>ő</a:t>
            </a:r>
            <a:r>
              <a:rPr lang="hu-HU" sz="3200" b="1" dirty="0" smtClean="0">
                <a:solidFill>
                  <a:srgbClr val="2B354B"/>
                </a:solidFill>
                <a:cs typeface="Readex Pro Deca" pitchFamily="2" charset="-78"/>
              </a:rPr>
              <a:t>nyei</a:t>
            </a:r>
            <a:endParaRPr lang="hu-HU" sz="3200" b="1" dirty="0">
              <a:solidFill>
                <a:srgbClr val="2B354B"/>
              </a:solidFill>
              <a:cs typeface="Readex Pro Deca" pitchFamily="2" charset="-78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7A32278-877E-3C6D-8340-E7D31AA57E37}"/>
              </a:ext>
            </a:extLst>
          </p:cNvPr>
          <p:cNvGrpSpPr/>
          <p:nvPr/>
        </p:nvGrpSpPr>
        <p:grpSpPr>
          <a:xfrm>
            <a:off x="4199448" y="2626056"/>
            <a:ext cx="3612844" cy="1118066"/>
            <a:chOff x="4465778" y="2091860"/>
            <a:chExt cx="3612844" cy="1118066"/>
          </a:xfrm>
        </p:grpSpPr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5B6275ED-F191-D8E8-1464-0233B70DC402}"/>
                </a:ext>
              </a:extLst>
            </p:cNvPr>
            <p:cNvGrpSpPr/>
            <p:nvPr/>
          </p:nvGrpSpPr>
          <p:grpSpPr>
            <a:xfrm>
              <a:off x="4465778" y="2091860"/>
              <a:ext cx="3612844" cy="1118066"/>
              <a:chOff x="4549698" y="565958"/>
              <a:chExt cx="3690492" cy="1118066"/>
            </a:xfrm>
          </p:grpSpPr>
          <p:sp>
            <p:nvSpPr>
              <p:cNvPr id="11" name="Téglalap: lekerekített 10">
                <a:extLst>
                  <a:ext uri="{FF2B5EF4-FFF2-40B4-BE49-F238E27FC236}">
                    <a16:creationId xmlns:a16="http://schemas.microsoft.com/office/drawing/2014/main" id="{B0E96F67-C13C-AED3-6E9E-98BC332407BD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" name="Tartalom helye 2">
                <a:extLst>
                  <a:ext uri="{FF2B5EF4-FFF2-40B4-BE49-F238E27FC236}">
                    <a16:creationId xmlns:a16="http://schemas.microsoft.com/office/drawing/2014/main" id="{F31BEB2D-0B8F-227B-FC03-7B02E1080D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39710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Elemi eseményadatok</a:t>
                </a:r>
              </a:p>
            </p:txBody>
          </p:sp>
        </p:grpSp>
        <p:pic>
          <p:nvPicPr>
            <p:cNvPr id="9" name="Ábra 8">
              <a:extLst>
                <a:ext uri="{FF2B5EF4-FFF2-40B4-BE49-F238E27FC236}">
                  <a16:creationId xmlns:a16="http://schemas.microsoft.com/office/drawing/2014/main" id="{A2B70B4D-380A-923A-C2F3-9F4046A97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691107" y="2391693"/>
              <a:ext cx="450000" cy="450000"/>
            </a:xfrm>
            <a:prstGeom prst="rect">
              <a:avLst/>
            </a:prstGeom>
          </p:spPr>
        </p:pic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C763447A-5459-D21F-E901-3E1585A37061}"/>
              </a:ext>
            </a:extLst>
          </p:cNvPr>
          <p:cNvGrpSpPr/>
          <p:nvPr/>
        </p:nvGrpSpPr>
        <p:grpSpPr>
          <a:xfrm>
            <a:off x="7895148" y="1338816"/>
            <a:ext cx="3612844" cy="1118066"/>
            <a:chOff x="8161478" y="804620"/>
            <a:chExt cx="3612844" cy="1118066"/>
          </a:xfrm>
        </p:grpSpPr>
        <p:grpSp>
          <p:nvGrpSpPr>
            <p:cNvPr id="14" name="Csoportba foglalás 13">
              <a:extLst>
                <a:ext uri="{FF2B5EF4-FFF2-40B4-BE49-F238E27FC236}">
                  <a16:creationId xmlns:a16="http://schemas.microsoft.com/office/drawing/2014/main" id="{B2D35891-319F-5683-9ACA-8CF88BCAA678}"/>
                </a:ext>
              </a:extLst>
            </p:cNvPr>
            <p:cNvGrpSpPr/>
            <p:nvPr/>
          </p:nvGrpSpPr>
          <p:grpSpPr>
            <a:xfrm>
              <a:off x="8161478" y="804620"/>
              <a:ext cx="3612844" cy="1118066"/>
              <a:chOff x="4549698" y="565958"/>
              <a:chExt cx="3690492" cy="1118066"/>
            </a:xfrm>
          </p:grpSpPr>
          <p:sp>
            <p:nvSpPr>
              <p:cNvPr id="18" name="Téglalap: lekerekített 17">
                <a:extLst>
                  <a:ext uri="{FF2B5EF4-FFF2-40B4-BE49-F238E27FC236}">
                    <a16:creationId xmlns:a16="http://schemas.microsoft.com/office/drawing/2014/main" id="{7FAD7F00-2A81-176E-E95D-27172939F791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9" name="Tartalom helye 2">
                <a:extLst>
                  <a:ext uri="{FF2B5EF4-FFF2-40B4-BE49-F238E27FC236}">
                    <a16:creationId xmlns:a16="http://schemas.microsoft.com/office/drawing/2014/main" id="{618BFE7C-0353-2BD1-1611-0F7B6DE91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43818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Egyszeri adatszolgáltatás</a:t>
                </a:r>
                <a:endParaRPr lang="hu-HU" sz="1200" dirty="0">
                  <a:solidFill>
                    <a:srgbClr val="747D91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10C638E1-F102-F1CB-A90A-00FD56FA4345}"/>
                </a:ext>
              </a:extLst>
            </p:cNvPr>
            <p:cNvGrpSpPr/>
            <p:nvPr/>
          </p:nvGrpSpPr>
          <p:grpSpPr>
            <a:xfrm>
              <a:off x="8391816" y="1147147"/>
              <a:ext cx="433140" cy="433012"/>
              <a:chOff x="1415030" y="2148188"/>
              <a:chExt cx="433140" cy="433012"/>
            </a:xfrm>
          </p:grpSpPr>
          <p:sp>
            <p:nvSpPr>
              <p:cNvPr id="16" name="Szabadkézi sokszög: alakzat 15">
                <a:extLst>
                  <a:ext uri="{FF2B5EF4-FFF2-40B4-BE49-F238E27FC236}">
                    <a16:creationId xmlns:a16="http://schemas.microsoft.com/office/drawing/2014/main" id="{F71E492F-8651-C1F0-DE4D-0ED4BEA48126}"/>
                  </a:ext>
                </a:extLst>
              </p:cNvPr>
              <p:cNvSpPr/>
              <p:nvPr/>
            </p:nvSpPr>
            <p:spPr>
              <a:xfrm>
                <a:off x="1415030" y="2148276"/>
                <a:ext cx="433140" cy="432924"/>
              </a:xfrm>
              <a:custGeom>
                <a:avLst/>
                <a:gdLst>
                  <a:gd name="connsiteX0" fmla="*/ 433142 w 433140"/>
                  <a:gd name="connsiteY0" fmla="*/ 125829 h 432924"/>
                  <a:gd name="connsiteX1" fmla="*/ 433142 w 433140"/>
                  <a:gd name="connsiteY1" fmla="*/ 307098 h 432924"/>
                  <a:gd name="connsiteX2" fmla="*/ 307315 w 433140"/>
                  <a:gd name="connsiteY2" fmla="*/ 432925 h 432924"/>
                  <a:gd name="connsiteX3" fmla="*/ 125829 w 433140"/>
                  <a:gd name="connsiteY3" fmla="*/ 432925 h 432924"/>
                  <a:gd name="connsiteX4" fmla="*/ 2 w 433140"/>
                  <a:gd name="connsiteY4" fmla="*/ 307315 h 432924"/>
                  <a:gd name="connsiteX5" fmla="*/ 2 w 433140"/>
                  <a:gd name="connsiteY5" fmla="*/ 125829 h 432924"/>
                  <a:gd name="connsiteX6" fmla="*/ 125829 w 433140"/>
                  <a:gd name="connsiteY6" fmla="*/ 2 h 432924"/>
                  <a:gd name="connsiteX7" fmla="*/ 307098 w 433140"/>
                  <a:gd name="connsiteY7" fmla="*/ 2 h 432924"/>
                  <a:gd name="connsiteX8" fmla="*/ 433142 w 433140"/>
                  <a:gd name="connsiteY8" fmla="*/ 125829 h 4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140" h="432924">
                    <a:moveTo>
                      <a:pt x="433142" y="125829"/>
                    </a:moveTo>
                    <a:lnTo>
                      <a:pt x="433142" y="307098"/>
                    </a:lnTo>
                    <a:cubicBezTo>
                      <a:pt x="433142" y="385930"/>
                      <a:pt x="386146" y="432925"/>
                      <a:pt x="307315" y="432925"/>
                    </a:cubicBezTo>
                    <a:lnTo>
                      <a:pt x="125829" y="432925"/>
                    </a:lnTo>
                    <a:cubicBezTo>
                      <a:pt x="46998" y="433142"/>
                      <a:pt x="2" y="386146"/>
                      <a:pt x="2" y="307315"/>
                    </a:cubicBezTo>
                    <a:lnTo>
                      <a:pt x="2" y="125829"/>
                    </a:lnTo>
                    <a:cubicBezTo>
                      <a:pt x="2" y="46998"/>
                      <a:pt x="46998" y="2"/>
                      <a:pt x="125829" y="2"/>
                    </a:cubicBezTo>
                    <a:lnTo>
                      <a:pt x="307098" y="2"/>
                    </a:lnTo>
                    <a:cubicBezTo>
                      <a:pt x="386146" y="2"/>
                      <a:pt x="433142" y="46998"/>
                      <a:pt x="433142" y="125829"/>
                    </a:cubicBezTo>
                    <a:close/>
                  </a:path>
                </a:pathLst>
              </a:custGeom>
              <a:solidFill>
                <a:srgbClr val="0197A7">
                  <a:alpha val="40000"/>
                </a:srgbClr>
              </a:solidFill>
              <a:ln w="21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17" name="Alcím 2">
                <a:extLst>
                  <a:ext uri="{FF2B5EF4-FFF2-40B4-BE49-F238E27FC236}">
                    <a16:creationId xmlns:a16="http://schemas.microsoft.com/office/drawing/2014/main" id="{ADFD793D-9DAB-6F12-2623-4B9936E48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5030" y="2148188"/>
                <a:ext cx="433140" cy="4199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hu-HU" sz="2000" b="1" dirty="0">
                    <a:solidFill>
                      <a:srgbClr val="0197A7"/>
                    </a:solidFill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rPr>
                  <a:t>1</a:t>
                </a:r>
                <a:r>
                  <a:rPr lang="hu-HU" sz="1500" b="1" dirty="0">
                    <a:solidFill>
                      <a:srgbClr val="0197A7"/>
                    </a:solidFill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rPr>
                  <a:t>x</a:t>
                </a:r>
              </a:p>
            </p:txBody>
          </p:sp>
        </p:grp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977A55C-E841-1415-B7EC-D0F9C5D54DCB}"/>
              </a:ext>
            </a:extLst>
          </p:cNvPr>
          <p:cNvGrpSpPr/>
          <p:nvPr/>
        </p:nvGrpSpPr>
        <p:grpSpPr>
          <a:xfrm>
            <a:off x="4199448" y="3963196"/>
            <a:ext cx="3612844" cy="1118066"/>
            <a:chOff x="4465778" y="3429000"/>
            <a:chExt cx="3612844" cy="1118066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7A2534FF-48C0-C8A2-8792-D391B88AF8D4}"/>
                </a:ext>
              </a:extLst>
            </p:cNvPr>
            <p:cNvGrpSpPr/>
            <p:nvPr/>
          </p:nvGrpSpPr>
          <p:grpSpPr>
            <a:xfrm>
              <a:off x="4465778" y="3429000"/>
              <a:ext cx="3612844" cy="1118066"/>
              <a:chOff x="4549698" y="565958"/>
              <a:chExt cx="3690492" cy="1118066"/>
            </a:xfrm>
          </p:grpSpPr>
          <p:sp>
            <p:nvSpPr>
              <p:cNvPr id="25" name="Téglalap: lekerekített 24">
                <a:extLst>
                  <a:ext uri="{FF2B5EF4-FFF2-40B4-BE49-F238E27FC236}">
                    <a16:creationId xmlns:a16="http://schemas.microsoft.com/office/drawing/2014/main" id="{8850D404-3836-D778-4F91-560D2AAFF6F7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6" name="Tartalom helye 2">
                <a:extLst>
                  <a:ext uri="{FF2B5EF4-FFF2-40B4-BE49-F238E27FC236}">
                    <a16:creationId xmlns:a16="http://schemas.microsoft.com/office/drawing/2014/main" id="{E4DFF04B-DA7F-782A-2842-FC729EA913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3018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Azonnali visszajelzés </a:t>
                </a:r>
              </a:p>
            </p:txBody>
          </p:sp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F5429CC7-D182-BDDA-9E0E-EE3E470360CA}"/>
                </a:ext>
              </a:extLst>
            </p:cNvPr>
            <p:cNvGrpSpPr/>
            <p:nvPr/>
          </p:nvGrpSpPr>
          <p:grpSpPr>
            <a:xfrm>
              <a:off x="4728607" y="3800626"/>
              <a:ext cx="375000" cy="374813"/>
              <a:chOff x="3233756" y="2954229"/>
              <a:chExt cx="375000" cy="374813"/>
            </a:xfrm>
          </p:grpSpPr>
          <p:sp>
            <p:nvSpPr>
              <p:cNvPr id="23" name="Szabadkézi sokszög: alakzat 22">
                <a:extLst>
                  <a:ext uri="{FF2B5EF4-FFF2-40B4-BE49-F238E27FC236}">
                    <a16:creationId xmlns:a16="http://schemas.microsoft.com/office/drawing/2014/main" id="{0370C648-C941-D4E1-C90A-C8866D810E09}"/>
                  </a:ext>
                </a:extLst>
              </p:cNvPr>
              <p:cNvSpPr/>
              <p:nvPr/>
            </p:nvSpPr>
            <p:spPr>
              <a:xfrm>
                <a:off x="3233756" y="2954229"/>
                <a:ext cx="375000" cy="374813"/>
              </a:xfrm>
              <a:custGeom>
                <a:avLst/>
                <a:gdLst>
                  <a:gd name="connsiteX0" fmla="*/ 375002 w 375000"/>
                  <a:gd name="connsiteY0" fmla="*/ 108940 h 374813"/>
                  <a:gd name="connsiteX1" fmla="*/ 375002 w 375000"/>
                  <a:gd name="connsiteY1" fmla="*/ 265877 h 374813"/>
                  <a:gd name="connsiteX2" fmla="*/ 266065 w 375000"/>
                  <a:gd name="connsiteY2" fmla="*/ 374815 h 374813"/>
                  <a:gd name="connsiteX3" fmla="*/ 108940 w 375000"/>
                  <a:gd name="connsiteY3" fmla="*/ 374815 h 374813"/>
                  <a:gd name="connsiteX4" fmla="*/ 2 w 375000"/>
                  <a:gd name="connsiteY4" fmla="*/ 266065 h 374813"/>
                  <a:gd name="connsiteX5" fmla="*/ 2 w 375000"/>
                  <a:gd name="connsiteY5" fmla="*/ 108940 h 374813"/>
                  <a:gd name="connsiteX6" fmla="*/ 108940 w 375000"/>
                  <a:gd name="connsiteY6" fmla="*/ 2 h 374813"/>
                  <a:gd name="connsiteX7" fmla="*/ 265877 w 375000"/>
                  <a:gd name="connsiteY7" fmla="*/ 2 h 374813"/>
                  <a:gd name="connsiteX8" fmla="*/ 375002 w 375000"/>
                  <a:gd name="connsiteY8" fmla="*/ 108940 h 37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5000" h="374813">
                    <a:moveTo>
                      <a:pt x="375002" y="108940"/>
                    </a:moveTo>
                    <a:lnTo>
                      <a:pt x="375002" y="265877"/>
                    </a:lnTo>
                    <a:cubicBezTo>
                      <a:pt x="375002" y="334127"/>
                      <a:pt x="334315" y="374815"/>
                      <a:pt x="266065" y="374815"/>
                    </a:cubicBezTo>
                    <a:lnTo>
                      <a:pt x="108940" y="374815"/>
                    </a:lnTo>
                    <a:cubicBezTo>
                      <a:pt x="40690" y="375002"/>
                      <a:pt x="2" y="334315"/>
                      <a:pt x="2" y="266065"/>
                    </a:cubicBezTo>
                    <a:lnTo>
                      <a:pt x="2" y="108940"/>
                    </a:lnTo>
                    <a:cubicBezTo>
                      <a:pt x="2" y="40690"/>
                      <a:pt x="40690" y="2"/>
                      <a:pt x="108940" y="2"/>
                    </a:cubicBezTo>
                    <a:lnTo>
                      <a:pt x="265877" y="2"/>
                    </a:lnTo>
                    <a:cubicBezTo>
                      <a:pt x="334315" y="2"/>
                      <a:pt x="375002" y="40690"/>
                      <a:pt x="375002" y="108940"/>
                    </a:cubicBezTo>
                    <a:close/>
                  </a:path>
                </a:pathLst>
              </a:custGeom>
              <a:solidFill>
                <a:srgbClr val="0197A7">
                  <a:alpha val="40000"/>
                </a:srgbClr>
              </a:solidFill>
              <a:ln w="1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pic>
            <p:nvPicPr>
              <p:cNvPr id="24" name="Ábra 23">
                <a:extLst>
                  <a:ext uri="{FF2B5EF4-FFF2-40B4-BE49-F238E27FC236}">
                    <a16:creationId xmlns:a16="http://schemas.microsoft.com/office/drawing/2014/main" id="{6CA6EAB9-206C-BEEB-3BFA-782C72F41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3347124" y="3009845"/>
                <a:ext cx="148264" cy="263580"/>
              </a:xfrm>
              <a:prstGeom prst="rect">
                <a:avLst/>
              </a:prstGeom>
            </p:spPr>
          </p:pic>
        </p:grp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3E3BFADD-DE02-E5E8-10A8-14501A5F55B3}"/>
              </a:ext>
            </a:extLst>
          </p:cNvPr>
          <p:cNvGrpSpPr/>
          <p:nvPr/>
        </p:nvGrpSpPr>
        <p:grpSpPr>
          <a:xfrm>
            <a:off x="4199448" y="5325271"/>
            <a:ext cx="3612844" cy="1118066"/>
            <a:chOff x="4465778" y="4791075"/>
            <a:chExt cx="3612844" cy="1118066"/>
          </a:xfrm>
        </p:grpSpPr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AC5D4061-62A2-BFA5-7387-00FF014CDB90}"/>
                </a:ext>
              </a:extLst>
            </p:cNvPr>
            <p:cNvGrpSpPr/>
            <p:nvPr/>
          </p:nvGrpSpPr>
          <p:grpSpPr>
            <a:xfrm>
              <a:off x="4465778" y="4791075"/>
              <a:ext cx="3612844" cy="1118066"/>
              <a:chOff x="4549698" y="565958"/>
              <a:chExt cx="3690492" cy="1118066"/>
            </a:xfrm>
          </p:grpSpPr>
          <p:sp>
            <p:nvSpPr>
              <p:cNvPr id="30" name="Téglalap: lekerekített 29">
                <a:extLst>
                  <a:ext uri="{FF2B5EF4-FFF2-40B4-BE49-F238E27FC236}">
                    <a16:creationId xmlns:a16="http://schemas.microsoft.com/office/drawing/2014/main" id="{D6716181-D5C7-442E-ACE1-71A65BF96D46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1" name="Tartalom helye 2">
                <a:extLst>
                  <a:ext uri="{FF2B5EF4-FFF2-40B4-BE49-F238E27FC236}">
                    <a16:creationId xmlns:a16="http://schemas.microsoft.com/office/drawing/2014/main" id="{0C092237-2898-10F2-B4F0-3CBCF0ADDD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79303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Kommunikáció minden alrendszerrel</a:t>
                </a:r>
              </a:p>
            </p:txBody>
          </p:sp>
        </p:grpSp>
        <p:pic>
          <p:nvPicPr>
            <p:cNvPr id="29" name="Ábra 28">
              <a:extLst>
                <a:ext uri="{FF2B5EF4-FFF2-40B4-BE49-F238E27FC236}">
                  <a16:creationId xmlns:a16="http://schemas.microsoft.com/office/drawing/2014/main" id="{A0F5DDDE-C558-9041-587F-FF11403BA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699177" y="5125108"/>
              <a:ext cx="450000" cy="450000"/>
            </a:xfrm>
            <a:prstGeom prst="rect">
              <a:avLst/>
            </a:prstGeom>
          </p:spPr>
        </p:pic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F4CCD952-82A5-43E6-DD92-A027E56BFC3E}"/>
              </a:ext>
            </a:extLst>
          </p:cNvPr>
          <p:cNvGrpSpPr/>
          <p:nvPr/>
        </p:nvGrpSpPr>
        <p:grpSpPr>
          <a:xfrm>
            <a:off x="7895152" y="5325271"/>
            <a:ext cx="3691504" cy="1118066"/>
            <a:chOff x="8161482" y="4791075"/>
            <a:chExt cx="3691504" cy="1118066"/>
          </a:xfrm>
        </p:grpSpPr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BA8F9B93-55B0-7ED3-7F5B-F9883CC74461}"/>
                </a:ext>
              </a:extLst>
            </p:cNvPr>
            <p:cNvGrpSpPr/>
            <p:nvPr/>
          </p:nvGrpSpPr>
          <p:grpSpPr>
            <a:xfrm>
              <a:off x="8161482" y="4791075"/>
              <a:ext cx="3691504" cy="1118066"/>
              <a:chOff x="4549698" y="565958"/>
              <a:chExt cx="3770839" cy="1118066"/>
            </a:xfrm>
          </p:grpSpPr>
          <p:sp>
            <p:nvSpPr>
              <p:cNvPr id="35" name="Téglalap: lekerekített 34">
                <a:extLst>
                  <a:ext uri="{FF2B5EF4-FFF2-40B4-BE49-F238E27FC236}">
                    <a16:creationId xmlns:a16="http://schemas.microsoft.com/office/drawing/2014/main" id="{60E25BA2-F790-17A6-37B5-CB3C013064F5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6" name="Tartalom helye 2">
                <a:extLst>
                  <a:ext uri="{FF2B5EF4-FFF2-40B4-BE49-F238E27FC236}">
                    <a16:creationId xmlns:a16="http://schemas.microsoft.com/office/drawing/2014/main" id="{5CF02AA4-5A10-1E8E-044A-DF2F5F90B7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372" y="793035"/>
                <a:ext cx="2980165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Hatékony folyam</a:t>
                </a:r>
                <a:r>
                  <a:rPr lang="en-US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</a:t>
                </a: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tok és átlátható felhasználói felület</a:t>
                </a:r>
              </a:p>
            </p:txBody>
          </p:sp>
        </p:grpSp>
        <p:pic>
          <p:nvPicPr>
            <p:cNvPr id="34" name="Ábra 33">
              <a:extLst>
                <a:ext uri="{FF2B5EF4-FFF2-40B4-BE49-F238E27FC236}">
                  <a16:creationId xmlns:a16="http://schemas.microsoft.com/office/drawing/2014/main" id="{29251124-9E66-0A61-17CB-62EE5E77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90678" y="5116240"/>
              <a:ext cx="450000" cy="450000"/>
            </a:xfrm>
            <a:prstGeom prst="rect">
              <a:avLst/>
            </a:prstGeom>
          </p:spPr>
        </p:pic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D2D3CABC-2AD6-316A-B96D-63AFCAD87C23}"/>
              </a:ext>
            </a:extLst>
          </p:cNvPr>
          <p:cNvGrpSpPr/>
          <p:nvPr/>
        </p:nvGrpSpPr>
        <p:grpSpPr>
          <a:xfrm>
            <a:off x="7895148" y="2626056"/>
            <a:ext cx="3612844" cy="1118066"/>
            <a:chOff x="8161478" y="2091860"/>
            <a:chExt cx="3612844" cy="1118066"/>
          </a:xfrm>
        </p:grpSpPr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A6F34F96-FA41-C400-704C-D80D18388B3A}"/>
                </a:ext>
              </a:extLst>
            </p:cNvPr>
            <p:cNvGrpSpPr/>
            <p:nvPr/>
          </p:nvGrpSpPr>
          <p:grpSpPr>
            <a:xfrm>
              <a:off x="8161478" y="2091860"/>
              <a:ext cx="3612844" cy="1118066"/>
              <a:chOff x="4549698" y="565958"/>
              <a:chExt cx="3690492" cy="1118066"/>
            </a:xfrm>
          </p:grpSpPr>
          <p:sp>
            <p:nvSpPr>
              <p:cNvPr id="40" name="Téglalap: lekerekített 39">
                <a:extLst>
                  <a:ext uri="{FF2B5EF4-FFF2-40B4-BE49-F238E27FC236}">
                    <a16:creationId xmlns:a16="http://schemas.microsoft.com/office/drawing/2014/main" id="{6FC498C7-F033-5372-62D4-3B94D8D07941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1" name="Tartalom helye 2">
                <a:extLst>
                  <a:ext uri="{FF2B5EF4-FFF2-40B4-BE49-F238E27FC236}">
                    <a16:creationId xmlns:a16="http://schemas.microsoft.com/office/drawing/2014/main" id="{2B2EF151-FA17-5F66-27E5-580CC4352D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2365" y="891657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Adatszolgáltatás </a:t>
                </a:r>
                <a:r>
                  <a:rPr lang="hu-HU" sz="1400" b="1" dirty="0" smtClean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min</a:t>
                </a:r>
                <a:r>
                  <a:rPr lang="hu-HU" sz="1000" b="1" dirty="0" smtClean="0">
                    <a:solidFill>
                      <a:srgbClr val="2B354B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ő</a:t>
                </a:r>
                <a:r>
                  <a:rPr lang="hu-HU" sz="1400" b="1" dirty="0" smtClean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ségi </a:t>
                </a: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javulása</a:t>
                </a:r>
              </a:p>
            </p:txBody>
          </p:sp>
        </p:grpSp>
        <p:pic>
          <p:nvPicPr>
            <p:cNvPr id="39" name="Ábra 38">
              <a:extLst>
                <a:ext uri="{FF2B5EF4-FFF2-40B4-BE49-F238E27FC236}">
                  <a16:creationId xmlns:a16="http://schemas.microsoft.com/office/drawing/2014/main" id="{70510675-7E71-4721-FA0E-38946EC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453559" y="2425893"/>
              <a:ext cx="450000" cy="450000"/>
            </a:xfrm>
            <a:prstGeom prst="rect">
              <a:avLst/>
            </a:prstGeom>
          </p:spPr>
        </p:pic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5DD74F29-ED4D-B519-55D6-2A062D3B9E36}"/>
              </a:ext>
            </a:extLst>
          </p:cNvPr>
          <p:cNvGrpSpPr/>
          <p:nvPr/>
        </p:nvGrpSpPr>
        <p:grpSpPr>
          <a:xfrm>
            <a:off x="7895148" y="3963196"/>
            <a:ext cx="3612844" cy="1118066"/>
            <a:chOff x="8161478" y="3429000"/>
            <a:chExt cx="3612844" cy="1118066"/>
          </a:xfrm>
        </p:grpSpPr>
        <p:grpSp>
          <p:nvGrpSpPr>
            <p:cNvPr id="43" name="Csoportba foglalás 42">
              <a:extLst>
                <a:ext uri="{FF2B5EF4-FFF2-40B4-BE49-F238E27FC236}">
                  <a16:creationId xmlns:a16="http://schemas.microsoft.com/office/drawing/2014/main" id="{A2E7A954-6D50-1EF5-6F4E-1B8F428EB24C}"/>
                </a:ext>
              </a:extLst>
            </p:cNvPr>
            <p:cNvGrpSpPr/>
            <p:nvPr/>
          </p:nvGrpSpPr>
          <p:grpSpPr>
            <a:xfrm>
              <a:off x="8161478" y="3429000"/>
              <a:ext cx="3612844" cy="1118066"/>
              <a:chOff x="4549698" y="565958"/>
              <a:chExt cx="3690492" cy="1118066"/>
            </a:xfrm>
          </p:grpSpPr>
          <p:sp>
            <p:nvSpPr>
              <p:cNvPr id="45" name="Téglalap: lekerekített 44">
                <a:extLst>
                  <a:ext uri="{FF2B5EF4-FFF2-40B4-BE49-F238E27FC236}">
                    <a16:creationId xmlns:a16="http://schemas.microsoft.com/office/drawing/2014/main" id="{9099B6F4-CA8F-E87A-90EB-51E8471B648D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6" name="Tartalom helye 2">
                <a:extLst>
                  <a:ext uri="{FF2B5EF4-FFF2-40B4-BE49-F238E27FC236}">
                    <a16:creationId xmlns:a16="http://schemas.microsoft.com/office/drawing/2014/main" id="{E35AA509-3763-B29A-B031-E3C3C5789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3018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Jogszabálykövetés</a:t>
                </a:r>
              </a:p>
            </p:txBody>
          </p:sp>
        </p:grpSp>
        <p:pic>
          <p:nvPicPr>
            <p:cNvPr id="44" name="Ábra 43">
              <a:extLst>
                <a:ext uri="{FF2B5EF4-FFF2-40B4-BE49-F238E27FC236}">
                  <a16:creationId xmlns:a16="http://schemas.microsoft.com/office/drawing/2014/main" id="{E2C4E6A2-9191-BE01-9AF3-EA9590748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453559" y="3734964"/>
              <a:ext cx="450000" cy="450000"/>
            </a:xfrm>
            <a:prstGeom prst="rect">
              <a:avLst/>
            </a:prstGeom>
          </p:spPr>
        </p:pic>
      </p:grp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1024D048-954A-19D9-EDF1-B18B249D1FB9}"/>
              </a:ext>
            </a:extLst>
          </p:cNvPr>
          <p:cNvGrpSpPr/>
          <p:nvPr/>
        </p:nvGrpSpPr>
        <p:grpSpPr>
          <a:xfrm>
            <a:off x="4199448" y="1338816"/>
            <a:ext cx="3612844" cy="1118066"/>
            <a:chOff x="4465778" y="804620"/>
            <a:chExt cx="3612844" cy="1118066"/>
          </a:xfrm>
        </p:grpSpPr>
        <p:grpSp>
          <p:nvGrpSpPr>
            <p:cNvPr id="55" name="Csoportba foglalás 54">
              <a:extLst>
                <a:ext uri="{FF2B5EF4-FFF2-40B4-BE49-F238E27FC236}">
                  <a16:creationId xmlns:a16="http://schemas.microsoft.com/office/drawing/2014/main" id="{BC363CDC-7D4C-C738-CCE9-80E0E264BB8E}"/>
                </a:ext>
              </a:extLst>
            </p:cNvPr>
            <p:cNvGrpSpPr/>
            <p:nvPr/>
          </p:nvGrpSpPr>
          <p:grpSpPr>
            <a:xfrm>
              <a:off x="4465778" y="804620"/>
              <a:ext cx="3612844" cy="1118066"/>
              <a:chOff x="4549698" y="565958"/>
              <a:chExt cx="3690492" cy="1118066"/>
            </a:xfrm>
          </p:grpSpPr>
          <p:sp>
            <p:nvSpPr>
              <p:cNvPr id="57" name="Téglalap: lekerekített 56">
                <a:extLst>
                  <a:ext uri="{FF2B5EF4-FFF2-40B4-BE49-F238E27FC236}">
                    <a16:creationId xmlns:a16="http://schemas.microsoft.com/office/drawing/2014/main" id="{EC9665B4-F917-DF9A-118D-AB95637E54A2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8" name="Tartalom helye 2">
                <a:extLst>
                  <a:ext uri="{FF2B5EF4-FFF2-40B4-BE49-F238E27FC236}">
                    <a16:creationId xmlns:a16="http://schemas.microsoft.com/office/drawing/2014/main" id="{D62956E6-B879-F20F-9B91-47D039A78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372" y="81588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Automata kitöltés </a:t>
                </a:r>
                <a:r>
                  <a:rPr lang="hu-HU" sz="1400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/>
                </a:r>
                <a:br>
                  <a:rPr lang="hu-HU" sz="1400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</a:br>
                <a:r>
                  <a:rPr lang="hu-HU" sz="1200" dirty="0">
                    <a:solidFill>
                      <a:srgbClr val="747D91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(már ismert adatok esetén)</a:t>
                </a:r>
              </a:p>
            </p:txBody>
          </p:sp>
        </p:grpSp>
        <p:pic>
          <p:nvPicPr>
            <p:cNvPr id="56" name="Ábra 55">
              <a:extLst>
                <a:ext uri="{FF2B5EF4-FFF2-40B4-BE49-F238E27FC236}">
                  <a16:creationId xmlns:a16="http://schemas.microsoft.com/office/drawing/2014/main" id="{3A19645D-96F5-370E-B584-43CE99E3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4691107" y="1117117"/>
              <a:ext cx="450000" cy="45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3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5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700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Az előnyökből fakadó kihívások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AA725828-2C4E-84D5-8D59-CDFA93527204}"/>
              </a:ext>
            </a:extLst>
          </p:cNvPr>
          <p:cNvSpPr txBox="1">
            <a:spLocks/>
          </p:cNvSpPr>
          <p:nvPr/>
        </p:nvSpPr>
        <p:spPr>
          <a:xfrm>
            <a:off x="264200" y="1148316"/>
            <a:ext cx="3718436" cy="1098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hu-HU" b="1" dirty="0">
                <a:solidFill>
                  <a:srgbClr val="2B354B"/>
                </a:solidFill>
                <a:latin typeface="Readex Pro Deca" pitchFamily="2" charset="-78"/>
                <a:cs typeface="Readex Pro Deca" pitchFamily="2" charset="-78"/>
              </a:rPr>
              <a:t>Az EMAP </a:t>
            </a:r>
            <a:r>
              <a:rPr lang="hu-HU" b="1" dirty="0" smtClean="0">
                <a:solidFill>
                  <a:srgbClr val="2B354B"/>
                </a:solidFill>
                <a:latin typeface="Readex Pro Deca" pitchFamily="2" charset="-78"/>
                <a:cs typeface="Readex Pro Deca" pitchFamily="2" charset="-78"/>
              </a:rPr>
              <a:t>el</a:t>
            </a:r>
            <a:r>
              <a:rPr lang="hu-HU" sz="1600" b="1" dirty="0" smtClean="0">
                <a:solidFill>
                  <a:srgbClr val="2B354B"/>
                </a:solidFill>
                <a:cs typeface="Readex Pro Deca" pitchFamily="2" charset="-78"/>
              </a:rPr>
              <a:t>ő</a:t>
            </a:r>
            <a:r>
              <a:rPr lang="hu-HU" b="1" dirty="0" smtClean="0">
                <a:solidFill>
                  <a:srgbClr val="2B354B"/>
                </a:solidFill>
                <a:latin typeface="Readex Pro Deca" pitchFamily="2" charset="-78"/>
                <a:cs typeface="Readex Pro Deca" pitchFamily="2" charset="-78"/>
              </a:rPr>
              <a:t>nyeib</a:t>
            </a:r>
            <a:r>
              <a:rPr lang="hu-HU" sz="1600" b="1" dirty="0">
                <a:solidFill>
                  <a:srgbClr val="2B354B"/>
                </a:solidFill>
                <a:cs typeface="Readex Pro Deca" pitchFamily="2" charset="-78"/>
              </a:rPr>
              <a:t>ő</a:t>
            </a:r>
            <a:r>
              <a:rPr lang="hu-HU" b="1" dirty="0" smtClean="0">
                <a:solidFill>
                  <a:srgbClr val="2B354B"/>
                </a:solidFill>
                <a:latin typeface="Readex Pro Deca" pitchFamily="2" charset="-78"/>
                <a:cs typeface="Readex Pro Deca" pitchFamily="2" charset="-78"/>
              </a:rPr>
              <a:t>l </a:t>
            </a:r>
            <a:r>
              <a:rPr lang="hu-HU" b="1" dirty="0">
                <a:solidFill>
                  <a:srgbClr val="2B354B"/>
                </a:solidFill>
                <a:latin typeface="Readex Pro Deca" pitchFamily="2" charset="-78"/>
                <a:cs typeface="Readex Pro Deca" pitchFamily="2" charset="-78"/>
              </a:rPr>
              <a:t>fakadó kihívások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7A32278-877E-3C6D-8340-E7D31AA57E37}"/>
              </a:ext>
            </a:extLst>
          </p:cNvPr>
          <p:cNvGrpSpPr/>
          <p:nvPr/>
        </p:nvGrpSpPr>
        <p:grpSpPr>
          <a:xfrm>
            <a:off x="4199448" y="2626056"/>
            <a:ext cx="3612844" cy="1118066"/>
            <a:chOff x="4465778" y="2091860"/>
            <a:chExt cx="3612844" cy="1118066"/>
          </a:xfrm>
        </p:grpSpPr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5B6275ED-F191-D8E8-1464-0233B70DC402}"/>
                </a:ext>
              </a:extLst>
            </p:cNvPr>
            <p:cNvGrpSpPr/>
            <p:nvPr/>
          </p:nvGrpSpPr>
          <p:grpSpPr>
            <a:xfrm>
              <a:off x="4465778" y="2091860"/>
              <a:ext cx="3612844" cy="1118066"/>
              <a:chOff x="4549698" y="565958"/>
              <a:chExt cx="3690492" cy="1118066"/>
            </a:xfrm>
          </p:grpSpPr>
          <p:sp>
            <p:nvSpPr>
              <p:cNvPr id="11" name="Téglalap: lekerekített 10">
                <a:extLst>
                  <a:ext uri="{FF2B5EF4-FFF2-40B4-BE49-F238E27FC236}">
                    <a16:creationId xmlns:a16="http://schemas.microsoft.com/office/drawing/2014/main" id="{B0E96F67-C13C-AED3-6E9E-98BC332407BD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" name="Tartalom helye 2">
                <a:extLst>
                  <a:ext uri="{FF2B5EF4-FFF2-40B4-BE49-F238E27FC236}">
                    <a16:creationId xmlns:a16="http://schemas.microsoft.com/office/drawing/2014/main" id="{F31BEB2D-0B8F-227B-FC03-7B02E1080D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39710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Elemi eseményadatok</a:t>
                </a:r>
              </a:p>
            </p:txBody>
          </p:sp>
        </p:grpSp>
        <p:pic>
          <p:nvPicPr>
            <p:cNvPr id="9" name="Ábra 8">
              <a:extLst>
                <a:ext uri="{FF2B5EF4-FFF2-40B4-BE49-F238E27FC236}">
                  <a16:creationId xmlns:a16="http://schemas.microsoft.com/office/drawing/2014/main" id="{A2B70B4D-380A-923A-C2F3-9F4046A97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691107" y="2391693"/>
              <a:ext cx="450000" cy="450000"/>
            </a:xfrm>
            <a:prstGeom prst="rect">
              <a:avLst/>
            </a:prstGeom>
          </p:spPr>
        </p:pic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C763447A-5459-D21F-E901-3E1585A37061}"/>
              </a:ext>
            </a:extLst>
          </p:cNvPr>
          <p:cNvGrpSpPr/>
          <p:nvPr/>
        </p:nvGrpSpPr>
        <p:grpSpPr>
          <a:xfrm>
            <a:off x="7895148" y="1338816"/>
            <a:ext cx="3612844" cy="1118066"/>
            <a:chOff x="8161478" y="804620"/>
            <a:chExt cx="3612844" cy="1118066"/>
          </a:xfrm>
        </p:grpSpPr>
        <p:grpSp>
          <p:nvGrpSpPr>
            <p:cNvPr id="14" name="Csoportba foglalás 13">
              <a:extLst>
                <a:ext uri="{FF2B5EF4-FFF2-40B4-BE49-F238E27FC236}">
                  <a16:creationId xmlns:a16="http://schemas.microsoft.com/office/drawing/2014/main" id="{B2D35891-319F-5683-9ACA-8CF88BCAA678}"/>
                </a:ext>
              </a:extLst>
            </p:cNvPr>
            <p:cNvGrpSpPr/>
            <p:nvPr/>
          </p:nvGrpSpPr>
          <p:grpSpPr>
            <a:xfrm>
              <a:off x="8161478" y="804620"/>
              <a:ext cx="3612844" cy="1118066"/>
              <a:chOff x="4549698" y="565958"/>
              <a:chExt cx="3690492" cy="1118066"/>
            </a:xfrm>
          </p:grpSpPr>
          <p:sp>
            <p:nvSpPr>
              <p:cNvPr id="18" name="Téglalap: lekerekített 17">
                <a:extLst>
                  <a:ext uri="{FF2B5EF4-FFF2-40B4-BE49-F238E27FC236}">
                    <a16:creationId xmlns:a16="http://schemas.microsoft.com/office/drawing/2014/main" id="{7FAD7F00-2A81-176E-E95D-27172939F791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9" name="Tartalom helye 2">
                <a:extLst>
                  <a:ext uri="{FF2B5EF4-FFF2-40B4-BE49-F238E27FC236}">
                    <a16:creationId xmlns:a16="http://schemas.microsoft.com/office/drawing/2014/main" id="{618BFE7C-0353-2BD1-1611-0F7B6DE91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43818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Egyszeri adatszolgáltatás</a:t>
                </a:r>
                <a:endParaRPr lang="hu-HU" sz="1200" dirty="0">
                  <a:solidFill>
                    <a:srgbClr val="747D91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endParaRPr>
              </a:p>
            </p:txBody>
          </p:sp>
        </p:grpSp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10C638E1-F102-F1CB-A90A-00FD56FA4345}"/>
                </a:ext>
              </a:extLst>
            </p:cNvPr>
            <p:cNvGrpSpPr/>
            <p:nvPr/>
          </p:nvGrpSpPr>
          <p:grpSpPr>
            <a:xfrm>
              <a:off x="8391816" y="1147147"/>
              <a:ext cx="433140" cy="433012"/>
              <a:chOff x="1415030" y="2148188"/>
              <a:chExt cx="433140" cy="433012"/>
            </a:xfrm>
          </p:grpSpPr>
          <p:sp>
            <p:nvSpPr>
              <p:cNvPr id="16" name="Szabadkézi sokszög: alakzat 15">
                <a:extLst>
                  <a:ext uri="{FF2B5EF4-FFF2-40B4-BE49-F238E27FC236}">
                    <a16:creationId xmlns:a16="http://schemas.microsoft.com/office/drawing/2014/main" id="{F71E492F-8651-C1F0-DE4D-0ED4BEA48126}"/>
                  </a:ext>
                </a:extLst>
              </p:cNvPr>
              <p:cNvSpPr/>
              <p:nvPr/>
            </p:nvSpPr>
            <p:spPr>
              <a:xfrm>
                <a:off x="1415030" y="2148276"/>
                <a:ext cx="433140" cy="432924"/>
              </a:xfrm>
              <a:custGeom>
                <a:avLst/>
                <a:gdLst>
                  <a:gd name="connsiteX0" fmla="*/ 433142 w 433140"/>
                  <a:gd name="connsiteY0" fmla="*/ 125829 h 432924"/>
                  <a:gd name="connsiteX1" fmla="*/ 433142 w 433140"/>
                  <a:gd name="connsiteY1" fmla="*/ 307098 h 432924"/>
                  <a:gd name="connsiteX2" fmla="*/ 307315 w 433140"/>
                  <a:gd name="connsiteY2" fmla="*/ 432925 h 432924"/>
                  <a:gd name="connsiteX3" fmla="*/ 125829 w 433140"/>
                  <a:gd name="connsiteY3" fmla="*/ 432925 h 432924"/>
                  <a:gd name="connsiteX4" fmla="*/ 2 w 433140"/>
                  <a:gd name="connsiteY4" fmla="*/ 307315 h 432924"/>
                  <a:gd name="connsiteX5" fmla="*/ 2 w 433140"/>
                  <a:gd name="connsiteY5" fmla="*/ 125829 h 432924"/>
                  <a:gd name="connsiteX6" fmla="*/ 125829 w 433140"/>
                  <a:gd name="connsiteY6" fmla="*/ 2 h 432924"/>
                  <a:gd name="connsiteX7" fmla="*/ 307098 w 433140"/>
                  <a:gd name="connsiteY7" fmla="*/ 2 h 432924"/>
                  <a:gd name="connsiteX8" fmla="*/ 433142 w 433140"/>
                  <a:gd name="connsiteY8" fmla="*/ 125829 h 4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140" h="432924">
                    <a:moveTo>
                      <a:pt x="433142" y="125829"/>
                    </a:moveTo>
                    <a:lnTo>
                      <a:pt x="433142" y="307098"/>
                    </a:lnTo>
                    <a:cubicBezTo>
                      <a:pt x="433142" y="385930"/>
                      <a:pt x="386146" y="432925"/>
                      <a:pt x="307315" y="432925"/>
                    </a:cubicBezTo>
                    <a:lnTo>
                      <a:pt x="125829" y="432925"/>
                    </a:lnTo>
                    <a:cubicBezTo>
                      <a:pt x="46998" y="433142"/>
                      <a:pt x="2" y="386146"/>
                      <a:pt x="2" y="307315"/>
                    </a:cubicBezTo>
                    <a:lnTo>
                      <a:pt x="2" y="125829"/>
                    </a:lnTo>
                    <a:cubicBezTo>
                      <a:pt x="2" y="46998"/>
                      <a:pt x="46998" y="2"/>
                      <a:pt x="125829" y="2"/>
                    </a:cubicBezTo>
                    <a:lnTo>
                      <a:pt x="307098" y="2"/>
                    </a:lnTo>
                    <a:cubicBezTo>
                      <a:pt x="386146" y="2"/>
                      <a:pt x="433142" y="46998"/>
                      <a:pt x="433142" y="125829"/>
                    </a:cubicBezTo>
                    <a:close/>
                  </a:path>
                </a:pathLst>
              </a:custGeom>
              <a:solidFill>
                <a:srgbClr val="0197A7">
                  <a:alpha val="40000"/>
                </a:srgbClr>
              </a:solidFill>
              <a:ln w="21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17" name="Alcím 2">
                <a:extLst>
                  <a:ext uri="{FF2B5EF4-FFF2-40B4-BE49-F238E27FC236}">
                    <a16:creationId xmlns:a16="http://schemas.microsoft.com/office/drawing/2014/main" id="{ADFD793D-9DAB-6F12-2623-4B9936E48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5030" y="2148188"/>
                <a:ext cx="433140" cy="4199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hu-HU" sz="2000" b="1" dirty="0">
                    <a:solidFill>
                      <a:srgbClr val="0197A7"/>
                    </a:solidFill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rPr>
                  <a:t>1</a:t>
                </a:r>
                <a:r>
                  <a:rPr lang="hu-HU" sz="1500" b="1" dirty="0">
                    <a:solidFill>
                      <a:srgbClr val="0197A7"/>
                    </a:solidFill>
                    <a:latin typeface="Readex Pro Deca" pitchFamily="2" charset="-78"/>
                    <a:ea typeface="Source Sans Pro" panose="020B0503030403020204" pitchFamily="34" charset="0"/>
                    <a:cs typeface="Readex Pro Deca" pitchFamily="2" charset="-78"/>
                  </a:rPr>
                  <a:t>x</a:t>
                </a:r>
              </a:p>
            </p:txBody>
          </p:sp>
        </p:grp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977A55C-E841-1415-B7EC-D0F9C5D54DCB}"/>
              </a:ext>
            </a:extLst>
          </p:cNvPr>
          <p:cNvGrpSpPr/>
          <p:nvPr/>
        </p:nvGrpSpPr>
        <p:grpSpPr>
          <a:xfrm>
            <a:off x="4199448" y="3963196"/>
            <a:ext cx="3612844" cy="1118066"/>
            <a:chOff x="4465778" y="3429000"/>
            <a:chExt cx="3612844" cy="1118066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7A2534FF-48C0-C8A2-8792-D391B88AF8D4}"/>
                </a:ext>
              </a:extLst>
            </p:cNvPr>
            <p:cNvGrpSpPr/>
            <p:nvPr/>
          </p:nvGrpSpPr>
          <p:grpSpPr>
            <a:xfrm>
              <a:off x="4465778" y="3429000"/>
              <a:ext cx="3612844" cy="1118066"/>
              <a:chOff x="4549698" y="565958"/>
              <a:chExt cx="3690492" cy="1118066"/>
            </a:xfrm>
          </p:grpSpPr>
          <p:sp>
            <p:nvSpPr>
              <p:cNvPr id="25" name="Téglalap: lekerekített 24">
                <a:extLst>
                  <a:ext uri="{FF2B5EF4-FFF2-40B4-BE49-F238E27FC236}">
                    <a16:creationId xmlns:a16="http://schemas.microsoft.com/office/drawing/2014/main" id="{8850D404-3836-D778-4F91-560D2AAFF6F7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6" name="Tartalom helye 2">
                <a:extLst>
                  <a:ext uri="{FF2B5EF4-FFF2-40B4-BE49-F238E27FC236}">
                    <a16:creationId xmlns:a16="http://schemas.microsoft.com/office/drawing/2014/main" id="{E4DFF04B-DA7F-782A-2842-FC729EA913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3018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Azonnali visszajelzés </a:t>
                </a:r>
              </a:p>
            </p:txBody>
          </p:sp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F5429CC7-D182-BDDA-9E0E-EE3E470360CA}"/>
                </a:ext>
              </a:extLst>
            </p:cNvPr>
            <p:cNvGrpSpPr/>
            <p:nvPr/>
          </p:nvGrpSpPr>
          <p:grpSpPr>
            <a:xfrm>
              <a:off x="4728607" y="3800626"/>
              <a:ext cx="375000" cy="374813"/>
              <a:chOff x="3233756" y="2954229"/>
              <a:chExt cx="375000" cy="374813"/>
            </a:xfrm>
          </p:grpSpPr>
          <p:sp>
            <p:nvSpPr>
              <p:cNvPr id="23" name="Szabadkézi sokszög: alakzat 22">
                <a:extLst>
                  <a:ext uri="{FF2B5EF4-FFF2-40B4-BE49-F238E27FC236}">
                    <a16:creationId xmlns:a16="http://schemas.microsoft.com/office/drawing/2014/main" id="{0370C648-C941-D4E1-C90A-C8866D810E09}"/>
                  </a:ext>
                </a:extLst>
              </p:cNvPr>
              <p:cNvSpPr/>
              <p:nvPr/>
            </p:nvSpPr>
            <p:spPr>
              <a:xfrm>
                <a:off x="3233756" y="2954229"/>
                <a:ext cx="375000" cy="374813"/>
              </a:xfrm>
              <a:custGeom>
                <a:avLst/>
                <a:gdLst>
                  <a:gd name="connsiteX0" fmla="*/ 375002 w 375000"/>
                  <a:gd name="connsiteY0" fmla="*/ 108940 h 374813"/>
                  <a:gd name="connsiteX1" fmla="*/ 375002 w 375000"/>
                  <a:gd name="connsiteY1" fmla="*/ 265877 h 374813"/>
                  <a:gd name="connsiteX2" fmla="*/ 266065 w 375000"/>
                  <a:gd name="connsiteY2" fmla="*/ 374815 h 374813"/>
                  <a:gd name="connsiteX3" fmla="*/ 108940 w 375000"/>
                  <a:gd name="connsiteY3" fmla="*/ 374815 h 374813"/>
                  <a:gd name="connsiteX4" fmla="*/ 2 w 375000"/>
                  <a:gd name="connsiteY4" fmla="*/ 266065 h 374813"/>
                  <a:gd name="connsiteX5" fmla="*/ 2 w 375000"/>
                  <a:gd name="connsiteY5" fmla="*/ 108940 h 374813"/>
                  <a:gd name="connsiteX6" fmla="*/ 108940 w 375000"/>
                  <a:gd name="connsiteY6" fmla="*/ 2 h 374813"/>
                  <a:gd name="connsiteX7" fmla="*/ 265877 w 375000"/>
                  <a:gd name="connsiteY7" fmla="*/ 2 h 374813"/>
                  <a:gd name="connsiteX8" fmla="*/ 375002 w 375000"/>
                  <a:gd name="connsiteY8" fmla="*/ 108940 h 37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5000" h="374813">
                    <a:moveTo>
                      <a:pt x="375002" y="108940"/>
                    </a:moveTo>
                    <a:lnTo>
                      <a:pt x="375002" y="265877"/>
                    </a:lnTo>
                    <a:cubicBezTo>
                      <a:pt x="375002" y="334127"/>
                      <a:pt x="334315" y="374815"/>
                      <a:pt x="266065" y="374815"/>
                    </a:cubicBezTo>
                    <a:lnTo>
                      <a:pt x="108940" y="374815"/>
                    </a:lnTo>
                    <a:cubicBezTo>
                      <a:pt x="40690" y="375002"/>
                      <a:pt x="2" y="334315"/>
                      <a:pt x="2" y="266065"/>
                    </a:cubicBezTo>
                    <a:lnTo>
                      <a:pt x="2" y="108940"/>
                    </a:lnTo>
                    <a:cubicBezTo>
                      <a:pt x="2" y="40690"/>
                      <a:pt x="40690" y="2"/>
                      <a:pt x="108940" y="2"/>
                    </a:cubicBezTo>
                    <a:lnTo>
                      <a:pt x="265877" y="2"/>
                    </a:lnTo>
                    <a:cubicBezTo>
                      <a:pt x="334315" y="2"/>
                      <a:pt x="375002" y="40690"/>
                      <a:pt x="375002" y="108940"/>
                    </a:cubicBezTo>
                    <a:close/>
                  </a:path>
                </a:pathLst>
              </a:custGeom>
              <a:solidFill>
                <a:srgbClr val="0197A7">
                  <a:alpha val="40000"/>
                </a:srgbClr>
              </a:solidFill>
              <a:ln w="1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pic>
            <p:nvPicPr>
              <p:cNvPr id="24" name="Ábra 23">
                <a:extLst>
                  <a:ext uri="{FF2B5EF4-FFF2-40B4-BE49-F238E27FC236}">
                    <a16:creationId xmlns:a16="http://schemas.microsoft.com/office/drawing/2014/main" id="{6CA6EAB9-206C-BEEB-3BFA-782C72F41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3347124" y="3009845"/>
                <a:ext cx="148264" cy="263580"/>
              </a:xfrm>
              <a:prstGeom prst="rect">
                <a:avLst/>
              </a:prstGeom>
            </p:spPr>
          </p:pic>
        </p:grp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3E3BFADD-DE02-E5E8-10A8-14501A5F55B3}"/>
              </a:ext>
            </a:extLst>
          </p:cNvPr>
          <p:cNvGrpSpPr/>
          <p:nvPr/>
        </p:nvGrpSpPr>
        <p:grpSpPr>
          <a:xfrm>
            <a:off x="4199448" y="5325271"/>
            <a:ext cx="3612844" cy="1118066"/>
            <a:chOff x="4465778" y="4791075"/>
            <a:chExt cx="3612844" cy="1118066"/>
          </a:xfrm>
        </p:grpSpPr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AC5D4061-62A2-BFA5-7387-00FF014CDB90}"/>
                </a:ext>
              </a:extLst>
            </p:cNvPr>
            <p:cNvGrpSpPr/>
            <p:nvPr/>
          </p:nvGrpSpPr>
          <p:grpSpPr>
            <a:xfrm>
              <a:off x="4465778" y="4791075"/>
              <a:ext cx="3612844" cy="1118066"/>
              <a:chOff x="4549698" y="565958"/>
              <a:chExt cx="3690492" cy="1118066"/>
            </a:xfrm>
          </p:grpSpPr>
          <p:sp>
            <p:nvSpPr>
              <p:cNvPr id="30" name="Téglalap: lekerekített 29">
                <a:extLst>
                  <a:ext uri="{FF2B5EF4-FFF2-40B4-BE49-F238E27FC236}">
                    <a16:creationId xmlns:a16="http://schemas.microsoft.com/office/drawing/2014/main" id="{D6716181-D5C7-442E-ACE1-71A65BF96D46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1" name="Tartalom helye 2">
                <a:extLst>
                  <a:ext uri="{FF2B5EF4-FFF2-40B4-BE49-F238E27FC236}">
                    <a16:creationId xmlns:a16="http://schemas.microsoft.com/office/drawing/2014/main" id="{0C092237-2898-10F2-B4F0-3CBCF0ADDD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79303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Kommunikáció minden alrendszerrel</a:t>
                </a:r>
              </a:p>
            </p:txBody>
          </p:sp>
        </p:grpSp>
        <p:pic>
          <p:nvPicPr>
            <p:cNvPr id="29" name="Ábra 28">
              <a:extLst>
                <a:ext uri="{FF2B5EF4-FFF2-40B4-BE49-F238E27FC236}">
                  <a16:creationId xmlns:a16="http://schemas.microsoft.com/office/drawing/2014/main" id="{A0F5DDDE-C558-9041-587F-FF11403BA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699177" y="5125108"/>
              <a:ext cx="450000" cy="450000"/>
            </a:xfrm>
            <a:prstGeom prst="rect">
              <a:avLst/>
            </a:prstGeom>
          </p:spPr>
        </p:pic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F4CCD952-82A5-43E6-DD92-A027E56BFC3E}"/>
              </a:ext>
            </a:extLst>
          </p:cNvPr>
          <p:cNvGrpSpPr/>
          <p:nvPr/>
        </p:nvGrpSpPr>
        <p:grpSpPr>
          <a:xfrm>
            <a:off x="7895152" y="5325271"/>
            <a:ext cx="3691504" cy="1118066"/>
            <a:chOff x="8161482" y="4791075"/>
            <a:chExt cx="3691504" cy="1118066"/>
          </a:xfrm>
        </p:grpSpPr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BA8F9B93-55B0-7ED3-7F5B-F9883CC74461}"/>
                </a:ext>
              </a:extLst>
            </p:cNvPr>
            <p:cNvGrpSpPr/>
            <p:nvPr/>
          </p:nvGrpSpPr>
          <p:grpSpPr>
            <a:xfrm>
              <a:off x="8161482" y="4791075"/>
              <a:ext cx="3691504" cy="1118066"/>
              <a:chOff x="4549698" y="565958"/>
              <a:chExt cx="3770839" cy="1118066"/>
            </a:xfrm>
          </p:grpSpPr>
          <p:sp>
            <p:nvSpPr>
              <p:cNvPr id="35" name="Téglalap: lekerekített 34">
                <a:extLst>
                  <a:ext uri="{FF2B5EF4-FFF2-40B4-BE49-F238E27FC236}">
                    <a16:creationId xmlns:a16="http://schemas.microsoft.com/office/drawing/2014/main" id="{60E25BA2-F790-17A6-37B5-CB3C013064F5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6" name="Tartalom helye 2">
                <a:extLst>
                  <a:ext uri="{FF2B5EF4-FFF2-40B4-BE49-F238E27FC236}">
                    <a16:creationId xmlns:a16="http://schemas.microsoft.com/office/drawing/2014/main" id="{5CF02AA4-5A10-1E8E-044A-DF2F5F90B7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372" y="793035"/>
                <a:ext cx="2980165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Hatékony folyamatok és átlátható felhasználói felület</a:t>
                </a:r>
              </a:p>
            </p:txBody>
          </p:sp>
        </p:grpSp>
        <p:pic>
          <p:nvPicPr>
            <p:cNvPr id="34" name="Ábra 33">
              <a:extLst>
                <a:ext uri="{FF2B5EF4-FFF2-40B4-BE49-F238E27FC236}">
                  <a16:creationId xmlns:a16="http://schemas.microsoft.com/office/drawing/2014/main" id="{29251124-9E66-0A61-17CB-62EE5E77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90678" y="5116240"/>
              <a:ext cx="450000" cy="450000"/>
            </a:xfrm>
            <a:prstGeom prst="rect">
              <a:avLst/>
            </a:prstGeom>
          </p:spPr>
        </p:pic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D2D3CABC-2AD6-316A-B96D-63AFCAD87C23}"/>
              </a:ext>
            </a:extLst>
          </p:cNvPr>
          <p:cNvGrpSpPr/>
          <p:nvPr/>
        </p:nvGrpSpPr>
        <p:grpSpPr>
          <a:xfrm>
            <a:off x="7895148" y="2626056"/>
            <a:ext cx="3612844" cy="1118066"/>
            <a:chOff x="8161478" y="2091860"/>
            <a:chExt cx="3612844" cy="1118066"/>
          </a:xfrm>
        </p:grpSpPr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A6F34F96-FA41-C400-704C-D80D18388B3A}"/>
                </a:ext>
              </a:extLst>
            </p:cNvPr>
            <p:cNvGrpSpPr/>
            <p:nvPr/>
          </p:nvGrpSpPr>
          <p:grpSpPr>
            <a:xfrm>
              <a:off x="8161478" y="2091860"/>
              <a:ext cx="3612844" cy="1118066"/>
              <a:chOff x="4549698" y="565958"/>
              <a:chExt cx="3690492" cy="1118066"/>
            </a:xfrm>
          </p:grpSpPr>
          <p:sp>
            <p:nvSpPr>
              <p:cNvPr id="40" name="Téglalap: lekerekített 39">
                <a:extLst>
                  <a:ext uri="{FF2B5EF4-FFF2-40B4-BE49-F238E27FC236}">
                    <a16:creationId xmlns:a16="http://schemas.microsoft.com/office/drawing/2014/main" id="{6FC498C7-F033-5372-62D4-3B94D8D07941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1" name="Tartalom helye 2">
                <a:extLst>
                  <a:ext uri="{FF2B5EF4-FFF2-40B4-BE49-F238E27FC236}">
                    <a16:creationId xmlns:a16="http://schemas.microsoft.com/office/drawing/2014/main" id="{2B2EF151-FA17-5F66-27E5-580CC4352D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6240" y="811041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Adatszolgáltatás min</a:t>
                </a:r>
                <a:r>
                  <a:rPr lang="hu-HU" sz="1000" b="1" dirty="0">
                    <a:solidFill>
                      <a:srgbClr val="2B354B"/>
                    </a:solidFill>
                    <a:ea typeface="Open Sans" panose="020B0606030504020204" pitchFamily="34" charset="0"/>
                    <a:cs typeface="Readex Pro Deca" pitchFamily="2" charset="-78"/>
                  </a:rPr>
                  <a:t>ő</a:t>
                </a: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ségi javulása</a:t>
                </a:r>
              </a:p>
            </p:txBody>
          </p:sp>
        </p:grpSp>
        <p:pic>
          <p:nvPicPr>
            <p:cNvPr id="39" name="Ábra 38">
              <a:extLst>
                <a:ext uri="{FF2B5EF4-FFF2-40B4-BE49-F238E27FC236}">
                  <a16:creationId xmlns:a16="http://schemas.microsoft.com/office/drawing/2014/main" id="{70510675-7E71-4721-FA0E-38946EC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453559" y="2425893"/>
              <a:ext cx="450000" cy="450000"/>
            </a:xfrm>
            <a:prstGeom prst="rect">
              <a:avLst/>
            </a:prstGeom>
          </p:spPr>
        </p:pic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5DD74F29-ED4D-B519-55D6-2A062D3B9E36}"/>
              </a:ext>
            </a:extLst>
          </p:cNvPr>
          <p:cNvGrpSpPr/>
          <p:nvPr/>
        </p:nvGrpSpPr>
        <p:grpSpPr>
          <a:xfrm>
            <a:off x="7895148" y="3963196"/>
            <a:ext cx="3612844" cy="1118066"/>
            <a:chOff x="8161478" y="3429000"/>
            <a:chExt cx="3612844" cy="1118066"/>
          </a:xfrm>
        </p:grpSpPr>
        <p:grpSp>
          <p:nvGrpSpPr>
            <p:cNvPr id="43" name="Csoportba foglalás 42">
              <a:extLst>
                <a:ext uri="{FF2B5EF4-FFF2-40B4-BE49-F238E27FC236}">
                  <a16:creationId xmlns:a16="http://schemas.microsoft.com/office/drawing/2014/main" id="{A2E7A954-6D50-1EF5-6F4E-1B8F428EB24C}"/>
                </a:ext>
              </a:extLst>
            </p:cNvPr>
            <p:cNvGrpSpPr/>
            <p:nvPr/>
          </p:nvGrpSpPr>
          <p:grpSpPr>
            <a:xfrm>
              <a:off x="8161478" y="3429000"/>
              <a:ext cx="3612844" cy="1118066"/>
              <a:chOff x="4549698" y="565958"/>
              <a:chExt cx="3690492" cy="1118066"/>
            </a:xfrm>
          </p:grpSpPr>
          <p:sp>
            <p:nvSpPr>
              <p:cNvPr id="45" name="Téglalap: lekerekített 44">
                <a:extLst>
                  <a:ext uri="{FF2B5EF4-FFF2-40B4-BE49-F238E27FC236}">
                    <a16:creationId xmlns:a16="http://schemas.microsoft.com/office/drawing/2014/main" id="{9099B6F4-CA8F-E87A-90EB-51E8471B648D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6" name="Tartalom helye 2">
                <a:extLst>
                  <a:ext uri="{FF2B5EF4-FFF2-40B4-BE49-F238E27FC236}">
                    <a16:creationId xmlns:a16="http://schemas.microsoft.com/office/drawing/2014/main" id="{E35AA509-3763-B29A-B031-E3C3C5789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132" y="93018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Jogszabálykövetés</a:t>
                </a:r>
              </a:p>
            </p:txBody>
          </p:sp>
        </p:grpSp>
        <p:pic>
          <p:nvPicPr>
            <p:cNvPr id="44" name="Ábra 43">
              <a:extLst>
                <a:ext uri="{FF2B5EF4-FFF2-40B4-BE49-F238E27FC236}">
                  <a16:creationId xmlns:a16="http://schemas.microsoft.com/office/drawing/2014/main" id="{E2C4E6A2-9191-BE01-9AF3-EA9590748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453559" y="3734964"/>
              <a:ext cx="450000" cy="450000"/>
            </a:xfrm>
            <a:prstGeom prst="rect">
              <a:avLst/>
            </a:prstGeom>
          </p:spPr>
        </p:pic>
      </p:grp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1024D048-954A-19D9-EDF1-B18B249D1FB9}"/>
              </a:ext>
            </a:extLst>
          </p:cNvPr>
          <p:cNvGrpSpPr/>
          <p:nvPr/>
        </p:nvGrpSpPr>
        <p:grpSpPr>
          <a:xfrm>
            <a:off x="4199448" y="1338816"/>
            <a:ext cx="3612844" cy="1118066"/>
            <a:chOff x="4465778" y="804620"/>
            <a:chExt cx="3612844" cy="1118066"/>
          </a:xfrm>
        </p:grpSpPr>
        <p:grpSp>
          <p:nvGrpSpPr>
            <p:cNvPr id="55" name="Csoportba foglalás 54">
              <a:extLst>
                <a:ext uri="{FF2B5EF4-FFF2-40B4-BE49-F238E27FC236}">
                  <a16:creationId xmlns:a16="http://schemas.microsoft.com/office/drawing/2014/main" id="{BC363CDC-7D4C-C738-CCE9-80E0E264BB8E}"/>
                </a:ext>
              </a:extLst>
            </p:cNvPr>
            <p:cNvGrpSpPr/>
            <p:nvPr/>
          </p:nvGrpSpPr>
          <p:grpSpPr>
            <a:xfrm>
              <a:off x="4465778" y="804620"/>
              <a:ext cx="3612844" cy="1118066"/>
              <a:chOff x="4549698" y="565958"/>
              <a:chExt cx="3690492" cy="1118066"/>
            </a:xfrm>
          </p:grpSpPr>
          <p:sp>
            <p:nvSpPr>
              <p:cNvPr id="57" name="Téglalap: lekerekített 56">
                <a:extLst>
                  <a:ext uri="{FF2B5EF4-FFF2-40B4-BE49-F238E27FC236}">
                    <a16:creationId xmlns:a16="http://schemas.microsoft.com/office/drawing/2014/main" id="{EC9665B4-F917-DF9A-118D-AB95637E54A2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8" name="Tartalom helye 2">
                <a:extLst>
                  <a:ext uri="{FF2B5EF4-FFF2-40B4-BE49-F238E27FC236}">
                    <a16:creationId xmlns:a16="http://schemas.microsoft.com/office/drawing/2014/main" id="{D62956E6-B879-F20F-9B91-47D039A78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372" y="815885"/>
                <a:ext cx="2678346" cy="530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1400" b="1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Automata kitöltés </a:t>
                </a:r>
                <a:r>
                  <a:rPr lang="hu-HU" sz="1400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/>
                </a:r>
                <a:br>
                  <a:rPr lang="hu-HU" sz="1400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</a:br>
                <a:r>
                  <a:rPr lang="hu-HU" sz="1200" dirty="0">
                    <a:solidFill>
                      <a:srgbClr val="747D91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(már ismert adatok esetén)</a:t>
                </a:r>
              </a:p>
            </p:txBody>
          </p:sp>
        </p:grpSp>
        <p:pic>
          <p:nvPicPr>
            <p:cNvPr id="56" name="Ábra 55">
              <a:extLst>
                <a:ext uri="{FF2B5EF4-FFF2-40B4-BE49-F238E27FC236}">
                  <a16:creationId xmlns:a16="http://schemas.microsoft.com/office/drawing/2014/main" id="{3A19645D-96F5-370E-B584-43CE99E3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4691107" y="1117117"/>
              <a:ext cx="450000" cy="450000"/>
            </a:xfrm>
            <a:prstGeom prst="rect">
              <a:avLst/>
            </a:prstGeom>
          </p:spPr>
        </p:pic>
      </p:grp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D48BF98-B1DB-DF97-A253-15E10C1878A9}"/>
              </a:ext>
            </a:extLst>
          </p:cNvPr>
          <p:cNvSpPr/>
          <p:nvPr/>
        </p:nvSpPr>
        <p:spPr>
          <a:xfrm>
            <a:off x="912803" y="2728545"/>
            <a:ext cx="1929277" cy="349200"/>
          </a:xfrm>
          <a:prstGeom prst="roundRect">
            <a:avLst>
              <a:gd name="adj" fmla="val 13542"/>
            </a:avLst>
          </a:prstGeom>
          <a:solidFill>
            <a:srgbClr val="0197A7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Kapcsolat a háttér-adatbázisokkal (validáció)</a:t>
            </a:r>
          </a:p>
        </p:txBody>
      </p:sp>
      <p:sp>
        <p:nvSpPr>
          <p:cNvPr id="47" name="Téglalap: lekerekített 46">
            <a:extLst>
              <a:ext uri="{FF2B5EF4-FFF2-40B4-BE49-F238E27FC236}">
                <a16:creationId xmlns:a16="http://schemas.microsoft.com/office/drawing/2014/main" id="{D17C51CC-522E-1D3B-59C3-62F08049165A}"/>
              </a:ext>
            </a:extLst>
          </p:cNvPr>
          <p:cNvSpPr/>
          <p:nvPr/>
        </p:nvSpPr>
        <p:spPr>
          <a:xfrm>
            <a:off x="912803" y="4831664"/>
            <a:ext cx="1929277" cy="349200"/>
          </a:xfrm>
          <a:prstGeom prst="roundRect">
            <a:avLst>
              <a:gd name="adj" fmla="val 13542"/>
            </a:avLst>
          </a:prstGeom>
          <a:solidFill>
            <a:srgbClr val="7030A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Nyomtatvány-transzformáció</a:t>
            </a:r>
          </a:p>
        </p:txBody>
      </p:sp>
      <p:sp>
        <p:nvSpPr>
          <p:cNvPr id="48" name="Téglalap: lekerekített 47">
            <a:extLst>
              <a:ext uri="{FF2B5EF4-FFF2-40B4-BE49-F238E27FC236}">
                <a16:creationId xmlns:a16="http://schemas.microsoft.com/office/drawing/2014/main" id="{A3ED78C8-6C3E-0574-C2AE-9DA9382C0C7F}"/>
              </a:ext>
            </a:extLst>
          </p:cNvPr>
          <p:cNvSpPr/>
          <p:nvPr/>
        </p:nvSpPr>
        <p:spPr>
          <a:xfrm>
            <a:off x="912802" y="3788596"/>
            <a:ext cx="1929277" cy="349200"/>
          </a:xfrm>
          <a:prstGeom prst="roundRect">
            <a:avLst>
              <a:gd name="adj" fmla="val 13542"/>
            </a:avLst>
          </a:prstGeom>
          <a:solidFill>
            <a:srgbClr val="2B354B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„Állapotjelöl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ea typeface="+mn-ea"/>
                <a:cs typeface="Readex Pro Deca" pitchFamily="2" charset="-78"/>
              </a:rPr>
              <a:t>ő</a:t>
            </a: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D7DAEC"/>
                </a:solidFill>
                <a:effectLst/>
                <a:uLnTx/>
                <a:uFillTx/>
                <a:latin typeface="Readex Pro Deca" pitchFamily="2" charset="-78"/>
                <a:ea typeface="+mn-ea"/>
                <a:cs typeface="Readex Pro Deca" pitchFamily="2" charset="-78"/>
              </a:rPr>
              <a:t> adatbázis”</a:t>
            </a:r>
          </a:p>
        </p:txBody>
      </p:sp>
      <p:cxnSp>
        <p:nvCxnSpPr>
          <p:cNvPr id="53" name="Összekötő: szögletes 52">
            <a:extLst>
              <a:ext uri="{FF2B5EF4-FFF2-40B4-BE49-F238E27FC236}">
                <a16:creationId xmlns:a16="http://schemas.microsoft.com/office/drawing/2014/main" id="{B51E5B08-B482-6393-E2A8-C00FE7E0CE17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2842080" y="2903145"/>
            <a:ext cx="1357368" cy="2981159"/>
          </a:xfrm>
          <a:prstGeom prst="bentConnector3">
            <a:avLst>
              <a:gd name="adj1" fmla="val 50000"/>
            </a:avLst>
          </a:prstGeom>
          <a:ln w="19050">
            <a:solidFill>
              <a:srgbClr val="01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Összekötő: szögletes 61">
            <a:extLst>
              <a:ext uri="{FF2B5EF4-FFF2-40B4-BE49-F238E27FC236}">
                <a16:creationId xmlns:a16="http://schemas.microsoft.com/office/drawing/2014/main" id="{BC759CAA-B600-21B7-9C64-E119BF0953AA}"/>
              </a:ext>
            </a:extLst>
          </p:cNvPr>
          <p:cNvCxnSpPr>
            <a:cxnSpLocks/>
            <a:stCxn id="48" idx="3"/>
            <a:endCxn id="57" idx="1"/>
          </p:cNvCxnSpPr>
          <p:nvPr/>
        </p:nvCxnSpPr>
        <p:spPr>
          <a:xfrm flipV="1">
            <a:off x="2842079" y="1897849"/>
            <a:ext cx="1357369" cy="2065347"/>
          </a:xfrm>
          <a:prstGeom prst="bentConnector3">
            <a:avLst>
              <a:gd name="adj1" fmla="val 6765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Összekötő: szögletes 68">
            <a:extLst>
              <a:ext uri="{FF2B5EF4-FFF2-40B4-BE49-F238E27FC236}">
                <a16:creationId xmlns:a16="http://schemas.microsoft.com/office/drawing/2014/main" id="{CA1CCE73-68CA-7F2F-AC97-15EFB96CBBB1}"/>
              </a:ext>
            </a:extLst>
          </p:cNvPr>
          <p:cNvCxnSpPr>
            <a:cxnSpLocks/>
            <a:stCxn id="48" idx="3"/>
            <a:endCxn id="25" idx="1"/>
          </p:cNvCxnSpPr>
          <p:nvPr/>
        </p:nvCxnSpPr>
        <p:spPr>
          <a:xfrm>
            <a:off x="2842079" y="3963196"/>
            <a:ext cx="1357369" cy="559033"/>
          </a:xfrm>
          <a:prstGeom prst="bentConnector3">
            <a:avLst>
              <a:gd name="adj1" fmla="val 6765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Összekötő: szögletes 72">
            <a:extLst>
              <a:ext uri="{FF2B5EF4-FFF2-40B4-BE49-F238E27FC236}">
                <a16:creationId xmlns:a16="http://schemas.microsoft.com/office/drawing/2014/main" id="{E75AB111-6A7E-29A6-E9C6-7D96683EC484}"/>
              </a:ext>
            </a:extLst>
          </p:cNvPr>
          <p:cNvCxnSpPr>
            <a:cxnSpLocks/>
            <a:stCxn id="48" idx="3"/>
            <a:endCxn id="18" idx="1"/>
          </p:cNvCxnSpPr>
          <p:nvPr/>
        </p:nvCxnSpPr>
        <p:spPr>
          <a:xfrm flipV="1">
            <a:off x="2842079" y="1897849"/>
            <a:ext cx="5053069" cy="2065347"/>
          </a:xfrm>
          <a:prstGeom prst="bentConnector3">
            <a:avLst>
              <a:gd name="adj1" fmla="val 8917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Összekötő: szögletes 76">
            <a:extLst>
              <a:ext uri="{FF2B5EF4-FFF2-40B4-BE49-F238E27FC236}">
                <a16:creationId xmlns:a16="http://schemas.microsoft.com/office/drawing/2014/main" id="{B111CE7E-3C1D-0EC1-E8F1-523BE1C58611}"/>
              </a:ext>
            </a:extLst>
          </p:cNvPr>
          <p:cNvCxnSpPr>
            <a:cxnSpLocks/>
            <a:stCxn id="47" idx="3"/>
            <a:endCxn id="11" idx="1"/>
          </p:cNvCxnSpPr>
          <p:nvPr/>
        </p:nvCxnSpPr>
        <p:spPr>
          <a:xfrm flipV="1">
            <a:off x="2842080" y="3185089"/>
            <a:ext cx="1357368" cy="1821175"/>
          </a:xfrm>
          <a:prstGeom prst="bentConnector3">
            <a:avLst>
              <a:gd name="adj1" fmla="val 29497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Összekötő: szögletes 80">
            <a:extLst>
              <a:ext uri="{FF2B5EF4-FFF2-40B4-BE49-F238E27FC236}">
                <a16:creationId xmlns:a16="http://schemas.microsoft.com/office/drawing/2014/main" id="{C984DCAD-C996-5576-3BC4-3E00CF17F783}"/>
              </a:ext>
            </a:extLst>
          </p:cNvPr>
          <p:cNvCxnSpPr>
            <a:cxnSpLocks/>
            <a:stCxn id="47" idx="3"/>
            <a:endCxn id="45" idx="1"/>
          </p:cNvCxnSpPr>
          <p:nvPr/>
        </p:nvCxnSpPr>
        <p:spPr>
          <a:xfrm flipV="1">
            <a:off x="2842080" y="4522229"/>
            <a:ext cx="5053068" cy="484035"/>
          </a:xfrm>
          <a:prstGeom prst="bentConnector3">
            <a:avLst>
              <a:gd name="adj1" fmla="val 86782"/>
            </a:avLst>
          </a:prstGeom>
          <a:ln w="190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Összekötő: szögletes 83">
            <a:extLst>
              <a:ext uri="{FF2B5EF4-FFF2-40B4-BE49-F238E27FC236}">
                <a16:creationId xmlns:a16="http://schemas.microsoft.com/office/drawing/2014/main" id="{B42C79D4-01D8-DD49-DE4D-44287A1AB41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42080" y="1677136"/>
            <a:ext cx="1357368" cy="1226009"/>
          </a:xfrm>
          <a:prstGeom prst="bentConnector3">
            <a:avLst>
              <a:gd name="adj1" fmla="val 50000"/>
            </a:avLst>
          </a:prstGeom>
          <a:ln w="19050">
            <a:solidFill>
              <a:srgbClr val="01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213" y="6341329"/>
            <a:ext cx="55478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6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26356"/>
            <a:ext cx="827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 projekt hatóköre (űrlapok)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706" y="6383217"/>
            <a:ext cx="1001507" cy="32323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19B4D46-40A6-CC44-83FD-93456C2A9002}"/>
              </a:ext>
            </a:extLst>
          </p:cNvPr>
          <p:cNvSpPr txBox="1"/>
          <p:nvPr/>
        </p:nvSpPr>
        <p:spPr>
          <a:xfrm>
            <a:off x="462990" y="1157488"/>
            <a:ext cx="11266019" cy="5853910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Projekt által érintett nyomtatványok száma: </a:t>
            </a:r>
          </a:p>
          <a:p>
            <a:pPr>
              <a:lnSpc>
                <a:spcPct val="130000"/>
              </a:lnSpc>
            </a:pPr>
            <a:r>
              <a:rPr lang="hu-HU" sz="1600" dirty="0" smtClean="0">
                <a:cs typeface="Readex Pro Deca" charset="-78"/>
              </a:rPr>
              <a:t>22+1 db</a:t>
            </a: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Ezek számossága az előző évben: </a:t>
            </a:r>
            <a:r>
              <a:rPr lang="hu-HU" sz="1600" dirty="0" smtClean="0">
                <a:cs typeface="Readex Pro Deca" charset="-78"/>
              </a:rPr>
              <a:t>19,9 millió db</a:t>
            </a: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NAV: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2308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2358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2308INT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T1041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T1041INT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T1042E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T1042TEL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T1044D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T1044TEL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T1045NY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T1045TEL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T1046K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T1046TEL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TMUNK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2301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K36 (K108)</a:t>
            </a: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Kincstár: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MÁTI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EB_KIFADAT_01</a:t>
            </a: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KSH: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OSAP 1117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OSAP 1405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OSAP 2009</a:t>
            </a: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NEAK: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E-Jelent</a:t>
            </a: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r>
              <a:rPr lang="hu-HU" sz="1600" b="1" dirty="0" smtClean="0">
                <a:cs typeface="Readex Pro Deca" charset="-78"/>
              </a:rPr>
              <a:t>BM </a:t>
            </a:r>
            <a:r>
              <a:rPr lang="hu-HU" sz="1600" b="1" dirty="0" err="1" smtClean="0">
                <a:cs typeface="Readex Pro Deca" charset="-78"/>
              </a:rPr>
              <a:t>EüÁT</a:t>
            </a:r>
            <a:endParaRPr lang="hu-HU" sz="1600" b="1" dirty="0" smtClean="0">
              <a:cs typeface="Readex Pro Deca" charset="-7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  <a:cs typeface="Readex Pro Deca" charset="-78"/>
              </a:rPr>
              <a:t>Heti jelentés (betegállomány) az orvosoktól*</a:t>
            </a:r>
          </a:p>
          <a:p>
            <a:pPr>
              <a:lnSpc>
                <a:spcPct val="130000"/>
              </a:lnSpc>
            </a:pPr>
            <a:endParaRPr lang="hu-HU" sz="1600" b="1" dirty="0" smtClean="0">
              <a:cs typeface="Readex Pro Deca" charset="-78"/>
            </a:endParaRPr>
          </a:p>
          <a:p>
            <a:pPr>
              <a:lnSpc>
                <a:spcPct val="130000"/>
              </a:lnSpc>
            </a:pPr>
            <a:endParaRPr lang="hu-HU" sz="1600" b="1" dirty="0">
              <a:cs typeface="Readex Pro Deca" charset="-78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010207"/>
              </p:ext>
            </p:extLst>
          </p:nvPr>
        </p:nvGraphicFramePr>
        <p:xfrm>
          <a:off x="462989" y="3396006"/>
          <a:ext cx="4995131" cy="298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196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7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742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Az EMAP pilot előfeltevései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DBB6542-26BE-9263-D943-DBD446642198}"/>
              </a:ext>
            </a:extLst>
          </p:cNvPr>
          <p:cNvGrpSpPr/>
          <p:nvPr/>
        </p:nvGrpSpPr>
        <p:grpSpPr>
          <a:xfrm>
            <a:off x="942822" y="1317279"/>
            <a:ext cx="4863173" cy="2375831"/>
            <a:chOff x="1223081" y="544422"/>
            <a:chExt cx="3690492" cy="1118066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C210368E-8646-F144-9689-6A0BDB434C69}"/>
                </a:ext>
              </a:extLst>
            </p:cNvPr>
            <p:cNvSpPr/>
            <p:nvPr/>
          </p:nvSpPr>
          <p:spPr>
            <a:xfrm>
              <a:off x="1223081" y="544422"/>
              <a:ext cx="3690492" cy="1118066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241300" dist="88900" dir="5400000" sx="95000" sy="95000" algn="t" rotWithShape="0">
                <a:srgbClr val="72798E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" name="Tartalom helye 2">
              <a:extLst>
                <a:ext uri="{FF2B5EF4-FFF2-40B4-BE49-F238E27FC236}">
                  <a16:creationId xmlns:a16="http://schemas.microsoft.com/office/drawing/2014/main" id="{F665FE46-0786-4CA4-4E5F-6579F0FF67CF}"/>
                </a:ext>
              </a:extLst>
            </p:cNvPr>
            <p:cNvSpPr txBox="1">
              <a:spLocks/>
            </p:cNvSpPr>
            <p:nvPr/>
          </p:nvSpPr>
          <p:spPr>
            <a:xfrm>
              <a:off x="1323039" y="572893"/>
              <a:ext cx="3523164" cy="10314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buNone/>
              </a:pPr>
              <a:r>
                <a:rPr lang="hu-HU" sz="1400" b="1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Feladatok: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Központi </a:t>
              </a:r>
              <a:r>
                <a:rPr lang="hu-HU" sz="1400" dirty="0" err="1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adatösszekapcsolódás</a:t>
              </a: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 jogi akadálya,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GDPR-megfelelés (felejtés, módosítás, stb.),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Szervezeti-, és adatkezelési jogosultságok változásainak követése,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Adatkonzisztencia megteremtése</a:t>
              </a:r>
            </a:p>
            <a:p>
              <a:pPr marL="0" indent="0">
                <a:lnSpc>
                  <a:spcPct val="125000"/>
                </a:lnSpc>
                <a:buNone/>
              </a:pPr>
              <a:endParaRPr lang="hu-HU" sz="1200" dirty="0">
                <a:solidFill>
                  <a:srgbClr val="747D91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endParaRPr>
            </a:p>
          </p:txBody>
        </p:sp>
      </p:grp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6CB7601F-7905-5870-ACF8-F047DE408968}"/>
              </a:ext>
            </a:extLst>
          </p:cNvPr>
          <p:cNvSpPr/>
          <p:nvPr/>
        </p:nvSpPr>
        <p:spPr>
          <a:xfrm>
            <a:off x="942823" y="3965498"/>
            <a:ext cx="4863172" cy="2375831"/>
          </a:xfrm>
          <a:prstGeom prst="roundRect">
            <a:avLst>
              <a:gd name="adj" fmla="val 5592"/>
            </a:avLst>
          </a:prstGeom>
          <a:solidFill>
            <a:schemeClr val="bg1"/>
          </a:solidFill>
          <a:ln>
            <a:solidFill>
              <a:srgbClr val="E3E3ED"/>
            </a:solidFill>
          </a:ln>
          <a:effectLst>
            <a:outerShdw blurRad="241300" dist="88900" dir="5400000" sx="95000" sy="95000" algn="t" rotWithShape="0">
              <a:srgbClr val="72798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22D20CAC-A5FA-6E65-005E-8B96E34B2C96}"/>
              </a:ext>
            </a:extLst>
          </p:cNvPr>
          <p:cNvSpPr txBox="1">
            <a:spLocks/>
          </p:cNvSpPr>
          <p:nvPr/>
        </p:nvSpPr>
        <p:spPr>
          <a:xfrm>
            <a:off x="1074542" y="4465467"/>
            <a:ext cx="4642675" cy="17660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Hitelesség,</a:t>
            </a:r>
          </a:p>
          <a:p>
            <a:pPr>
              <a:lnSpc>
                <a:spcPct val="125000"/>
              </a:lnSpc>
            </a:pPr>
            <a:r>
              <a:rPr lang="hu-HU" sz="1400" dirty="0" err="1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Georedundancia</a:t>
            </a: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hu-HU" sz="1400" dirty="0" smtClean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Hibat</a:t>
            </a:r>
            <a:r>
              <a:rPr lang="hu-HU" sz="800" dirty="0" smtClean="0">
                <a:solidFill>
                  <a:srgbClr val="2B354B"/>
                </a:solidFill>
                <a:ea typeface="Open Sans" panose="020B0606030504020204" pitchFamily="34" charset="0"/>
                <a:cs typeface="Readex Pro Deca" pitchFamily="2" charset="-78"/>
              </a:rPr>
              <a:t>ű</a:t>
            </a:r>
            <a:r>
              <a:rPr lang="hu-HU" sz="1400" dirty="0" smtClean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rés</a:t>
            </a: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Magas rendelkezésre állás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Visszaállíthatóság,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Terheléselosztás,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Adatok visszamutatása a foglalkoztatottnak</a:t>
            </a:r>
          </a:p>
          <a:p>
            <a:pPr marL="0" indent="0">
              <a:lnSpc>
                <a:spcPct val="125000"/>
              </a:lnSpc>
              <a:buNone/>
            </a:pPr>
            <a:endParaRPr lang="hu-HU" sz="1200" dirty="0">
              <a:solidFill>
                <a:srgbClr val="747D91"/>
              </a:solidFill>
              <a:latin typeface="Readex Pro Deca" pitchFamily="2" charset="-78"/>
              <a:ea typeface="Open Sans" panose="020B0606030504020204" pitchFamily="34" charset="0"/>
              <a:cs typeface="Readex Pro Deca" pitchFamily="2" charset="-78"/>
            </a:endParaRP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7C65FCB2-0705-9E46-D5CD-8D7D1B66CAE7}"/>
              </a:ext>
            </a:extLst>
          </p:cNvPr>
          <p:cNvSpPr txBox="1">
            <a:spLocks/>
          </p:cNvSpPr>
          <p:nvPr/>
        </p:nvSpPr>
        <p:spPr>
          <a:xfrm>
            <a:off x="1074542" y="4100342"/>
            <a:ext cx="183585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hu-HU" sz="1400" b="1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Követelmények:</a:t>
            </a:r>
          </a:p>
          <a:p>
            <a:pPr marL="0" indent="0">
              <a:lnSpc>
                <a:spcPct val="125000"/>
              </a:lnSpc>
              <a:buNone/>
            </a:pPr>
            <a:endParaRPr lang="hu-HU" sz="1200" dirty="0">
              <a:solidFill>
                <a:srgbClr val="747D91"/>
              </a:solidFill>
              <a:latin typeface="Readex Pro Deca" pitchFamily="2" charset="-78"/>
              <a:ea typeface="Open Sans" panose="020B0606030504020204" pitchFamily="34" charset="0"/>
              <a:cs typeface="Readex Pro Dec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728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8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500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 kapcsolótábla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63FB2B78-6E3E-20FF-AFC7-D2C0C78AE9A1}"/>
              </a:ext>
            </a:extLst>
          </p:cNvPr>
          <p:cNvGrpSpPr/>
          <p:nvPr/>
        </p:nvGrpSpPr>
        <p:grpSpPr>
          <a:xfrm>
            <a:off x="860733" y="1884805"/>
            <a:ext cx="3790778" cy="1432931"/>
            <a:chOff x="860733" y="1884805"/>
            <a:chExt cx="3790778" cy="1432931"/>
          </a:xfrm>
        </p:grpSpPr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6E58DFC9-E557-60FF-D610-EA31B59DFBA3}"/>
                </a:ext>
              </a:extLst>
            </p:cNvPr>
            <p:cNvGrpSpPr/>
            <p:nvPr/>
          </p:nvGrpSpPr>
          <p:grpSpPr>
            <a:xfrm>
              <a:off x="3065850" y="1884805"/>
              <a:ext cx="1585661" cy="599977"/>
              <a:chOff x="4549698" y="565958"/>
              <a:chExt cx="3690492" cy="111806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8" name="Téglalap: lekerekített 7">
                <a:extLst>
                  <a:ext uri="{FF2B5EF4-FFF2-40B4-BE49-F238E27FC236}">
                    <a16:creationId xmlns:a16="http://schemas.microsoft.com/office/drawing/2014/main" id="{894981B8-64FA-3223-5306-13DF7CF01B61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grpFill/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" name="Tartalom helye 2">
                <a:extLst>
                  <a:ext uri="{FF2B5EF4-FFF2-40B4-BE49-F238E27FC236}">
                    <a16:creationId xmlns:a16="http://schemas.microsoft.com/office/drawing/2014/main" id="{1D8C9E3A-2CA5-546E-0DF3-3E3847ED67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057" y="590200"/>
                <a:ext cx="3486033" cy="105605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Állapot</a:t>
                </a:r>
              </a:p>
            </p:txBody>
          </p:sp>
        </p:grpSp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BCF993D7-8476-2400-9F5F-6BA73EB465BE}"/>
                </a:ext>
              </a:extLst>
            </p:cNvPr>
            <p:cNvGrpSpPr/>
            <p:nvPr/>
          </p:nvGrpSpPr>
          <p:grpSpPr>
            <a:xfrm>
              <a:off x="860733" y="1884805"/>
              <a:ext cx="1653865" cy="599977"/>
              <a:chOff x="4549698" y="565958"/>
              <a:chExt cx="3690492" cy="1118066"/>
            </a:xfrm>
            <a:solidFill>
              <a:srgbClr val="73B4C3"/>
            </a:solidFill>
          </p:grpSpPr>
          <p:sp>
            <p:nvSpPr>
              <p:cNvPr id="24" name="Téglalap: lekerekített 23">
                <a:extLst>
                  <a:ext uri="{FF2B5EF4-FFF2-40B4-BE49-F238E27FC236}">
                    <a16:creationId xmlns:a16="http://schemas.microsoft.com/office/drawing/2014/main" id="{DB1317A7-405C-2B82-1BC2-E1C0A22E8FCC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grpFill/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5" name="Tartalom helye 2">
                <a:extLst>
                  <a:ext uri="{FF2B5EF4-FFF2-40B4-BE49-F238E27FC236}">
                    <a16:creationId xmlns:a16="http://schemas.microsoft.com/office/drawing/2014/main" id="{8E5B3746-32C1-245A-768B-30AE769290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4158" y="596961"/>
                <a:ext cx="3486032" cy="105605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Esemény</a:t>
                </a:r>
              </a:p>
            </p:txBody>
          </p:sp>
        </p:grpSp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4F1DF5EF-A5D5-A5B6-8156-E339C7DE8653}"/>
                </a:ext>
              </a:extLst>
            </p:cNvPr>
            <p:cNvGrpSpPr/>
            <p:nvPr/>
          </p:nvGrpSpPr>
          <p:grpSpPr>
            <a:xfrm>
              <a:off x="860733" y="2751035"/>
              <a:ext cx="3790778" cy="566701"/>
              <a:chOff x="4549697" y="565958"/>
              <a:chExt cx="3690493" cy="1118066"/>
            </a:xfrm>
          </p:grpSpPr>
          <p:sp>
            <p:nvSpPr>
              <p:cNvPr id="29" name="Téglalap: lekerekített 28">
                <a:extLst>
                  <a:ext uri="{FF2B5EF4-FFF2-40B4-BE49-F238E27FC236}">
                    <a16:creationId xmlns:a16="http://schemas.microsoft.com/office/drawing/2014/main" id="{F82D2B72-B505-97BD-C686-2D200FE1A80A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0" name="Tartalom helye 2">
                <a:extLst>
                  <a:ext uri="{FF2B5EF4-FFF2-40B4-BE49-F238E27FC236}">
                    <a16:creationId xmlns:a16="http://schemas.microsoft.com/office/drawing/2014/main" id="{42CA92CD-4A37-EBE3-8791-B1E1915355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9697" y="595605"/>
                <a:ext cx="3690491" cy="1053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Entitás</a:t>
                </a:r>
              </a:p>
            </p:txBody>
          </p:sp>
        </p:grpSp>
        <p:cxnSp>
          <p:nvCxnSpPr>
            <p:cNvPr id="32" name="Egyenes összekötő 31">
              <a:extLst>
                <a:ext uri="{FF2B5EF4-FFF2-40B4-BE49-F238E27FC236}">
                  <a16:creationId xmlns:a16="http://schemas.microsoft.com/office/drawing/2014/main" id="{A2375E78-8A06-0DD7-E707-E642C2331199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1687665" y="2484782"/>
              <a:ext cx="1" cy="2662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Egyenes összekötő 35">
              <a:extLst>
                <a:ext uri="{FF2B5EF4-FFF2-40B4-BE49-F238E27FC236}">
                  <a16:creationId xmlns:a16="http://schemas.microsoft.com/office/drawing/2014/main" id="{19D048EF-9461-95D6-93F5-AE0C63DA0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6381" y="2484782"/>
              <a:ext cx="2300" cy="2782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>
              <a:extLst>
                <a:ext uri="{FF2B5EF4-FFF2-40B4-BE49-F238E27FC236}">
                  <a16:creationId xmlns:a16="http://schemas.microsoft.com/office/drawing/2014/main" id="{DF8BD996-750A-1A6E-8F50-DF12C120F7BE}"/>
                </a:ext>
              </a:extLst>
            </p:cNvPr>
            <p:cNvCxnSpPr>
              <a:cxnSpLocks/>
              <a:stCxn id="24" idx="3"/>
              <a:endCxn id="8" idx="1"/>
            </p:cNvCxnSpPr>
            <p:nvPr/>
          </p:nvCxnSpPr>
          <p:spPr>
            <a:xfrm>
              <a:off x="2514598" y="2184794"/>
              <a:ext cx="55125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BE8258E-739A-8730-A022-F28EB6C04FF4}"/>
              </a:ext>
            </a:extLst>
          </p:cNvPr>
          <p:cNvGrpSpPr/>
          <p:nvPr/>
        </p:nvGrpSpPr>
        <p:grpSpPr>
          <a:xfrm>
            <a:off x="860733" y="4384054"/>
            <a:ext cx="3790778" cy="1432931"/>
            <a:chOff x="860733" y="4384054"/>
            <a:chExt cx="3790778" cy="1432931"/>
          </a:xfrm>
        </p:grpSpPr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B88568F5-E20A-26DA-A369-7945AD182977}"/>
                </a:ext>
              </a:extLst>
            </p:cNvPr>
            <p:cNvGrpSpPr/>
            <p:nvPr/>
          </p:nvGrpSpPr>
          <p:grpSpPr>
            <a:xfrm>
              <a:off x="3065850" y="4384054"/>
              <a:ext cx="1585661" cy="599977"/>
              <a:chOff x="4549698" y="565958"/>
              <a:chExt cx="3690492" cy="111806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45" name="Téglalap: lekerekített 44">
                <a:extLst>
                  <a:ext uri="{FF2B5EF4-FFF2-40B4-BE49-F238E27FC236}">
                    <a16:creationId xmlns:a16="http://schemas.microsoft.com/office/drawing/2014/main" id="{9ABAFFD0-A722-C8FD-AA41-2CDFE5D3EDE0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grpFill/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6" name="Tartalom helye 2">
                <a:extLst>
                  <a:ext uri="{FF2B5EF4-FFF2-40B4-BE49-F238E27FC236}">
                    <a16:creationId xmlns:a16="http://schemas.microsoft.com/office/drawing/2014/main" id="{75E874F0-C7F1-DE95-1BF1-3774D029E0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057" y="590200"/>
                <a:ext cx="3486033" cy="105605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Állapot</a:t>
                </a:r>
              </a:p>
            </p:txBody>
          </p:sp>
        </p:grpSp>
        <p:grpSp>
          <p:nvGrpSpPr>
            <p:cNvPr id="47" name="Csoportba foglalás 46">
              <a:extLst>
                <a:ext uri="{FF2B5EF4-FFF2-40B4-BE49-F238E27FC236}">
                  <a16:creationId xmlns:a16="http://schemas.microsoft.com/office/drawing/2014/main" id="{B145F928-D871-7E97-4B67-5FBAFE118B17}"/>
                </a:ext>
              </a:extLst>
            </p:cNvPr>
            <p:cNvGrpSpPr/>
            <p:nvPr/>
          </p:nvGrpSpPr>
          <p:grpSpPr>
            <a:xfrm>
              <a:off x="860733" y="4384054"/>
              <a:ext cx="1653865" cy="599977"/>
              <a:chOff x="4549698" y="565958"/>
              <a:chExt cx="3690492" cy="1118066"/>
            </a:xfrm>
            <a:solidFill>
              <a:srgbClr val="73B4C3"/>
            </a:solidFill>
          </p:grpSpPr>
          <p:sp>
            <p:nvSpPr>
              <p:cNvPr id="48" name="Téglalap: lekerekített 47">
                <a:extLst>
                  <a:ext uri="{FF2B5EF4-FFF2-40B4-BE49-F238E27FC236}">
                    <a16:creationId xmlns:a16="http://schemas.microsoft.com/office/drawing/2014/main" id="{154E209A-EEED-E0C8-C14D-30B15020593E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grpFill/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9" name="Tartalom helye 2">
                <a:extLst>
                  <a:ext uri="{FF2B5EF4-FFF2-40B4-BE49-F238E27FC236}">
                    <a16:creationId xmlns:a16="http://schemas.microsoft.com/office/drawing/2014/main" id="{578E431B-A555-6604-4D73-6A1F431882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4158" y="596961"/>
                <a:ext cx="3486032" cy="105605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Esemény</a:t>
                </a:r>
              </a:p>
            </p:txBody>
          </p:sp>
        </p:grpSp>
        <p:grpSp>
          <p:nvGrpSpPr>
            <p:cNvPr id="50" name="Csoportba foglalás 49">
              <a:extLst>
                <a:ext uri="{FF2B5EF4-FFF2-40B4-BE49-F238E27FC236}">
                  <a16:creationId xmlns:a16="http://schemas.microsoft.com/office/drawing/2014/main" id="{4E135D63-FFE5-F843-EFB4-AE408DC81A30}"/>
                </a:ext>
              </a:extLst>
            </p:cNvPr>
            <p:cNvGrpSpPr/>
            <p:nvPr/>
          </p:nvGrpSpPr>
          <p:grpSpPr>
            <a:xfrm>
              <a:off x="860733" y="5250284"/>
              <a:ext cx="3790778" cy="566701"/>
              <a:chOff x="4549697" y="565958"/>
              <a:chExt cx="3690493" cy="1118066"/>
            </a:xfrm>
          </p:grpSpPr>
          <p:sp>
            <p:nvSpPr>
              <p:cNvPr id="51" name="Téglalap: lekerekített 50">
                <a:extLst>
                  <a:ext uri="{FF2B5EF4-FFF2-40B4-BE49-F238E27FC236}">
                    <a16:creationId xmlns:a16="http://schemas.microsoft.com/office/drawing/2014/main" id="{86D02DE7-B82B-5E7A-3447-6742A8154151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2" name="Tartalom helye 2">
                <a:extLst>
                  <a:ext uri="{FF2B5EF4-FFF2-40B4-BE49-F238E27FC236}">
                    <a16:creationId xmlns:a16="http://schemas.microsoft.com/office/drawing/2014/main" id="{8DC3D18F-85B2-B56E-008A-97F998F588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9697" y="595605"/>
                <a:ext cx="3690491" cy="1053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Entitás</a:t>
                </a:r>
              </a:p>
            </p:txBody>
          </p:sp>
        </p:grpSp>
        <p:cxnSp>
          <p:nvCxnSpPr>
            <p:cNvPr id="53" name="Egyenes összekötő 52">
              <a:extLst>
                <a:ext uri="{FF2B5EF4-FFF2-40B4-BE49-F238E27FC236}">
                  <a16:creationId xmlns:a16="http://schemas.microsoft.com/office/drawing/2014/main" id="{E482541F-B00F-53B9-3626-754EC25EF42A}"/>
                </a:ext>
              </a:extLst>
            </p:cNvPr>
            <p:cNvCxnSpPr>
              <a:stCxn id="48" idx="2"/>
            </p:cNvCxnSpPr>
            <p:nvPr/>
          </p:nvCxnSpPr>
          <p:spPr>
            <a:xfrm flipH="1">
              <a:off x="1687665" y="4984031"/>
              <a:ext cx="1" cy="26625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Egyenes összekötő 53">
              <a:extLst>
                <a:ext uri="{FF2B5EF4-FFF2-40B4-BE49-F238E27FC236}">
                  <a16:creationId xmlns:a16="http://schemas.microsoft.com/office/drawing/2014/main" id="{00CEA2D7-A5DD-9B8B-6ABF-C6A7A07AA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6381" y="4984031"/>
              <a:ext cx="2300" cy="27829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Egyenes összekötő nyíllal 54">
              <a:extLst>
                <a:ext uri="{FF2B5EF4-FFF2-40B4-BE49-F238E27FC236}">
                  <a16:creationId xmlns:a16="http://schemas.microsoft.com/office/drawing/2014/main" id="{3420AF23-D3D6-3E13-8387-545F8120EF4C}"/>
                </a:ext>
              </a:extLst>
            </p:cNvPr>
            <p:cNvCxnSpPr>
              <a:stCxn id="48" idx="3"/>
              <a:endCxn id="45" idx="1"/>
            </p:cNvCxnSpPr>
            <p:nvPr/>
          </p:nvCxnSpPr>
          <p:spPr>
            <a:xfrm>
              <a:off x="2514598" y="4684043"/>
              <a:ext cx="551252" cy="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639380B0-B0B8-96AD-E92D-2F60098CD128}"/>
              </a:ext>
            </a:extLst>
          </p:cNvPr>
          <p:cNvGrpSpPr/>
          <p:nvPr/>
        </p:nvGrpSpPr>
        <p:grpSpPr>
          <a:xfrm>
            <a:off x="5592289" y="1819912"/>
            <a:ext cx="5949678" cy="1329739"/>
            <a:chOff x="5592289" y="1819912"/>
            <a:chExt cx="5949678" cy="1329739"/>
          </a:xfrm>
        </p:grpSpPr>
        <p:grpSp>
          <p:nvGrpSpPr>
            <p:cNvPr id="57" name="Csoportba foglalás 56">
              <a:extLst>
                <a:ext uri="{FF2B5EF4-FFF2-40B4-BE49-F238E27FC236}">
                  <a16:creationId xmlns:a16="http://schemas.microsoft.com/office/drawing/2014/main" id="{EB7279A2-695A-D3F2-0FED-61916B9A02F5}"/>
                </a:ext>
              </a:extLst>
            </p:cNvPr>
            <p:cNvGrpSpPr/>
            <p:nvPr/>
          </p:nvGrpSpPr>
          <p:grpSpPr>
            <a:xfrm>
              <a:off x="5592289" y="2205816"/>
              <a:ext cx="1804322" cy="566701"/>
              <a:chOff x="4549697" y="565958"/>
              <a:chExt cx="3690493" cy="1118066"/>
            </a:xfrm>
            <a:effectLst>
              <a:outerShdw blurRad="50800" dist="50800" dir="5400000" algn="ctr" rotWithShape="0">
                <a:schemeClr val="bg1"/>
              </a:outerShdw>
            </a:effectLst>
          </p:grpSpPr>
          <p:sp>
            <p:nvSpPr>
              <p:cNvPr id="58" name="Téglalap: lekerekített 57">
                <a:extLst>
                  <a:ext uri="{FF2B5EF4-FFF2-40B4-BE49-F238E27FC236}">
                    <a16:creationId xmlns:a16="http://schemas.microsoft.com/office/drawing/2014/main" id="{CD83F0F3-41AA-AE06-26B1-17106DFC3EA8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9" name="Tartalom helye 2">
                <a:extLst>
                  <a:ext uri="{FF2B5EF4-FFF2-40B4-BE49-F238E27FC236}">
                    <a16:creationId xmlns:a16="http://schemas.microsoft.com/office/drawing/2014/main" id="{A630EEBA-A46B-127A-7828-C788A32A8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9697" y="595605"/>
                <a:ext cx="3690491" cy="1053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Entitás</a:t>
                </a:r>
              </a:p>
            </p:txBody>
          </p:sp>
        </p:grp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A9AE8B00-DF73-44F5-80C4-B5919EB7BC47}"/>
                </a:ext>
              </a:extLst>
            </p:cNvPr>
            <p:cNvSpPr/>
            <p:nvPr/>
          </p:nvSpPr>
          <p:spPr>
            <a:xfrm>
              <a:off x="10070975" y="1972262"/>
              <a:ext cx="1470992" cy="10311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sx="106000" sy="106000" algn="tl" rotWithShape="0">
                <a:srgbClr val="D3D5DB">
                  <a:alpha val="46000"/>
                </a:srgbClr>
              </a:outerShdw>
              <a:softEdge rad="381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2200" b="1" dirty="0"/>
                <a:t>RAND</a:t>
              </a:r>
            </a:p>
            <a:p>
              <a:pPr algn="ctr"/>
              <a:r>
                <a:rPr lang="hu-HU" b="1" dirty="0"/>
                <a:t>+</a:t>
              </a:r>
              <a:r>
                <a:rPr lang="hu-HU" sz="2200" b="1" dirty="0"/>
                <a:t/>
              </a:r>
              <a:br>
                <a:rPr lang="hu-HU" sz="2200" b="1" dirty="0"/>
              </a:br>
              <a:r>
                <a:rPr lang="hu-HU" sz="2200" b="1" dirty="0"/>
                <a:t>ATTRIB</a:t>
              </a:r>
              <a:r>
                <a:rPr lang="hu-HU" sz="2200" b="1" baseline="-25000" dirty="0"/>
                <a:t>X</a:t>
              </a:r>
            </a:p>
          </p:txBody>
        </p:sp>
        <p:sp>
          <p:nvSpPr>
            <p:cNvPr id="61" name="Rombusz 60">
              <a:extLst>
                <a:ext uri="{FF2B5EF4-FFF2-40B4-BE49-F238E27FC236}">
                  <a16:creationId xmlns:a16="http://schemas.microsoft.com/office/drawing/2014/main" id="{46D96903-227F-B729-FE63-2E22C1B89BCE}"/>
                </a:ext>
              </a:extLst>
            </p:cNvPr>
            <p:cNvSpPr/>
            <p:nvPr/>
          </p:nvSpPr>
          <p:spPr>
            <a:xfrm>
              <a:off x="8151984" y="1819912"/>
              <a:ext cx="1138400" cy="1329739"/>
            </a:xfrm>
            <a:prstGeom prst="diamond">
              <a:avLst/>
            </a:prstGeom>
            <a:solidFill>
              <a:schemeClr val="accent2">
                <a:alpha val="71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B8877078-19EC-8401-F752-B241CE92F468}"/>
                </a:ext>
              </a:extLst>
            </p:cNvPr>
            <p:cNvSpPr txBox="1"/>
            <p:nvPr/>
          </p:nvSpPr>
          <p:spPr>
            <a:xfrm>
              <a:off x="8330750" y="2159750"/>
              <a:ext cx="780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ID</a:t>
              </a:r>
              <a:br>
                <a:rPr lang="hu-HU" b="1" dirty="0"/>
              </a:br>
              <a:r>
                <a:rPr lang="hu-HU" b="1" dirty="0"/>
                <a:t>RAND</a:t>
              </a:r>
            </a:p>
          </p:txBody>
        </p:sp>
        <p:cxnSp>
          <p:nvCxnSpPr>
            <p:cNvPr id="64" name="Egyenes összekötő nyíllal 63">
              <a:extLst>
                <a:ext uri="{FF2B5EF4-FFF2-40B4-BE49-F238E27FC236}">
                  <a16:creationId xmlns:a16="http://schemas.microsoft.com/office/drawing/2014/main" id="{DC82BD00-1A03-B5C0-11F0-2309E4D5070D}"/>
                </a:ext>
              </a:extLst>
            </p:cNvPr>
            <p:cNvCxnSpPr>
              <a:stCxn id="61" idx="3"/>
              <a:endCxn id="60" idx="1"/>
            </p:cNvCxnSpPr>
            <p:nvPr/>
          </p:nvCxnSpPr>
          <p:spPr>
            <a:xfrm>
              <a:off x="9290384" y="2484782"/>
              <a:ext cx="780591" cy="3046"/>
            </a:xfrm>
            <a:prstGeom prst="straightConnector1">
              <a:avLst/>
            </a:prstGeom>
            <a:ln w="31750">
              <a:solidFill>
                <a:srgbClr val="0197A7">
                  <a:alpha val="96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gyenes összekötő nyíllal 69">
              <a:extLst>
                <a:ext uri="{FF2B5EF4-FFF2-40B4-BE49-F238E27FC236}">
                  <a16:creationId xmlns:a16="http://schemas.microsoft.com/office/drawing/2014/main" id="{F8D2739F-F3E6-852E-CF53-3C1F1F6A5577}"/>
                </a:ext>
              </a:extLst>
            </p:cNvPr>
            <p:cNvCxnSpPr>
              <a:stCxn id="61" idx="1"/>
              <a:endCxn id="59" idx="3"/>
            </p:cNvCxnSpPr>
            <p:nvPr/>
          </p:nvCxnSpPr>
          <p:spPr>
            <a:xfrm flipH="1">
              <a:off x="7396610" y="2484782"/>
              <a:ext cx="755374" cy="3046"/>
            </a:xfrm>
            <a:prstGeom prst="straightConnector1">
              <a:avLst/>
            </a:prstGeom>
            <a:ln w="31750">
              <a:solidFill>
                <a:srgbClr val="0197A7">
                  <a:alpha val="96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5752178-8E2C-63EC-2632-EB69B3E3E77B}"/>
              </a:ext>
            </a:extLst>
          </p:cNvPr>
          <p:cNvGrpSpPr/>
          <p:nvPr/>
        </p:nvGrpSpPr>
        <p:grpSpPr>
          <a:xfrm>
            <a:off x="5589011" y="4397063"/>
            <a:ext cx="5949678" cy="1330561"/>
            <a:chOff x="5589011" y="4397063"/>
            <a:chExt cx="5949678" cy="1330561"/>
          </a:xfrm>
        </p:grpSpPr>
        <p:grpSp>
          <p:nvGrpSpPr>
            <p:cNvPr id="71" name="Csoportba foglalás 70">
              <a:extLst>
                <a:ext uri="{FF2B5EF4-FFF2-40B4-BE49-F238E27FC236}">
                  <a16:creationId xmlns:a16="http://schemas.microsoft.com/office/drawing/2014/main" id="{1644708F-8E0D-594F-28C7-CDB2878F5E80}"/>
                </a:ext>
              </a:extLst>
            </p:cNvPr>
            <p:cNvGrpSpPr/>
            <p:nvPr/>
          </p:nvGrpSpPr>
          <p:grpSpPr>
            <a:xfrm>
              <a:off x="5589011" y="4783789"/>
              <a:ext cx="1804322" cy="566701"/>
              <a:chOff x="4549697" y="565958"/>
              <a:chExt cx="3690493" cy="1118066"/>
            </a:xfrm>
            <a:effectLst>
              <a:outerShdw blurRad="50800" dist="50800" dir="5400000" algn="ctr" rotWithShape="0">
                <a:schemeClr val="bg1"/>
              </a:outerShdw>
            </a:effectLst>
          </p:grpSpPr>
          <p:sp>
            <p:nvSpPr>
              <p:cNvPr id="72" name="Téglalap: lekerekített 71">
                <a:extLst>
                  <a:ext uri="{FF2B5EF4-FFF2-40B4-BE49-F238E27FC236}">
                    <a16:creationId xmlns:a16="http://schemas.microsoft.com/office/drawing/2014/main" id="{7DF87E6D-6998-3428-ED60-B939BA5036F3}"/>
                  </a:ext>
                </a:extLst>
              </p:cNvPr>
              <p:cNvSpPr/>
              <p:nvPr/>
            </p:nvSpPr>
            <p:spPr>
              <a:xfrm>
                <a:off x="4549698" y="565958"/>
                <a:ext cx="3690492" cy="1118066"/>
              </a:xfrm>
              <a:prstGeom prst="roundRect">
                <a:avLst>
                  <a:gd name="adj" fmla="val 5592"/>
                </a:avLst>
              </a:prstGeom>
              <a:solidFill>
                <a:schemeClr val="bg1"/>
              </a:solidFill>
              <a:ln>
                <a:solidFill>
                  <a:srgbClr val="E3E3ED"/>
                </a:solidFill>
              </a:ln>
              <a:effectLst>
                <a:outerShdw blurRad="241300" dist="88900" dir="5400000" sx="95000" sy="95000" algn="t" rotWithShape="0">
                  <a:srgbClr val="72798E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3" name="Tartalom helye 2">
                <a:extLst>
                  <a:ext uri="{FF2B5EF4-FFF2-40B4-BE49-F238E27FC236}">
                    <a16:creationId xmlns:a16="http://schemas.microsoft.com/office/drawing/2014/main" id="{31EA2F75-86F0-AF85-2F88-7654823E31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9697" y="595605"/>
                <a:ext cx="3690491" cy="1053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hu-HU" sz="2600" b="1" cap="small" dirty="0">
                    <a:solidFill>
                      <a:srgbClr val="2B354B"/>
                    </a:solidFill>
                    <a:latin typeface="Readex Pro Deca" pitchFamily="2" charset="-78"/>
                    <a:ea typeface="Open Sans" panose="020B0606030504020204" pitchFamily="34" charset="0"/>
                    <a:cs typeface="Readex Pro Deca" pitchFamily="2" charset="-78"/>
                  </a:rPr>
                  <a:t>Entitás</a:t>
                </a:r>
              </a:p>
            </p:txBody>
          </p:sp>
        </p:grpSp>
        <p:sp>
          <p:nvSpPr>
            <p:cNvPr id="74" name="Téglalap 73">
              <a:extLst>
                <a:ext uri="{FF2B5EF4-FFF2-40B4-BE49-F238E27FC236}">
                  <a16:creationId xmlns:a16="http://schemas.microsoft.com/office/drawing/2014/main" id="{AE91D660-0084-C5AD-5135-7253223CB745}"/>
                </a:ext>
              </a:extLst>
            </p:cNvPr>
            <p:cNvSpPr/>
            <p:nvPr/>
          </p:nvSpPr>
          <p:spPr>
            <a:xfrm>
              <a:off x="10067697" y="4550235"/>
              <a:ext cx="1470992" cy="10311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sx="106000" sy="106000" algn="tl" rotWithShape="0">
                <a:srgbClr val="D3D5DB">
                  <a:alpha val="46000"/>
                </a:srgbClr>
              </a:outerShdw>
              <a:softEdge rad="381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2200" b="1" dirty="0"/>
                <a:t>RAND</a:t>
              </a:r>
            </a:p>
            <a:p>
              <a:pPr algn="ctr"/>
              <a:r>
                <a:rPr lang="hu-HU" b="1" dirty="0"/>
                <a:t>+</a:t>
              </a:r>
              <a:r>
                <a:rPr lang="hu-HU" sz="2200" b="1" dirty="0"/>
                <a:t/>
              </a:r>
              <a:br>
                <a:rPr lang="hu-HU" sz="2200" b="1" dirty="0"/>
              </a:br>
              <a:r>
                <a:rPr lang="hu-HU" sz="2200" b="1" dirty="0"/>
                <a:t>ATTRIB</a:t>
              </a:r>
              <a:r>
                <a:rPr lang="hu-HU" sz="2200" b="1" baseline="-25000" dirty="0"/>
                <a:t>X</a:t>
              </a:r>
            </a:p>
          </p:txBody>
        </p:sp>
        <p:sp>
          <p:nvSpPr>
            <p:cNvPr id="75" name="Rombusz 74">
              <a:extLst>
                <a:ext uri="{FF2B5EF4-FFF2-40B4-BE49-F238E27FC236}">
                  <a16:creationId xmlns:a16="http://schemas.microsoft.com/office/drawing/2014/main" id="{09BEA001-2171-1DDC-F0A5-5D95D0014B36}"/>
                </a:ext>
              </a:extLst>
            </p:cNvPr>
            <p:cNvSpPr/>
            <p:nvPr/>
          </p:nvSpPr>
          <p:spPr>
            <a:xfrm>
              <a:off x="8151984" y="4397885"/>
              <a:ext cx="1138400" cy="1329739"/>
            </a:xfrm>
            <a:prstGeom prst="diamond">
              <a:avLst/>
            </a:prstGeom>
            <a:solidFill>
              <a:schemeClr val="accent2">
                <a:alpha val="71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6BC9F8DB-3F0A-AAA1-5AC8-507B7EDD5B4C}"/>
                </a:ext>
              </a:extLst>
            </p:cNvPr>
            <p:cNvSpPr txBox="1"/>
            <p:nvPr/>
          </p:nvSpPr>
          <p:spPr>
            <a:xfrm>
              <a:off x="8330750" y="4737723"/>
              <a:ext cx="780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ID</a:t>
              </a:r>
              <a:br>
                <a:rPr lang="hu-HU" b="1" dirty="0"/>
              </a:br>
              <a:r>
                <a:rPr lang="hu-HU" b="1" dirty="0"/>
                <a:t>RAND</a:t>
              </a:r>
            </a:p>
          </p:txBody>
        </p:sp>
        <p:cxnSp>
          <p:nvCxnSpPr>
            <p:cNvPr id="77" name="Egyenes összekötő nyíllal 76">
              <a:extLst>
                <a:ext uri="{FF2B5EF4-FFF2-40B4-BE49-F238E27FC236}">
                  <a16:creationId xmlns:a16="http://schemas.microsoft.com/office/drawing/2014/main" id="{01598232-C40E-9BBF-5423-3A431C332C29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9287106" y="5062755"/>
              <a:ext cx="780591" cy="3046"/>
            </a:xfrm>
            <a:prstGeom prst="straightConnector1">
              <a:avLst/>
            </a:prstGeom>
            <a:ln w="31750">
              <a:solidFill>
                <a:srgbClr val="0197A7">
                  <a:alpha val="96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nyíllal 77">
              <a:extLst>
                <a:ext uri="{FF2B5EF4-FFF2-40B4-BE49-F238E27FC236}">
                  <a16:creationId xmlns:a16="http://schemas.microsoft.com/office/drawing/2014/main" id="{B85AF3A3-3540-655C-AFF8-D96D64CDEDA5}"/>
                </a:ext>
              </a:extLst>
            </p:cNvPr>
            <p:cNvCxnSpPr>
              <a:stCxn id="75" idx="1"/>
              <a:endCxn id="73" idx="3"/>
            </p:cNvCxnSpPr>
            <p:nvPr/>
          </p:nvCxnSpPr>
          <p:spPr>
            <a:xfrm flipH="1">
              <a:off x="7393332" y="5062755"/>
              <a:ext cx="758652" cy="3046"/>
            </a:xfrm>
            <a:prstGeom prst="straightConnector1">
              <a:avLst/>
            </a:prstGeom>
            <a:ln w="31750">
              <a:solidFill>
                <a:srgbClr val="0197A7">
                  <a:alpha val="96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82">
              <a:extLst>
                <a:ext uri="{FF2B5EF4-FFF2-40B4-BE49-F238E27FC236}">
                  <a16:creationId xmlns:a16="http://schemas.microsoft.com/office/drawing/2014/main" id="{5803B01E-9EFF-5EEA-D280-8573CC69C29D}"/>
                </a:ext>
              </a:extLst>
            </p:cNvPr>
            <p:cNvCxnSpPr/>
            <p:nvPr/>
          </p:nvCxnSpPr>
          <p:spPr>
            <a:xfrm>
              <a:off x="8151984" y="4397063"/>
              <a:ext cx="1138400" cy="133056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83">
              <a:extLst>
                <a:ext uri="{FF2B5EF4-FFF2-40B4-BE49-F238E27FC236}">
                  <a16:creationId xmlns:a16="http://schemas.microsoft.com/office/drawing/2014/main" id="{20B9EE4D-20A7-85E2-ACE1-521A26BEF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5645" y="4397063"/>
              <a:ext cx="1060284" cy="1304783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5461E081-ED0A-C4F4-5F1D-4A54A46992DD}"/>
              </a:ext>
            </a:extLst>
          </p:cNvPr>
          <p:cNvSpPr/>
          <p:nvPr/>
        </p:nvSpPr>
        <p:spPr>
          <a:xfrm rot="20558780">
            <a:off x="4550505" y="5293152"/>
            <a:ext cx="2185182" cy="76579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185182"/>
                      <a:gd name="connsiteY0" fmla="*/ 127635 h 765795"/>
                      <a:gd name="connsiteX1" fmla="*/ 127635 w 2185182"/>
                      <a:gd name="connsiteY1" fmla="*/ 0 h 765795"/>
                      <a:gd name="connsiteX2" fmla="*/ 2057547 w 2185182"/>
                      <a:gd name="connsiteY2" fmla="*/ 0 h 765795"/>
                      <a:gd name="connsiteX3" fmla="*/ 2185182 w 2185182"/>
                      <a:gd name="connsiteY3" fmla="*/ 127635 h 765795"/>
                      <a:gd name="connsiteX4" fmla="*/ 2185182 w 2185182"/>
                      <a:gd name="connsiteY4" fmla="*/ 638160 h 765795"/>
                      <a:gd name="connsiteX5" fmla="*/ 2057547 w 2185182"/>
                      <a:gd name="connsiteY5" fmla="*/ 765795 h 765795"/>
                      <a:gd name="connsiteX6" fmla="*/ 127635 w 2185182"/>
                      <a:gd name="connsiteY6" fmla="*/ 765795 h 765795"/>
                      <a:gd name="connsiteX7" fmla="*/ 0 w 2185182"/>
                      <a:gd name="connsiteY7" fmla="*/ 638160 h 765795"/>
                      <a:gd name="connsiteX8" fmla="*/ 0 w 2185182"/>
                      <a:gd name="connsiteY8" fmla="*/ 127635 h 765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5182" h="765795" extrusionOk="0">
                        <a:moveTo>
                          <a:pt x="0" y="127635"/>
                        </a:moveTo>
                        <a:cubicBezTo>
                          <a:pt x="-4037" y="54654"/>
                          <a:pt x="51194" y="2233"/>
                          <a:pt x="127635" y="0"/>
                        </a:cubicBezTo>
                        <a:cubicBezTo>
                          <a:pt x="824260" y="132882"/>
                          <a:pt x="1385927" y="-84951"/>
                          <a:pt x="2057547" y="0"/>
                        </a:cubicBezTo>
                        <a:cubicBezTo>
                          <a:pt x="2120619" y="7245"/>
                          <a:pt x="2183534" y="66255"/>
                          <a:pt x="2185182" y="127635"/>
                        </a:cubicBezTo>
                        <a:cubicBezTo>
                          <a:pt x="2201078" y="258359"/>
                          <a:pt x="2169082" y="526176"/>
                          <a:pt x="2185182" y="638160"/>
                        </a:cubicBezTo>
                        <a:cubicBezTo>
                          <a:pt x="2190739" y="709310"/>
                          <a:pt x="2131225" y="759237"/>
                          <a:pt x="2057547" y="765795"/>
                        </a:cubicBezTo>
                        <a:cubicBezTo>
                          <a:pt x="1511941" y="853434"/>
                          <a:pt x="397096" y="693116"/>
                          <a:pt x="127635" y="765795"/>
                        </a:cubicBezTo>
                        <a:cubicBezTo>
                          <a:pt x="56071" y="755560"/>
                          <a:pt x="-6261" y="717352"/>
                          <a:pt x="0" y="638160"/>
                        </a:cubicBezTo>
                        <a:cubicBezTo>
                          <a:pt x="34823" y="443436"/>
                          <a:pt x="-10065" y="200412"/>
                          <a:pt x="0" y="12763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A0464A8-0427-B118-3B30-B5E11ECF2C18}"/>
              </a:ext>
            </a:extLst>
          </p:cNvPr>
          <p:cNvSpPr txBox="1"/>
          <p:nvPr/>
        </p:nvSpPr>
        <p:spPr>
          <a:xfrm rot="20538047">
            <a:off x="4608224" y="5373030"/>
            <a:ext cx="206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C00000"/>
                </a:solidFill>
                <a:latin typeface="Amasis MT Pro Medium" panose="020F0502020204030204" pitchFamily="18" charset="-18"/>
              </a:rPr>
              <a:t>TÖRLÉS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4B86079D-4BC1-D8F3-71B4-BC45EA1454BE}"/>
              </a:ext>
            </a:extLst>
          </p:cNvPr>
          <p:cNvSpPr/>
          <p:nvPr/>
        </p:nvSpPr>
        <p:spPr>
          <a:xfrm rot="20558780">
            <a:off x="7249736" y="5409836"/>
            <a:ext cx="1676499" cy="76579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185182"/>
                      <a:gd name="connsiteY0" fmla="*/ 127635 h 765795"/>
                      <a:gd name="connsiteX1" fmla="*/ 127635 w 2185182"/>
                      <a:gd name="connsiteY1" fmla="*/ 0 h 765795"/>
                      <a:gd name="connsiteX2" fmla="*/ 2057547 w 2185182"/>
                      <a:gd name="connsiteY2" fmla="*/ 0 h 765795"/>
                      <a:gd name="connsiteX3" fmla="*/ 2185182 w 2185182"/>
                      <a:gd name="connsiteY3" fmla="*/ 127635 h 765795"/>
                      <a:gd name="connsiteX4" fmla="*/ 2185182 w 2185182"/>
                      <a:gd name="connsiteY4" fmla="*/ 638160 h 765795"/>
                      <a:gd name="connsiteX5" fmla="*/ 2057547 w 2185182"/>
                      <a:gd name="connsiteY5" fmla="*/ 765795 h 765795"/>
                      <a:gd name="connsiteX6" fmla="*/ 127635 w 2185182"/>
                      <a:gd name="connsiteY6" fmla="*/ 765795 h 765795"/>
                      <a:gd name="connsiteX7" fmla="*/ 0 w 2185182"/>
                      <a:gd name="connsiteY7" fmla="*/ 638160 h 765795"/>
                      <a:gd name="connsiteX8" fmla="*/ 0 w 2185182"/>
                      <a:gd name="connsiteY8" fmla="*/ 127635 h 765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5182" h="765795" extrusionOk="0">
                        <a:moveTo>
                          <a:pt x="0" y="127635"/>
                        </a:moveTo>
                        <a:cubicBezTo>
                          <a:pt x="-4037" y="54654"/>
                          <a:pt x="51194" y="2233"/>
                          <a:pt x="127635" y="0"/>
                        </a:cubicBezTo>
                        <a:cubicBezTo>
                          <a:pt x="824260" y="132882"/>
                          <a:pt x="1385927" y="-84951"/>
                          <a:pt x="2057547" y="0"/>
                        </a:cubicBezTo>
                        <a:cubicBezTo>
                          <a:pt x="2120619" y="7245"/>
                          <a:pt x="2183534" y="66255"/>
                          <a:pt x="2185182" y="127635"/>
                        </a:cubicBezTo>
                        <a:cubicBezTo>
                          <a:pt x="2201078" y="258359"/>
                          <a:pt x="2169082" y="526176"/>
                          <a:pt x="2185182" y="638160"/>
                        </a:cubicBezTo>
                        <a:cubicBezTo>
                          <a:pt x="2190739" y="709310"/>
                          <a:pt x="2131225" y="759237"/>
                          <a:pt x="2057547" y="765795"/>
                        </a:cubicBezTo>
                        <a:cubicBezTo>
                          <a:pt x="1511941" y="853434"/>
                          <a:pt x="397096" y="693116"/>
                          <a:pt x="127635" y="765795"/>
                        </a:cubicBezTo>
                        <a:cubicBezTo>
                          <a:pt x="56071" y="755560"/>
                          <a:pt x="-6261" y="717352"/>
                          <a:pt x="0" y="638160"/>
                        </a:cubicBezTo>
                        <a:cubicBezTo>
                          <a:pt x="34823" y="443436"/>
                          <a:pt x="-10065" y="200412"/>
                          <a:pt x="0" y="12763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93D175A-D4E0-B983-92A4-610D080D05FD}"/>
              </a:ext>
            </a:extLst>
          </p:cNvPr>
          <p:cNvSpPr txBox="1"/>
          <p:nvPr/>
        </p:nvSpPr>
        <p:spPr>
          <a:xfrm rot="20538047">
            <a:off x="7057034" y="5370944"/>
            <a:ext cx="206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C00000"/>
                </a:solidFill>
                <a:latin typeface="Amasis MT Pro Medium" panose="020F0502020204030204" pitchFamily="18" charset="-18"/>
              </a:rPr>
              <a:t>Szelektív</a:t>
            </a:r>
            <a:br>
              <a:rPr lang="hu-HU" sz="2400" dirty="0">
                <a:solidFill>
                  <a:srgbClr val="C00000"/>
                </a:solidFill>
                <a:latin typeface="Amasis MT Pro Medium" panose="020F0502020204030204" pitchFamily="18" charset="-18"/>
              </a:rPr>
            </a:br>
            <a:r>
              <a:rPr lang="hu-HU" sz="2400" dirty="0">
                <a:solidFill>
                  <a:srgbClr val="C00000"/>
                </a:solidFill>
                <a:latin typeface="Amasis MT Pro Medium" panose="020F0502020204030204" pitchFamily="18" charset="-18"/>
              </a:rPr>
              <a:t>megosztás</a:t>
            </a:r>
          </a:p>
        </p:txBody>
      </p:sp>
    </p:spTree>
    <p:extLst>
      <p:ext uri="{BB962C8B-B14F-4D97-AF65-F5344CB8AC3E}">
        <p14:creationId xmlns:p14="http://schemas.microsoft.com/office/powerpoint/2010/main" val="11668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42804CCB-274C-9DBE-7846-63C3DC11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67" y="1317394"/>
            <a:ext cx="1523891" cy="1523891"/>
          </a:xfrm>
          <a:prstGeom prst="rect">
            <a:avLst/>
          </a:prstGeom>
          <a:noFill/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DEE86C-0864-C76E-494A-00018B5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923" y="6341329"/>
            <a:ext cx="402077" cy="365125"/>
          </a:xfrm>
          <a:solidFill>
            <a:srgbClr val="01313D"/>
          </a:solidFill>
        </p:spPr>
        <p:txBody>
          <a:bodyPr/>
          <a:lstStyle/>
          <a:p>
            <a:pPr algn="ctr"/>
            <a:fld id="{22FE6287-99C3-4914-BFF5-E2FBD8AB193A}" type="slidenum">
              <a:rPr lang="hu-HU" sz="2000" b="1" smtClean="0">
                <a:solidFill>
                  <a:schemeClr val="bg1"/>
                </a:solidFill>
              </a:rPr>
              <a:pPr algn="ctr"/>
              <a:t>9</a:t>
            </a:fld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1B37B1-06FD-2E71-27DD-CFFA2675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11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6A25683-2FD2-DB85-A93A-85F76B1F51F8}"/>
              </a:ext>
            </a:extLst>
          </p:cNvPr>
          <p:cNvSpPr txBox="1"/>
          <p:nvPr/>
        </p:nvSpPr>
        <p:spPr>
          <a:xfrm>
            <a:off x="1117174" y="146338"/>
            <a:ext cx="742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Az EMAP pilot előfeltevései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89D4A-A8E2-B8D2-CFE9-D43EE6A80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7" y="6408407"/>
            <a:ext cx="1001507" cy="323237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DBB6542-26BE-9263-D943-DBD446642198}"/>
              </a:ext>
            </a:extLst>
          </p:cNvPr>
          <p:cNvGrpSpPr/>
          <p:nvPr/>
        </p:nvGrpSpPr>
        <p:grpSpPr>
          <a:xfrm>
            <a:off x="942822" y="1317279"/>
            <a:ext cx="4863173" cy="2375831"/>
            <a:chOff x="1223081" y="544422"/>
            <a:chExt cx="3690492" cy="1118066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C210368E-8646-F144-9689-6A0BDB434C69}"/>
                </a:ext>
              </a:extLst>
            </p:cNvPr>
            <p:cNvSpPr/>
            <p:nvPr/>
          </p:nvSpPr>
          <p:spPr>
            <a:xfrm>
              <a:off x="1223081" y="544422"/>
              <a:ext cx="3690492" cy="1118066"/>
            </a:xfrm>
            <a:prstGeom prst="roundRect">
              <a:avLst>
                <a:gd name="adj" fmla="val 5592"/>
              </a:avLst>
            </a:prstGeom>
            <a:solidFill>
              <a:schemeClr val="bg1"/>
            </a:solidFill>
            <a:ln>
              <a:solidFill>
                <a:srgbClr val="E3E3ED"/>
              </a:solidFill>
            </a:ln>
            <a:effectLst>
              <a:outerShdw blurRad="241300" dist="88900" dir="5400000" sx="95000" sy="95000" algn="t" rotWithShape="0">
                <a:srgbClr val="72798E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" name="Tartalom helye 2">
              <a:extLst>
                <a:ext uri="{FF2B5EF4-FFF2-40B4-BE49-F238E27FC236}">
                  <a16:creationId xmlns:a16="http://schemas.microsoft.com/office/drawing/2014/main" id="{F665FE46-0786-4CA4-4E5F-6579F0FF67CF}"/>
                </a:ext>
              </a:extLst>
            </p:cNvPr>
            <p:cNvSpPr txBox="1">
              <a:spLocks/>
            </p:cNvSpPr>
            <p:nvPr/>
          </p:nvSpPr>
          <p:spPr>
            <a:xfrm>
              <a:off x="1323039" y="572893"/>
              <a:ext cx="3523164" cy="10314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buNone/>
              </a:pPr>
              <a:r>
                <a:rPr lang="hu-HU" sz="1400" b="1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Feladatok: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Központi </a:t>
              </a:r>
              <a:r>
                <a:rPr lang="hu-HU" sz="1400" dirty="0" err="1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adatösszekapcsolódás</a:t>
              </a: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 jogi akadálya,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GDPR-megfelelés (felejtés, módosítás, stb.),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Szervezeti-, és adatkezelési jogosultságok változásainak követése,</a:t>
              </a:r>
            </a:p>
            <a:p>
              <a:pPr>
                <a:lnSpc>
                  <a:spcPct val="125000"/>
                </a:lnSpc>
              </a:pPr>
              <a:r>
                <a:rPr lang="hu-HU" sz="1400" dirty="0">
                  <a:solidFill>
                    <a:srgbClr val="2B354B"/>
                  </a:solidFill>
                  <a:latin typeface="Readex Pro Deca" pitchFamily="2" charset="-78"/>
                  <a:ea typeface="Open Sans" panose="020B0606030504020204" pitchFamily="34" charset="0"/>
                  <a:cs typeface="Readex Pro Deca" pitchFamily="2" charset="-78"/>
                </a:rPr>
                <a:t>Adatkonzisztencia megteremtése</a:t>
              </a:r>
            </a:p>
            <a:p>
              <a:pPr marL="0" indent="0">
                <a:lnSpc>
                  <a:spcPct val="125000"/>
                </a:lnSpc>
                <a:buNone/>
              </a:pPr>
              <a:endParaRPr lang="hu-HU" sz="1200" dirty="0">
                <a:solidFill>
                  <a:srgbClr val="747D91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endParaRPr>
            </a:p>
          </p:txBody>
        </p:sp>
      </p:grp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6CB7601F-7905-5870-ACF8-F047DE408968}"/>
              </a:ext>
            </a:extLst>
          </p:cNvPr>
          <p:cNvSpPr/>
          <p:nvPr/>
        </p:nvSpPr>
        <p:spPr>
          <a:xfrm>
            <a:off x="942823" y="3965498"/>
            <a:ext cx="4863172" cy="2375831"/>
          </a:xfrm>
          <a:prstGeom prst="roundRect">
            <a:avLst>
              <a:gd name="adj" fmla="val 5592"/>
            </a:avLst>
          </a:prstGeom>
          <a:solidFill>
            <a:schemeClr val="bg1"/>
          </a:solidFill>
          <a:ln>
            <a:solidFill>
              <a:srgbClr val="E3E3ED"/>
            </a:solidFill>
          </a:ln>
          <a:effectLst>
            <a:outerShdw blurRad="241300" dist="88900" dir="5400000" sx="95000" sy="95000" algn="t" rotWithShape="0">
              <a:srgbClr val="72798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22D20CAC-A5FA-6E65-005E-8B96E34B2C96}"/>
              </a:ext>
            </a:extLst>
          </p:cNvPr>
          <p:cNvSpPr txBox="1">
            <a:spLocks/>
          </p:cNvSpPr>
          <p:nvPr/>
        </p:nvSpPr>
        <p:spPr>
          <a:xfrm>
            <a:off x="1117174" y="4468265"/>
            <a:ext cx="4642675" cy="17660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Hitelesség,</a:t>
            </a:r>
          </a:p>
          <a:p>
            <a:pPr>
              <a:lnSpc>
                <a:spcPct val="125000"/>
              </a:lnSpc>
            </a:pPr>
            <a:r>
              <a:rPr lang="hu-HU" sz="1400" dirty="0" err="1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Georedundancia</a:t>
            </a: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Hibat</a:t>
            </a:r>
            <a:r>
              <a:rPr lang="hu-HU" sz="800" dirty="0">
                <a:solidFill>
                  <a:srgbClr val="2B354B"/>
                </a:solidFill>
                <a:ea typeface="Open Sans" panose="020B0606030504020204" pitchFamily="34" charset="0"/>
                <a:cs typeface="Readex Pro Deca" pitchFamily="2" charset="-78"/>
              </a:rPr>
              <a:t>ű</a:t>
            </a: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rés,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Magas rendelkezésre állás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Visszaállíthatóság,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Terheléselosztás,</a:t>
            </a:r>
          </a:p>
          <a:p>
            <a:pPr>
              <a:lnSpc>
                <a:spcPct val="125000"/>
              </a:lnSpc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Adatok visszamutatása a foglalkoztatottnak</a:t>
            </a:r>
          </a:p>
          <a:p>
            <a:pPr marL="0" indent="0">
              <a:lnSpc>
                <a:spcPct val="125000"/>
              </a:lnSpc>
              <a:buNone/>
            </a:pPr>
            <a:endParaRPr lang="hu-HU" sz="1200" dirty="0">
              <a:solidFill>
                <a:srgbClr val="747D91"/>
              </a:solidFill>
              <a:latin typeface="Readex Pro Deca" pitchFamily="2" charset="-78"/>
              <a:ea typeface="Open Sans" panose="020B0606030504020204" pitchFamily="34" charset="0"/>
              <a:cs typeface="Readex Pro Deca" pitchFamily="2" charset="-78"/>
            </a:endParaRP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7C65FCB2-0705-9E46-D5CD-8D7D1B66CAE7}"/>
              </a:ext>
            </a:extLst>
          </p:cNvPr>
          <p:cNvSpPr txBox="1">
            <a:spLocks/>
          </p:cNvSpPr>
          <p:nvPr/>
        </p:nvSpPr>
        <p:spPr>
          <a:xfrm>
            <a:off x="1074542" y="4100342"/>
            <a:ext cx="183585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hu-HU" sz="1400" b="1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Követelmények:</a:t>
            </a:r>
          </a:p>
          <a:p>
            <a:pPr marL="0" indent="0">
              <a:lnSpc>
                <a:spcPct val="125000"/>
              </a:lnSpc>
              <a:buNone/>
            </a:pPr>
            <a:endParaRPr lang="hu-HU" sz="1200" dirty="0">
              <a:solidFill>
                <a:srgbClr val="747D91"/>
              </a:solidFill>
              <a:latin typeface="Readex Pro Deca" pitchFamily="2" charset="-78"/>
              <a:ea typeface="Open Sans" panose="020B0606030504020204" pitchFamily="34" charset="0"/>
              <a:cs typeface="Readex Pro Deca" pitchFamily="2" charset="-78"/>
            </a:endParaRPr>
          </a:p>
        </p:txBody>
      </p:sp>
      <p:sp>
        <p:nvSpPr>
          <p:cNvPr id="3" name="Graphic 385">
            <a:extLst>
              <a:ext uri="{FF2B5EF4-FFF2-40B4-BE49-F238E27FC236}">
                <a16:creationId xmlns:a16="http://schemas.microsoft.com/office/drawing/2014/main" id="{052D2D22-3411-FCF8-B28E-8C3D59BE2C85}"/>
              </a:ext>
            </a:extLst>
          </p:cNvPr>
          <p:cNvSpPr/>
          <p:nvPr/>
        </p:nvSpPr>
        <p:spPr>
          <a:xfrm>
            <a:off x="7175071" y="1993843"/>
            <a:ext cx="312080" cy="272388"/>
          </a:xfrm>
          <a:custGeom>
            <a:avLst/>
            <a:gdLst>
              <a:gd name="connsiteX0" fmla="*/ 157163 w 342900"/>
              <a:gd name="connsiteY0" fmla="*/ 0 h 314325"/>
              <a:gd name="connsiteX1" fmla="*/ 116979 w 342900"/>
              <a:gd name="connsiteY1" fmla="*/ 28575 h 314325"/>
              <a:gd name="connsiteX2" fmla="*/ 0 w 342900"/>
              <a:gd name="connsiteY2" fmla="*/ 28575 h 314325"/>
              <a:gd name="connsiteX3" fmla="*/ 0 w 342900"/>
              <a:gd name="connsiteY3" fmla="*/ 57150 h 314325"/>
              <a:gd name="connsiteX4" fmla="*/ 116979 w 342900"/>
              <a:gd name="connsiteY4" fmla="*/ 57150 h 314325"/>
              <a:gd name="connsiteX5" fmla="*/ 157163 w 342900"/>
              <a:gd name="connsiteY5" fmla="*/ 85725 h 314325"/>
              <a:gd name="connsiteX6" fmla="*/ 197346 w 342900"/>
              <a:gd name="connsiteY6" fmla="*/ 57150 h 314325"/>
              <a:gd name="connsiteX7" fmla="*/ 342900 w 342900"/>
              <a:gd name="connsiteY7" fmla="*/ 57150 h 314325"/>
              <a:gd name="connsiteX8" fmla="*/ 342900 w 342900"/>
              <a:gd name="connsiteY8" fmla="*/ 28575 h 314325"/>
              <a:gd name="connsiteX9" fmla="*/ 197346 w 342900"/>
              <a:gd name="connsiteY9" fmla="*/ 28575 h 314325"/>
              <a:gd name="connsiteX10" fmla="*/ 157163 w 342900"/>
              <a:gd name="connsiteY10" fmla="*/ 0 h 314325"/>
              <a:gd name="connsiteX11" fmla="*/ 157163 w 342900"/>
              <a:gd name="connsiteY11" fmla="*/ 28575 h 314325"/>
              <a:gd name="connsiteX12" fmla="*/ 171450 w 342900"/>
              <a:gd name="connsiteY12" fmla="*/ 42863 h 314325"/>
              <a:gd name="connsiteX13" fmla="*/ 157163 w 342900"/>
              <a:gd name="connsiteY13" fmla="*/ 57150 h 314325"/>
              <a:gd name="connsiteX14" fmla="*/ 142875 w 342900"/>
              <a:gd name="connsiteY14" fmla="*/ 42863 h 314325"/>
              <a:gd name="connsiteX15" fmla="*/ 157163 w 342900"/>
              <a:gd name="connsiteY15" fmla="*/ 28575 h 314325"/>
              <a:gd name="connsiteX16" fmla="*/ 257175 w 342900"/>
              <a:gd name="connsiteY16" fmla="*/ 114300 h 314325"/>
              <a:gd name="connsiteX17" fmla="*/ 216991 w 342900"/>
              <a:gd name="connsiteY17" fmla="*/ 142875 h 314325"/>
              <a:gd name="connsiteX18" fmla="*/ 0 w 342900"/>
              <a:gd name="connsiteY18" fmla="*/ 142875 h 314325"/>
              <a:gd name="connsiteX19" fmla="*/ 0 w 342900"/>
              <a:gd name="connsiteY19" fmla="*/ 171450 h 314325"/>
              <a:gd name="connsiteX20" fmla="*/ 216991 w 342900"/>
              <a:gd name="connsiteY20" fmla="*/ 171450 h 314325"/>
              <a:gd name="connsiteX21" fmla="*/ 257175 w 342900"/>
              <a:gd name="connsiteY21" fmla="*/ 200025 h 314325"/>
              <a:gd name="connsiteX22" fmla="*/ 297359 w 342900"/>
              <a:gd name="connsiteY22" fmla="*/ 171450 h 314325"/>
              <a:gd name="connsiteX23" fmla="*/ 342900 w 342900"/>
              <a:gd name="connsiteY23" fmla="*/ 171450 h 314325"/>
              <a:gd name="connsiteX24" fmla="*/ 342900 w 342900"/>
              <a:gd name="connsiteY24" fmla="*/ 142875 h 314325"/>
              <a:gd name="connsiteX25" fmla="*/ 297359 w 342900"/>
              <a:gd name="connsiteY25" fmla="*/ 142875 h 314325"/>
              <a:gd name="connsiteX26" fmla="*/ 257175 w 342900"/>
              <a:gd name="connsiteY26" fmla="*/ 114300 h 314325"/>
              <a:gd name="connsiteX27" fmla="*/ 257175 w 342900"/>
              <a:gd name="connsiteY27" fmla="*/ 142875 h 314325"/>
              <a:gd name="connsiteX28" fmla="*/ 271463 w 342900"/>
              <a:gd name="connsiteY28" fmla="*/ 157163 h 314325"/>
              <a:gd name="connsiteX29" fmla="*/ 257175 w 342900"/>
              <a:gd name="connsiteY29" fmla="*/ 171450 h 314325"/>
              <a:gd name="connsiteX30" fmla="*/ 242888 w 342900"/>
              <a:gd name="connsiteY30" fmla="*/ 157163 h 314325"/>
              <a:gd name="connsiteX31" fmla="*/ 257175 w 342900"/>
              <a:gd name="connsiteY31" fmla="*/ 142875 h 314325"/>
              <a:gd name="connsiteX32" fmla="*/ 100013 w 342900"/>
              <a:gd name="connsiteY32" fmla="*/ 228600 h 314325"/>
              <a:gd name="connsiteX33" fmla="*/ 59829 w 342900"/>
              <a:gd name="connsiteY33" fmla="*/ 257175 h 314325"/>
              <a:gd name="connsiteX34" fmla="*/ 0 w 342900"/>
              <a:gd name="connsiteY34" fmla="*/ 257175 h 314325"/>
              <a:gd name="connsiteX35" fmla="*/ 0 w 342900"/>
              <a:gd name="connsiteY35" fmla="*/ 285750 h 314325"/>
              <a:gd name="connsiteX36" fmla="*/ 59829 w 342900"/>
              <a:gd name="connsiteY36" fmla="*/ 285750 h 314325"/>
              <a:gd name="connsiteX37" fmla="*/ 100013 w 342900"/>
              <a:gd name="connsiteY37" fmla="*/ 314325 h 314325"/>
              <a:gd name="connsiteX38" fmla="*/ 140196 w 342900"/>
              <a:gd name="connsiteY38" fmla="*/ 285750 h 314325"/>
              <a:gd name="connsiteX39" fmla="*/ 342900 w 342900"/>
              <a:gd name="connsiteY39" fmla="*/ 285750 h 314325"/>
              <a:gd name="connsiteX40" fmla="*/ 342900 w 342900"/>
              <a:gd name="connsiteY40" fmla="*/ 257175 h 314325"/>
              <a:gd name="connsiteX41" fmla="*/ 140196 w 342900"/>
              <a:gd name="connsiteY41" fmla="*/ 257175 h 314325"/>
              <a:gd name="connsiteX42" fmla="*/ 100013 w 342900"/>
              <a:gd name="connsiteY42" fmla="*/ 228600 h 314325"/>
              <a:gd name="connsiteX43" fmla="*/ 100013 w 342900"/>
              <a:gd name="connsiteY43" fmla="*/ 257175 h 314325"/>
              <a:gd name="connsiteX44" fmla="*/ 114300 w 342900"/>
              <a:gd name="connsiteY44" fmla="*/ 271463 h 314325"/>
              <a:gd name="connsiteX45" fmla="*/ 100013 w 342900"/>
              <a:gd name="connsiteY45" fmla="*/ 285750 h 314325"/>
              <a:gd name="connsiteX46" fmla="*/ 85725 w 342900"/>
              <a:gd name="connsiteY46" fmla="*/ 271463 h 314325"/>
              <a:gd name="connsiteX47" fmla="*/ 100013 w 342900"/>
              <a:gd name="connsiteY47" fmla="*/ 2571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2900" h="314325">
                <a:moveTo>
                  <a:pt x="157163" y="0"/>
                </a:moveTo>
                <a:cubicBezTo>
                  <a:pt x="138689" y="0"/>
                  <a:pt x="122951" y="12055"/>
                  <a:pt x="116979" y="28575"/>
                </a:cubicBezTo>
                <a:lnTo>
                  <a:pt x="0" y="28575"/>
                </a:lnTo>
                <a:lnTo>
                  <a:pt x="0" y="57150"/>
                </a:lnTo>
                <a:lnTo>
                  <a:pt x="116979" y="57150"/>
                </a:lnTo>
                <a:cubicBezTo>
                  <a:pt x="122951" y="73669"/>
                  <a:pt x="138689" y="85725"/>
                  <a:pt x="157163" y="85725"/>
                </a:cubicBezTo>
                <a:cubicBezTo>
                  <a:pt x="175636" y="85725"/>
                  <a:pt x="191374" y="73669"/>
                  <a:pt x="197346" y="57150"/>
                </a:cubicBezTo>
                <a:lnTo>
                  <a:pt x="342900" y="57150"/>
                </a:lnTo>
                <a:lnTo>
                  <a:pt x="342900" y="28575"/>
                </a:lnTo>
                <a:lnTo>
                  <a:pt x="197346" y="28575"/>
                </a:lnTo>
                <a:cubicBezTo>
                  <a:pt x="191374" y="12055"/>
                  <a:pt x="175636" y="0"/>
                  <a:pt x="157163" y="0"/>
                </a:cubicBezTo>
                <a:close/>
                <a:moveTo>
                  <a:pt x="157163" y="28575"/>
                </a:moveTo>
                <a:cubicBezTo>
                  <a:pt x="165199" y="28575"/>
                  <a:pt x="171450" y="34826"/>
                  <a:pt x="171450" y="42863"/>
                </a:cubicBezTo>
                <a:cubicBezTo>
                  <a:pt x="171450" y="50899"/>
                  <a:pt x="165199" y="57150"/>
                  <a:pt x="157163" y="57150"/>
                </a:cubicBezTo>
                <a:cubicBezTo>
                  <a:pt x="149126" y="57150"/>
                  <a:pt x="142875" y="50899"/>
                  <a:pt x="142875" y="42863"/>
                </a:cubicBezTo>
                <a:cubicBezTo>
                  <a:pt x="142875" y="34826"/>
                  <a:pt x="149126" y="28575"/>
                  <a:pt x="157163" y="28575"/>
                </a:cubicBezTo>
                <a:close/>
                <a:moveTo>
                  <a:pt x="257175" y="114300"/>
                </a:moveTo>
                <a:cubicBezTo>
                  <a:pt x="238701" y="114300"/>
                  <a:pt x="222964" y="126356"/>
                  <a:pt x="216991" y="142875"/>
                </a:cubicBezTo>
                <a:lnTo>
                  <a:pt x="0" y="142875"/>
                </a:lnTo>
                <a:lnTo>
                  <a:pt x="0" y="171450"/>
                </a:lnTo>
                <a:lnTo>
                  <a:pt x="216991" y="171450"/>
                </a:lnTo>
                <a:cubicBezTo>
                  <a:pt x="222964" y="187969"/>
                  <a:pt x="238701" y="200025"/>
                  <a:pt x="257175" y="200025"/>
                </a:cubicBezTo>
                <a:cubicBezTo>
                  <a:pt x="275649" y="200025"/>
                  <a:pt x="291386" y="187969"/>
                  <a:pt x="297359" y="171450"/>
                </a:cubicBezTo>
                <a:lnTo>
                  <a:pt x="342900" y="171450"/>
                </a:lnTo>
                <a:lnTo>
                  <a:pt x="342900" y="142875"/>
                </a:lnTo>
                <a:lnTo>
                  <a:pt x="297359" y="142875"/>
                </a:lnTo>
                <a:cubicBezTo>
                  <a:pt x="291386" y="126356"/>
                  <a:pt x="275649" y="114300"/>
                  <a:pt x="257175" y="114300"/>
                </a:cubicBezTo>
                <a:close/>
                <a:moveTo>
                  <a:pt x="257175" y="142875"/>
                </a:moveTo>
                <a:cubicBezTo>
                  <a:pt x="265212" y="142875"/>
                  <a:pt x="271463" y="149126"/>
                  <a:pt x="271463" y="157163"/>
                </a:cubicBezTo>
                <a:cubicBezTo>
                  <a:pt x="271463" y="165199"/>
                  <a:pt x="265212" y="171450"/>
                  <a:pt x="257175" y="171450"/>
                </a:cubicBezTo>
                <a:cubicBezTo>
                  <a:pt x="249138" y="171450"/>
                  <a:pt x="242888" y="165199"/>
                  <a:pt x="242888" y="157163"/>
                </a:cubicBezTo>
                <a:cubicBezTo>
                  <a:pt x="242888" y="149126"/>
                  <a:pt x="249138" y="142875"/>
                  <a:pt x="257175" y="142875"/>
                </a:cubicBezTo>
                <a:close/>
                <a:moveTo>
                  <a:pt x="100013" y="228600"/>
                </a:moveTo>
                <a:cubicBezTo>
                  <a:pt x="81539" y="228600"/>
                  <a:pt x="65801" y="240656"/>
                  <a:pt x="59829" y="257175"/>
                </a:cubicBezTo>
                <a:lnTo>
                  <a:pt x="0" y="257175"/>
                </a:lnTo>
                <a:lnTo>
                  <a:pt x="0" y="285750"/>
                </a:lnTo>
                <a:lnTo>
                  <a:pt x="59829" y="285750"/>
                </a:lnTo>
                <a:cubicBezTo>
                  <a:pt x="65801" y="302269"/>
                  <a:pt x="81539" y="314325"/>
                  <a:pt x="100013" y="314325"/>
                </a:cubicBezTo>
                <a:cubicBezTo>
                  <a:pt x="118486" y="314325"/>
                  <a:pt x="134224" y="302269"/>
                  <a:pt x="140196" y="285750"/>
                </a:cubicBezTo>
                <a:lnTo>
                  <a:pt x="342900" y="285750"/>
                </a:lnTo>
                <a:lnTo>
                  <a:pt x="342900" y="257175"/>
                </a:lnTo>
                <a:lnTo>
                  <a:pt x="140196" y="257175"/>
                </a:lnTo>
                <a:cubicBezTo>
                  <a:pt x="134224" y="240656"/>
                  <a:pt x="118486" y="228600"/>
                  <a:pt x="100013" y="228600"/>
                </a:cubicBezTo>
                <a:close/>
                <a:moveTo>
                  <a:pt x="100013" y="257175"/>
                </a:moveTo>
                <a:cubicBezTo>
                  <a:pt x="108049" y="257175"/>
                  <a:pt x="114300" y="263426"/>
                  <a:pt x="114300" y="271463"/>
                </a:cubicBezTo>
                <a:cubicBezTo>
                  <a:pt x="114300" y="279499"/>
                  <a:pt x="108049" y="285750"/>
                  <a:pt x="100013" y="285750"/>
                </a:cubicBezTo>
                <a:cubicBezTo>
                  <a:pt x="91976" y="285750"/>
                  <a:pt x="85725" y="279499"/>
                  <a:pt x="85725" y="271463"/>
                </a:cubicBezTo>
                <a:cubicBezTo>
                  <a:pt x="85725" y="263426"/>
                  <a:pt x="91976" y="257175"/>
                  <a:pt x="100013" y="2571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Kép 12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3822DF4F-46CB-D4A0-A7B6-12E9168347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67" y="4769510"/>
            <a:ext cx="1578854" cy="1578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A859D28A-4C46-EB77-F838-9BABCAFB2010}"/>
              </a:ext>
            </a:extLst>
          </p:cNvPr>
          <p:cNvSpPr/>
          <p:nvPr/>
        </p:nvSpPr>
        <p:spPr>
          <a:xfrm>
            <a:off x="8821339" y="5181272"/>
            <a:ext cx="2807444" cy="917493"/>
          </a:xfrm>
          <a:prstGeom prst="roundRect">
            <a:avLst>
              <a:gd name="adj" fmla="val 55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3E3ED"/>
            </a:solidFill>
          </a:ln>
          <a:effectLst>
            <a:outerShdw blurRad="241300" dist="88900" dir="5400000" sx="95000" sy="95000" algn="t" rotWithShape="0">
              <a:srgbClr val="72798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err="1">
                <a:solidFill>
                  <a:schemeClr val="tx1"/>
                </a:solidFill>
                <a:latin typeface="Readex Pro Deca" charset="-78"/>
                <a:cs typeface="Readex Pro Deca" charset="-78"/>
              </a:rPr>
              <a:t>Blockchain</a:t>
            </a:r>
            <a:endParaRPr lang="hu-HU" sz="3000" dirty="0">
              <a:solidFill>
                <a:schemeClr val="tx1"/>
              </a:solidFill>
              <a:latin typeface="Readex Pro Deca" charset="-78"/>
              <a:cs typeface="Readex Pro Deca" charset="-78"/>
            </a:endParaRP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A3FDAD93-A138-2A61-C9D7-0F5E20D09234}"/>
              </a:ext>
            </a:extLst>
          </p:cNvPr>
          <p:cNvSpPr/>
          <p:nvPr/>
        </p:nvSpPr>
        <p:spPr>
          <a:xfrm>
            <a:off x="8821339" y="1540973"/>
            <a:ext cx="2807444" cy="917493"/>
          </a:xfrm>
          <a:prstGeom prst="roundRect">
            <a:avLst>
              <a:gd name="adj" fmla="val 55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3E3ED"/>
            </a:solidFill>
          </a:ln>
          <a:effectLst>
            <a:outerShdw blurRad="241300" dist="88900" dir="5400000" sx="95000" sy="95000" algn="t" rotWithShape="0">
              <a:srgbClr val="72798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Readex Pro Deca" charset="-78"/>
                <a:cs typeface="Readex Pro Deca" charset="-78"/>
              </a:rPr>
              <a:t>”Kapcsolótábla”</a:t>
            </a:r>
            <a:endParaRPr lang="hu-HU" sz="2400" dirty="0">
              <a:latin typeface="Readex Pro Deca" charset="-78"/>
              <a:cs typeface="Readex Pro Deca" charset="-78"/>
            </a:endParaRP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F62E115B-9111-586A-A686-DA62183561C9}"/>
              </a:ext>
            </a:extLst>
          </p:cNvPr>
          <p:cNvSpPr/>
          <p:nvPr/>
        </p:nvSpPr>
        <p:spPr>
          <a:xfrm>
            <a:off x="6245827" y="3494693"/>
            <a:ext cx="3265921" cy="650351"/>
          </a:xfrm>
          <a:prstGeom prst="roundRect">
            <a:avLst>
              <a:gd name="adj" fmla="val 5592"/>
            </a:avLst>
          </a:prstGeom>
          <a:solidFill>
            <a:schemeClr val="bg1"/>
          </a:solidFill>
          <a:ln>
            <a:solidFill>
              <a:srgbClr val="E3E3ED"/>
            </a:solidFill>
          </a:ln>
          <a:effectLst>
            <a:outerShdw blurRad="241300" dist="88900" dir="5400000" sx="95000" sy="95000" algn="t" rotWithShape="0">
              <a:srgbClr val="72798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5B7F6C68-DE68-6777-0DA4-2BF28B098235}"/>
              </a:ext>
            </a:extLst>
          </p:cNvPr>
          <p:cNvSpPr txBox="1">
            <a:spLocks/>
          </p:cNvSpPr>
          <p:nvPr/>
        </p:nvSpPr>
        <p:spPr>
          <a:xfrm>
            <a:off x="6346843" y="3518612"/>
            <a:ext cx="3063888" cy="62643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M</a:t>
            </a:r>
            <a:r>
              <a:rPr lang="hu-HU" sz="1000" dirty="0">
                <a:solidFill>
                  <a:srgbClr val="2B354B"/>
                </a:solidFill>
                <a:ea typeface="Open Sans" panose="020B0606030504020204" pitchFamily="34" charset="0"/>
                <a:cs typeface="Readex Pro Deca" pitchFamily="2" charset="-78"/>
              </a:rPr>
              <a:t>ű</a:t>
            </a:r>
            <a:r>
              <a:rPr lang="hu-HU" sz="1400" dirty="0">
                <a:solidFill>
                  <a:srgbClr val="2B354B"/>
                </a:solidFill>
                <a:latin typeface="Readex Pro Deca" pitchFamily="2" charset="-78"/>
                <a:ea typeface="Open Sans" panose="020B0606030504020204" pitchFamily="34" charset="0"/>
                <a:cs typeface="Readex Pro Deca" pitchFamily="2" charset="-78"/>
              </a:rPr>
              <a:t>szakilag garantált adat- és folyamat-konzisztencia/integritás </a:t>
            </a:r>
          </a:p>
          <a:p>
            <a:pPr marL="0" indent="0">
              <a:lnSpc>
                <a:spcPct val="125000"/>
              </a:lnSpc>
              <a:buNone/>
            </a:pPr>
            <a:endParaRPr lang="hu-HU" sz="1200" dirty="0">
              <a:solidFill>
                <a:srgbClr val="747D91"/>
              </a:solidFill>
              <a:latin typeface="Readex Pro Deca" pitchFamily="2" charset="-78"/>
              <a:ea typeface="Open Sans" panose="020B0606030504020204" pitchFamily="34" charset="0"/>
              <a:cs typeface="Readex Pro Deca" pitchFamily="2" charset="-78"/>
            </a:endParaRPr>
          </a:p>
        </p:txBody>
      </p:sp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80A88E1C-699C-95DB-1255-85F6071BAEC0}"/>
              </a:ext>
            </a:extLst>
          </p:cNvPr>
          <p:cNvSpPr/>
          <p:nvPr/>
        </p:nvSpPr>
        <p:spPr>
          <a:xfrm>
            <a:off x="7175071" y="2961861"/>
            <a:ext cx="312080" cy="401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Nyíl: lefelé mutató 21">
            <a:extLst>
              <a:ext uri="{FF2B5EF4-FFF2-40B4-BE49-F238E27FC236}">
                <a16:creationId xmlns:a16="http://schemas.microsoft.com/office/drawing/2014/main" id="{A4FDB143-B29F-BC13-7CC3-FAA77541FB2E}"/>
              </a:ext>
            </a:extLst>
          </p:cNvPr>
          <p:cNvSpPr/>
          <p:nvPr/>
        </p:nvSpPr>
        <p:spPr>
          <a:xfrm flipV="1">
            <a:off x="7175071" y="4276430"/>
            <a:ext cx="312080" cy="401446"/>
          </a:xfrm>
          <a:prstGeom prst="downArrow">
            <a:avLst/>
          </a:prstGeom>
          <a:solidFill>
            <a:srgbClr val="D29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A669A0DE-6A71-9F23-100B-64B3B4402FE5}"/>
              </a:ext>
            </a:extLst>
          </p:cNvPr>
          <p:cNvSpPr/>
          <p:nvPr/>
        </p:nvSpPr>
        <p:spPr>
          <a:xfrm>
            <a:off x="10225061" y="4844037"/>
            <a:ext cx="1332083" cy="369210"/>
          </a:xfrm>
          <a:prstGeom prst="roundRect">
            <a:avLst>
              <a:gd name="adj" fmla="val 559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3E3ED"/>
            </a:solidFill>
          </a:ln>
          <a:effectLst>
            <a:outerShdw blurRad="241300" dist="88900" dir="5400000" sx="65000" sy="65000" algn="t" rotWithShape="0">
              <a:srgbClr val="72798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>
                <a:solidFill>
                  <a:schemeClr val="tx1"/>
                </a:solidFill>
                <a:latin typeface="Readex Pro Deca" charset="-78"/>
                <a:cs typeface="Readex Pro Deca" charset="-78"/>
              </a:rPr>
              <a:t>+ Gyorsítótár</a:t>
            </a:r>
          </a:p>
        </p:txBody>
      </p:sp>
    </p:spTree>
    <p:extLst>
      <p:ext uri="{BB962C8B-B14F-4D97-AF65-F5344CB8AC3E}">
        <p14:creationId xmlns:p14="http://schemas.microsoft.com/office/powerpoint/2010/main" val="3665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5DF09AA4FD80C4593C85B0E7A9BC0C2" ma:contentTypeVersion="2" ma:contentTypeDescription="Új dokumentum létrehozása." ma:contentTypeScope="" ma:versionID="b7e0a658c755d488a303454d06151e83">
  <xsd:schema xmlns:xsd="http://www.w3.org/2001/XMLSchema" xmlns:xs="http://www.w3.org/2001/XMLSchema" xmlns:p="http://schemas.microsoft.com/office/2006/metadata/properties" xmlns:ns2="4ea3b10c-bf32-4fd5-bcd0-d65b63552cc3" targetNamespace="http://schemas.microsoft.com/office/2006/metadata/properties" ma:root="true" ma:fieldsID="cff0b2cfdef0909a087299dd28e19980" ns2:_="">
    <xsd:import namespace="4ea3b10c-bf32-4fd5-bcd0-d65b63552c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3b10c-bf32-4fd5-bcd0-d65b63552c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C55CD-1895-41DB-90B9-E4179A441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3b10c-bf32-4fd5-bcd0-d65b63552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8A6CE-D82A-4E9F-86A3-B7176F22A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6603-3596-473C-BEE0-AE991BCB2234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ea3b10c-bf32-4fd5-bcd0-d65b63552c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575</Words>
  <Application>Microsoft Office PowerPoint</Application>
  <PresentationFormat>Szélesvásznú</PresentationFormat>
  <Paragraphs>230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5" baseType="lpstr">
      <vt:lpstr>Amasis MT Pro Medium</vt:lpstr>
      <vt:lpstr>Arial</vt:lpstr>
      <vt:lpstr>Calibri</vt:lpstr>
      <vt:lpstr>Calibri Light</vt:lpstr>
      <vt:lpstr>Open Sans</vt:lpstr>
      <vt:lpstr>Readex Pro Deca</vt:lpstr>
      <vt:lpstr>Source Sans Pro</vt:lpstr>
      <vt:lpstr>Times New Roman</vt:lpstr>
      <vt:lpstr>Wingdings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EMAP Projekt bemutatása</dc:title>
  <dc:creator>drPapSandor@kobanya.hu</dc:creator>
  <cp:lastModifiedBy>EMAP_01</cp:lastModifiedBy>
  <cp:revision>46</cp:revision>
  <dcterms:created xsi:type="dcterms:W3CDTF">2023-06-04T16:33:47Z</dcterms:created>
  <dcterms:modified xsi:type="dcterms:W3CDTF">2023-11-21T12:59:33Z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0x010100D5DF09AA4FD80C4593C85B0E7A9BC0C2</vt:lpwstr>
  </property>
</Properties>
</file>