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5"/>
  </p:sldMasterIdLst>
  <p:notesMasterIdLst>
    <p:notesMasterId r:id="rId21"/>
  </p:notesMasterIdLst>
  <p:sldIdLst>
    <p:sldId id="256" r:id="rId6"/>
    <p:sldId id="267" r:id="rId7"/>
    <p:sldId id="268" r:id="rId8"/>
    <p:sldId id="269" r:id="rId9"/>
    <p:sldId id="270" r:id="rId10"/>
    <p:sldId id="271" r:id="rId11"/>
    <p:sldId id="272" r:id="rId12"/>
    <p:sldId id="274" r:id="rId13"/>
    <p:sldId id="275" r:id="rId14"/>
    <p:sldId id="276" r:id="rId15"/>
    <p:sldId id="279" r:id="rId16"/>
    <p:sldId id="277" r:id="rId17"/>
    <p:sldId id="273" r:id="rId18"/>
    <p:sldId id="280" r:id="rId19"/>
    <p:sldId id="281" r:id="rId20"/>
  </p:sldIdLst>
  <p:sldSz cx="9144000" cy="6858000" type="screen4x3"/>
  <p:notesSz cx="9144000" cy="6858000"/>
  <p:custDataLst>
    <p:tags r:id="rId2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427">
          <p15:clr>
            <a:srgbClr val="A4A3A4"/>
          </p15:clr>
        </p15:guide>
        <p15:guide id="3" orient="horz" pos="983">
          <p15:clr>
            <a:srgbClr val="A4A3A4"/>
          </p15:clr>
        </p15:guide>
        <p15:guide id="4" orient="horz" pos="3838">
          <p15:clr>
            <a:srgbClr val="A4A3A4"/>
          </p15:clr>
        </p15:guide>
        <p15:guide id="5" pos="2880">
          <p15:clr>
            <a:srgbClr val="A4A3A4"/>
          </p15:clr>
        </p15:guide>
        <p15:guide id="6" pos="562">
          <p15:clr>
            <a:srgbClr val="A4A3A4"/>
          </p15:clr>
        </p15:guide>
        <p15:guide id="7" pos="5103">
          <p15:clr>
            <a:srgbClr val="A4A3A4"/>
          </p15:clr>
        </p15:guide>
        <p15:guide id="8" pos="2562">
          <p15:clr>
            <a:srgbClr val="A4A3A4"/>
          </p15:clr>
        </p15:guide>
        <p15:guide id="9" pos="26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8752"/>
    <a:srgbClr val="6DA463"/>
    <a:srgbClr val="1A9DAC"/>
    <a:srgbClr val="A65C45"/>
    <a:srgbClr val="CC7054"/>
    <a:srgbClr val="FFFFFF"/>
    <a:srgbClr val="D6A700"/>
    <a:srgbClr val="958CB2"/>
    <a:srgbClr val="7FBF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 autoAdjust="0"/>
    <p:restoredTop sz="94674"/>
  </p:normalViewPr>
  <p:slideViewPr>
    <p:cSldViewPr showGuides="1">
      <p:cViewPr varScale="1">
        <p:scale>
          <a:sx n="107" d="100"/>
          <a:sy n="107" d="100"/>
        </p:scale>
        <p:origin x="-1650" y="-84"/>
      </p:cViewPr>
      <p:guideLst>
        <p:guide orient="horz" pos="2160"/>
        <p:guide orient="horz" pos="427"/>
        <p:guide orient="horz" pos="983"/>
        <p:guide orient="horz" pos="3838"/>
        <p:guide pos="2880"/>
        <p:guide pos="562"/>
        <p:guide pos="5103"/>
        <p:guide pos="2562"/>
        <p:guide pos="26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87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presentation title slide">
    <p:bg>
      <p:bgPr>
        <a:solidFill>
          <a:srgbClr val="6DA4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-1588"/>
            <a:ext cx="2166937" cy="108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1919288" y="1989138"/>
            <a:ext cx="0" cy="36576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2325600" y="1886400"/>
            <a:ext cx="6062750" cy="37748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800"/>
              </a:lnSpc>
              <a:spcBef>
                <a:spcPts val="0"/>
              </a:spcBef>
              <a:buFontTx/>
              <a:buNone/>
              <a:defRPr sz="4400" b="0" i="0">
                <a:solidFill>
                  <a:schemeClr val="bg1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640800" y="1972800"/>
            <a:ext cx="1219139" cy="3587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0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640800" y="2332800"/>
            <a:ext cx="1219139" cy="536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1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640800" y="2876400"/>
            <a:ext cx="1219139" cy="6953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1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641268" y="5503482"/>
            <a:ext cx="1219139" cy="2297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0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22685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n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1890713"/>
            <a:ext cx="6515621" cy="13661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800"/>
              </a:lnSpc>
              <a:spcBef>
                <a:spcPts val="0"/>
              </a:spcBef>
              <a:buFontTx/>
              <a:buNone/>
              <a:defRPr sz="44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4221163"/>
            <a:ext cx="6515620" cy="6031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45060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headings,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6515621" cy="65106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900113" y="1773238"/>
            <a:ext cx="6551612" cy="4608512"/>
          </a:xfrm>
          <a:prstGeom prst="rect">
            <a:avLst/>
          </a:prstGeom>
        </p:spPr>
        <p:txBody>
          <a:bodyPr/>
          <a:lstStyle>
            <a:lvl1pPr marL="266700" indent="-266700">
              <a:spcBef>
                <a:spcPts val="600"/>
              </a:spcBef>
              <a:buClr>
                <a:srgbClr val="598752"/>
              </a:buCl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598752"/>
              </a:buClr>
              <a:buFont typeface="Courier New" panose="02070309020205020404" pitchFamily="49" charset="0"/>
              <a:buChar char="o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266700">
              <a:buClr>
                <a:srgbClr val="598752"/>
              </a:buClr>
              <a:buFont typeface="Arial" panose="020B0604020202020204" pitchFamily="34" charset="0"/>
              <a:buChar char="̶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691223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headings, text and numbered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3466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00113" y="1700213"/>
            <a:ext cx="6551612" cy="4465637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rgbClr val="598752"/>
              </a:buClr>
              <a:buFont typeface="+mj-lt"/>
              <a:buAutoNum type="arabi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598752"/>
              </a:buClr>
              <a:buFont typeface="+mj-lt"/>
              <a:buAutoNum type="romanL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598752"/>
              </a:buClr>
              <a:buFont typeface="Arial" panose="020B0604020202020204" pitchFamily="34" charset="0"/>
              <a:buChar char="̶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2343150" indent="-514350">
              <a:buFont typeface="+mj-lt"/>
              <a:buAutoNum type="arabi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952750" indent="-514350">
              <a:buFont typeface="+mj-lt"/>
              <a:buAutoNum type="arabi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8606882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362276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style with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598752"/>
              </a:buClr>
              <a:buSzTx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598752"/>
              </a:buClr>
              <a:buFont typeface="Courier New" panose="02070309020205020404" pitchFamily="49" charset="0"/>
              <a:buChar char="o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598752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Second Bullet Point</a:t>
            </a:r>
          </a:p>
          <a:p>
            <a:pPr lvl="2"/>
            <a:r>
              <a:rPr lang="en-GB" dirty="0" smtClean="0"/>
              <a:t>Third Bullet Point</a:t>
            </a:r>
          </a:p>
          <a:p>
            <a:pPr lvl="3"/>
            <a:endParaRPr lang="en-GB" dirty="0" smtClean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598752"/>
              </a:buClr>
              <a:buSzTx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598752"/>
              </a:buClr>
              <a:buFont typeface="Courier New" panose="02070309020205020404" pitchFamily="49" charset="0"/>
              <a:buChar char="o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598752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Bullet Point</a:t>
            </a:r>
          </a:p>
          <a:p>
            <a:pPr lvl="2"/>
            <a:r>
              <a:rPr lang="en-US" dirty="0" smtClean="0"/>
              <a:t>Third Bullet Point</a:t>
            </a:r>
          </a:p>
          <a:p>
            <a:pPr lvl="3"/>
            <a:endParaRPr lang="en-US" dirty="0" smtClean="0"/>
          </a:p>
          <a:p>
            <a:pPr lvl="0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97645515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style with numbered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2" y="692696"/>
            <a:ext cx="6481464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66700" marR="0" indent="-26670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598752"/>
              </a:buClr>
              <a:buSzTx/>
              <a:buFont typeface="+mj-lt"/>
              <a:buAutoNum type="arabicPeriod"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  <a:lvl2pPr marL="541338" indent="-274638">
              <a:buClr>
                <a:srgbClr val="598752"/>
              </a:buClr>
              <a:buFont typeface="+mj-lt"/>
              <a:buAutoNum type="romanLcPeriod"/>
              <a:defRPr sz="140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598752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52538" indent="-285750"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Number Position Number 2</a:t>
            </a:r>
          </a:p>
          <a:p>
            <a:pPr lvl="2"/>
            <a:r>
              <a:rPr lang="en-GB" dirty="0" smtClean="0"/>
              <a:t>Number Position Number 3</a:t>
            </a:r>
          </a:p>
          <a:p>
            <a:pPr lvl="3"/>
            <a:endParaRPr lang="en-GB" dirty="0" smtClean="0"/>
          </a:p>
          <a:p>
            <a:pPr lvl="3"/>
            <a:endParaRPr lang="en-GB" dirty="0" smtClean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66700" marR="0" indent="-26670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598752"/>
              </a:buClr>
              <a:buSzTx/>
              <a:buFont typeface="+mj-lt"/>
              <a:buAutoNum type="arabicPeriod"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  <a:lvl2pPr marL="541338" indent="-274638">
              <a:buClr>
                <a:srgbClr val="598752"/>
              </a:buClr>
              <a:buFont typeface="+mj-lt"/>
              <a:buAutoNum type="romanLcPeriod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598752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52538" indent="-285750"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Number Position Number 2</a:t>
            </a:r>
          </a:p>
          <a:p>
            <a:pPr lvl="2"/>
            <a:r>
              <a:rPr lang="en-GB" dirty="0" smtClean="0"/>
              <a:t>Number Position Number 3</a:t>
            </a:r>
          </a:p>
          <a:p>
            <a:pPr lvl="3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177651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graph po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1"/>
          </p:nvPr>
        </p:nvSpPr>
        <p:spPr>
          <a:xfrm>
            <a:off x="899592" y="1554760"/>
            <a:ext cx="6515620" cy="4538065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4753494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column text styl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2"/>
          </p:nvPr>
        </p:nvSpPr>
        <p:spPr>
          <a:xfrm>
            <a:off x="4284663" y="1628799"/>
            <a:ext cx="3816350" cy="4464025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2861172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906811"/>
            <a:ext cx="9144000" cy="595119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8060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67545" y="444420"/>
            <a:ext cx="6552727" cy="6083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3200" b="0" i="0" baseline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5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118225" y="1461052"/>
            <a:ext cx="3025775" cy="539694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0" y="1461052"/>
            <a:ext cx="3024188" cy="53969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059113" y="1461053"/>
            <a:ext cx="3020316" cy="26505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3059113" y="4149725"/>
            <a:ext cx="3020316" cy="27082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4524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67545" y="444420"/>
            <a:ext cx="6624735" cy="6083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3200" b="0" i="0" baseline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041650" y="1461052"/>
            <a:ext cx="3043238" cy="539694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121400" y="1461053"/>
            <a:ext cx="3022599" cy="265057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121400" y="4146550"/>
            <a:ext cx="3022600" cy="2711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458065" y="1461052"/>
            <a:ext cx="238574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598752"/>
              </a:buClr>
              <a:buSzTx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598752"/>
              </a:buClr>
              <a:buFont typeface="Courier New" panose="02070309020205020404" pitchFamily="49" charset="0"/>
              <a:buChar char="o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598752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Second Bullet Point</a:t>
            </a:r>
          </a:p>
          <a:p>
            <a:pPr lvl="2"/>
            <a:r>
              <a:rPr lang="en-GB" dirty="0" smtClean="0"/>
              <a:t>Third Bullet Point</a:t>
            </a:r>
          </a:p>
          <a:p>
            <a:pPr lvl="3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3900559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1042988" y="1916832"/>
            <a:ext cx="7058025" cy="35283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0" i="1" baseline="0">
                <a:solidFill>
                  <a:srgbClr val="598752"/>
                </a:solidFill>
                <a:latin typeface="Tahoma" charset="0"/>
              </a:defRPr>
            </a:lvl1pPr>
            <a:lvl2pPr marL="609600" indent="0">
              <a:lnSpc>
                <a:spcPts val="3600"/>
              </a:lnSpc>
              <a:buNone/>
              <a:defRPr sz="2800" b="0" i="1" baseline="0">
                <a:solidFill>
                  <a:srgbClr val="598752"/>
                </a:solidFill>
                <a:latin typeface="Tahoma" charset="0"/>
              </a:defRPr>
            </a:lvl2pPr>
            <a:lvl3pPr marL="1219200" indent="0">
              <a:lnSpc>
                <a:spcPts val="3600"/>
              </a:lnSpc>
              <a:buNone/>
              <a:defRPr sz="2800" b="0" i="1" baseline="0">
                <a:solidFill>
                  <a:srgbClr val="598752"/>
                </a:solidFill>
                <a:latin typeface="Tahoma" charset="0"/>
              </a:defRPr>
            </a:lvl3pPr>
            <a:lvl4pPr marL="1828800" indent="0">
              <a:lnSpc>
                <a:spcPts val="3600"/>
              </a:lnSpc>
              <a:buNone/>
              <a:defRPr sz="2800" b="0" i="1" baseline="0">
                <a:solidFill>
                  <a:srgbClr val="598752"/>
                </a:solidFill>
                <a:latin typeface="Tahoma" charset="0"/>
              </a:defRPr>
            </a:lvl4pPr>
            <a:lvl5pPr marL="2438400" indent="0">
              <a:lnSpc>
                <a:spcPts val="3600"/>
              </a:lnSpc>
              <a:buNone/>
              <a:defRPr sz="2800" b="0" i="1" baseline="0">
                <a:solidFill>
                  <a:srgbClr val="598752"/>
                </a:solidFill>
                <a:latin typeface="Tahom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1042988" y="5661025"/>
            <a:ext cx="7058025" cy="119697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1pPr>
            <a:lvl2pPr marL="6096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2pPr>
            <a:lvl3pPr marL="12192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3pPr>
            <a:lvl4pPr marL="18288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4pPr>
            <a:lvl5pPr marL="24384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81421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215403" y="2852936"/>
            <a:ext cx="4283969" cy="2592288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9600"/>
              </a:lnSpc>
              <a:buNone/>
              <a:defRPr sz="13000" b="0" i="0" baseline="0">
                <a:solidFill>
                  <a:srgbClr val="598752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6096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2pPr>
            <a:lvl3pPr marL="12192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3pPr>
            <a:lvl4pPr marL="18288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4pPr>
            <a:lvl5pPr marL="24384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5pPr>
          </a:lstStyle>
          <a:p>
            <a:pPr lvl="0"/>
            <a:r>
              <a:rPr lang="en-GB" dirty="0" smtClean="0"/>
              <a:t>100%</a:t>
            </a:r>
          </a:p>
        </p:txBody>
      </p:sp>
      <p:sp>
        <p:nvSpPr>
          <p:cNvPr id="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715395" y="2870014"/>
            <a:ext cx="3601021" cy="257520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200"/>
              </a:lnSpc>
              <a:buNone/>
              <a:defRPr sz="1800" baseline="0">
                <a:solidFill>
                  <a:srgbClr val="598752"/>
                </a:solidFill>
                <a:latin typeface="Georgia" charset="0"/>
              </a:defRPr>
            </a:lvl1pPr>
            <a:lvl2pPr marL="609600" indent="0" algn="l">
              <a:lnSpc>
                <a:spcPts val="2200"/>
              </a:lnSpc>
              <a:buNone/>
              <a:defRPr sz="1800" baseline="0">
                <a:solidFill>
                  <a:srgbClr val="598752"/>
                </a:solidFill>
                <a:latin typeface="Georgia" charset="0"/>
              </a:defRPr>
            </a:lvl2pPr>
            <a:lvl3pPr marL="1219200" indent="0" algn="l">
              <a:lnSpc>
                <a:spcPts val="2200"/>
              </a:lnSpc>
              <a:buNone/>
              <a:defRPr sz="1800" baseline="0">
                <a:solidFill>
                  <a:srgbClr val="598752"/>
                </a:solidFill>
                <a:latin typeface="Georgia" charset="0"/>
              </a:defRPr>
            </a:lvl3pPr>
            <a:lvl4pPr marL="1828800" indent="0" algn="l">
              <a:lnSpc>
                <a:spcPts val="2200"/>
              </a:lnSpc>
              <a:buNone/>
              <a:defRPr sz="1800" baseline="0">
                <a:solidFill>
                  <a:srgbClr val="598752"/>
                </a:solidFill>
                <a:latin typeface="Georgia" charset="0"/>
              </a:defRPr>
            </a:lvl4pPr>
            <a:lvl5pPr marL="2438400" indent="0" algn="l">
              <a:lnSpc>
                <a:spcPts val="2200"/>
              </a:lnSpc>
              <a:buNone/>
              <a:defRPr sz="1800" baseline="0">
                <a:solidFill>
                  <a:srgbClr val="598752"/>
                </a:solidFill>
                <a:latin typeface="Georgi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6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970980" y="5661025"/>
            <a:ext cx="7129412" cy="64829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1pPr>
            <a:lvl2pPr marL="6096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2pPr>
            <a:lvl3pPr marL="12192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3pPr>
            <a:lvl4pPr marL="18288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4pPr>
            <a:lvl5pPr marL="24384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30095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  <p:sldLayoutId id="2147483973" r:id="rId12"/>
    <p:sldLayoutId id="2147483974" r:id="rId13"/>
    <p:sldLayoutId id="2147483975" r:id="rId14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defTabSz="606425" rtl="0" eaLnBrk="0" fontAlgn="base" hangingPunct="0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6064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6064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6064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6064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609555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1219110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828664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2438218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454025" indent="-4540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987425" indent="-3778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7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520825" indent="-3016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2130425" indent="-3016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740025" indent="-3016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6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Placeholder 1"/>
          <p:cNvSpPr>
            <a:spLocks noGrp="1"/>
          </p:cNvSpPr>
          <p:nvPr>
            <p:ph type="body" sz="quarter" idx="14"/>
          </p:nvPr>
        </p:nvSpPr>
        <p:spPr bwMode="auto">
          <a:xfrm>
            <a:off x="2325600" y="1886400"/>
            <a:ext cx="6566880" cy="37748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dirty="0" smtClean="0">
                <a:ea typeface="ＭＳ Ｐゴシック" charset="-128"/>
              </a:rPr>
              <a:t>The user as data detective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3314" name="Text Placeholder 2"/>
          <p:cNvSpPr>
            <a:spLocks noGrp="1"/>
          </p:cNvSpPr>
          <p:nvPr>
            <p:ph type="body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altLang="en-US" dirty="0">
                <a:ea typeface="ＭＳ Ｐゴシック" charset="-128"/>
              </a:rPr>
              <a:t>Presentation by</a:t>
            </a:r>
          </a:p>
          <a:p>
            <a:pPr>
              <a:spcBef>
                <a:spcPct val="0"/>
              </a:spcBef>
            </a:pPr>
            <a:endParaRPr lang="en-US" altLang="en-US" dirty="0">
              <a:ea typeface="ＭＳ Ｐゴシック" charset="-128"/>
            </a:endParaRPr>
          </a:p>
        </p:txBody>
      </p:sp>
      <p:sp>
        <p:nvSpPr>
          <p:cNvPr id="13315" name="Text Placeholder 3"/>
          <p:cNvSpPr>
            <a:spLocks noGrp="1"/>
          </p:cNvSpPr>
          <p:nvPr>
            <p:ph type="body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 smtClean="0">
                <a:ea typeface="ＭＳ Ｐゴシック" charset="-128"/>
              </a:rPr>
              <a:t>Felix Ritchie</a:t>
            </a:r>
            <a:endParaRPr lang="en-US" altLang="en-US" dirty="0">
              <a:ea typeface="ＭＳ Ｐゴシック" charset="-128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1000" dirty="0" smtClean="0"/>
              <a:t>Budapest 21.10.16</a:t>
            </a:r>
            <a:endParaRPr lang="en-US" sz="1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smtClean="0"/>
              <a:t>Bristol Business School</a:t>
            </a:r>
            <a:endParaRPr lang="en-GB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dirty="0" smtClean="0"/>
              <a:t>Pressures on data collection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en-US" dirty="0" smtClean="0"/>
              <a:t>More complexity in data sources</a:t>
            </a:r>
          </a:p>
          <a:p>
            <a:pPr lvl="1"/>
            <a:r>
              <a:rPr lang="en-US" altLang="en-US" dirty="0" smtClean="0"/>
              <a:t>linked, multiple sources</a:t>
            </a:r>
          </a:p>
          <a:p>
            <a:pPr lvl="1"/>
            <a:r>
              <a:rPr lang="en-US" altLang="en-US" dirty="0" smtClean="0"/>
              <a:t>data sourced from administrative systems</a:t>
            </a:r>
          </a:p>
          <a:p>
            <a:pPr lvl="1"/>
            <a:r>
              <a:rPr lang="en-US" altLang="en-US" dirty="0" smtClean="0"/>
              <a:t>changing definitions</a:t>
            </a:r>
          </a:p>
          <a:p>
            <a:r>
              <a:rPr lang="en-US" altLang="en-US" dirty="0" smtClean="0"/>
              <a:t>Greater demands for detail in aggregates</a:t>
            </a:r>
          </a:p>
          <a:p>
            <a:r>
              <a:rPr lang="en-US" altLang="en-US" dirty="0" smtClean="0"/>
              <a:t>Greater demands for microdata</a:t>
            </a:r>
          </a:p>
          <a:p>
            <a:r>
              <a:rPr lang="en-US" altLang="en-US" dirty="0" smtClean="0"/>
              <a:t>Limited resources at National Statistics Institutes (NSIs) and others</a:t>
            </a:r>
          </a:p>
          <a:p>
            <a:pPr lvl="1"/>
            <a:r>
              <a:rPr lang="en-US" altLang="en-US" dirty="0" smtClean="0"/>
              <a:t>greater use of statistical editing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dirty="0" smtClean="0"/>
              <a:t>Quality/resource trade-offs</a:t>
            </a:r>
            <a:endParaRPr lang="en-US" altLang="en-US" dirty="0"/>
          </a:p>
        </p:txBody>
      </p:sp>
      <p:sp>
        <p:nvSpPr>
          <p:cNvPr id="3" name="Isosceles Triangle 2"/>
          <p:cNvSpPr/>
          <p:nvPr/>
        </p:nvSpPr>
        <p:spPr>
          <a:xfrm>
            <a:off x="2915816" y="2185064"/>
            <a:ext cx="3312368" cy="2664296"/>
          </a:xfrm>
          <a:prstGeom prst="triangle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472981" y="1700808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Aggregate statistics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718051" y="4526194"/>
            <a:ext cx="119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Microdata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6217590" y="4526194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Resources</a:t>
            </a:r>
            <a:endParaRPr lang="en-GB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00113" y="5517232"/>
            <a:ext cx="6551612" cy="864518"/>
          </a:xfrm>
        </p:spPr>
        <p:txBody>
          <a:bodyPr/>
          <a:lstStyle/>
          <a:p>
            <a:r>
              <a:rPr lang="en-US" altLang="en-US" dirty="0" smtClean="0"/>
              <a:t>Difficult to satisfy all demands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92280" y="1815732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End</a:t>
            </a:r>
            <a:endParaRPr lang="en-GB" b="1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>
            <a:stCxn id="2" idx="1"/>
            <a:endCxn id="4" idx="3"/>
          </p:cNvCxnSpPr>
          <p:nvPr/>
        </p:nvCxnSpPr>
        <p:spPr>
          <a:xfrm flipH="1" flipV="1">
            <a:off x="5671019" y="1885474"/>
            <a:ext cx="1421261" cy="11492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31147" y="3652371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Means or End?</a:t>
            </a:r>
            <a:endParaRPr lang="en-GB" b="1" dirty="0">
              <a:solidFill>
                <a:srgbClr val="C00000"/>
              </a:solidFill>
            </a:endParaRPr>
          </a:p>
        </p:txBody>
      </p:sp>
      <p:cxnSp>
        <p:nvCxnSpPr>
          <p:cNvPr id="12" name="Straight Arrow Connector 11"/>
          <p:cNvCxnSpPr>
            <a:endCxn id="7" idx="0"/>
          </p:cNvCxnSpPr>
          <p:nvPr/>
        </p:nvCxnSpPr>
        <p:spPr>
          <a:xfrm>
            <a:off x="1547664" y="4021703"/>
            <a:ext cx="769270" cy="50449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712963" y="33325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Means</a:t>
            </a:r>
            <a:endParaRPr lang="en-GB" b="1" dirty="0">
              <a:solidFill>
                <a:srgbClr val="C00000"/>
              </a:solidFill>
            </a:endParaRPr>
          </a:p>
        </p:txBody>
      </p:sp>
      <p:cxnSp>
        <p:nvCxnSpPr>
          <p:cNvPr id="14" name="Straight Arrow Connector 13"/>
          <p:cNvCxnSpPr>
            <a:stCxn id="13" idx="1"/>
            <a:endCxn id="8" idx="0"/>
          </p:cNvCxnSpPr>
          <p:nvPr/>
        </p:nvCxnSpPr>
        <p:spPr>
          <a:xfrm flipH="1">
            <a:off x="6861356" y="3517212"/>
            <a:ext cx="851607" cy="100898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816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dirty="0" smtClean="0"/>
              <a:t>How can the user help?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en-US" dirty="0" smtClean="0"/>
              <a:t>Different things matter to microdata users</a:t>
            </a:r>
          </a:p>
          <a:p>
            <a:pPr lvl="1"/>
            <a:r>
              <a:rPr lang="en-US" altLang="en-US" dirty="0" smtClean="0"/>
              <a:t>outliers</a:t>
            </a:r>
          </a:p>
          <a:p>
            <a:pPr lvl="1"/>
            <a:r>
              <a:rPr lang="en-US" altLang="en-US" dirty="0" smtClean="0"/>
              <a:t>multivariate characteristics and breakdowns</a:t>
            </a:r>
          </a:p>
          <a:p>
            <a:pPr lvl="1"/>
            <a:r>
              <a:rPr lang="en-US" altLang="en-US" dirty="0" smtClean="0"/>
              <a:t>measurement error in respect of multivariate bias</a:t>
            </a:r>
          </a:p>
          <a:p>
            <a:pPr lvl="1"/>
            <a:r>
              <a:rPr lang="en-US" altLang="en-US" dirty="0" smtClean="0"/>
              <a:t>genuine data, not imputation or estimation</a:t>
            </a:r>
          </a:p>
          <a:p>
            <a:pPr lvl="1"/>
            <a:r>
              <a:rPr lang="en-US" altLang="en-US" dirty="0" smtClean="0"/>
              <a:t>subsets</a:t>
            </a:r>
          </a:p>
          <a:p>
            <a:r>
              <a:rPr lang="en-US" altLang="en-US" dirty="0" smtClean="0"/>
              <a:t>Users bring different skills</a:t>
            </a:r>
          </a:p>
          <a:p>
            <a:pPr lvl="1"/>
            <a:r>
              <a:rPr lang="en-US" altLang="en-US" dirty="0" smtClean="0"/>
              <a:t>no adherence to quality or aggregation guidelines</a:t>
            </a:r>
          </a:p>
          <a:p>
            <a:pPr lvl="1"/>
            <a:r>
              <a:rPr lang="en-US" altLang="en-US" dirty="0" smtClean="0"/>
              <a:t>expertise on relationships between variables</a:t>
            </a:r>
          </a:p>
          <a:p>
            <a:pPr lvl="1"/>
            <a:r>
              <a:rPr lang="en-US" altLang="en-US" dirty="0" smtClean="0"/>
              <a:t>extended timelines</a:t>
            </a:r>
          </a:p>
          <a:p>
            <a:pPr lvl="1"/>
            <a:r>
              <a:rPr lang="en-US" altLang="en-US" dirty="0" smtClean="0"/>
              <a:t>different coding skills</a:t>
            </a:r>
          </a:p>
          <a:p>
            <a:pPr marL="0" indent="0">
              <a:buNone/>
            </a:pPr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1816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dirty="0" smtClean="0"/>
              <a:t>Example: compliance with minimum wages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00112" y="1773238"/>
            <a:ext cx="7344295" cy="4608512"/>
          </a:xfrm>
        </p:spPr>
        <p:txBody>
          <a:bodyPr/>
          <a:lstStyle/>
          <a:p>
            <a:r>
              <a:rPr lang="en-US" altLang="en-US" dirty="0" smtClean="0"/>
              <a:t>Statutory minimum wage in the UK</a:t>
            </a:r>
          </a:p>
          <a:p>
            <a:r>
              <a:rPr lang="en-US" altLang="en-US" dirty="0" smtClean="0"/>
              <a:t>3 survey datasets for checking compliance</a:t>
            </a:r>
          </a:p>
          <a:p>
            <a:pPr lvl="1"/>
            <a:r>
              <a:rPr lang="en-US" altLang="en-US" dirty="0" smtClean="0"/>
              <a:t>ONS: employer and employee surveys</a:t>
            </a:r>
          </a:p>
          <a:p>
            <a:pPr lvl="1"/>
            <a:r>
              <a:rPr lang="en-US" altLang="en-US" dirty="0" smtClean="0"/>
              <a:t>Department for Business: survey of apprentice pay</a:t>
            </a:r>
          </a:p>
          <a:p>
            <a:r>
              <a:rPr lang="en-US" altLang="en-US" dirty="0" smtClean="0"/>
              <a:t>ONS validates its own data as usual</a:t>
            </a:r>
          </a:p>
          <a:p>
            <a:pPr lvl="1"/>
            <a:r>
              <a:rPr lang="en-US" altLang="en-US" dirty="0" smtClean="0"/>
              <a:t>1 extra rule: re-check response if wage appears to fall below the minimum</a:t>
            </a:r>
          </a:p>
          <a:p>
            <a:r>
              <a:rPr lang="en-US" altLang="en-US" dirty="0" smtClean="0"/>
              <a:t>Low Pay Commission (LPC) analyses validated ONS data</a:t>
            </a:r>
          </a:p>
          <a:p>
            <a:pPr lvl="1"/>
            <a:r>
              <a:rPr lang="en-US" altLang="en-US" dirty="0" smtClean="0"/>
              <a:t>complex code to break down data into sub-population estimates </a:t>
            </a:r>
          </a:p>
        </p:txBody>
      </p:sp>
    </p:spTree>
    <p:extLst>
      <p:ext uri="{BB962C8B-B14F-4D97-AF65-F5344CB8AC3E}">
        <p14:creationId xmlns:p14="http://schemas.microsoft.com/office/powerpoint/2010/main" val="4732497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6840761" cy="651068"/>
          </a:xfrm>
        </p:spPr>
        <p:txBody>
          <a:bodyPr/>
          <a:lstStyle/>
          <a:p>
            <a:r>
              <a:rPr lang="en-US" altLang="en-US" dirty="0" smtClean="0"/>
              <a:t>Why use minimum wage compliance to study quality?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en-US" dirty="0"/>
              <a:t>three different datasets to triangulate</a:t>
            </a:r>
          </a:p>
          <a:p>
            <a:r>
              <a:rPr lang="en-US" altLang="en-US" dirty="0" smtClean="0"/>
              <a:t>yes/no nature makes data problems stand out more</a:t>
            </a:r>
          </a:p>
          <a:p>
            <a:pPr lvl="1"/>
            <a:r>
              <a:rPr lang="en-US" altLang="en-US" dirty="0" smtClean="0"/>
              <a:t>measurement error per se matters</a:t>
            </a:r>
          </a:p>
          <a:p>
            <a:endParaRPr lang="en-US" altLang="en-US" dirty="0" smtClean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9672" y="3140968"/>
            <a:ext cx="6048672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2497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6840761" cy="651068"/>
          </a:xfrm>
        </p:spPr>
        <p:txBody>
          <a:bodyPr/>
          <a:lstStyle/>
          <a:p>
            <a:r>
              <a:rPr lang="en-US" altLang="en-US" dirty="0" smtClean="0"/>
              <a:t>Things we’ve found: 1 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00112" y="1773238"/>
            <a:ext cx="7704336" cy="4608512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dirty="0" smtClean="0"/>
              <a:t>Machine precision matters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52" y="2204864"/>
            <a:ext cx="7704856" cy="46085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35696" y="6505599"/>
            <a:ext cx="377699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400" dirty="0" smtClean="0"/>
              <a:t>Number of decimal places used in calculation</a:t>
            </a:r>
            <a:endParaRPr lang="en-GB" sz="1400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-873237" y="3959334"/>
            <a:ext cx="294984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400" dirty="0" smtClean="0"/>
              <a:t>Estimated rate of non-compliance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9356163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6840761" cy="651068"/>
          </a:xfrm>
        </p:spPr>
        <p:txBody>
          <a:bodyPr/>
          <a:lstStyle/>
          <a:p>
            <a:r>
              <a:rPr lang="en-US" altLang="en-US" dirty="0" smtClean="0"/>
              <a:t>Things we’ve found: 2 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en-US" dirty="0" smtClean="0"/>
              <a:t>Data sources can give very different answers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2204864"/>
            <a:ext cx="8208912" cy="422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67473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6840761" cy="651068"/>
          </a:xfrm>
        </p:spPr>
        <p:txBody>
          <a:bodyPr/>
          <a:lstStyle/>
          <a:p>
            <a:r>
              <a:rPr lang="en-US" altLang="en-US" dirty="0" smtClean="0"/>
              <a:t>Things we’ve found: 3 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en-US" dirty="0" smtClean="0"/>
              <a:t>Data quality is a function of other variables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2276872"/>
            <a:ext cx="7848872" cy="440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67473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6840761" cy="651068"/>
          </a:xfrm>
        </p:spPr>
        <p:txBody>
          <a:bodyPr/>
          <a:lstStyle/>
          <a:p>
            <a:r>
              <a:rPr lang="en-US" altLang="en-US" dirty="0" smtClean="0"/>
              <a:t>Things we’ve found: 4 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00112" y="1773238"/>
            <a:ext cx="7848351" cy="4608512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dirty="0" smtClean="0"/>
              <a:t>Some errors </a:t>
            </a:r>
            <a:r>
              <a:rPr lang="en-US" altLang="en-US" dirty="0" smtClean="0"/>
              <a:t>can be </a:t>
            </a:r>
            <a:r>
              <a:rPr lang="en-US" altLang="en-US" dirty="0" smtClean="0"/>
              <a:t>obvious – when you draw the pictures</a:t>
            </a:r>
            <a:endParaRPr lang="en-US" altLang="en-US" dirty="0" smtClean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04864"/>
            <a:ext cx="8064896" cy="4619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5148064" y="3284984"/>
            <a:ext cx="0" cy="25922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907704" y="4653136"/>
            <a:ext cx="648072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907704" y="4941168"/>
            <a:ext cx="648072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7473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6840761" cy="651068"/>
          </a:xfrm>
        </p:spPr>
        <p:txBody>
          <a:bodyPr/>
          <a:lstStyle/>
          <a:p>
            <a:r>
              <a:rPr lang="en-US" altLang="en-US" dirty="0" smtClean="0"/>
              <a:t>Things we’ve found: 5 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en-US" dirty="0" smtClean="0"/>
              <a:t>Errors can be predictable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95" y="2332460"/>
            <a:ext cx="7231505" cy="43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74852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6840761" cy="651068"/>
          </a:xfrm>
        </p:spPr>
        <p:txBody>
          <a:bodyPr/>
          <a:lstStyle/>
          <a:p>
            <a:r>
              <a:rPr lang="en-US" altLang="en-US" dirty="0" smtClean="0"/>
              <a:t>Things we’ve found: 6 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00112" y="1773238"/>
            <a:ext cx="8136383" cy="4608512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dirty="0" smtClean="0"/>
              <a:t>Definitions need to reflect data</a:t>
            </a:r>
          </a:p>
          <a:p>
            <a:pPr marL="274638" lvl="1" indent="0" algn="ctr">
              <a:buNone/>
            </a:pPr>
            <a:r>
              <a:rPr lang="en-US" altLang="en-US" dirty="0" smtClean="0"/>
              <a:t>LPC defines ‘minimum wage worker’ as earning less than NMW+5p</a:t>
            </a:r>
          </a:p>
          <a:p>
            <a:pPr marL="274638" lvl="1" indent="0" algn="ctr">
              <a:buNone/>
            </a:pPr>
            <a:r>
              <a:rPr lang="en-US" altLang="en-US" dirty="0" smtClean="0"/>
              <a:t>We define it as earning up to the next 10p boundary</a:t>
            </a:r>
            <a:endParaRPr lang="en-US" altLang="en-US" dirty="0" smtClean="0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688" y="2852936"/>
            <a:ext cx="7272808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512" y="4357472"/>
            <a:ext cx="151216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Effect on MWW counts using a “next 10p” rule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5067473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6840761" cy="651068"/>
          </a:xfrm>
        </p:spPr>
        <p:txBody>
          <a:bodyPr/>
          <a:lstStyle/>
          <a:p>
            <a:r>
              <a:rPr lang="en-US" altLang="en-US" dirty="0" smtClean="0"/>
              <a:t>Things we’ve found: 7 </a:t>
            </a:r>
            <a:endParaRPr lang="en-US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8640959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00112" y="1773238"/>
            <a:ext cx="7560319" cy="2087810"/>
          </a:xfrm>
          <a:solidFill>
            <a:schemeClr val="bg1"/>
          </a:solidFill>
        </p:spPr>
        <p:txBody>
          <a:bodyPr/>
          <a:lstStyle/>
          <a:p>
            <a:r>
              <a:rPr lang="en-US" altLang="en-US" dirty="0" smtClean="0"/>
              <a:t>We need to understand data collection</a:t>
            </a:r>
          </a:p>
          <a:p>
            <a:pPr lvl="1"/>
            <a:r>
              <a:rPr lang="en-US" altLang="en-US" dirty="0" smtClean="0"/>
              <a:t>ONS </a:t>
            </a:r>
            <a:r>
              <a:rPr lang="en-US" altLang="en-US" dirty="0" smtClean="0"/>
              <a:t>employer survey </a:t>
            </a:r>
            <a:r>
              <a:rPr lang="en-US" altLang="en-US" dirty="0"/>
              <a:t>asks for data to 2 decimal places</a:t>
            </a:r>
          </a:p>
          <a:p>
            <a:pPr lvl="2"/>
            <a:r>
              <a:rPr lang="en-US" altLang="en-US" dirty="0" smtClean="0"/>
              <a:t>For monthly paid workers, employers multiply </a:t>
            </a:r>
            <a:r>
              <a:rPr lang="en-US" altLang="en-US" dirty="0"/>
              <a:t>weekly hours by 4.348</a:t>
            </a:r>
          </a:p>
          <a:p>
            <a:pPr lvl="2"/>
            <a:r>
              <a:rPr lang="en-US" altLang="en-US" dirty="0" smtClean="0"/>
              <a:t>Apprentices </a:t>
            </a:r>
            <a:r>
              <a:rPr lang="en-US" altLang="en-US" dirty="0" smtClean="0"/>
              <a:t>paid monthly at the minimum wage </a:t>
            </a:r>
            <a:r>
              <a:rPr lang="en-US" altLang="en-US" dirty="0" smtClean="0"/>
              <a:t>rate almost always recorded as ‘</a:t>
            </a:r>
            <a:r>
              <a:rPr lang="en-US" altLang="en-US" dirty="0" smtClean="0"/>
              <a:t>below minimum wage’</a:t>
            </a:r>
          </a:p>
          <a:p>
            <a:pPr lvl="1"/>
            <a:endParaRPr lang="en-US" altLang="en-US" dirty="0"/>
          </a:p>
          <a:p>
            <a:pPr marL="0" indent="0" algn="ctr">
              <a:buNone/>
            </a:pPr>
            <a:r>
              <a:rPr lang="en-US" altLang="en-US" dirty="0" smtClean="0"/>
              <a:t>Effect of </a:t>
            </a:r>
            <a:r>
              <a:rPr lang="en-US" altLang="en-US" dirty="0" smtClean="0"/>
              <a:t>rounding in monthly </a:t>
            </a:r>
            <a:r>
              <a:rPr lang="en-US" altLang="en-US" dirty="0" smtClean="0"/>
              <a:t>hours calculation</a:t>
            </a:r>
          </a:p>
        </p:txBody>
      </p:sp>
    </p:spTree>
    <p:extLst>
      <p:ext uri="{BB962C8B-B14F-4D97-AF65-F5344CB8AC3E}">
        <p14:creationId xmlns:p14="http://schemas.microsoft.com/office/powerpoint/2010/main" val="5775766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6840761" cy="651068"/>
          </a:xfrm>
        </p:spPr>
        <p:txBody>
          <a:bodyPr/>
          <a:lstStyle/>
          <a:p>
            <a:r>
              <a:rPr lang="en-US" altLang="en-US" dirty="0" smtClean="0"/>
              <a:t>Lessons from other areas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00112" y="1773238"/>
            <a:ext cx="7920360" cy="4320058"/>
          </a:xfrm>
          <a:solidFill>
            <a:schemeClr val="bg1"/>
          </a:solidFill>
        </p:spPr>
        <p:txBody>
          <a:bodyPr/>
          <a:lstStyle/>
          <a:p>
            <a:r>
              <a:rPr lang="en-US" altLang="en-US" dirty="0" smtClean="0"/>
              <a:t>In other work we’ve found</a:t>
            </a:r>
          </a:p>
          <a:p>
            <a:pPr lvl="1"/>
            <a:r>
              <a:rPr lang="en-US" altLang="en-US" dirty="0" smtClean="0"/>
              <a:t>observations missing</a:t>
            </a:r>
          </a:p>
          <a:p>
            <a:pPr lvl="1"/>
            <a:r>
              <a:rPr lang="en-US" altLang="en-US" dirty="0" smtClean="0"/>
              <a:t>values systematically missing</a:t>
            </a:r>
          </a:p>
          <a:p>
            <a:pPr lvl="1"/>
            <a:r>
              <a:rPr lang="en-US" altLang="en-US" dirty="0" smtClean="0"/>
              <a:t>‘impossible’ values occurring</a:t>
            </a:r>
          </a:p>
          <a:p>
            <a:pPr lvl="1"/>
            <a:r>
              <a:rPr lang="en-US" altLang="en-US" dirty="0" smtClean="0"/>
              <a:t>conflicts between sources</a:t>
            </a:r>
          </a:p>
          <a:p>
            <a:pPr lvl="1"/>
            <a:r>
              <a:rPr lang="en-US" altLang="en-US" dirty="0" smtClean="0"/>
              <a:t>some data has no value</a:t>
            </a:r>
          </a:p>
          <a:p>
            <a:pPr lvl="1"/>
            <a:r>
              <a:rPr lang="en-US" altLang="en-US" dirty="0" smtClean="0"/>
              <a:t>documentation </a:t>
            </a:r>
            <a:r>
              <a:rPr lang="en-US" altLang="en-US" dirty="0" smtClean="0"/>
              <a:t>lacking</a:t>
            </a:r>
          </a:p>
          <a:p>
            <a:pPr lvl="1"/>
            <a:r>
              <a:rPr lang="en-US" altLang="en-US" dirty="0" smtClean="0"/>
              <a:t>institutional knowledge lost</a:t>
            </a:r>
            <a:endParaRPr lang="en-US" altLang="en-US" dirty="0" smtClean="0"/>
          </a:p>
          <a:p>
            <a:pPr lvl="1"/>
            <a:endParaRPr lang="en-US" altLang="en-US" dirty="0"/>
          </a:p>
          <a:p>
            <a:r>
              <a:rPr lang="en-US" altLang="en-US" dirty="0" smtClean="0"/>
              <a:t>but generally microdata analysis</a:t>
            </a:r>
            <a:r>
              <a:rPr lang="en-US" altLang="en-US" u="sng" dirty="0" smtClean="0"/>
              <a:t> confirms </a:t>
            </a:r>
            <a:r>
              <a:rPr lang="en-US" altLang="en-US" dirty="0" smtClean="0"/>
              <a:t>data quality</a:t>
            </a:r>
          </a:p>
          <a:p>
            <a:endParaRPr lang="en-US" altLang="en-US" dirty="0"/>
          </a:p>
          <a:p>
            <a:r>
              <a:rPr lang="en-US" altLang="en-US" dirty="0" smtClean="0"/>
              <a:t>No reason to believe ONS better or worse than any other NSI…</a:t>
            </a:r>
          </a:p>
        </p:txBody>
      </p:sp>
    </p:spTree>
    <p:extLst>
      <p:ext uri="{BB962C8B-B14F-4D97-AF65-F5344CB8AC3E}">
        <p14:creationId xmlns:p14="http://schemas.microsoft.com/office/powerpoint/2010/main" val="3834060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6840761" cy="651068"/>
          </a:xfrm>
        </p:spPr>
        <p:txBody>
          <a:bodyPr/>
          <a:lstStyle/>
          <a:p>
            <a:r>
              <a:rPr lang="en-US" altLang="en-US" dirty="0" smtClean="0"/>
              <a:t>What have we learned?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00112" y="1773238"/>
            <a:ext cx="7560319" cy="4680098"/>
          </a:xfrm>
          <a:solidFill>
            <a:schemeClr val="bg1"/>
          </a:solidFill>
        </p:spPr>
        <p:txBody>
          <a:bodyPr/>
          <a:lstStyle/>
          <a:p>
            <a:r>
              <a:rPr lang="en-US" altLang="en-US" dirty="0" smtClean="0"/>
              <a:t>Problems with</a:t>
            </a:r>
          </a:p>
          <a:p>
            <a:pPr lvl="1"/>
            <a:r>
              <a:rPr lang="en-US" altLang="en-US" dirty="0" smtClean="0"/>
              <a:t>data</a:t>
            </a:r>
          </a:p>
          <a:p>
            <a:pPr lvl="1"/>
            <a:r>
              <a:rPr lang="en-US" altLang="en-US" dirty="0" smtClean="0"/>
              <a:t>aggregation</a:t>
            </a:r>
          </a:p>
          <a:p>
            <a:pPr lvl="1"/>
            <a:r>
              <a:rPr lang="en-US" altLang="en-US" dirty="0" smtClean="0"/>
              <a:t>interpretation</a:t>
            </a:r>
          </a:p>
          <a:p>
            <a:r>
              <a:rPr lang="en-US" altLang="en-US" dirty="0" smtClean="0"/>
              <a:t>Not amenable to NSI production systems</a:t>
            </a:r>
          </a:p>
          <a:p>
            <a:pPr lvl="1"/>
            <a:r>
              <a:rPr lang="en-US" altLang="en-US" dirty="0" smtClean="0"/>
              <a:t>resources</a:t>
            </a:r>
          </a:p>
          <a:p>
            <a:pPr lvl="1"/>
            <a:r>
              <a:rPr lang="en-US" altLang="en-US" dirty="0" smtClean="0"/>
              <a:t>dimensionality</a:t>
            </a:r>
          </a:p>
          <a:p>
            <a:pPr lvl="1"/>
            <a:r>
              <a:rPr lang="en-US" altLang="en-US" dirty="0" smtClean="0"/>
              <a:t>purpose</a:t>
            </a:r>
          </a:p>
          <a:p>
            <a:r>
              <a:rPr lang="en-US" altLang="en-US" dirty="0" smtClean="0"/>
              <a:t>Microdata users are</a:t>
            </a:r>
          </a:p>
          <a:p>
            <a:pPr lvl="1"/>
            <a:r>
              <a:rPr lang="en-US" altLang="en-US" dirty="0" smtClean="0"/>
              <a:t>expert</a:t>
            </a:r>
          </a:p>
          <a:p>
            <a:pPr lvl="1"/>
            <a:r>
              <a:rPr lang="en-US" altLang="en-US" dirty="0" smtClean="0"/>
              <a:t>persistent</a:t>
            </a:r>
          </a:p>
          <a:p>
            <a:pPr lvl="1"/>
            <a:r>
              <a:rPr lang="en-US" altLang="en-US" dirty="0" smtClean="0"/>
              <a:t>responsive to positive engagement</a:t>
            </a:r>
          </a:p>
          <a:p>
            <a:pPr lvl="1"/>
            <a:r>
              <a:rPr lang="en-US" altLang="en-US" dirty="0" smtClean="0"/>
              <a:t>cheap!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4047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8.0&quot;&gt;&lt;object type=&quot;1&quot; unique_id=&quot;10001&quot;&gt;&lt;object type=&quot;2&quot; unique_id=&quot;10073&quot;&gt;&lt;object type=&quot;3&quot; unique_id=&quot;10074&quot;&gt;&lt;property id=&quot;20148&quot; value=&quot;5&quot;/&gt;&lt;property id=&quot;20300&quot; value=&quot;Slide 1&quot;/&gt;&lt;property id=&quot;20307&quot; value=&quot;256&quot;/&gt;&lt;/object&gt;&lt;object type=&quot;3&quot; unique_id=&quot;10075&quot;&gt;&lt;property id=&quot;20148&quot; value=&quot;5&quot;/&gt;&lt;property id=&quot;20300&quot; value=&quot;Slide 2&quot;/&gt;&lt;property id=&quot;20307&quot; value=&quot;260&quot;/&gt;&lt;/object&gt;&lt;object type=&quot;3&quot; unique_id=&quot;10076&quot;&gt;&lt;property id=&quot;20148&quot; value=&quot;5&quot;/&gt;&lt;property id=&quot;20300&quot; value=&quot;Slide 3&quot;/&gt;&lt;property id=&quot;20307&quot; value=&quot;267&quot;/&gt;&lt;/object&gt;&lt;object type=&quot;3&quot; unique_id=&quot;10077&quot;&gt;&lt;property id=&quot;20148&quot; value=&quot;5&quot;/&gt;&lt;property id=&quot;20300&quot; value=&quot;Slide 4&quot;/&gt;&lt;property id=&quot;20307&quot; value=&quot;264&quot;/&gt;&lt;/object&gt;&lt;object type=&quot;3&quot; unique_id=&quot;10078&quot;&gt;&lt;property id=&quot;20148&quot; value=&quot;5&quot;/&gt;&lt;property id=&quot;20300&quot; value=&quot;Slide 5&quot;/&gt;&lt;property id=&quot;20307&quot; value=&quot;268&quot;/&gt;&lt;/object&gt;&lt;object type=&quot;3&quot; unique_id=&quot;10079&quot;&gt;&lt;property id=&quot;20148&quot; value=&quot;5&quot;/&gt;&lt;property id=&quot;20300&quot; value=&quot;Slide 6&quot;/&gt;&lt;property id=&quot;20307&quot; value=&quot;265&quot;/&gt;&lt;/object&gt;&lt;object type=&quot;3&quot; unique_id=&quot;10080&quot;&gt;&lt;property id=&quot;20148&quot; value=&quot;5&quot;/&gt;&lt;property id=&quot;20300&quot; value=&quot;Slide 7&quot;/&gt;&lt;property id=&quot;20307&quot; value=&quot;266&quot;/&gt;&lt;/object&gt;&lt;object type=&quot;3&quot; unique_id=&quot;10081&quot;&gt;&lt;property id=&quot;20148&quot; value=&quot;5&quot;/&gt;&lt;property id=&quot;20300&quot; value=&quot;Slide 8&quot;/&gt;&lt;property id=&quot;20307&quot; value=&quot;262&quot;/&gt;&lt;/object&gt;&lt;object type=&quot;3&quot; unique_id=&quot;10082&quot;&gt;&lt;property id=&quot;20148&quot; value=&quot;5&quot;/&gt;&lt;property id=&quot;20300&quot; value=&quot;Slide 9&quot;/&gt;&lt;property id=&quot;20307&quot; value=&quot;269&quot;/&gt;&lt;/object&gt;&lt;object type=&quot;3&quot; unique_id=&quot;10083&quot;&gt;&lt;property id=&quot;20148&quot; value=&quot;5&quot;/&gt;&lt;property id=&quot;20300&quot; value=&quot;Slide 10&quot;/&gt;&lt;property id=&quot;20307&quot; value=&quot;259&quot;/&gt;&lt;/object&gt;&lt;/object&gt;&lt;object type=&quot;8&quot; unique_id=&quot;10095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Presentation2" id="{56E99604-B34A-AB45-82E2-A2F6C5EC15CC}" vid="{C3811B3D-AE0C-294C-BC2C-607328485A3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FC3F4283AECA48BCBDDFCF4103160C" ma:contentTypeVersion="2" ma:contentTypeDescription="Create a new document." ma:contentTypeScope="" ma:versionID="71a29f68b18f52e7e0b329625759c092">
  <xsd:schema xmlns:xsd="http://www.w3.org/2001/XMLSchema" xmlns:xs="http://www.w3.org/2001/XMLSchema" xmlns:p="http://schemas.microsoft.com/office/2006/metadata/properties" xmlns:ns2="037ba92a-5764-4297-b5f7-6ea117412624" xmlns:ns3="3a4ab234-afbc-41ab-b2db-358d80304e46" targetNamespace="http://schemas.microsoft.com/office/2006/metadata/properties" ma:root="true" ma:fieldsID="a458c3587d291faf4ca1653387720a89" ns2:_="" ns3:_="">
    <xsd:import namespace="037ba92a-5764-4297-b5f7-6ea117412624"/>
    <xsd:import namespace="3a4ab234-afbc-41ab-b2db-358d80304e4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ocument_x0020_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ba92a-5764-4297-b5f7-6ea11741262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4ab234-afbc-41ab-b2db-358d80304e46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11" nillable="true" ma:displayName="Document Type" ma:default="Main Issue" ma:description="Specify type of document to help with filtered views" ma:format="Dropdown" ma:internalName="Document_x0020_Type">
      <xsd:simpleType>
        <xsd:restriction base="dms:Choice">
          <xsd:enumeration value="Main Issue"/>
          <xsd:enumeration value="Supporting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037ba92a-5764-4297-b5f7-6ea117412624">NAYYJSKVSPAS-2-503</_dlc_DocId>
    <Document_x0020_Type xmlns="3a4ab234-afbc-41ab-b2db-358d80304e46">Main Issue</Document_x0020_Type>
    <_dlc_DocIdUrl xmlns="037ba92a-5764-4297-b5f7-6ea117412624">
      <Url>https://docs.uwe.ac.uk/ou/Communications/_layouts/15/DocIdRedir.aspx?ID=NAYYJSKVSPAS-2-503</Url>
      <Description>NAYYJSKVSPAS-2-503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47C73D-47DE-4219-8648-0ABE762168F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52C558D5-D3B0-4C71-9384-EEE23A78F9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7ba92a-5764-4297-b5f7-6ea117412624"/>
    <ds:schemaRef ds:uri="3a4ab234-afbc-41ab-b2db-358d80304e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3D0915-772B-47C0-A05C-693EE729FC30}">
  <ds:schemaRefs>
    <ds:schemaRef ds:uri="3a4ab234-afbc-41ab-b2db-358d80304e46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037ba92a-5764-4297-b5f7-6ea117412624"/>
  </ds:schemaRefs>
</ds:datastoreItem>
</file>

<file path=customXml/itemProps4.xml><?xml version="1.0" encoding="utf-8"?>
<ds:datastoreItem xmlns:ds="http://schemas.openxmlformats.org/officeDocument/2006/customXml" ds:itemID="{74B3521B-AA36-4667-A127-D764D0C76C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new template SUNSHINE YELLOW with UWE logo bottom STANDARD</Template>
  <TotalTime>360</TotalTime>
  <Words>480</Words>
  <Application>Microsoft Office PowerPoint</Application>
  <PresentationFormat>On-screen Show (4:3)</PresentationFormat>
  <Paragraphs>98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Felix</cp:lastModifiedBy>
  <cp:revision>52</cp:revision>
  <cp:lastPrinted>2016-04-26T08:55:24Z</cp:lastPrinted>
  <dcterms:created xsi:type="dcterms:W3CDTF">2016-04-27T08:32:31Z</dcterms:created>
  <dcterms:modified xsi:type="dcterms:W3CDTF">2016-10-17T09:08:54Z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9f1c7b12-dd58-4e15-8ad0-f59962c2d6d1</vt:lpwstr>
  </property>
  <property fmtid="{D5CDD505-2E9C-101B-9397-08002B2CF9AE}" pid="3" name="ContentTypeId">
    <vt:lpwstr>0x01010072FC3F4283AECA48BCBDDFCF4103160C</vt:lpwstr>
  </property>
</Properties>
</file>