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7"/>
  </p:notesMasterIdLst>
  <p:sldIdLst>
    <p:sldId id="256" r:id="rId2"/>
    <p:sldId id="278" r:id="rId3"/>
    <p:sldId id="260" r:id="rId4"/>
    <p:sldId id="304" r:id="rId5"/>
    <p:sldId id="282" r:id="rId6"/>
    <p:sldId id="303" r:id="rId7"/>
    <p:sldId id="286" r:id="rId8"/>
    <p:sldId id="288" r:id="rId9"/>
    <p:sldId id="290" r:id="rId10"/>
    <p:sldId id="307" r:id="rId11"/>
    <p:sldId id="306" r:id="rId12"/>
    <p:sldId id="292" r:id="rId13"/>
    <p:sldId id="305" r:id="rId14"/>
    <p:sldId id="291" r:id="rId15"/>
    <p:sldId id="287" r:id="rId16"/>
    <p:sldId id="277" r:id="rId17"/>
    <p:sldId id="293" r:id="rId18"/>
    <p:sldId id="294" r:id="rId19"/>
    <p:sldId id="295" r:id="rId20"/>
    <p:sldId id="298" r:id="rId21"/>
    <p:sldId id="299" r:id="rId22"/>
    <p:sldId id="300" r:id="rId23"/>
    <p:sldId id="289" r:id="rId24"/>
    <p:sldId id="302" r:id="rId25"/>
    <p:sldId id="263" r:id="rId2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Világos stílus 1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Közepesen sötét stíl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E3FDE45-AF77-4B5C-9715-49D594BDF05E}" styleName="Világos stílus 1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46F890A9-2807-4EBB-B81D-B2AA78EC7F39}" styleName="Sötét stílus 2 – 5./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ötét stílus 2 – 3./4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5" autoAdjust="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E9BA7-BA20-4AA9-B1EC-DA7BBACBA62A}" type="datetimeFigureOut">
              <a:rPr lang="hu-HU" smtClean="0"/>
              <a:t>2021. 05. 10.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A6221-16DB-4974-A916-8618C0BC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3153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2021. 05. 10.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959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2021. 05. 10.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816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2021. 05. 10.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040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2021. 05. 10.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40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2021. 05. 10.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811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2021. 05. 10.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081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2021. 05. 10.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860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2021. 05. 10.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674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2021. 05. 10.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517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2021. 05. 10.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890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2021. 05. 10.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508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1B6BF-7D62-4B28-B349-035EF16E3477}" type="datetimeFigureOut">
              <a:rPr lang="hu-HU" smtClean="0"/>
              <a:pPr/>
              <a:t>2021. 05. 10.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185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reets.mn/city-future-2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1597" y="666750"/>
            <a:ext cx="6888288" cy="286615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hu-HU" sz="4400" dirty="0">
                <a:solidFill>
                  <a:schemeClr val="bg1"/>
                </a:solidFill>
                <a:latin typeface="DINPro-Bold" panose="02000503030000020004" pitchFamily="50" charset="0"/>
              </a:rPr>
              <a:t>Anyagállományok és fenntarthatósági politika: elméleti megoldások makroszinten</a:t>
            </a:r>
            <a:endParaRPr lang="hu-HU" sz="4400" dirty="0">
              <a:solidFill>
                <a:schemeClr val="bg1"/>
              </a:solidFill>
              <a:latin typeface="DINPro-Bold" panose="02000503030000020004" pitchFamily="50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59053" y="3774463"/>
            <a:ext cx="6384546" cy="1661185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hu-HU" sz="2000" i="1" dirty="0" smtClean="0">
                <a:solidFill>
                  <a:schemeClr val="bg1"/>
                </a:solidFill>
                <a:latin typeface="DINPro-Bold" panose="02000503030000020004" pitchFamily="50" charset="0"/>
                <a:ea typeface="Verdana" panose="020B0604030504040204" pitchFamily="34" charset="0"/>
                <a:cs typeface="Arial" panose="020B0604020202020204" pitchFamily="34" charset="0"/>
              </a:rPr>
              <a:t>Dombi </a:t>
            </a:r>
            <a:r>
              <a:rPr lang="hu-HU" sz="2000" i="1" dirty="0">
                <a:solidFill>
                  <a:schemeClr val="bg1"/>
                </a:solidFill>
                <a:latin typeface="DINPro-Bold" panose="02000503030000020004" pitchFamily="50" charset="0"/>
                <a:ea typeface="Verdana" panose="020B0604030504040204" pitchFamily="34" charset="0"/>
                <a:cs typeface="Arial" panose="020B0604020202020204" pitchFamily="34" charset="0"/>
              </a:rPr>
              <a:t>Mihály </a:t>
            </a:r>
          </a:p>
          <a:p>
            <a:pPr algn="l">
              <a:lnSpc>
                <a:spcPct val="120000"/>
              </a:lnSpc>
            </a:pPr>
            <a:r>
              <a:rPr lang="hu-HU" sz="1200" dirty="0">
                <a:solidFill>
                  <a:schemeClr val="bg1"/>
                </a:solidFill>
                <a:latin typeface="DINPro-Bold" panose="02000503030000020004" pitchFamily="50" charset="0"/>
                <a:ea typeface="Verdana" panose="020B0604030504040204" pitchFamily="34" charset="0"/>
                <a:cs typeface="Arial" panose="020B0604020202020204" pitchFamily="34" charset="0"/>
              </a:rPr>
              <a:t>Debreceni Egyetem </a:t>
            </a:r>
            <a:r>
              <a:rPr lang="en-US" sz="1200" dirty="0">
                <a:solidFill>
                  <a:schemeClr val="bg1"/>
                </a:solidFill>
                <a:latin typeface="DINPro-Bold" panose="02000503030000020004" pitchFamily="50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1200" dirty="0">
                <a:solidFill>
                  <a:schemeClr val="bg1"/>
                </a:solidFill>
                <a:latin typeface="DINPro-Bold" panose="02000503030000020004" pitchFamily="50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hu-HU" sz="1200" dirty="0" smtClean="0">
                <a:solidFill>
                  <a:schemeClr val="bg1"/>
                </a:solidFill>
                <a:latin typeface="DINPro-Bold" panose="02000503030000020004" pitchFamily="50" charset="0"/>
                <a:ea typeface="Verdana" panose="020B0604030504040204" pitchFamily="34" charset="0"/>
                <a:cs typeface="Arial" panose="020B0604020202020204" pitchFamily="34" charset="0"/>
              </a:rPr>
              <a:t>Közgazdaságtan és Világgazdaságtan </a:t>
            </a:r>
            <a:r>
              <a:rPr lang="hu-HU" sz="1200" dirty="0">
                <a:solidFill>
                  <a:schemeClr val="bg1"/>
                </a:solidFill>
                <a:latin typeface="DINPro-Bold" panose="02000503030000020004" pitchFamily="50" charset="0"/>
                <a:ea typeface="Verdana" panose="020B0604030504040204" pitchFamily="34" charset="0"/>
                <a:cs typeface="Arial" panose="020B0604020202020204" pitchFamily="34" charset="0"/>
              </a:rPr>
              <a:t>Intézet </a:t>
            </a:r>
            <a:r>
              <a:rPr lang="en-US" sz="1200" dirty="0">
                <a:solidFill>
                  <a:schemeClr val="bg1"/>
                </a:solidFill>
                <a:latin typeface="DINPro-Bold" panose="02000503030000020004" pitchFamily="50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1200" dirty="0">
                <a:solidFill>
                  <a:schemeClr val="bg1"/>
                </a:solidFill>
                <a:latin typeface="DINPro-Bold" panose="02000503030000020004" pitchFamily="50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hu-HU" sz="1200" dirty="0">
                <a:solidFill>
                  <a:schemeClr val="bg1"/>
                </a:solidFill>
                <a:latin typeface="DINPro-Bold" panose="02000503030000020004" pitchFamily="50" charset="0"/>
                <a:ea typeface="Verdana" panose="020B0604030504040204" pitchFamily="34" charset="0"/>
                <a:cs typeface="Arial" panose="020B0604020202020204" pitchFamily="34" charset="0"/>
              </a:rPr>
              <a:t>Környezetgazdaságtan Tanszék</a:t>
            </a:r>
          </a:p>
          <a:p>
            <a:pPr algn="l">
              <a:lnSpc>
                <a:spcPct val="120000"/>
              </a:lnSpc>
            </a:pPr>
            <a:r>
              <a:rPr lang="hu-HU" sz="1200" dirty="0">
                <a:solidFill>
                  <a:schemeClr val="bg1"/>
                </a:solidFill>
                <a:latin typeface="DINPro-Bold" panose="02000503030000020004" pitchFamily="50" charset="0"/>
                <a:ea typeface="Verdana" panose="020B0604030504040204" pitchFamily="34" charset="0"/>
                <a:cs typeface="Arial" panose="020B0604020202020204" pitchFamily="34" charset="0"/>
              </a:rPr>
              <a:t>202</a:t>
            </a:r>
            <a:r>
              <a:rPr lang="en-US" sz="1200" dirty="0">
                <a:solidFill>
                  <a:schemeClr val="bg1"/>
                </a:solidFill>
                <a:latin typeface="DINPro-Bold" panose="02000503030000020004" pitchFamily="50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hu-HU" sz="1200" dirty="0">
                <a:solidFill>
                  <a:schemeClr val="bg1"/>
                </a:solidFill>
                <a:latin typeface="DINPro-Bold" panose="02000503030000020004" pitchFamily="50" charset="0"/>
                <a:ea typeface="Verdana" panose="020B0604030504040204" pitchFamily="34" charset="0"/>
                <a:cs typeface="Arial" panose="020B0604020202020204" pitchFamily="34" charset="0"/>
              </a:rPr>
              <a:t>. á</a:t>
            </a:r>
            <a:r>
              <a:rPr lang="hu-HU" sz="1200" dirty="0" smtClean="0">
                <a:solidFill>
                  <a:schemeClr val="bg1"/>
                </a:solidFill>
                <a:latin typeface="DINPro-Bold" panose="02000503030000020004" pitchFamily="50" charset="0"/>
                <a:ea typeface="Verdana" panose="020B0604030504040204" pitchFamily="34" charset="0"/>
                <a:cs typeface="Arial" panose="020B0604020202020204" pitchFamily="34" charset="0"/>
              </a:rPr>
              <a:t>prilis 9., JTAB</a:t>
            </a:r>
            <a:endParaRPr lang="hu-HU" sz="1200" dirty="0">
              <a:solidFill>
                <a:schemeClr val="bg1"/>
              </a:solidFill>
              <a:latin typeface="DINPro-Bold" panose="02000503030000020004" pitchFamily="50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13F9F8-82C5-40EF-BBD9-E3CD2883A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37"/>
            <a:ext cx="9814089" cy="1325563"/>
          </a:xfrm>
        </p:spPr>
        <p:txBody>
          <a:bodyPr/>
          <a:lstStyle/>
          <a:p>
            <a:r>
              <a:rPr lang="hu-HU" dirty="0" smtClean="0">
                <a:latin typeface="DINPro-Bold" panose="02000503030000020004" pitchFamily="50" charset="0"/>
              </a:rPr>
              <a:t>Jövedelem-egyenlőtlenségek</a:t>
            </a:r>
            <a:endParaRPr lang="hu-HU" dirty="0">
              <a:latin typeface="DINPro-Bold" panose="02000503030000020004" pitchFamily="50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B182AD1-B170-48F7-AC75-E6DB45432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latin typeface="DINPro-Medium" panose="02000503030000020004" pitchFamily="50" charset="0"/>
              </a:rPr>
              <a:t>Társadalmi és környezeti kihívás egyaránt</a:t>
            </a:r>
          </a:p>
          <a:p>
            <a:r>
              <a:rPr lang="hu-HU" dirty="0">
                <a:latin typeface="DINPro-Medium" panose="02000503030000020004" pitchFamily="50" charset="0"/>
              </a:rPr>
              <a:t>Lenne az egyenlőtlenségek csökkentésének környezeti hozadéka?</a:t>
            </a:r>
          </a:p>
          <a:p>
            <a:r>
              <a:rPr lang="hu-HU" dirty="0" err="1">
                <a:latin typeface="DINPro-Medium" panose="02000503030000020004" pitchFamily="50" charset="0"/>
              </a:rPr>
              <a:t>Redisztributív</a:t>
            </a:r>
            <a:r>
              <a:rPr lang="hu-HU" dirty="0">
                <a:latin typeface="DINPro-Medium" panose="02000503030000020004" pitchFamily="50" charset="0"/>
              </a:rPr>
              <a:t> módon nem!!!</a:t>
            </a:r>
          </a:p>
          <a:p>
            <a:pPr lvl="1"/>
            <a:r>
              <a:rPr lang="hu-HU" dirty="0">
                <a:latin typeface="DINPro-Medium" panose="02000503030000020004" pitchFamily="50" charset="0"/>
              </a:rPr>
              <a:t>Regressziós eredmények</a:t>
            </a:r>
          </a:p>
          <a:p>
            <a:pPr lvl="1"/>
            <a:r>
              <a:rPr lang="hu-HU" dirty="0">
                <a:latin typeface="DINPro-Medium" panose="02000503030000020004" pitchFamily="50" charset="0"/>
              </a:rPr>
              <a:t>Szakirodalom</a:t>
            </a:r>
          </a:p>
          <a:p>
            <a:r>
              <a:rPr lang="hu-HU" dirty="0">
                <a:latin typeface="DINPro-Medium" panose="02000503030000020004" pitchFamily="50" charset="0"/>
              </a:rPr>
              <a:t>Tőkepiac!</a:t>
            </a:r>
          </a:p>
          <a:p>
            <a:pPr marL="0" indent="0">
              <a:buNone/>
            </a:pPr>
            <a:endParaRPr lang="hu-HU" dirty="0">
              <a:latin typeface="DINPro-Medium" panose="02000503030000020004" pitchFamily="50" charset="0"/>
            </a:endParaRPr>
          </a:p>
          <a:p>
            <a:pPr marL="0" indent="0">
              <a:buNone/>
            </a:pPr>
            <a:endParaRPr lang="hu-HU" dirty="0">
              <a:latin typeface="DINPro-Medium" panose="02000503030000020004" pitchFamily="50" charset="0"/>
            </a:endParaRPr>
          </a:p>
          <a:p>
            <a:endParaRPr lang="hu-HU" dirty="0">
              <a:latin typeface="DINPro-Medium" panose="02000503030000020004" pitchFamily="50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423A247-DE97-49E6-A4EC-BF304EA4E6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98" t="27903" r="11855" b="22887"/>
          <a:stretch/>
        </p:blipFill>
        <p:spPr>
          <a:xfrm>
            <a:off x="7528560" y="2989010"/>
            <a:ext cx="4318629" cy="3789387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1D010273-7CEB-4B07-9C3D-9528B1FAE4DA}"/>
              </a:ext>
            </a:extLst>
          </p:cNvPr>
          <p:cNvSpPr txBox="1"/>
          <p:nvPr/>
        </p:nvSpPr>
        <p:spPr>
          <a:xfrm>
            <a:off x="10312401" y="6535864"/>
            <a:ext cx="1706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DINPro-Light" panose="02000504040000020003" pitchFamily="50" charset="0"/>
              </a:rPr>
              <a:t>Oswald </a:t>
            </a:r>
            <a:r>
              <a:rPr lang="hu-HU" sz="1200" dirty="0" err="1">
                <a:latin typeface="DINPro-Light" panose="02000504040000020003" pitchFamily="50" charset="0"/>
              </a:rPr>
              <a:t>et</a:t>
            </a:r>
            <a:r>
              <a:rPr lang="hu-HU" sz="1200" dirty="0">
                <a:latin typeface="DINPro-Light" panose="02000504040000020003" pitchFamily="50" charset="0"/>
              </a:rPr>
              <a:t> </a:t>
            </a:r>
            <a:r>
              <a:rPr lang="hu-HU" sz="1200" dirty="0" err="1">
                <a:latin typeface="DINPro-Light" panose="02000504040000020003" pitchFamily="50" charset="0"/>
              </a:rPr>
              <a:t>al</a:t>
            </a:r>
            <a:r>
              <a:rPr lang="hu-HU" sz="1200" dirty="0">
                <a:latin typeface="DINPro-Light" panose="02000504040000020003" pitchFamily="50" charset="0"/>
              </a:rPr>
              <a:t>., 2021</a:t>
            </a:r>
          </a:p>
        </p:txBody>
      </p:sp>
      <p:pic>
        <p:nvPicPr>
          <p:cNvPr id="6" name="Tartalom helye 3">
            <a:extLst>
              <a:ext uri="{FF2B5EF4-FFF2-40B4-BE49-F238E27FC236}">
                <a16:creationId xmlns:a16="http://schemas.microsoft.com/office/drawing/2014/main" id="{3D0FA3D9-67A8-4569-85BD-EC3A56D6E4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8" y="5714689"/>
            <a:ext cx="3130777" cy="103194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934D602-BEEB-4E66-97C5-3CA591B02FC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3" y="90274"/>
            <a:ext cx="9945666" cy="6767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33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5628" y="27019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4800" dirty="0">
                <a:solidFill>
                  <a:schemeClr val="bg1"/>
                </a:solidFill>
                <a:latin typeface="DINPro-Medium" panose="02000503030000020004" pitchFamily="50" charset="0"/>
                <a:cs typeface="Arial" panose="020B0604020202020204" pitchFamily="34" charset="0"/>
              </a:rPr>
              <a:t>Köszönöm a figyelmet!</a:t>
            </a:r>
          </a:p>
        </p:txBody>
      </p:sp>
      <p:pic>
        <p:nvPicPr>
          <p:cNvPr id="3" name="Tartalom helye 3">
            <a:extLst>
              <a:ext uri="{FF2B5EF4-FFF2-40B4-BE49-F238E27FC236}">
                <a16:creationId xmlns:a16="http://schemas.microsoft.com/office/drawing/2014/main" id="{FEA9F7E7-073C-42C1-B354-56D183C734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8" y="5714689"/>
            <a:ext cx="3130777" cy="1031942"/>
          </a:xfrm>
          <a:prstGeom prst="rect">
            <a:avLst/>
          </a:prstGeom>
        </p:spPr>
      </p:pic>
      <p:sp>
        <p:nvSpPr>
          <p:cNvPr id="4" name="Cím 1">
            <a:extLst>
              <a:ext uri="{FF2B5EF4-FFF2-40B4-BE49-F238E27FC236}">
                <a16:creationId xmlns:a16="http://schemas.microsoft.com/office/drawing/2014/main" id="{58029B99-9B62-4185-B697-967BD664A2B6}"/>
              </a:ext>
            </a:extLst>
          </p:cNvPr>
          <p:cNvSpPr txBox="1">
            <a:spLocks/>
          </p:cNvSpPr>
          <p:nvPr/>
        </p:nvSpPr>
        <p:spPr>
          <a:xfrm>
            <a:off x="878349" y="67848"/>
            <a:ext cx="98140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latin typeface="DINPro-Bold" panose="02000503030000020004" pitchFamily="50" charset="0"/>
              </a:rPr>
              <a:t>Globalizáció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D3F9CA14-5F7E-4E55-8EB8-C86ED60D9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790"/>
            <a:ext cx="10515600" cy="4351338"/>
          </a:xfrm>
        </p:spPr>
        <p:txBody>
          <a:bodyPr/>
          <a:lstStyle/>
          <a:p>
            <a:r>
              <a:rPr lang="hu-HU" dirty="0" smtClean="0">
                <a:latin typeface="DINPro-Medium" panose="02000503030000020004" pitchFamily="50" charset="0"/>
              </a:rPr>
              <a:t>Erőforrás-hatékony – de ezt a fejlesztések nagyrészt kioltják</a:t>
            </a:r>
            <a:endParaRPr lang="hu-HU" dirty="0">
              <a:latin typeface="DINPro-Medium" panose="02000503030000020004" pitchFamily="50" charset="0"/>
            </a:endParaRPr>
          </a:p>
          <a:p>
            <a:r>
              <a:rPr lang="hu-HU" dirty="0">
                <a:latin typeface="DINPro-Medium" panose="02000503030000020004" pitchFamily="50" charset="0"/>
              </a:rPr>
              <a:t>Sokkal intenzívebb szabályozás – nemzetközi kereskedelmi </a:t>
            </a:r>
            <a:r>
              <a:rPr lang="hu-HU" dirty="0" smtClean="0">
                <a:latin typeface="DINPro-Medium" panose="02000503030000020004" pitchFamily="50" charset="0"/>
              </a:rPr>
              <a:t>megállapodások</a:t>
            </a:r>
          </a:p>
          <a:p>
            <a:r>
              <a:rPr lang="hu-HU" dirty="0" smtClean="0">
                <a:latin typeface="DINPro-Medium" panose="02000503030000020004" pitchFamily="50" charset="0"/>
              </a:rPr>
              <a:t>Globálisan egységes adórendszer?!?!</a:t>
            </a:r>
            <a:endParaRPr lang="hu-HU" dirty="0">
              <a:latin typeface="DINPro-Medium" panose="02000503030000020004" pitchFamily="50" charset="0"/>
            </a:endParaRPr>
          </a:p>
          <a:p>
            <a:endParaRPr lang="hu-HU" dirty="0">
              <a:latin typeface="DINPro-Medium" panose="02000503030000020004" pitchFamily="50" charset="0"/>
            </a:endParaRPr>
          </a:p>
          <a:p>
            <a:pPr marL="0" indent="0">
              <a:buNone/>
            </a:pPr>
            <a:endParaRPr lang="hu-HU" dirty="0">
              <a:latin typeface="DINPro-Medium" panose="02000503030000020004" pitchFamily="50" charset="0"/>
            </a:endParaRPr>
          </a:p>
          <a:p>
            <a:pPr marL="0" indent="0">
              <a:buNone/>
            </a:pPr>
            <a:endParaRPr lang="hu-HU" dirty="0">
              <a:latin typeface="DINPro-Medium" panose="02000503030000020004" pitchFamily="50" charset="0"/>
            </a:endParaRPr>
          </a:p>
          <a:p>
            <a:endParaRPr lang="hu-HU" dirty="0">
              <a:latin typeface="DINPro-Medium" panose="02000503030000020004" pitchFamily="50" charset="0"/>
            </a:endParaRPr>
          </a:p>
        </p:txBody>
      </p:sp>
      <p:pic>
        <p:nvPicPr>
          <p:cNvPr id="7" name="Kép 6" descr="A képen ceruza, mozdulatlan, asztal, beltéri látható&#10;&#10;Automatikusan generált leírás">
            <a:extLst>
              <a:ext uri="{FF2B5EF4-FFF2-40B4-BE49-F238E27FC236}">
                <a16:creationId xmlns:a16="http://schemas.microsoft.com/office/drawing/2014/main" id="{636DE829-E5E3-4118-8220-5BF469DDEDE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58" b="50000"/>
          <a:stretch/>
        </p:blipFill>
        <p:spPr bwMode="auto">
          <a:xfrm>
            <a:off x="71121" y="3252837"/>
            <a:ext cx="6024879" cy="35843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942" y="2646548"/>
            <a:ext cx="448235" cy="56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0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13F9F8-82C5-40EF-BBD9-E3CD2883A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0" y="-129859"/>
            <a:ext cx="11201400" cy="1325563"/>
          </a:xfrm>
        </p:spPr>
        <p:txBody>
          <a:bodyPr>
            <a:normAutofit/>
          </a:bodyPr>
          <a:lstStyle/>
          <a:p>
            <a:r>
              <a:rPr lang="hu-HU" sz="4000" dirty="0">
                <a:latin typeface="DINPro-Bold" panose="02000503030000020004" pitchFamily="50" charset="0"/>
              </a:rPr>
              <a:t>Az állomány-orientált fenntarthatósági politika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B182AD1-B170-48F7-AC75-E6DB45432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360" y="894080"/>
            <a:ext cx="10515600" cy="5659119"/>
          </a:xfrm>
        </p:spPr>
        <p:txBody>
          <a:bodyPr>
            <a:normAutofit/>
          </a:bodyPr>
          <a:lstStyle/>
          <a:p>
            <a:r>
              <a:rPr lang="hu-HU" dirty="0">
                <a:latin typeface="DINPro-Medium" panose="02000503030000020004" pitchFamily="50" charset="0"/>
              </a:rPr>
              <a:t>Flow szennyezők helyett az állománygyarapodás visszafogása</a:t>
            </a:r>
          </a:p>
          <a:p>
            <a:pPr lvl="1"/>
            <a:r>
              <a:rPr lang="hu-HU" dirty="0">
                <a:latin typeface="DINPro-Medium" panose="02000503030000020004" pitchFamily="50" charset="0"/>
              </a:rPr>
              <a:t>s és r csökkenő</a:t>
            </a:r>
          </a:p>
          <a:p>
            <a:pPr lvl="1"/>
            <a:r>
              <a:rPr lang="hu-HU" dirty="0">
                <a:latin typeface="DINPro-Medium" panose="02000503030000020004" pitchFamily="50" charset="0"/>
              </a:rPr>
              <a:t>C nőhet!</a:t>
            </a:r>
          </a:p>
          <a:p>
            <a:pPr lvl="1"/>
            <a:r>
              <a:rPr lang="hu-HU" dirty="0">
                <a:latin typeface="DINPro-Medium" panose="02000503030000020004" pitchFamily="50" charset="0"/>
              </a:rPr>
              <a:t>Fogyasztási egyenlőtlenségek </a:t>
            </a:r>
            <a:r>
              <a:rPr lang="hu-HU" dirty="0" smtClean="0">
                <a:latin typeface="DINPro-Medium" panose="02000503030000020004" pitchFamily="50" charset="0"/>
              </a:rPr>
              <a:t>felszámolása (nem </a:t>
            </a:r>
            <a:r>
              <a:rPr lang="hu-HU" dirty="0" err="1" smtClean="0">
                <a:latin typeface="DINPro-Medium" panose="02000503030000020004" pitchFamily="50" charset="0"/>
              </a:rPr>
              <a:t>redisztibutív</a:t>
            </a:r>
            <a:r>
              <a:rPr lang="hu-HU" dirty="0" smtClean="0">
                <a:latin typeface="DINPro-Medium" panose="02000503030000020004" pitchFamily="50" charset="0"/>
              </a:rPr>
              <a:t> módon)</a:t>
            </a:r>
            <a:endParaRPr lang="hu-HU" dirty="0">
              <a:latin typeface="DINPro-Medium" panose="02000503030000020004" pitchFamily="50" charset="0"/>
            </a:endParaRPr>
          </a:p>
          <a:p>
            <a:pPr lvl="1"/>
            <a:r>
              <a:rPr lang="hu-HU" dirty="0">
                <a:latin typeface="DINPro-Medium" panose="02000503030000020004" pitchFamily="50" charset="0"/>
              </a:rPr>
              <a:t>DE! Alapvető igények kielégíthetősége és NEM TÉRIGÉNYES innováció megóvása</a:t>
            </a:r>
          </a:p>
          <a:p>
            <a:pPr lvl="1"/>
            <a:endParaRPr lang="hu-HU" dirty="0">
              <a:latin typeface="DINPro-Medium" panose="02000503030000020004" pitchFamily="50" charset="0"/>
            </a:endParaRPr>
          </a:p>
          <a:p>
            <a:pPr lvl="1"/>
            <a:endParaRPr lang="hu-HU" dirty="0">
              <a:latin typeface="DINPro-Medium" panose="02000503030000020004" pitchFamily="50" charset="0"/>
            </a:endParaRPr>
          </a:p>
          <a:p>
            <a:pPr lvl="1"/>
            <a:endParaRPr lang="hu-HU" dirty="0">
              <a:latin typeface="DINPro-Medium" panose="02000503030000020004" pitchFamily="50" charset="0"/>
            </a:endParaRPr>
          </a:p>
          <a:p>
            <a:endParaRPr lang="hu-HU" dirty="0" smtClean="0">
              <a:latin typeface="DINPro-Medium" panose="02000503030000020004" pitchFamily="50" charset="0"/>
            </a:endParaRPr>
          </a:p>
          <a:p>
            <a:r>
              <a:rPr lang="hu-HU" dirty="0" smtClean="0">
                <a:latin typeface="DINPro-Medium" panose="02000503030000020004" pitchFamily="50" charset="0"/>
              </a:rPr>
              <a:t>Nemzetközi </a:t>
            </a:r>
            <a:r>
              <a:rPr lang="hu-HU" dirty="0">
                <a:latin typeface="DINPro-Medium" panose="02000503030000020004" pitchFamily="50" charset="0"/>
              </a:rPr>
              <a:t>kereskedelmi megállapodások komoly környezeti fejezetekkel</a:t>
            </a:r>
          </a:p>
          <a:p>
            <a:pPr marL="0" indent="0">
              <a:buNone/>
            </a:pPr>
            <a:endParaRPr lang="hu-HU" dirty="0">
              <a:latin typeface="DINPro-Medium" panose="02000503030000020004" pitchFamily="50" charset="0"/>
            </a:endParaRPr>
          </a:p>
          <a:p>
            <a:endParaRPr lang="hu-HU" dirty="0">
              <a:latin typeface="DINPro-Medium" panose="02000503030000020004" pitchFamily="50" charset="0"/>
            </a:endParaRPr>
          </a:p>
          <a:p>
            <a:pPr marL="0" indent="0">
              <a:buNone/>
            </a:pPr>
            <a:endParaRPr lang="hu-HU" dirty="0">
              <a:latin typeface="DINPro-Medium" panose="02000503030000020004" pitchFamily="50" charset="0"/>
            </a:endParaRPr>
          </a:p>
          <a:p>
            <a:pPr marL="0" indent="0">
              <a:buNone/>
            </a:pPr>
            <a:endParaRPr lang="hu-HU" dirty="0">
              <a:latin typeface="DINPro-Medium" panose="02000503030000020004" pitchFamily="50" charset="0"/>
            </a:endParaRPr>
          </a:p>
          <a:p>
            <a:endParaRPr lang="hu-HU" dirty="0">
              <a:latin typeface="DINPro-Medium" panose="02000503030000020004" pitchFamily="50" charset="0"/>
            </a:endParaRP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D37D7FF2-5094-476E-A98D-1662915684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8" y="5714689"/>
            <a:ext cx="3130777" cy="1031942"/>
          </a:xfrm>
          <a:prstGeom prst="rect">
            <a:avLst/>
          </a:prstGeom>
        </p:spPr>
      </p:pic>
      <p:sp>
        <p:nvSpPr>
          <p:cNvPr id="5" name="Nyíl: jobbra mutató 4">
            <a:extLst>
              <a:ext uri="{FF2B5EF4-FFF2-40B4-BE49-F238E27FC236}">
                <a16:creationId xmlns:a16="http://schemas.microsoft.com/office/drawing/2014/main" id="{1229EF7E-038C-41AE-9A81-AC0504222411}"/>
              </a:ext>
            </a:extLst>
          </p:cNvPr>
          <p:cNvSpPr/>
          <p:nvPr/>
        </p:nvSpPr>
        <p:spPr>
          <a:xfrm>
            <a:off x="1469294" y="3568529"/>
            <a:ext cx="2083324" cy="1031942"/>
          </a:xfrm>
          <a:prstGeom prst="rightArrow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1F9156D-9CE7-4AB7-8BC7-97161AFAC4E1}"/>
              </a:ext>
            </a:extLst>
          </p:cNvPr>
          <p:cNvSpPr txBox="1"/>
          <p:nvPr/>
        </p:nvSpPr>
        <p:spPr>
          <a:xfrm>
            <a:off x="3746377" y="3037033"/>
            <a:ext cx="81001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err="1">
                <a:latin typeface="DINPro-Bold" panose="02000503030000020004" pitchFamily="50" charset="0"/>
              </a:rPr>
              <a:t>Land</a:t>
            </a:r>
            <a:r>
              <a:rPr lang="hu-HU" sz="2800" dirty="0">
                <a:latin typeface="DINPro-Bold" panose="02000503030000020004" pitchFamily="50" charset="0"/>
              </a:rPr>
              <a:t> </a:t>
            </a:r>
            <a:r>
              <a:rPr lang="hu-HU" sz="2800" dirty="0" err="1">
                <a:latin typeface="DINPro-Bold" panose="02000503030000020004" pitchFamily="50" charset="0"/>
              </a:rPr>
              <a:t>value</a:t>
            </a:r>
            <a:r>
              <a:rPr lang="hu-HU" sz="2800" dirty="0">
                <a:latin typeface="DINPro-Bold" panose="02000503030000020004" pitchFamily="50" charset="0"/>
              </a:rPr>
              <a:t> </a:t>
            </a:r>
            <a:r>
              <a:rPr lang="hu-HU" sz="2800" dirty="0" err="1">
                <a:latin typeface="DINPro-Bold" panose="02000503030000020004" pitchFamily="50" charset="0"/>
              </a:rPr>
              <a:t>tax</a:t>
            </a:r>
            <a:endParaRPr lang="hu-HU" sz="2800" dirty="0">
              <a:latin typeface="DINPro-Bold" panose="02000503030000020004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err="1">
                <a:latin typeface="DINPro-Bold" panose="02000503030000020004" pitchFamily="50" charset="0"/>
              </a:rPr>
              <a:t>Universal</a:t>
            </a:r>
            <a:r>
              <a:rPr lang="hu-HU" sz="2800" dirty="0">
                <a:latin typeface="DINPro-Bold" panose="02000503030000020004" pitchFamily="50" charset="0"/>
              </a:rPr>
              <a:t> </a:t>
            </a:r>
            <a:r>
              <a:rPr lang="hu-HU" sz="2800" dirty="0" err="1">
                <a:latin typeface="DINPro-Bold" panose="02000503030000020004" pitchFamily="50" charset="0"/>
              </a:rPr>
              <a:t>basic</a:t>
            </a:r>
            <a:r>
              <a:rPr lang="hu-HU" sz="2800" dirty="0">
                <a:latin typeface="DINPro-Bold" panose="02000503030000020004" pitchFamily="50" charset="0"/>
              </a:rPr>
              <a:t> </a:t>
            </a:r>
            <a:r>
              <a:rPr lang="hu-HU" sz="2800" dirty="0" err="1">
                <a:latin typeface="DINPro-Bold" panose="02000503030000020004" pitchFamily="50" charset="0"/>
              </a:rPr>
              <a:t>services</a:t>
            </a:r>
            <a:endParaRPr lang="hu-HU" sz="2800" dirty="0">
              <a:latin typeface="DINPro-Bold" panose="02000503030000020004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DINPro-Bold" panose="02000503030000020004" pitchFamily="50" charset="0"/>
              </a:rPr>
              <a:t>Amortizáció </a:t>
            </a:r>
            <a:endParaRPr lang="hu-HU" sz="2800" dirty="0" smtClean="0">
              <a:latin typeface="DINPro-Bold" panose="02000503030000020004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>
                <a:latin typeface="DINPro-Medium" panose="02000503030000020004" pitchFamily="50" charset="0"/>
              </a:rPr>
              <a:t>Tudatos és korlátozó területi </a:t>
            </a:r>
            <a:r>
              <a:rPr lang="hu-HU" sz="2800" b="1" dirty="0">
                <a:latin typeface="DINPro-Medium" panose="02000503030000020004" pitchFamily="50" charset="0"/>
              </a:rPr>
              <a:t>tervezés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>
              <a:latin typeface="DINPro-Bold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1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5628" y="27019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4800" dirty="0">
                <a:solidFill>
                  <a:schemeClr val="bg1"/>
                </a:solidFill>
                <a:latin typeface="DINPro-Medium" panose="02000503030000020004" pitchFamily="50" charset="0"/>
                <a:cs typeface="Arial" panose="020B0604020202020204" pitchFamily="34" charset="0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42859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CB1E4A-9F55-496C-B561-1D897B3C3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DINPro-Bold" panose="02000503030000020004" pitchFamily="50" charset="0"/>
              </a:rPr>
              <a:t>A szakirodalom alapján…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AB81E91-5524-4A62-A353-732788326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92915"/>
          </a:xfrm>
        </p:spPr>
        <p:txBody>
          <a:bodyPr>
            <a:normAutofit fontScale="92500" lnSpcReduction="10000"/>
          </a:bodyPr>
          <a:lstStyle/>
          <a:p>
            <a:r>
              <a:rPr lang="hu-HU" sz="3200" dirty="0">
                <a:latin typeface="DINPro-Medium" panose="02000503030000020004" pitchFamily="50" charset="0"/>
              </a:rPr>
              <a:t>A gazdasági fejlődés hatásai az anyagállományok felhalmozására</a:t>
            </a:r>
          </a:p>
          <a:p>
            <a:pPr lvl="1"/>
            <a:r>
              <a:rPr lang="hu-HU" sz="2800" dirty="0">
                <a:latin typeface="DINPro-Medium" panose="02000503030000020004" pitchFamily="50" charset="0"/>
              </a:rPr>
              <a:t>GDP </a:t>
            </a:r>
          </a:p>
          <a:p>
            <a:pPr lvl="3"/>
            <a:r>
              <a:rPr lang="hu-HU" sz="2200" dirty="0">
                <a:latin typeface="DINPro-Medium" panose="02000503030000020004" pitchFamily="50" charset="0"/>
              </a:rPr>
              <a:t>0,47-1,07; </a:t>
            </a:r>
            <a:r>
              <a:rPr lang="hu-HU" sz="2200" dirty="0" err="1">
                <a:latin typeface="DINPro-Medium" panose="02000503030000020004" pitchFamily="50" charset="0"/>
              </a:rPr>
              <a:t>Fishman</a:t>
            </a:r>
            <a:r>
              <a:rPr lang="hu-HU" sz="2200" dirty="0">
                <a:latin typeface="DINPro-Medium" panose="02000503030000020004" pitchFamily="50" charset="0"/>
              </a:rPr>
              <a:t> </a:t>
            </a:r>
            <a:r>
              <a:rPr lang="hu-HU" sz="2200" dirty="0" err="1">
                <a:latin typeface="DINPro-Medium" panose="02000503030000020004" pitchFamily="50" charset="0"/>
              </a:rPr>
              <a:t>et</a:t>
            </a:r>
            <a:r>
              <a:rPr lang="hu-HU" sz="2200" dirty="0">
                <a:latin typeface="DINPro-Medium" panose="02000503030000020004" pitchFamily="50" charset="0"/>
              </a:rPr>
              <a:t> </a:t>
            </a:r>
            <a:r>
              <a:rPr lang="hu-HU" sz="2200" dirty="0" err="1">
                <a:latin typeface="DINPro-Medium" panose="02000503030000020004" pitchFamily="50" charset="0"/>
              </a:rPr>
              <a:t>al</a:t>
            </a:r>
            <a:r>
              <a:rPr lang="hu-HU" sz="2200" dirty="0">
                <a:latin typeface="DINPro-Medium" panose="02000503030000020004" pitchFamily="50" charset="0"/>
              </a:rPr>
              <a:t>., 2015, Japán</a:t>
            </a:r>
          </a:p>
          <a:p>
            <a:pPr lvl="3"/>
            <a:r>
              <a:rPr lang="hu-HU" sz="2200" dirty="0">
                <a:latin typeface="DINPro-Medium" panose="02000503030000020004" pitchFamily="50" charset="0"/>
              </a:rPr>
              <a:t>0,56; </a:t>
            </a:r>
            <a:r>
              <a:rPr lang="hu-HU" sz="2200" dirty="0" err="1">
                <a:latin typeface="DINPro-Medium" panose="02000503030000020004" pitchFamily="50" charset="0"/>
              </a:rPr>
              <a:t>Zhang</a:t>
            </a:r>
            <a:r>
              <a:rPr lang="hu-HU" sz="2200" dirty="0">
                <a:latin typeface="DINPro-Medium" panose="02000503030000020004" pitchFamily="50" charset="0"/>
              </a:rPr>
              <a:t> </a:t>
            </a:r>
            <a:r>
              <a:rPr lang="hu-HU" sz="2200" dirty="0" err="1">
                <a:latin typeface="DINPro-Medium" panose="02000503030000020004" pitchFamily="50" charset="0"/>
              </a:rPr>
              <a:t>et</a:t>
            </a:r>
            <a:r>
              <a:rPr lang="hu-HU" sz="2200" dirty="0">
                <a:latin typeface="DINPro-Medium" panose="02000503030000020004" pitchFamily="50" charset="0"/>
              </a:rPr>
              <a:t> </a:t>
            </a:r>
            <a:r>
              <a:rPr lang="hu-HU" sz="2200" dirty="0" err="1">
                <a:latin typeface="DINPro-Medium" panose="02000503030000020004" pitchFamily="50" charset="0"/>
              </a:rPr>
              <a:t>al</a:t>
            </a:r>
            <a:r>
              <a:rPr lang="hu-HU" sz="2200" dirty="0">
                <a:latin typeface="DINPro-Medium" panose="02000503030000020004" pitchFamily="50" charset="0"/>
              </a:rPr>
              <a:t>., 2019, Kína</a:t>
            </a:r>
          </a:p>
          <a:p>
            <a:pPr lvl="3"/>
            <a:endParaRPr lang="hu-HU" sz="2200" dirty="0">
              <a:latin typeface="DINPro-Medium" panose="02000503030000020004" pitchFamily="50" charset="0"/>
            </a:endParaRPr>
          </a:p>
          <a:p>
            <a:pPr lvl="1"/>
            <a:r>
              <a:rPr lang="hu-HU" sz="2800" dirty="0">
                <a:latin typeface="DINPro-Medium" panose="02000503030000020004" pitchFamily="50" charset="0"/>
              </a:rPr>
              <a:t>Gazdaságszerkezet</a:t>
            </a:r>
          </a:p>
          <a:p>
            <a:pPr lvl="3"/>
            <a:r>
              <a:rPr lang="hu-HU" sz="2200" dirty="0">
                <a:latin typeface="DINPro-Medium" panose="02000503030000020004" pitchFamily="50" charset="0"/>
              </a:rPr>
              <a:t>0,49-0,91; </a:t>
            </a:r>
            <a:r>
              <a:rPr lang="hu-HU" sz="2200" dirty="0" err="1">
                <a:latin typeface="DINPro-Medium" panose="02000503030000020004" pitchFamily="50" charset="0"/>
              </a:rPr>
              <a:t>Fishman</a:t>
            </a:r>
            <a:r>
              <a:rPr lang="hu-HU" sz="2200" dirty="0">
                <a:latin typeface="DINPro-Medium" panose="02000503030000020004" pitchFamily="50" charset="0"/>
              </a:rPr>
              <a:t> </a:t>
            </a:r>
            <a:r>
              <a:rPr lang="hu-HU" sz="2200" dirty="0" err="1">
                <a:latin typeface="DINPro-Medium" panose="02000503030000020004" pitchFamily="50" charset="0"/>
              </a:rPr>
              <a:t>et</a:t>
            </a:r>
            <a:r>
              <a:rPr lang="hu-HU" sz="2200" dirty="0">
                <a:latin typeface="DINPro-Medium" panose="02000503030000020004" pitchFamily="50" charset="0"/>
              </a:rPr>
              <a:t> </a:t>
            </a:r>
            <a:r>
              <a:rPr lang="hu-HU" sz="2200" dirty="0" err="1">
                <a:latin typeface="DINPro-Medium" panose="02000503030000020004" pitchFamily="50" charset="0"/>
              </a:rPr>
              <a:t>al</a:t>
            </a:r>
            <a:r>
              <a:rPr lang="hu-HU" sz="2200" dirty="0">
                <a:latin typeface="DINPro-Medium" panose="02000503030000020004" pitchFamily="50" charset="0"/>
              </a:rPr>
              <a:t>., 2015, Japán</a:t>
            </a:r>
          </a:p>
          <a:p>
            <a:pPr lvl="3"/>
            <a:r>
              <a:rPr lang="hu-HU" sz="2200" dirty="0">
                <a:latin typeface="DINPro-Medium" panose="02000503030000020004" pitchFamily="50" charset="0"/>
              </a:rPr>
              <a:t>0,64; </a:t>
            </a:r>
            <a:r>
              <a:rPr lang="hu-HU" sz="2200" dirty="0" err="1">
                <a:latin typeface="DINPro-Medium" panose="02000503030000020004" pitchFamily="50" charset="0"/>
              </a:rPr>
              <a:t>Zhang</a:t>
            </a:r>
            <a:r>
              <a:rPr lang="hu-HU" sz="2200" dirty="0">
                <a:latin typeface="DINPro-Medium" panose="02000503030000020004" pitchFamily="50" charset="0"/>
              </a:rPr>
              <a:t> </a:t>
            </a:r>
            <a:r>
              <a:rPr lang="hu-HU" sz="2200" dirty="0" err="1">
                <a:latin typeface="DINPro-Medium" panose="02000503030000020004" pitchFamily="50" charset="0"/>
              </a:rPr>
              <a:t>et</a:t>
            </a:r>
            <a:r>
              <a:rPr lang="hu-HU" sz="2200" dirty="0">
                <a:latin typeface="DINPro-Medium" panose="02000503030000020004" pitchFamily="50" charset="0"/>
              </a:rPr>
              <a:t> </a:t>
            </a:r>
            <a:r>
              <a:rPr lang="hu-HU" sz="2200" dirty="0" err="1">
                <a:latin typeface="DINPro-Medium" panose="02000503030000020004" pitchFamily="50" charset="0"/>
              </a:rPr>
              <a:t>al</a:t>
            </a:r>
            <a:r>
              <a:rPr lang="hu-HU" sz="2200" dirty="0">
                <a:latin typeface="DINPro-Medium" panose="02000503030000020004" pitchFamily="50" charset="0"/>
              </a:rPr>
              <a:t>., 2019, Kína</a:t>
            </a:r>
          </a:p>
          <a:p>
            <a:pPr lvl="3"/>
            <a:endParaRPr lang="hu-HU" sz="2200" dirty="0">
              <a:latin typeface="DINPro-Medium" panose="02000503030000020004" pitchFamily="50" charset="0"/>
            </a:endParaRPr>
          </a:p>
          <a:p>
            <a:pPr lvl="1"/>
            <a:r>
              <a:rPr lang="hu-HU" sz="2800" dirty="0">
                <a:latin typeface="DINPro-Medium" panose="02000503030000020004" pitchFamily="50" charset="0"/>
              </a:rPr>
              <a:t>Nemzetközi kereskedelem</a:t>
            </a:r>
          </a:p>
          <a:p>
            <a:pPr lvl="1"/>
            <a:endParaRPr lang="hu-HU" sz="2800" dirty="0">
              <a:latin typeface="DINPro-Medium" panose="02000503030000020004" pitchFamily="50" charset="0"/>
            </a:endParaRPr>
          </a:p>
          <a:p>
            <a:pPr lvl="1"/>
            <a:r>
              <a:rPr lang="hu-HU" sz="2800" dirty="0">
                <a:latin typeface="DINPro-Medium" panose="02000503030000020004" pitchFamily="50" charset="0"/>
              </a:rPr>
              <a:t>Területi tervezés, térszerkezet, városszerkezet (?)</a:t>
            </a:r>
          </a:p>
        </p:txBody>
      </p:sp>
      <p:pic>
        <p:nvPicPr>
          <p:cNvPr id="1026" name="Picture 2" descr="Fig. 5">
            <a:extLst>
              <a:ext uri="{FF2B5EF4-FFF2-40B4-BE49-F238E27FC236}">
                <a16:creationId xmlns:a16="http://schemas.microsoft.com/office/drawing/2014/main" id="{7FD80955-563B-4991-84E5-300B785AC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69"/>
          <a:stretch/>
        </p:blipFill>
        <p:spPr bwMode="auto">
          <a:xfrm>
            <a:off x="7515991" y="2633312"/>
            <a:ext cx="4676009" cy="141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28FCB1C9-0E34-470D-B460-7045DCE24F5B}"/>
              </a:ext>
            </a:extLst>
          </p:cNvPr>
          <p:cNvSpPr txBox="1"/>
          <p:nvPr/>
        </p:nvSpPr>
        <p:spPr>
          <a:xfrm>
            <a:off x="8836843" y="4001294"/>
            <a:ext cx="2516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DINPro-Medium" panose="02000503030000020004" pitchFamily="50" charset="0"/>
              </a:rPr>
              <a:t>Han </a:t>
            </a:r>
            <a:r>
              <a:rPr lang="hu-HU" dirty="0" err="1">
                <a:latin typeface="DINPro-Medium" panose="02000503030000020004" pitchFamily="50" charset="0"/>
              </a:rPr>
              <a:t>et</a:t>
            </a:r>
            <a:r>
              <a:rPr lang="hu-HU" dirty="0">
                <a:latin typeface="DINPro-Medium" panose="02000503030000020004" pitchFamily="50" charset="0"/>
              </a:rPr>
              <a:t> </a:t>
            </a:r>
            <a:r>
              <a:rPr lang="hu-HU" dirty="0" err="1">
                <a:latin typeface="DINPro-Medium" panose="02000503030000020004" pitchFamily="50" charset="0"/>
              </a:rPr>
              <a:t>al</a:t>
            </a:r>
            <a:r>
              <a:rPr lang="hu-HU" dirty="0">
                <a:latin typeface="DINPro-Medium" panose="02000503030000020004" pitchFamily="50" charset="0"/>
              </a:rPr>
              <a:t>., 2018, Kína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855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159A1C-8FE3-4D00-8E1A-8143ECB85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614" y="308564"/>
            <a:ext cx="8739433" cy="1325563"/>
          </a:xfrm>
        </p:spPr>
        <p:txBody>
          <a:bodyPr/>
          <a:lstStyle/>
          <a:p>
            <a:r>
              <a:rPr lang="hu-HU" dirty="0">
                <a:latin typeface="DINPro-Bold" panose="02000503030000020004" pitchFamily="50" charset="0"/>
              </a:rPr>
              <a:t>Területi tervezés és anyagállományok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3A738C-7AA7-4FCE-87A6-71E91C3BD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773" y="1942691"/>
            <a:ext cx="7221718" cy="4351338"/>
          </a:xfrm>
        </p:spPr>
        <p:txBody>
          <a:bodyPr/>
          <a:lstStyle/>
          <a:p>
            <a:r>
              <a:rPr lang="hu-HU" dirty="0">
                <a:latin typeface="DINPro-Medium" panose="02000503030000020004" pitchFamily="50" charset="0"/>
              </a:rPr>
              <a:t>A tervezési folyamat minősége befolyásolja a térhasználatot</a:t>
            </a:r>
          </a:p>
          <a:p>
            <a:r>
              <a:rPr lang="hu-HU" dirty="0">
                <a:latin typeface="DINPro-Medium" panose="02000503030000020004" pitchFamily="50" charset="0"/>
              </a:rPr>
              <a:t>35 európai állam tervezési folyamatai 2 dimenzióban (</a:t>
            </a:r>
            <a:r>
              <a:rPr lang="hu-HU" dirty="0" err="1">
                <a:latin typeface="DINPro-Medium" panose="02000503030000020004" pitchFamily="50" charset="0"/>
              </a:rPr>
              <a:t>Berisha</a:t>
            </a:r>
            <a:r>
              <a:rPr lang="hu-HU" dirty="0">
                <a:latin typeface="DINPro-Medium" panose="02000503030000020004" pitchFamily="50" charset="0"/>
              </a:rPr>
              <a:t> </a:t>
            </a:r>
            <a:r>
              <a:rPr lang="hu-HU" dirty="0" err="1">
                <a:latin typeface="DINPro-Medium" panose="02000503030000020004" pitchFamily="50" charset="0"/>
              </a:rPr>
              <a:t>et</a:t>
            </a:r>
            <a:r>
              <a:rPr lang="hu-HU" dirty="0">
                <a:latin typeface="DINPro-Medium" panose="02000503030000020004" pitchFamily="50" charset="0"/>
              </a:rPr>
              <a:t> </a:t>
            </a:r>
            <a:r>
              <a:rPr lang="hu-HU" dirty="0" err="1">
                <a:latin typeface="DINPro-Medium" panose="02000503030000020004" pitchFamily="50" charset="0"/>
              </a:rPr>
              <a:t>al</a:t>
            </a:r>
            <a:r>
              <a:rPr lang="hu-HU" dirty="0">
                <a:latin typeface="DINPro-Medium" panose="02000503030000020004" pitchFamily="50" charset="0"/>
              </a:rPr>
              <a:t>., 2017)</a:t>
            </a:r>
          </a:p>
          <a:p>
            <a:r>
              <a:rPr lang="hu-HU" dirty="0">
                <a:latin typeface="DINPro-Medium" panose="02000503030000020004" pitchFamily="50" charset="0"/>
              </a:rPr>
              <a:t>Panel regresszió (1995-2017)</a:t>
            </a:r>
          </a:p>
          <a:p>
            <a:endParaRPr lang="hu-HU" dirty="0">
              <a:latin typeface="DINPro-Medium" panose="02000503030000020004" pitchFamily="50" charset="0"/>
            </a:endParaRPr>
          </a:p>
        </p:txBody>
      </p:sp>
      <p:pic>
        <p:nvPicPr>
          <p:cNvPr id="4" name="Kép 3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A2078303-F726-45D3-A32D-8480B32881F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85" b="2742"/>
          <a:stretch/>
        </p:blipFill>
        <p:spPr bwMode="auto">
          <a:xfrm>
            <a:off x="8174477" y="0"/>
            <a:ext cx="4017523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085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1597" y="666750"/>
            <a:ext cx="6542002" cy="286615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hu-HU" sz="4400" b="1" dirty="0" err="1">
                <a:solidFill>
                  <a:schemeClr val="bg1"/>
                </a:solidFill>
                <a:latin typeface="DINPro-Bold" panose="02000503030000020004" pitchFamily="50" charset="0"/>
                <a:cs typeface="Arial" panose="020B0604020202020204" pitchFamily="34" charset="0"/>
              </a:rPr>
              <a:t>Linkages</a:t>
            </a:r>
            <a:r>
              <a:rPr lang="hu-HU" sz="4400" b="1" dirty="0">
                <a:solidFill>
                  <a:schemeClr val="bg1"/>
                </a:solidFill>
                <a:latin typeface="DINPro-Bold" panose="02000503030000020004" pitchFamily="50" charset="0"/>
                <a:cs typeface="Arial" panose="020B0604020202020204" pitchFamily="34" charset="0"/>
              </a:rPr>
              <a:t> </a:t>
            </a:r>
            <a:r>
              <a:rPr lang="hu-HU" sz="4400" b="1" dirty="0" err="1">
                <a:solidFill>
                  <a:schemeClr val="bg1"/>
                </a:solidFill>
                <a:latin typeface="DINPro-Bold" panose="02000503030000020004" pitchFamily="50" charset="0"/>
                <a:cs typeface="Arial" panose="020B0604020202020204" pitchFamily="34" charset="0"/>
              </a:rPr>
              <a:t>between</a:t>
            </a:r>
            <a:r>
              <a:rPr lang="hu-HU" sz="4400" b="1" dirty="0">
                <a:solidFill>
                  <a:schemeClr val="bg1"/>
                </a:solidFill>
                <a:latin typeface="DINPro-Bold" panose="02000503030000020004" pitchFamily="50" charset="0"/>
                <a:cs typeface="Arial" panose="020B0604020202020204" pitchFamily="34" charset="0"/>
              </a:rPr>
              <a:t> </a:t>
            </a:r>
            <a:r>
              <a:rPr lang="hu-HU" sz="4400" b="1" dirty="0" err="1">
                <a:solidFill>
                  <a:schemeClr val="bg1"/>
                </a:solidFill>
                <a:latin typeface="DINPro-Bold" panose="02000503030000020004" pitchFamily="50" charset="0"/>
                <a:cs typeface="Arial" panose="020B0604020202020204" pitchFamily="34" charset="0"/>
              </a:rPr>
              <a:t>the</a:t>
            </a:r>
            <a:r>
              <a:rPr lang="hu-HU" sz="4400" b="1" dirty="0">
                <a:solidFill>
                  <a:schemeClr val="bg1"/>
                </a:solidFill>
                <a:latin typeface="DINPro-Bold" panose="02000503030000020004" pitchFamily="50" charset="0"/>
                <a:cs typeface="Arial" panose="020B0604020202020204" pitchFamily="34" charset="0"/>
              </a:rPr>
              <a:t> </a:t>
            </a:r>
            <a:r>
              <a:rPr lang="hu-HU" sz="4400" b="1" dirty="0" err="1">
                <a:solidFill>
                  <a:schemeClr val="bg1"/>
                </a:solidFill>
                <a:latin typeface="DINPro-Bold" panose="02000503030000020004" pitchFamily="50" charset="0"/>
                <a:cs typeface="Arial" panose="020B0604020202020204" pitchFamily="34" charset="0"/>
              </a:rPr>
              <a:t>economic</a:t>
            </a:r>
            <a:r>
              <a:rPr lang="hu-HU" sz="4400" b="1" dirty="0">
                <a:solidFill>
                  <a:schemeClr val="bg1"/>
                </a:solidFill>
                <a:latin typeface="DINPro-Bold" panose="02000503030000020004" pitchFamily="50" charset="0"/>
                <a:cs typeface="Arial" panose="020B0604020202020204" pitchFamily="34" charset="0"/>
              </a:rPr>
              <a:t> </a:t>
            </a:r>
            <a:r>
              <a:rPr lang="hu-HU" sz="4400" b="1" dirty="0" err="1">
                <a:solidFill>
                  <a:schemeClr val="bg1"/>
                </a:solidFill>
                <a:latin typeface="DINPro-Bold" panose="02000503030000020004" pitchFamily="50" charset="0"/>
                <a:cs typeface="Arial" panose="020B0604020202020204" pitchFamily="34" charset="0"/>
              </a:rPr>
              <a:t>development</a:t>
            </a:r>
            <a:r>
              <a:rPr lang="hu-HU" sz="4400" b="1" dirty="0">
                <a:solidFill>
                  <a:schemeClr val="bg1"/>
                </a:solidFill>
                <a:latin typeface="DINPro-Bold" panose="02000503030000020004" pitchFamily="50" charset="0"/>
                <a:cs typeface="Arial" panose="020B0604020202020204" pitchFamily="34" charset="0"/>
              </a:rPr>
              <a:t> and </a:t>
            </a:r>
            <a:r>
              <a:rPr lang="hu-HU" sz="4400" b="1" dirty="0" err="1">
                <a:solidFill>
                  <a:schemeClr val="bg1"/>
                </a:solidFill>
                <a:latin typeface="DINPro-Bold" panose="02000503030000020004" pitchFamily="50" charset="0"/>
                <a:cs typeface="Arial" panose="020B0604020202020204" pitchFamily="34" charset="0"/>
              </a:rPr>
              <a:t>natural</a:t>
            </a:r>
            <a:r>
              <a:rPr lang="hu-HU" sz="4400" b="1" dirty="0">
                <a:solidFill>
                  <a:schemeClr val="bg1"/>
                </a:solidFill>
                <a:latin typeface="DINPro-Bold" panose="02000503030000020004" pitchFamily="50" charset="0"/>
                <a:cs typeface="Arial" panose="020B0604020202020204" pitchFamily="34" charset="0"/>
              </a:rPr>
              <a:t> </a:t>
            </a:r>
            <a:r>
              <a:rPr lang="hu-HU" sz="4400" b="1" dirty="0" err="1">
                <a:solidFill>
                  <a:schemeClr val="bg1"/>
                </a:solidFill>
                <a:latin typeface="DINPro-Bold" panose="02000503030000020004" pitchFamily="50" charset="0"/>
                <a:cs typeface="Arial" panose="020B0604020202020204" pitchFamily="34" charset="0"/>
              </a:rPr>
              <a:t>resources</a:t>
            </a:r>
            <a:endParaRPr lang="hu-HU" sz="3200" i="1" dirty="0">
              <a:solidFill>
                <a:schemeClr val="bg1"/>
              </a:solidFill>
              <a:latin typeface="DINPro-Medium" panose="02000503030000020004" pitchFamily="50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59053" y="4000706"/>
            <a:ext cx="6384546" cy="1661185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hu-HU" sz="2000" i="1" dirty="0">
                <a:solidFill>
                  <a:schemeClr val="bg1"/>
                </a:solidFill>
                <a:latin typeface="DINPro-Bold" panose="02000503030000020004" pitchFamily="50" charset="0"/>
                <a:ea typeface="Verdana" panose="020B0604030504040204" pitchFamily="34" charset="0"/>
                <a:cs typeface="Arial" panose="020B0604020202020204" pitchFamily="34" charset="0"/>
              </a:rPr>
              <a:t>Dombi, Mihály</a:t>
            </a:r>
          </a:p>
          <a:p>
            <a:pPr algn="l">
              <a:lnSpc>
                <a:spcPct val="120000"/>
              </a:lnSpc>
            </a:pPr>
            <a:r>
              <a:rPr lang="hu-HU" sz="1200" dirty="0">
                <a:solidFill>
                  <a:schemeClr val="bg1"/>
                </a:solidFill>
                <a:latin typeface="DINPro-Bold" panose="02000503030000020004" pitchFamily="50" charset="0"/>
                <a:ea typeface="Verdana" panose="020B0604030504040204" pitchFamily="34" charset="0"/>
                <a:cs typeface="Arial" panose="020B0604020202020204" pitchFamily="34" charset="0"/>
              </a:rPr>
              <a:t>University of Debrecen</a:t>
            </a:r>
            <a:br>
              <a:rPr lang="hu-HU" sz="1200" dirty="0">
                <a:solidFill>
                  <a:schemeClr val="bg1"/>
                </a:solidFill>
                <a:latin typeface="DINPro-Bold" panose="02000503030000020004" pitchFamily="50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hu-HU" sz="1200" dirty="0" err="1">
                <a:solidFill>
                  <a:schemeClr val="bg1"/>
                </a:solidFill>
                <a:latin typeface="DINPro-Bold" panose="02000503030000020004" pitchFamily="50" charset="0"/>
                <a:ea typeface="Verdana" panose="020B0604030504040204" pitchFamily="34" charset="0"/>
                <a:cs typeface="Arial" panose="020B0604020202020204" pitchFamily="34" charset="0"/>
              </a:rPr>
              <a:t>Faculty</a:t>
            </a:r>
            <a:r>
              <a:rPr lang="hu-HU" sz="1200" dirty="0">
                <a:solidFill>
                  <a:schemeClr val="bg1"/>
                </a:solidFill>
                <a:latin typeface="DINPro-Bold" panose="02000503030000020004" pitchFamily="50" charset="0"/>
                <a:ea typeface="Verdana" panose="020B0604030504040204" pitchFamily="34" charset="0"/>
                <a:cs typeface="Arial" panose="020B0604020202020204" pitchFamily="34" charset="0"/>
              </a:rPr>
              <a:t> of </a:t>
            </a:r>
            <a:r>
              <a:rPr lang="hu-HU" sz="1200" dirty="0" err="1">
                <a:solidFill>
                  <a:schemeClr val="bg1"/>
                </a:solidFill>
                <a:latin typeface="DINPro-Bold" panose="02000503030000020004" pitchFamily="50" charset="0"/>
                <a:ea typeface="Verdana" panose="020B0604030504040204" pitchFamily="34" charset="0"/>
                <a:cs typeface="Arial" panose="020B0604020202020204" pitchFamily="34" charset="0"/>
              </a:rPr>
              <a:t>Economics</a:t>
            </a:r>
            <a:r>
              <a:rPr lang="hu-HU" sz="1200" dirty="0">
                <a:solidFill>
                  <a:schemeClr val="bg1"/>
                </a:solidFill>
                <a:latin typeface="DINPro-Bold" panose="02000503030000020004" pitchFamily="50" charset="0"/>
                <a:ea typeface="Verdana" panose="020B0604030504040204" pitchFamily="34" charset="0"/>
                <a:cs typeface="Arial" panose="020B0604020202020204" pitchFamily="34" charset="0"/>
              </a:rPr>
              <a:t> and Business</a:t>
            </a:r>
            <a:br>
              <a:rPr lang="hu-HU" sz="1200" dirty="0">
                <a:solidFill>
                  <a:schemeClr val="bg1"/>
                </a:solidFill>
                <a:latin typeface="DINPro-Bold" panose="02000503030000020004" pitchFamily="50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hu-HU" sz="1200" dirty="0">
                <a:solidFill>
                  <a:schemeClr val="bg1"/>
                </a:solidFill>
                <a:latin typeface="DINPro-Bold" panose="02000503030000020004" pitchFamily="50" charset="0"/>
                <a:ea typeface="Verdana" panose="020B0604030504040204" pitchFamily="34" charset="0"/>
                <a:cs typeface="Arial" panose="020B0604020202020204" pitchFamily="34" charset="0"/>
              </a:rPr>
              <a:t>Institute of </a:t>
            </a:r>
            <a:r>
              <a:rPr lang="hu-HU" sz="1200">
                <a:solidFill>
                  <a:schemeClr val="bg1"/>
                </a:solidFill>
                <a:latin typeface="DINPro-Bold" panose="02000503030000020004" pitchFamily="50" charset="0"/>
                <a:ea typeface="Verdana" panose="020B0604030504040204" pitchFamily="34" charset="0"/>
                <a:cs typeface="Arial" panose="020B0604020202020204" pitchFamily="34" charset="0"/>
              </a:rPr>
              <a:t>Economic</a:t>
            </a:r>
            <a:r>
              <a:rPr lang="hu-HU" sz="1200" dirty="0">
                <a:solidFill>
                  <a:schemeClr val="bg1"/>
                </a:solidFill>
                <a:latin typeface="DINPro-Bold" panose="02000503030000020004" pitchFamily="50" charset="0"/>
                <a:ea typeface="Verdana" panose="020B0604030504040204" pitchFamily="34" charset="0"/>
                <a:cs typeface="Arial" panose="020B0604020202020204" pitchFamily="34" charset="0"/>
              </a:rPr>
              <a:t>s</a:t>
            </a:r>
            <a:endParaRPr lang="hu-HU" sz="1200">
              <a:solidFill>
                <a:schemeClr val="bg1"/>
              </a:solidFill>
              <a:latin typeface="DINPro-Bold" panose="02000503030000020004" pitchFamily="50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572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7232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11610" t="20469" r="29919" b="21946"/>
          <a:stretch/>
        </p:blipFill>
        <p:spPr>
          <a:xfrm>
            <a:off x="188686" y="0"/>
            <a:ext cx="8704385" cy="68580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139682" y="0"/>
            <a:ext cx="36790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err="1">
                <a:latin typeface="DINPro-Light" panose="02000504040000020003" pitchFamily="50" charset="0"/>
                <a:cs typeface="Arial" panose="020B0604020202020204" pitchFamily="34" charset="0"/>
              </a:rPr>
              <a:t>Krausmann</a:t>
            </a:r>
            <a:r>
              <a:rPr lang="hu-HU" sz="1100" dirty="0">
                <a:latin typeface="DINPro-Light" panose="02000504040000020003" pitchFamily="50" charset="0"/>
                <a:cs typeface="Arial" panose="020B0604020202020204" pitchFamily="34" charset="0"/>
              </a:rPr>
              <a:t> et </a:t>
            </a:r>
            <a:r>
              <a:rPr lang="hu-HU" sz="1100" dirty="0" err="1">
                <a:latin typeface="DINPro-Light" panose="02000504040000020003" pitchFamily="50" charset="0"/>
                <a:cs typeface="Arial" panose="020B0604020202020204" pitchFamily="34" charset="0"/>
              </a:rPr>
              <a:t>al</a:t>
            </a:r>
            <a:r>
              <a:rPr lang="hu-HU" sz="1100" dirty="0">
                <a:latin typeface="DINPro-Light" panose="02000504040000020003" pitchFamily="50" charset="0"/>
                <a:cs typeface="Arial" panose="020B0604020202020204" pitchFamily="34" charset="0"/>
              </a:rPr>
              <a:t>., 2009</a:t>
            </a:r>
          </a:p>
        </p:txBody>
      </p:sp>
      <p:pic>
        <p:nvPicPr>
          <p:cNvPr id="4098" name="Picture 2" descr="figure1">
            <a:extLst>
              <a:ext uri="{FF2B5EF4-FFF2-40B4-BE49-F238E27FC236}">
                <a16:creationId xmlns:a16="http://schemas.microsoft.com/office/drawing/2014/main" id="{81358483-8F54-4D73-8307-49C963F06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615" y="0"/>
            <a:ext cx="8704385" cy="677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F4DD1495-37C6-4AAF-89D2-4627362230F3}"/>
              </a:ext>
            </a:extLst>
          </p:cNvPr>
          <p:cNvSpPr txBox="1"/>
          <p:nvPr/>
        </p:nvSpPr>
        <p:spPr>
          <a:xfrm>
            <a:off x="6444418" y="72533"/>
            <a:ext cx="36790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err="1">
                <a:latin typeface="DINPro-Light" panose="02000504040000020003" pitchFamily="50" charset="0"/>
                <a:cs typeface="Arial" panose="020B0604020202020204" pitchFamily="34" charset="0"/>
              </a:rPr>
              <a:t>Wiedmann</a:t>
            </a:r>
            <a:r>
              <a:rPr lang="hu-HU" sz="1100" dirty="0">
                <a:latin typeface="DINPro-Light" panose="02000504040000020003" pitchFamily="50" charset="0"/>
                <a:cs typeface="Arial" panose="020B0604020202020204" pitchFamily="34" charset="0"/>
              </a:rPr>
              <a:t> et </a:t>
            </a:r>
            <a:r>
              <a:rPr lang="hu-HU" sz="1100" dirty="0" err="1">
                <a:latin typeface="DINPro-Light" panose="02000504040000020003" pitchFamily="50" charset="0"/>
                <a:cs typeface="Arial" panose="020B0604020202020204" pitchFamily="34" charset="0"/>
              </a:rPr>
              <a:t>al</a:t>
            </a:r>
            <a:r>
              <a:rPr lang="hu-HU" sz="1100" dirty="0">
                <a:latin typeface="DINPro-Light" panose="02000504040000020003" pitchFamily="50" charset="0"/>
                <a:cs typeface="Arial" panose="020B0604020202020204" pitchFamily="34" charset="0"/>
              </a:rPr>
              <a:t>., 2020</a:t>
            </a:r>
          </a:p>
        </p:txBody>
      </p:sp>
    </p:spTree>
    <p:extLst>
      <p:ext uri="{BB962C8B-B14F-4D97-AF65-F5344CB8AC3E}">
        <p14:creationId xmlns:p14="http://schemas.microsoft.com/office/powerpoint/2010/main" val="297567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37915" cy="1325563"/>
          </a:xfrm>
        </p:spPr>
        <p:txBody>
          <a:bodyPr/>
          <a:lstStyle/>
          <a:p>
            <a:r>
              <a:rPr lang="en-US" b="1" dirty="0">
                <a:latin typeface="DINPro-Bold" panose="02000503030000020004" pitchFamily="50" charset="0"/>
                <a:cs typeface="Arial" panose="020B0604020202020204" pitchFamily="34" charset="0"/>
              </a:rPr>
              <a:t>Material stock </a:t>
            </a:r>
            <a:r>
              <a:rPr lang="hu-HU" b="1" dirty="0">
                <a:latin typeface="DINPro-Bold" panose="02000503030000020004" pitchFamily="50" charset="0"/>
                <a:cs typeface="Arial" panose="020B0604020202020204" pitchFamily="34" charset="0"/>
              </a:rPr>
              <a:t>– </a:t>
            </a:r>
            <a:r>
              <a:rPr lang="hu-HU" b="1" dirty="0" err="1">
                <a:latin typeface="DINPro-Bold" panose="02000503030000020004" pitchFamily="50" charset="0"/>
                <a:cs typeface="Arial" panose="020B0604020202020204" pitchFamily="34" charset="0"/>
              </a:rPr>
              <a:t>structure</a:t>
            </a:r>
            <a:r>
              <a:rPr lang="hu-HU" b="1" dirty="0">
                <a:latin typeface="DINPro-Bold" panose="02000503030000020004" pitchFamily="50" charset="0"/>
                <a:cs typeface="Arial" panose="020B0604020202020204" pitchFamily="34" charset="0"/>
              </a:rPr>
              <a:t> and </a:t>
            </a:r>
            <a:r>
              <a:rPr lang="hu-HU" b="1" dirty="0" err="1">
                <a:latin typeface="DINPro-Bold" panose="02000503030000020004" pitchFamily="50" charset="0"/>
                <a:cs typeface="Arial" panose="020B0604020202020204" pitchFamily="34" charset="0"/>
              </a:rPr>
              <a:t>trends</a:t>
            </a:r>
            <a:endParaRPr lang="en-US" b="1" dirty="0">
              <a:latin typeface="DINPro-Bold" panose="02000503030000020004" pitchFamily="50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3" y="1825625"/>
            <a:ext cx="9144000" cy="462999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640390" y="6449497"/>
            <a:ext cx="1368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err="1">
                <a:latin typeface="DINPro-Light" panose="02000504040000020003" pitchFamily="50" charset="0"/>
              </a:rPr>
              <a:t>Krausmann</a:t>
            </a:r>
            <a:r>
              <a:rPr lang="hu-HU" sz="900" dirty="0">
                <a:latin typeface="DINPro-Light" panose="02000504040000020003" pitchFamily="50" charset="0"/>
              </a:rPr>
              <a:t> et </a:t>
            </a:r>
            <a:r>
              <a:rPr lang="hu-HU" sz="900" dirty="0" err="1">
                <a:latin typeface="DINPro-Light" panose="02000504040000020003" pitchFamily="50" charset="0"/>
              </a:rPr>
              <a:t>al</a:t>
            </a:r>
            <a:r>
              <a:rPr lang="hu-HU" sz="900" dirty="0">
                <a:latin typeface="DINPro-Light" panose="02000504040000020003" pitchFamily="50" charset="0"/>
              </a:rPr>
              <a:t>., 2017</a:t>
            </a:r>
          </a:p>
        </p:txBody>
      </p:sp>
    </p:spTree>
    <p:extLst>
      <p:ext uri="{BB962C8B-B14F-4D97-AF65-F5344CB8AC3E}">
        <p14:creationId xmlns:p14="http://schemas.microsoft.com/office/powerpoint/2010/main" val="2110786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289932" y="546410"/>
            <a:ext cx="6252270" cy="6033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hu-HU" altLang="hu-HU" sz="3900" b="1" dirty="0" err="1">
                <a:latin typeface="DINPro-Bold" panose="02000503030000020004" pitchFamily="50" charset="0"/>
                <a:cs typeface="Arial" panose="020B0604020202020204" pitchFamily="34" charset="0"/>
              </a:rPr>
              <a:t>Barriers</a:t>
            </a:r>
            <a:r>
              <a:rPr lang="hu-HU" altLang="hu-HU" sz="3900" b="1" dirty="0">
                <a:latin typeface="DINPro-Bold" panose="02000503030000020004" pitchFamily="50" charset="0"/>
                <a:cs typeface="Arial" panose="020B0604020202020204" pitchFamily="34" charset="0"/>
              </a:rPr>
              <a:t> of </a:t>
            </a:r>
            <a:r>
              <a:rPr lang="hu-HU" altLang="hu-HU" sz="3900" b="1" dirty="0" err="1">
                <a:latin typeface="DINPro-Bold" panose="02000503030000020004" pitchFamily="50" charset="0"/>
                <a:cs typeface="Arial" panose="020B0604020202020204" pitchFamily="34" charset="0"/>
              </a:rPr>
              <a:t>decoupling</a:t>
            </a:r>
            <a:endParaRPr lang="hu-HU" altLang="hu-HU" sz="3900" b="1" dirty="0">
              <a:latin typeface="DINPro-Bold" panose="02000503030000020004" pitchFamily="50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hu-HU" altLang="hu-HU" sz="4000" b="1" dirty="0">
              <a:latin typeface="DINPro-Bold" panose="02000503030000020004" pitchFamily="50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hu-HU" altLang="hu-HU" dirty="0" err="1">
                <a:latin typeface="DINPro-Medium" panose="02000503030000020004" pitchFamily="50" charset="0"/>
                <a:cs typeface="Arial" panose="020B0604020202020204" pitchFamily="34" charset="0"/>
              </a:rPr>
              <a:t>Affluence</a:t>
            </a:r>
            <a:endParaRPr lang="hu-HU" altLang="hu-HU" sz="4400" dirty="0">
              <a:latin typeface="DINPro-Medium" panose="02000503030000020004" pitchFamily="50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hu-HU" altLang="hu-HU" dirty="0" err="1">
                <a:latin typeface="DINPro-Medium" panose="02000503030000020004" pitchFamily="50" charset="0"/>
                <a:cs typeface="Arial" panose="020B0604020202020204" pitchFamily="34" charset="0"/>
              </a:rPr>
              <a:t>Rebound-effect</a:t>
            </a:r>
            <a:endParaRPr lang="hu-HU" altLang="hu-HU" dirty="0">
              <a:latin typeface="DINPro-Medium" panose="02000503030000020004" pitchFamily="50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hu-HU" altLang="hu-HU" u="sng" dirty="0" err="1">
                <a:latin typeface="DINPro-Medium" panose="02000503030000020004" pitchFamily="50" charset="0"/>
                <a:cs typeface="Arial" panose="020B0604020202020204" pitchFamily="34" charset="0"/>
              </a:rPr>
              <a:t>Material</a:t>
            </a:r>
            <a:r>
              <a:rPr lang="hu-HU" altLang="hu-HU" u="sng" dirty="0">
                <a:latin typeface="DINPro-Medium" panose="02000503030000020004" pitchFamily="50" charset="0"/>
                <a:cs typeface="Arial" panose="020B0604020202020204" pitchFamily="34" charset="0"/>
              </a:rPr>
              <a:t> </a:t>
            </a:r>
            <a:r>
              <a:rPr lang="hu-HU" altLang="hu-HU" u="sng" dirty="0" err="1">
                <a:latin typeface="DINPro-Medium" panose="02000503030000020004" pitchFamily="50" charset="0"/>
                <a:cs typeface="Arial" panose="020B0604020202020204" pitchFamily="34" charset="0"/>
              </a:rPr>
              <a:t>stock</a:t>
            </a:r>
            <a:r>
              <a:rPr lang="hu-HU" altLang="hu-HU" u="sng" dirty="0">
                <a:latin typeface="DINPro-Medium" panose="02000503030000020004" pitchFamily="50" charset="0"/>
                <a:cs typeface="Arial" panose="020B0604020202020204" pitchFamily="34" charset="0"/>
              </a:rPr>
              <a:t> </a:t>
            </a:r>
            <a:r>
              <a:rPr lang="hu-HU" altLang="hu-HU" u="sng" dirty="0" err="1">
                <a:latin typeface="DINPro-Medium" panose="02000503030000020004" pitchFamily="50" charset="0"/>
                <a:cs typeface="Arial" panose="020B0604020202020204" pitchFamily="34" charset="0"/>
              </a:rPr>
              <a:t>accumulation</a:t>
            </a:r>
            <a:endParaRPr lang="hu-HU" altLang="hu-HU" u="sng" dirty="0">
              <a:latin typeface="DINPro-Medium" panose="02000503030000020004" pitchFamily="50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hu-HU" altLang="hu-HU" sz="2800" dirty="0" err="1">
                <a:latin typeface="DINPro-Medium" panose="02000503030000020004" pitchFamily="50" charset="0"/>
                <a:cs typeface="Arial" panose="020B0604020202020204" pitchFamily="34" charset="0"/>
              </a:rPr>
              <a:t>Socio-economic</a:t>
            </a:r>
            <a:r>
              <a:rPr lang="hu-HU" altLang="hu-HU" sz="2800" dirty="0">
                <a:latin typeface="DINPro-Medium" panose="02000503030000020004" pitchFamily="50" charset="0"/>
                <a:cs typeface="Arial" panose="020B0604020202020204" pitchFamily="34" charset="0"/>
              </a:rPr>
              <a:t> </a:t>
            </a:r>
            <a:r>
              <a:rPr lang="hu-HU" altLang="hu-HU" sz="2800" dirty="0" err="1">
                <a:latin typeface="DINPro-Medium" panose="02000503030000020004" pitchFamily="50" charset="0"/>
                <a:cs typeface="Arial" panose="020B0604020202020204" pitchFamily="34" charset="0"/>
              </a:rPr>
              <a:t>megatrends</a:t>
            </a:r>
            <a:endParaRPr lang="hu-HU" altLang="hu-HU" sz="2800" dirty="0">
              <a:latin typeface="DINPro-Medium" panose="02000503030000020004" pitchFamily="50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hu-HU" altLang="hu-HU" sz="2800" dirty="0">
                <a:latin typeface="DINPro-Medium" panose="02000503030000020004" pitchFamily="50" charset="0"/>
                <a:cs typeface="Arial" panose="020B0604020202020204" pitchFamily="34" charset="0"/>
              </a:rPr>
              <a:t>Flow-</a:t>
            </a:r>
            <a:r>
              <a:rPr lang="hu-HU" altLang="hu-HU" sz="2800" dirty="0" err="1">
                <a:latin typeface="DINPro-Medium" panose="02000503030000020004" pitchFamily="50" charset="0"/>
                <a:cs typeface="Arial" panose="020B0604020202020204" pitchFamily="34" charset="0"/>
              </a:rPr>
              <a:t>stock</a:t>
            </a:r>
            <a:r>
              <a:rPr lang="hu-HU" altLang="hu-HU" sz="2800" dirty="0">
                <a:latin typeface="DINPro-Medium" panose="02000503030000020004" pitchFamily="50" charset="0"/>
                <a:cs typeface="Arial" panose="020B0604020202020204" pitchFamily="34" charset="0"/>
              </a:rPr>
              <a:t> trade-</a:t>
            </a:r>
            <a:r>
              <a:rPr lang="hu-HU" altLang="hu-HU" sz="2800" dirty="0" err="1">
                <a:latin typeface="DINPro-Medium" panose="02000503030000020004" pitchFamily="50" charset="0"/>
                <a:cs typeface="Arial" panose="020B0604020202020204" pitchFamily="34" charset="0"/>
              </a:rPr>
              <a:t>off</a:t>
            </a:r>
            <a:r>
              <a:rPr lang="hu-HU" altLang="hu-HU" sz="2800" dirty="0">
                <a:latin typeface="DINPro-Medium" panose="02000503030000020004" pitchFamily="50" charset="0"/>
                <a:cs typeface="Arial" panose="020B0604020202020204" pitchFamily="34" charset="0"/>
              </a:rPr>
              <a:t> </a:t>
            </a:r>
            <a:r>
              <a:rPr lang="hu-HU" altLang="hu-HU" sz="2800" dirty="0" err="1">
                <a:latin typeface="DINPro-Medium" panose="02000503030000020004" pitchFamily="50" charset="0"/>
                <a:cs typeface="Arial" panose="020B0604020202020204" pitchFamily="34" charset="0"/>
              </a:rPr>
              <a:t>regarding</a:t>
            </a:r>
            <a:r>
              <a:rPr lang="hu-HU" altLang="hu-HU" sz="2800" dirty="0">
                <a:latin typeface="DINPro-Medium" panose="02000503030000020004" pitchFamily="50" charset="0"/>
                <a:cs typeface="Arial" panose="020B0604020202020204" pitchFamily="34" charset="0"/>
              </a:rPr>
              <a:t> </a:t>
            </a:r>
            <a:r>
              <a:rPr lang="hu-HU" altLang="hu-HU" sz="2800" dirty="0" err="1">
                <a:latin typeface="DINPro-Medium" panose="02000503030000020004" pitchFamily="50" charset="0"/>
                <a:cs typeface="Arial" panose="020B0604020202020204" pitchFamily="34" charset="0"/>
              </a:rPr>
              <a:t>the</a:t>
            </a:r>
            <a:r>
              <a:rPr lang="hu-HU" altLang="hu-HU" sz="2800" dirty="0">
                <a:latin typeface="DINPro-Medium" panose="02000503030000020004" pitchFamily="50" charset="0"/>
                <a:cs typeface="Arial" panose="020B0604020202020204" pitchFamily="34" charset="0"/>
              </a:rPr>
              <a:t> </a:t>
            </a:r>
            <a:r>
              <a:rPr lang="hu-HU" altLang="hu-HU" sz="2800" dirty="0" err="1">
                <a:latin typeface="DINPro-Medium" panose="02000503030000020004" pitchFamily="50" charset="0"/>
                <a:cs typeface="Arial" panose="020B0604020202020204" pitchFamily="34" charset="0"/>
              </a:rPr>
              <a:t>technology</a:t>
            </a:r>
            <a:endParaRPr lang="hu-HU" altLang="hu-HU" sz="2800" dirty="0">
              <a:latin typeface="DINPro-Medium" panose="02000503030000020004" pitchFamily="50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hu-HU" altLang="hu-HU" sz="2800" dirty="0" err="1">
                <a:latin typeface="DINPro-Medium" panose="02000503030000020004" pitchFamily="50" charset="0"/>
                <a:cs typeface="Arial" panose="020B0604020202020204" pitchFamily="34" charset="0"/>
              </a:rPr>
              <a:t>Economic</a:t>
            </a:r>
            <a:r>
              <a:rPr lang="hu-HU" altLang="hu-HU" sz="2800" dirty="0">
                <a:latin typeface="DINPro-Medium" panose="02000503030000020004" pitchFamily="50" charset="0"/>
                <a:cs typeface="Arial" panose="020B0604020202020204" pitchFamily="34" charset="0"/>
              </a:rPr>
              <a:t> </a:t>
            </a:r>
            <a:r>
              <a:rPr lang="hu-HU" altLang="hu-HU" sz="2800" dirty="0" err="1">
                <a:latin typeface="DINPro-Medium" panose="02000503030000020004" pitchFamily="50" charset="0"/>
                <a:cs typeface="Arial" panose="020B0604020202020204" pitchFamily="34" charset="0"/>
              </a:rPr>
              <a:t>structure</a:t>
            </a:r>
            <a:endParaRPr lang="hu-HU" altLang="hu-HU" sz="2800" dirty="0">
              <a:latin typeface="DINPro-Medium" panose="02000503030000020004" pitchFamily="50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0" t="18500" r="30238" b="9682"/>
          <a:stretch>
            <a:fillRect/>
          </a:stretch>
        </p:blipFill>
        <p:spPr bwMode="auto">
          <a:xfrm>
            <a:off x="6730738" y="-18853"/>
            <a:ext cx="5461262" cy="493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8832201" y="5144085"/>
            <a:ext cx="2757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err="1">
                <a:latin typeface="DINPro-Light" panose="02000504040000020003" pitchFamily="50" charset="0"/>
                <a:cs typeface="Arial" panose="020B0604020202020204" pitchFamily="34" charset="0"/>
              </a:rPr>
              <a:t>Krausmann</a:t>
            </a:r>
            <a:r>
              <a:rPr lang="hu-HU" sz="1100" dirty="0">
                <a:latin typeface="DINPro-Light" panose="02000504040000020003" pitchFamily="50" charset="0"/>
                <a:cs typeface="Arial" panose="020B0604020202020204" pitchFamily="34" charset="0"/>
              </a:rPr>
              <a:t> et </a:t>
            </a:r>
            <a:r>
              <a:rPr lang="hu-HU" sz="1100" dirty="0" err="1">
                <a:latin typeface="DINPro-Light" panose="02000504040000020003" pitchFamily="50" charset="0"/>
                <a:cs typeface="Arial" panose="020B0604020202020204" pitchFamily="34" charset="0"/>
              </a:rPr>
              <a:t>al</a:t>
            </a:r>
            <a:r>
              <a:rPr lang="hu-HU" sz="1100" dirty="0">
                <a:latin typeface="DINPro-Light" panose="02000504040000020003" pitchFamily="50" charset="0"/>
                <a:cs typeface="Arial" panose="020B0604020202020204" pitchFamily="34" charset="0"/>
              </a:rPr>
              <a:t>., 2017</a:t>
            </a:r>
          </a:p>
        </p:txBody>
      </p:sp>
    </p:spTree>
    <p:extLst>
      <p:ext uri="{BB962C8B-B14F-4D97-AF65-F5344CB8AC3E}">
        <p14:creationId xmlns:p14="http://schemas.microsoft.com/office/powerpoint/2010/main" val="268533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3">
            <a:extLst>
              <a:ext uri="{FF2B5EF4-FFF2-40B4-BE49-F238E27FC236}">
                <a16:creationId xmlns:a16="http://schemas.microsoft.com/office/drawing/2014/main" id="{49E5FD11-CAE6-4711-8071-96CD89B109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8" y="5714689"/>
            <a:ext cx="3130777" cy="103194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7232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l="11610" t="20469" r="29919" b="21946"/>
          <a:stretch/>
        </p:blipFill>
        <p:spPr>
          <a:xfrm>
            <a:off x="188686" y="0"/>
            <a:ext cx="8704385" cy="68580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139682" y="0"/>
            <a:ext cx="36790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err="1">
                <a:latin typeface="DINPro-Light" panose="02000504040000020003" pitchFamily="50" charset="0"/>
                <a:cs typeface="Arial" panose="020B0604020202020204" pitchFamily="34" charset="0"/>
              </a:rPr>
              <a:t>Krausmann</a:t>
            </a:r>
            <a:r>
              <a:rPr lang="hu-HU" sz="1100" dirty="0">
                <a:latin typeface="DINPro-Light" panose="02000504040000020003" pitchFamily="50" charset="0"/>
                <a:cs typeface="Arial" panose="020B0604020202020204" pitchFamily="34" charset="0"/>
              </a:rPr>
              <a:t> et </a:t>
            </a:r>
            <a:r>
              <a:rPr lang="hu-HU" sz="1100" dirty="0" err="1">
                <a:latin typeface="DINPro-Light" panose="02000504040000020003" pitchFamily="50" charset="0"/>
                <a:cs typeface="Arial" panose="020B0604020202020204" pitchFamily="34" charset="0"/>
              </a:rPr>
              <a:t>al</a:t>
            </a:r>
            <a:r>
              <a:rPr lang="hu-HU" sz="1100" dirty="0">
                <a:latin typeface="DINPro-Light" panose="02000504040000020003" pitchFamily="50" charset="0"/>
                <a:cs typeface="Arial" panose="020B0604020202020204" pitchFamily="34" charset="0"/>
              </a:rPr>
              <a:t>., 2009</a:t>
            </a:r>
          </a:p>
        </p:txBody>
      </p:sp>
      <p:pic>
        <p:nvPicPr>
          <p:cNvPr id="4098" name="Picture 2" descr="figure1">
            <a:extLst>
              <a:ext uri="{FF2B5EF4-FFF2-40B4-BE49-F238E27FC236}">
                <a16:creationId xmlns:a16="http://schemas.microsoft.com/office/drawing/2014/main" id="{81358483-8F54-4D73-8307-49C963F06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615" y="0"/>
            <a:ext cx="8704385" cy="677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F4DD1495-37C6-4AAF-89D2-4627362230F3}"/>
              </a:ext>
            </a:extLst>
          </p:cNvPr>
          <p:cNvSpPr txBox="1"/>
          <p:nvPr/>
        </p:nvSpPr>
        <p:spPr>
          <a:xfrm>
            <a:off x="6444418" y="72533"/>
            <a:ext cx="36790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err="1">
                <a:latin typeface="DINPro-Light" panose="02000504040000020003" pitchFamily="50" charset="0"/>
                <a:cs typeface="Arial" panose="020B0604020202020204" pitchFamily="34" charset="0"/>
              </a:rPr>
              <a:t>Wiedmann</a:t>
            </a:r>
            <a:r>
              <a:rPr lang="hu-HU" sz="1100" dirty="0">
                <a:latin typeface="DINPro-Light" panose="02000504040000020003" pitchFamily="50" charset="0"/>
                <a:cs typeface="Arial" panose="020B0604020202020204" pitchFamily="34" charset="0"/>
              </a:rPr>
              <a:t> et </a:t>
            </a:r>
            <a:r>
              <a:rPr lang="hu-HU" sz="1100" dirty="0" err="1">
                <a:latin typeface="DINPro-Light" panose="02000504040000020003" pitchFamily="50" charset="0"/>
                <a:cs typeface="Arial" panose="020B0604020202020204" pitchFamily="34" charset="0"/>
              </a:rPr>
              <a:t>al</a:t>
            </a:r>
            <a:r>
              <a:rPr lang="hu-HU" sz="1100" dirty="0">
                <a:latin typeface="DINPro-Light" panose="02000504040000020003" pitchFamily="50" charset="0"/>
                <a:cs typeface="Arial" panose="020B0604020202020204" pitchFamily="34" charset="0"/>
              </a:rPr>
              <a:t>., 2020</a:t>
            </a:r>
          </a:p>
        </p:txBody>
      </p:sp>
    </p:spTree>
    <p:extLst>
      <p:ext uri="{BB962C8B-B14F-4D97-AF65-F5344CB8AC3E}">
        <p14:creationId xmlns:p14="http://schemas.microsoft.com/office/powerpoint/2010/main" val="114969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2429" y="26315"/>
            <a:ext cx="6432502" cy="1325563"/>
          </a:xfrm>
        </p:spPr>
        <p:txBody>
          <a:bodyPr>
            <a:normAutofit/>
          </a:bodyPr>
          <a:lstStyle/>
          <a:p>
            <a:r>
              <a:rPr lang="hu-HU" sz="3200" dirty="0">
                <a:latin typeface="DINPro-Bold" panose="02000503030000020004" pitchFamily="50" charset="0"/>
              </a:rPr>
              <a:t>The </a:t>
            </a:r>
            <a:r>
              <a:rPr lang="hu-HU" sz="3200" dirty="0" err="1">
                <a:latin typeface="DINPro-Bold" panose="02000503030000020004" pitchFamily="50" charset="0"/>
              </a:rPr>
              <a:t>golden</a:t>
            </a:r>
            <a:r>
              <a:rPr lang="hu-HU" sz="3200" dirty="0">
                <a:latin typeface="DINPro-Bold" panose="02000503030000020004" pitchFamily="50" charset="0"/>
              </a:rPr>
              <a:t> </a:t>
            </a:r>
            <a:r>
              <a:rPr lang="hu-HU" sz="3200" dirty="0" err="1">
                <a:latin typeface="DINPro-Bold" panose="02000503030000020004" pitchFamily="50" charset="0"/>
              </a:rPr>
              <a:t>rule</a:t>
            </a:r>
            <a:r>
              <a:rPr lang="hu-HU" sz="3200" dirty="0">
                <a:latin typeface="DINPro-Bold" panose="02000503030000020004" pitchFamily="50" charset="0"/>
              </a:rPr>
              <a:t> of (</a:t>
            </a:r>
            <a:r>
              <a:rPr lang="hu-HU" sz="3200" dirty="0" err="1">
                <a:latin typeface="DINPro-Bold" panose="02000503030000020004" pitchFamily="50" charset="0"/>
              </a:rPr>
              <a:t>material</a:t>
            </a:r>
            <a:r>
              <a:rPr lang="hu-HU" sz="3200" dirty="0">
                <a:latin typeface="DINPro-Bold" panose="02000503030000020004" pitchFamily="50" charset="0"/>
              </a:rPr>
              <a:t>) </a:t>
            </a:r>
            <a:r>
              <a:rPr lang="hu-HU" sz="3200" dirty="0" err="1">
                <a:latin typeface="DINPro-Bold" panose="02000503030000020004" pitchFamily="50" charset="0"/>
              </a:rPr>
              <a:t>stock</a:t>
            </a:r>
            <a:r>
              <a:rPr lang="hu-HU" sz="3200" dirty="0">
                <a:latin typeface="DINPro-Bold" panose="02000503030000020004" pitchFamily="50" charset="0"/>
              </a:rPr>
              <a:t> </a:t>
            </a:r>
            <a:r>
              <a:rPr lang="hu-HU" sz="3200" dirty="0" err="1">
                <a:latin typeface="DINPro-Bold" panose="02000503030000020004" pitchFamily="50" charset="0"/>
              </a:rPr>
              <a:t>accumulation</a:t>
            </a:r>
            <a:endParaRPr lang="hu-HU" sz="3200" dirty="0">
              <a:latin typeface="DINPro-Bold" panose="02000503030000020004" pitchFamily="50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1128" y="1351878"/>
            <a:ext cx="5446336" cy="4351338"/>
          </a:xfrm>
        </p:spPr>
        <p:txBody>
          <a:bodyPr/>
          <a:lstStyle/>
          <a:p>
            <a:r>
              <a:rPr lang="hu-HU" dirty="0" err="1">
                <a:latin typeface="DINPro-Medium" panose="02000503030000020004" pitchFamily="50" charset="0"/>
              </a:rPr>
              <a:t>Solow</a:t>
            </a:r>
            <a:r>
              <a:rPr lang="hu-HU" dirty="0">
                <a:latin typeface="DINPro-Medium" panose="02000503030000020004" pitchFamily="50" charset="0"/>
              </a:rPr>
              <a:t> </a:t>
            </a:r>
            <a:r>
              <a:rPr lang="hu-HU" dirty="0" err="1">
                <a:latin typeface="DINPro-Medium" panose="02000503030000020004" pitchFamily="50" charset="0"/>
              </a:rPr>
              <a:t>model</a:t>
            </a:r>
            <a:r>
              <a:rPr lang="hu-HU" dirty="0">
                <a:latin typeface="DINPro-Medium" panose="02000503030000020004" pitchFamily="50" charset="0"/>
              </a:rPr>
              <a:t> of </a:t>
            </a:r>
            <a:r>
              <a:rPr lang="hu-HU" dirty="0" err="1">
                <a:latin typeface="DINPro-Medium" panose="02000503030000020004" pitchFamily="50" charset="0"/>
              </a:rPr>
              <a:t>economic</a:t>
            </a:r>
            <a:r>
              <a:rPr lang="hu-HU" dirty="0">
                <a:latin typeface="DINPro-Medium" panose="02000503030000020004" pitchFamily="50" charset="0"/>
              </a:rPr>
              <a:t> </a:t>
            </a:r>
            <a:r>
              <a:rPr lang="hu-HU" dirty="0" err="1">
                <a:latin typeface="DINPro-Medium" panose="02000503030000020004" pitchFamily="50" charset="0"/>
              </a:rPr>
              <a:t>growth</a:t>
            </a:r>
            <a:endParaRPr lang="hu-HU" dirty="0">
              <a:latin typeface="DINPro-Medium" panose="02000503030000020004" pitchFamily="50" charset="0"/>
            </a:endParaRPr>
          </a:p>
          <a:p>
            <a:r>
              <a:rPr lang="hu-HU" dirty="0" err="1">
                <a:latin typeface="DINPro-Medium" panose="02000503030000020004" pitchFamily="50" charset="0"/>
              </a:rPr>
              <a:t>There</a:t>
            </a:r>
            <a:r>
              <a:rPr lang="hu-HU" dirty="0">
                <a:latin typeface="DINPro-Medium" panose="02000503030000020004" pitchFamily="50" charset="0"/>
              </a:rPr>
              <a:t> is no </a:t>
            </a:r>
            <a:r>
              <a:rPr lang="hu-HU" dirty="0" err="1">
                <a:latin typeface="DINPro-Medium" panose="02000503030000020004" pitchFamily="50" charset="0"/>
              </a:rPr>
              <a:t>intention</a:t>
            </a:r>
            <a:r>
              <a:rPr lang="hu-HU" dirty="0">
                <a:latin typeface="DINPro-Medium" panose="02000503030000020004" pitchFamily="50" charset="0"/>
              </a:rPr>
              <a:t> </a:t>
            </a:r>
            <a:r>
              <a:rPr lang="hu-HU" dirty="0" err="1">
                <a:latin typeface="DINPro-Medium" panose="02000503030000020004" pitchFamily="50" charset="0"/>
              </a:rPr>
              <a:t>for</a:t>
            </a:r>
            <a:r>
              <a:rPr lang="hu-HU" dirty="0">
                <a:latin typeface="DINPro-Medium" panose="02000503030000020004" pitchFamily="50" charset="0"/>
              </a:rPr>
              <a:t> </a:t>
            </a:r>
            <a:r>
              <a:rPr lang="hu-HU" dirty="0" err="1">
                <a:latin typeface="DINPro-Medium" panose="02000503030000020004" pitchFamily="50" charset="0"/>
              </a:rPr>
              <a:t>reductions</a:t>
            </a:r>
            <a:r>
              <a:rPr lang="hu-HU" dirty="0">
                <a:latin typeface="DINPro-Medium" panose="02000503030000020004" pitchFamily="50" charset="0"/>
              </a:rPr>
              <a:t> in </a:t>
            </a:r>
            <a:r>
              <a:rPr lang="hu-HU" dirty="0" err="1">
                <a:latin typeface="DINPro-Medium" panose="02000503030000020004" pitchFamily="50" charset="0"/>
              </a:rPr>
              <a:t>the</a:t>
            </a:r>
            <a:r>
              <a:rPr lang="hu-HU" dirty="0">
                <a:latin typeface="DINPro-Medium" panose="02000503030000020004" pitchFamily="50" charset="0"/>
              </a:rPr>
              <a:t> </a:t>
            </a:r>
            <a:r>
              <a:rPr lang="hu-HU" dirty="0" err="1">
                <a:latin typeface="DINPro-Medium" panose="02000503030000020004" pitchFamily="50" charset="0"/>
              </a:rPr>
              <a:t>accumulation</a:t>
            </a:r>
            <a:r>
              <a:rPr lang="hu-HU" dirty="0">
                <a:latin typeface="DINPro-Medium" panose="02000503030000020004" pitchFamily="50" charset="0"/>
              </a:rPr>
              <a:t> </a:t>
            </a:r>
            <a:r>
              <a:rPr lang="hu-HU" dirty="0" err="1">
                <a:latin typeface="DINPro-Medium" panose="02000503030000020004" pitchFamily="50" charset="0"/>
              </a:rPr>
              <a:t>process</a:t>
            </a:r>
            <a:endParaRPr lang="hu-HU" dirty="0">
              <a:latin typeface="DINPro-Medium" panose="02000503030000020004" pitchFamily="50" charset="0"/>
            </a:endParaRPr>
          </a:p>
          <a:p>
            <a:endParaRPr lang="hu-HU" dirty="0">
              <a:latin typeface="DINPro-Medium" panose="02000503030000020004" pitchFamily="50" charset="0"/>
            </a:endParaRPr>
          </a:p>
        </p:txBody>
      </p:sp>
      <p:pic>
        <p:nvPicPr>
          <p:cNvPr id="4" name="Kép 3" descr="A képen szöveg látható&#10;&#10;Automatikusan generált leírá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499" y="0"/>
            <a:ext cx="6432501" cy="6858000"/>
          </a:xfrm>
          <a:prstGeom prst="rect">
            <a:avLst/>
          </a:prstGeom>
        </p:spPr>
      </p:pic>
      <p:pic>
        <p:nvPicPr>
          <p:cNvPr id="5" name="Kép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4" b="2804"/>
          <a:stretch/>
        </p:blipFill>
        <p:spPr bwMode="auto">
          <a:xfrm>
            <a:off x="192429" y="3527547"/>
            <a:ext cx="5001895" cy="3267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841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159A1C-8FE3-4D00-8E1A-8143ECB85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614" y="308564"/>
            <a:ext cx="8739433" cy="1325563"/>
          </a:xfrm>
        </p:spPr>
        <p:txBody>
          <a:bodyPr/>
          <a:lstStyle/>
          <a:p>
            <a:r>
              <a:rPr lang="hu-HU" dirty="0" err="1">
                <a:latin typeface="DINPro-Bold" panose="02000503030000020004" pitchFamily="50" charset="0"/>
              </a:rPr>
              <a:t>Material</a:t>
            </a:r>
            <a:r>
              <a:rPr lang="hu-HU" dirty="0">
                <a:latin typeface="DINPro-Bold" panose="02000503030000020004" pitchFamily="50" charset="0"/>
              </a:rPr>
              <a:t> </a:t>
            </a:r>
            <a:r>
              <a:rPr lang="hu-HU" dirty="0" err="1">
                <a:latin typeface="DINPro-Bold" panose="02000503030000020004" pitchFamily="50" charset="0"/>
              </a:rPr>
              <a:t>stock</a:t>
            </a:r>
            <a:r>
              <a:rPr lang="hu-HU" dirty="0">
                <a:latin typeface="DINPro-Bold" panose="02000503030000020004" pitchFamily="50" charset="0"/>
              </a:rPr>
              <a:t> and </a:t>
            </a:r>
            <a:r>
              <a:rPr lang="hu-HU" dirty="0" err="1">
                <a:latin typeface="DINPro-Bold" panose="02000503030000020004" pitchFamily="50" charset="0"/>
              </a:rPr>
              <a:t>spatial</a:t>
            </a:r>
            <a:r>
              <a:rPr lang="hu-HU" dirty="0">
                <a:latin typeface="DINPro-Bold" panose="02000503030000020004" pitchFamily="50" charset="0"/>
              </a:rPr>
              <a:t> </a:t>
            </a:r>
            <a:r>
              <a:rPr lang="hu-HU" dirty="0" err="1">
                <a:latin typeface="DINPro-Bold" panose="02000503030000020004" pitchFamily="50" charset="0"/>
              </a:rPr>
              <a:t>plenning</a:t>
            </a:r>
            <a:endParaRPr lang="hu-HU" dirty="0">
              <a:latin typeface="DINPro-Bold" panose="02000503030000020004" pitchFamily="50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3A738C-7AA7-4FCE-87A6-71E91C3BD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773" y="1942691"/>
            <a:ext cx="7221718" cy="4351338"/>
          </a:xfrm>
        </p:spPr>
        <p:txBody>
          <a:bodyPr/>
          <a:lstStyle/>
          <a:p>
            <a:r>
              <a:rPr lang="hu-HU" dirty="0">
                <a:latin typeface="DINPro-Medium" panose="02000503030000020004" pitchFamily="50" charset="0"/>
              </a:rPr>
              <a:t>The </a:t>
            </a:r>
            <a:r>
              <a:rPr lang="hu-HU" dirty="0" err="1">
                <a:latin typeface="DINPro-Medium" panose="02000503030000020004" pitchFamily="50" charset="0"/>
              </a:rPr>
              <a:t>quality</a:t>
            </a:r>
            <a:r>
              <a:rPr lang="hu-HU" dirty="0">
                <a:latin typeface="DINPro-Medium" panose="02000503030000020004" pitchFamily="50" charset="0"/>
              </a:rPr>
              <a:t> of </a:t>
            </a:r>
            <a:r>
              <a:rPr lang="hu-HU" dirty="0" err="1">
                <a:latin typeface="DINPro-Medium" panose="02000503030000020004" pitchFamily="50" charset="0"/>
              </a:rPr>
              <a:t>the</a:t>
            </a:r>
            <a:r>
              <a:rPr lang="hu-HU" dirty="0">
                <a:latin typeface="DINPro-Medium" panose="02000503030000020004" pitchFamily="50" charset="0"/>
              </a:rPr>
              <a:t> </a:t>
            </a:r>
            <a:r>
              <a:rPr lang="hu-HU" dirty="0" err="1">
                <a:latin typeface="DINPro-Medium" panose="02000503030000020004" pitchFamily="50" charset="0"/>
              </a:rPr>
              <a:t>planning</a:t>
            </a:r>
            <a:r>
              <a:rPr lang="hu-HU" dirty="0">
                <a:latin typeface="DINPro-Medium" panose="02000503030000020004" pitchFamily="50" charset="0"/>
              </a:rPr>
              <a:t> </a:t>
            </a:r>
            <a:r>
              <a:rPr lang="hu-HU" dirty="0" err="1">
                <a:latin typeface="DINPro-Medium" panose="02000503030000020004" pitchFamily="50" charset="0"/>
              </a:rPr>
              <a:t>procedure</a:t>
            </a:r>
            <a:r>
              <a:rPr lang="hu-HU" dirty="0">
                <a:latin typeface="DINPro-Medium" panose="02000503030000020004" pitchFamily="50" charset="0"/>
              </a:rPr>
              <a:t> </a:t>
            </a:r>
            <a:r>
              <a:rPr lang="hu-HU" dirty="0" err="1">
                <a:latin typeface="DINPro-Medium" panose="02000503030000020004" pitchFamily="50" charset="0"/>
              </a:rPr>
              <a:t>determines</a:t>
            </a:r>
            <a:r>
              <a:rPr lang="hu-HU" dirty="0">
                <a:latin typeface="DINPro-Medium" panose="02000503030000020004" pitchFamily="50" charset="0"/>
              </a:rPr>
              <a:t> </a:t>
            </a:r>
            <a:r>
              <a:rPr lang="hu-HU" dirty="0" err="1">
                <a:latin typeface="DINPro-Medium" panose="02000503030000020004" pitchFamily="50" charset="0"/>
              </a:rPr>
              <a:t>the</a:t>
            </a:r>
            <a:r>
              <a:rPr lang="hu-HU" dirty="0">
                <a:latin typeface="DINPro-Medium" panose="02000503030000020004" pitchFamily="50" charset="0"/>
              </a:rPr>
              <a:t> </a:t>
            </a:r>
            <a:r>
              <a:rPr lang="hu-HU" dirty="0" err="1">
                <a:latin typeface="DINPro-Medium" panose="02000503030000020004" pitchFamily="50" charset="0"/>
              </a:rPr>
              <a:t>accumulation</a:t>
            </a:r>
            <a:endParaRPr lang="hu-HU" dirty="0">
              <a:latin typeface="DINPro-Medium" panose="02000503030000020004" pitchFamily="50" charset="0"/>
            </a:endParaRPr>
          </a:p>
          <a:p>
            <a:r>
              <a:rPr lang="hu-HU" dirty="0" err="1">
                <a:latin typeface="DINPro-Medium" panose="02000503030000020004" pitchFamily="50" charset="0"/>
              </a:rPr>
              <a:t>Spatial</a:t>
            </a:r>
            <a:r>
              <a:rPr lang="hu-HU" dirty="0">
                <a:latin typeface="DINPro-Medium" panose="02000503030000020004" pitchFamily="50" charset="0"/>
              </a:rPr>
              <a:t> </a:t>
            </a:r>
            <a:r>
              <a:rPr lang="hu-HU" dirty="0" err="1">
                <a:latin typeface="DINPro-Medium" panose="02000503030000020004" pitchFamily="50" charset="0"/>
              </a:rPr>
              <a:t>planning</a:t>
            </a:r>
            <a:r>
              <a:rPr lang="hu-HU" dirty="0">
                <a:latin typeface="DINPro-Medium" panose="02000503030000020004" pitchFamily="50" charset="0"/>
              </a:rPr>
              <a:t> </a:t>
            </a:r>
            <a:r>
              <a:rPr lang="hu-HU" dirty="0" err="1">
                <a:latin typeface="DINPro-Medium" panose="02000503030000020004" pitchFamily="50" charset="0"/>
              </a:rPr>
              <a:t>model</a:t>
            </a:r>
            <a:r>
              <a:rPr lang="hu-HU" dirty="0">
                <a:latin typeface="DINPro-Medium" panose="02000503030000020004" pitchFamily="50" charset="0"/>
              </a:rPr>
              <a:t> of 35 European </a:t>
            </a:r>
            <a:r>
              <a:rPr lang="hu-HU" dirty="0" err="1">
                <a:latin typeface="DINPro-Medium" panose="02000503030000020004" pitchFamily="50" charset="0"/>
              </a:rPr>
              <a:t>states</a:t>
            </a:r>
            <a:r>
              <a:rPr lang="hu-HU" dirty="0">
                <a:latin typeface="DINPro-Medium" panose="02000503030000020004" pitchFamily="50" charset="0"/>
              </a:rPr>
              <a:t> </a:t>
            </a:r>
            <a:r>
              <a:rPr lang="hu-HU" dirty="0" err="1">
                <a:latin typeface="DINPro-Medium" panose="02000503030000020004" pitchFamily="50" charset="0"/>
              </a:rPr>
              <a:t>with</a:t>
            </a:r>
            <a:r>
              <a:rPr lang="hu-HU" dirty="0">
                <a:latin typeface="DINPro-Medium" panose="02000503030000020004" pitchFamily="50" charset="0"/>
              </a:rPr>
              <a:t> </a:t>
            </a:r>
            <a:r>
              <a:rPr lang="hu-HU" dirty="0" err="1">
                <a:latin typeface="DINPro-Medium" panose="02000503030000020004" pitchFamily="50" charset="0"/>
              </a:rPr>
              <a:t>regard</a:t>
            </a:r>
            <a:r>
              <a:rPr lang="hu-HU" dirty="0">
                <a:latin typeface="DINPro-Medium" panose="02000503030000020004" pitchFamily="50" charset="0"/>
              </a:rPr>
              <a:t> </a:t>
            </a:r>
            <a:r>
              <a:rPr lang="hu-HU" dirty="0" err="1">
                <a:latin typeface="DINPro-Medium" panose="02000503030000020004" pitchFamily="50" charset="0"/>
              </a:rPr>
              <a:t>to</a:t>
            </a:r>
            <a:r>
              <a:rPr lang="hu-HU" dirty="0">
                <a:latin typeface="DINPro-Medium" panose="02000503030000020004" pitchFamily="50" charset="0"/>
              </a:rPr>
              <a:t> 2 </a:t>
            </a:r>
            <a:r>
              <a:rPr lang="hu-HU" dirty="0" err="1">
                <a:latin typeface="DINPro-Medium" panose="02000503030000020004" pitchFamily="50" charset="0"/>
              </a:rPr>
              <a:t>dimensions</a:t>
            </a:r>
            <a:r>
              <a:rPr lang="hu-HU" dirty="0">
                <a:latin typeface="DINPro-Medium" panose="02000503030000020004" pitchFamily="50" charset="0"/>
              </a:rPr>
              <a:t> (</a:t>
            </a:r>
            <a:r>
              <a:rPr lang="hu-HU" dirty="0" err="1">
                <a:latin typeface="DINPro-Medium" panose="02000503030000020004" pitchFamily="50" charset="0"/>
              </a:rPr>
              <a:t>Berisha</a:t>
            </a:r>
            <a:r>
              <a:rPr lang="hu-HU" dirty="0">
                <a:latin typeface="DINPro-Medium" panose="02000503030000020004" pitchFamily="50" charset="0"/>
              </a:rPr>
              <a:t> </a:t>
            </a:r>
            <a:r>
              <a:rPr lang="hu-HU" dirty="0" err="1">
                <a:latin typeface="DINPro-Medium" panose="02000503030000020004" pitchFamily="50" charset="0"/>
              </a:rPr>
              <a:t>et</a:t>
            </a:r>
            <a:r>
              <a:rPr lang="hu-HU" dirty="0">
                <a:latin typeface="DINPro-Medium" panose="02000503030000020004" pitchFamily="50" charset="0"/>
              </a:rPr>
              <a:t> </a:t>
            </a:r>
            <a:r>
              <a:rPr lang="hu-HU" dirty="0" err="1">
                <a:latin typeface="DINPro-Medium" panose="02000503030000020004" pitchFamily="50" charset="0"/>
              </a:rPr>
              <a:t>al</a:t>
            </a:r>
            <a:r>
              <a:rPr lang="hu-HU" dirty="0">
                <a:latin typeface="DINPro-Medium" panose="02000503030000020004" pitchFamily="50" charset="0"/>
              </a:rPr>
              <a:t>., 2017)</a:t>
            </a:r>
          </a:p>
          <a:p>
            <a:r>
              <a:rPr lang="hu-HU" dirty="0">
                <a:latin typeface="DINPro-Medium" panose="02000503030000020004" pitchFamily="50" charset="0"/>
              </a:rPr>
              <a:t>Panel </a:t>
            </a:r>
            <a:r>
              <a:rPr lang="hu-HU" dirty="0" err="1">
                <a:latin typeface="DINPro-Medium" panose="02000503030000020004" pitchFamily="50" charset="0"/>
              </a:rPr>
              <a:t>regression</a:t>
            </a:r>
            <a:r>
              <a:rPr lang="hu-HU" dirty="0">
                <a:latin typeface="DINPro-Medium" panose="02000503030000020004" pitchFamily="50" charset="0"/>
              </a:rPr>
              <a:t> (1995-2017)</a:t>
            </a:r>
          </a:p>
          <a:p>
            <a:endParaRPr lang="hu-HU" dirty="0">
              <a:latin typeface="DINPro-Medium" panose="02000503030000020004" pitchFamily="50" charset="0"/>
            </a:endParaRPr>
          </a:p>
        </p:txBody>
      </p:sp>
      <p:pic>
        <p:nvPicPr>
          <p:cNvPr id="4" name="Kép 3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A2078303-F726-45D3-A32D-8480B32881F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85" b="2742"/>
          <a:stretch/>
        </p:blipFill>
        <p:spPr bwMode="auto">
          <a:xfrm>
            <a:off x="8174477" y="0"/>
            <a:ext cx="4017523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8043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FCF17D-8FE0-4090-BF57-CCBCAB007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348" y="-113023"/>
            <a:ext cx="10515600" cy="1325563"/>
          </a:xfrm>
        </p:spPr>
        <p:txBody>
          <a:bodyPr/>
          <a:lstStyle/>
          <a:p>
            <a:r>
              <a:rPr lang="hu-HU" dirty="0" err="1">
                <a:latin typeface="DINPro-Bold" panose="02000503030000020004" pitchFamily="50" charset="0"/>
              </a:rPr>
              <a:t>Material</a:t>
            </a:r>
            <a:r>
              <a:rPr lang="hu-HU" dirty="0">
                <a:latin typeface="DINPro-Bold" panose="02000503030000020004" pitchFamily="50" charset="0"/>
              </a:rPr>
              <a:t> </a:t>
            </a:r>
            <a:r>
              <a:rPr lang="hu-HU" dirty="0" err="1">
                <a:latin typeface="DINPro-Bold" panose="02000503030000020004" pitchFamily="50" charset="0"/>
              </a:rPr>
              <a:t>stock</a:t>
            </a:r>
            <a:r>
              <a:rPr lang="hu-HU" dirty="0">
                <a:latin typeface="DINPro-Bold" panose="02000503030000020004" pitchFamily="50" charset="0"/>
              </a:rPr>
              <a:t> and </a:t>
            </a:r>
            <a:r>
              <a:rPr lang="hu-HU" dirty="0" err="1">
                <a:latin typeface="DINPro-Bold" panose="02000503030000020004" pitchFamily="50" charset="0"/>
              </a:rPr>
              <a:t>spatial</a:t>
            </a:r>
            <a:r>
              <a:rPr lang="hu-HU" dirty="0">
                <a:latin typeface="DINPro-Bold" panose="02000503030000020004" pitchFamily="50" charset="0"/>
              </a:rPr>
              <a:t> </a:t>
            </a:r>
            <a:r>
              <a:rPr lang="hu-HU" dirty="0" err="1">
                <a:latin typeface="DINPro-Bold" panose="02000503030000020004" pitchFamily="50" charset="0"/>
              </a:rPr>
              <a:t>plenning</a:t>
            </a:r>
            <a:endParaRPr lang="hu-HU" dirty="0">
              <a:latin typeface="DINPro-Bold" panose="02000503030000020004" pitchFamily="50" charset="0"/>
            </a:endParaRP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C2C79593-820D-490C-8F12-039A004426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334402"/>
              </p:ext>
            </p:extLst>
          </p:nvPr>
        </p:nvGraphicFramePr>
        <p:xfrm>
          <a:off x="872986" y="778190"/>
          <a:ext cx="10446027" cy="53016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04358">
                  <a:extLst>
                    <a:ext uri="{9D8B030D-6E8A-4147-A177-3AD203B41FA5}">
                      <a16:colId xmlns:a16="http://schemas.microsoft.com/office/drawing/2014/main" val="978926875"/>
                    </a:ext>
                  </a:extLst>
                </a:gridCol>
                <a:gridCol w="4195634">
                  <a:extLst>
                    <a:ext uri="{9D8B030D-6E8A-4147-A177-3AD203B41FA5}">
                      <a16:colId xmlns:a16="http://schemas.microsoft.com/office/drawing/2014/main" val="739691459"/>
                    </a:ext>
                  </a:extLst>
                </a:gridCol>
                <a:gridCol w="1808922">
                  <a:extLst>
                    <a:ext uri="{9D8B030D-6E8A-4147-A177-3AD203B41FA5}">
                      <a16:colId xmlns:a16="http://schemas.microsoft.com/office/drawing/2014/main" val="51997654"/>
                    </a:ext>
                  </a:extLst>
                </a:gridCol>
                <a:gridCol w="1918252">
                  <a:extLst>
                    <a:ext uri="{9D8B030D-6E8A-4147-A177-3AD203B41FA5}">
                      <a16:colId xmlns:a16="http://schemas.microsoft.com/office/drawing/2014/main" val="3963594558"/>
                    </a:ext>
                  </a:extLst>
                </a:gridCol>
                <a:gridCol w="1818861">
                  <a:extLst>
                    <a:ext uri="{9D8B030D-6E8A-4147-A177-3AD203B41FA5}">
                      <a16:colId xmlns:a16="http://schemas.microsoft.com/office/drawing/2014/main" val="8764185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 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Estimate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Std. Error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p-value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926337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Intercept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-3.3145e+01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4.8223e+00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6.271e-12 ***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328700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SGPS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 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 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 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8933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hu-HU" sz="2800">
                        <a:latin typeface="DINPro-Light" panose="02000504040000020003" pitchFamily="50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Market-led neo-performative systems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-2.2408e-01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5.3313e-01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6.733e-01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4519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hu-HU" sz="2800">
                        <a:latin typeface="DINPro-Light" panose="02000504040000020003" pitchFamily="50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Misled performative systems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1.1400e+00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6.2214e-01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6.690e-02 .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9207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hu-HU" sz="2800">
                        <a:latin typeface="DINPro-Light" panose="02000504040000020003" pitchFamily="50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Proto-conformative systems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1.1530e+00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6.4982e-01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7.600e-02 .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905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hu-HU" sz="2800">
                        <a:latin typeface="DINPro-Light" panose="02000504040000020003" pitchFamily="50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State-led systems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-1.1022e+00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3.9067e-01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4.783e-03 **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584004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Share of services (%)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6.7149e-01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9.3871e-02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8.473e-13 ***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951192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Urban population (%)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3.1506e-01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8.1073e-02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1.019e-4 ***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116802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ln(GDP per cap)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3.2054e+00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5.3839e-01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2.620e-09 ***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584891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Services*ln(GDP per cap)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-5.7765e-02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9.7710e-03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3.382e-09 ***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096240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Services*Urban population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-1.0597e-02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1.5350e-03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5.081e-12 ***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940361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Urban population*ln(GDP per cap)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-2.4154e-02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8.3720e-03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3.913e-04 **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17943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Services*Urban population*ln(GDP per cap)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8.7411e-04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1.4907e-04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4.543e-09 ***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729884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616DCDE-24BE-4439-BBBC-606E5530D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96" y="6051314"/>
            <a:ext cx="1191370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hu-HU" altLang="hu-HU" sz="2000" b="1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DINPro-Bold" panose="020005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Estimation</a:t>
            </a:r>
            <a:r>
              <a:rPr kumimoji="0" lang="hu-HU" altLang="hu-HU" sz="20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DINPro-Bold" panose="020005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2000" b="1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DINPro-Bold" panose="020005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kumimoji="0" lang="hu-HU" altLang="hu-HU" sz="20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DINPro-Bold" panose="020005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hu-HU" sz="20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DINPro-Bold" panose="020005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(Hausmann-</a:t>
            </a:r>
            <a:r>
              <a:rPr kumimoji="0" lang="en-US" altLang="hu-HU" sz="2000" b="1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DINPro-Bold" panose="020005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Taylo</a:t>
            </a:r>
            <a:r>
              <a:rPr kumimoji="0" lang="hu-HU" altLang="hu-HU" sz="20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DINPro-Bold" panose="020005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n-US" altLang="hu-HU" sz="20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DINPro-Bold" panose="020005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hu-HU" altLang="hu-HU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INPro-Bold" panose="02000503030000020004" pitchFamily="50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hu-HU" altLang="hu-HU" sz="1200" b="0" i="0" u="none" strike="noStrike" cap="none" normalizeH="0" baseline="0" dirty="0" err="1" bmk="_Hlk48907900">
                <a:ln>
                  <a:noFill/>
                </a:ln>
                <a:solidFill>
                  <a:srgbClr val="000000"/>
                </a:solidFill>
                <a:effectLst/>
                <a:latin typeface="DINPro-Light" panose="0200050404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Reference</a:t>
            </a:r>
            <a:r>
              <a:rPr kumimoji="0" lang="hu-HU" altLang="hu-HU" sz="1200" b="0" i="0" u="none" strike="noStrike" cap="none" normalizeH="0" baseline="0" dirty="0" bmk="_Hlk48907900">
                <a:ln>
                  <a:noFill/>
                </a:ln>
                <a:solidFill>
                  <a:srgbClr val="000000"/>
                </a:solidFill>
                <a:effectLst/>
                <a:latin typeface="DINPro-Light" panose="0200050404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1200" b="0" i="0" u="none" strike="noStrike" cap="none" normalizeH="0" baseline="0" dirty="0" err="1" bmk="_Hlk48907900">
                <a:ln>
                  <a:noFill/>
                </a:ln>
                <a:solidFill>
                  <a:srgbClr val="000000"/>
                </a:solidFill>
                <a:effectLst/>
                <a:latin typeface="DINPro-Light" panose="0200050404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category</a:t>
            </a:r>
            <a:r>
              <a:rPr kumimoji="0" lang="hu-HU" altLang="hu-HU" sz="1200" b="0" i="0" u="none" strike="noStrike" cap="none" normalizeH="0" baseline="0" dirty="0" bmk="_Hlk48907900">
                <a:ln>
                  <a:noFill/>
                </a:ln>
                <a:solidFill>
                  <a:srgbClr val="000000"/>
                </a:solidFill>
                <a:effectLst/>
                <a:latin typeface="DINPro-Light" panose="0200050404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hu-HU" altLang="hu-HU" sz="1200" b="0" i="0" u="none" strike="noStrike" cap="none" normalizeH="0" baseline="0" dirty="0" err="1" bmk="_Hlk48907900">
                <a:ln>
                  <a:noFill/>
                </a:ln>
                <a:solidFill>
                  <a:srgbClr val="000000"/>
                </a:solidFill>
                <a:effectLst/>
                <a:latin typeface="DINPro-Light" panose="0200050404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conformative</a:t>
            </a:r>
            <a:endParaRPr kumimoji="0" lang="hu-HU" altLang="hu-HU" sz="800" b="0" i="0" u="none" strike="noStrike" cap="none" normalizeH="0" baseline="0" dirty="0" bmk="_Hlk48907900">
              <a:ln>
                <a:noFill/>
              </a:ln>
              <a:solidFill>
                <a:schemeClr val="tx1"/>
              </a:solidFill>
              <a:effectLst/>
              <a:latin typeface="DINPro-Light" panose="02000504040000020003" pitchFamily="50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hu-HU" sz="1000" b="0" i="0" u="none" strike="noStrike" cap="none" normalizeH="0" baseline="0" dirty="0" err="1" bmk="_Hlk48907900">
                <a:ln>
                  <a:noFill/>
                </a:ln>
                <a:solidFill>
                  <a:srgbClr val="000000"/>
                </a:solidFill>
                <a:effectLst/>
                <a:latin typeface="DINPro-Light" panose="0200050404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Signif</a:t>
            </a:r>
            <a:r>
              <a:rPr kumimoji="0" lang="en-US" altLang="hu-HU" sz="1000" b="0" i="0" u="none" strike="noStrike" cap="none" normalizeH="0" baseline="0" dirty="0" bmk="_Hlk48907900">
                <a:ln>
                  <a:noFill/>
                </a:ln>
                <a:solidFill>
                  <a:srgbClr val="000000"/>
                </a:solidFill>
                <a:effectLst/>
                <a:latin typeface="DINPro-Light" panose="0200050404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codes:  0 ‘***’ 0.001 ‘**’ 0.01 ‘*’ 0.05 ‘.’ 0.1 ‘ ’ 1</a:t>
            </a:r>
            <a:r>
              <a:rPr kumimoji="0" lang="hu-HU" altLang="hu-HU" sz="1000" b="0" i="0" u="none" strike="noStrike" cap="none" normalizeH="0" baseline="0" dirty="0" bmk="_Hlk48907900">
                <a:ln>
                  <a:noFill/>
                </a:ln>
                <a:solidFill>
                  <a:srgbClr val="000000"/>
                </a:solidFill>
                <a:effectLst/>
                <a:latin typeface="DINPro-Light" panose="0200050404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hu-HU" sz="1000" b="0" i="0" u="none" strike="noStrike" cap="none" normalizeH="0" baseline="0" dirty="0" bmk="_Hlk48907900">
                <a:ln>
                  <a:noFill/>
                </a:ln>
                <a:solidFill>
                  <a:srgbClr val="000000"/>
                </a:solidFill>
                <a:effectLst/>
                <a:latin typeface="DINPro-Light" panose="0200050404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Sum of Squares: 121.1</a:t>
            </a:r>
            <a:r>
              <a:rPr kumimoji="0" lang="hu-HU" altLang="hu-HU" sz="1000" b="0" i="0" u="none" strike="noStrike" cap="none" normalizeH="0" baseline="0" dirty="0" bmk="_Hlk48907900">
                <a:ln>
                  <a:noFill/>
                </a:ln>
                <a:solidFill>
                  <a:srgbClr val="000000"/>
                </a:solidFill>
                <a:effectLst/>
                <a:latin typeface="DINPro-Light" panose="0200050404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hu-HU" sz="1000" b="0" i="0" u="none" strike="noStrike" cap="none" normalizeH="0" baseline="0" dirty="0" bmk="_Hlk48907900">
                <a:ln>
                  <a:noFill/>
                </a:ln>
                <a:solidFill>
                  <a:srgbClr val="000000"/>
                </a:solidFill>
                <a:effectLst/>
                <a:latin typeface="DINPro-Light" panose="0200050404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Residual Sum of Squares: 802.21</a:t>
            </a:r>
            <a:r>
              <a:rPr kumimoji="0" lang="hu-HU" altLang="hu-HU" sz="1000" b="0" i="0" u="none" strike="noStrike" cap="none" normalizeH="0" baseline="0" dirty="0" bmk="_Hlk48907900">
                <a:ln>
                  <a:noFill/>
                </a:ln>
                <a:solidFill>
                  <a:srgbClr val="000000"/>
                </a:solidFill>
                <a:effectLst/>
                <a:latin typeface="DINPro-Light" panose="0200050404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hu-HU" sz="1000" b="0" i="0" u="none" strike="noStrike" cap="none" normalizeH="0" baseline="0" dirty="0" bmk="_Hlk48907900">
                <a:ln>
                  <a:noFill/>
                </a:ln>
                <a:solidFill>
                  <a:srgbClr val="000000"/>
                </a:solidFill>
                <a:effectLst/>
                <a:latin typeface="DINPro-Light" panose="0200050404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R-Squared: 0.54133</a:t>
            </a:r>
            <a:r>
              <a:rPr kumimoji="0" lang="hu-HU" altLang="hu-HU" sz="1000" b="0" i="0" u="none" strike="noStrike" cap="none" normalizeH="0" baseline="0" dirty="0" bmk="_Hlk48907900">
                <a:ln>
                  <a:noFill/>
                </a:ln>
                <a:solidFill>
                  <a:srgbClr val="000000"/>
                </a:solidFill>
                <a:effectLst/>
                <a:latin typeface="DINPro-Light" panose="0200050404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hu-HU" sz="1000" b="0" i="0" u="none" strike="noStrike" cap="none" normalizeH="0" baseline="0" dirty="0" bmk="_Hlk48907900">
                <a:ln>
                  <a:noFill/>
                </a:ln>
                <a:solidFill>
                  <a:srgbClr val="000000"/>
                </a:solidFill>
                <a:effectLst/>
                <a:latin typeface="DINPro-Light" panose="0200050404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Adj. R-Squared: 0.53497</a:t>
            </a:r>
            <a:r>
              <a:rPr kumimoji="0" lang="hu-HU" altLang="hu-HU" sz="1000" b="0" i="0" u="none" strike="noStrike" cap="none" normalizeH="0" baseline="0" dirty="0" bmk="_Hlk48907900">
                <a:ln>
                  <a:noFill/>
                </a:ln>
                <a:solidFill>
                  <a:srgbClr val="000000"/>
                </a:solidFill>
                <a:effectLst/>
                <a:latin typeface="DINPro-Light" panose="0200050404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hu-HU" sz="1000" b="0" i="0" u="none" strike="noStrike" cap="none" normalizeH="0" baseline="0" dirty="0" err="1" bmk="_Hlk48907900">
                <a:ln>
                  <a:noFill/>
                </a:ln>
                <a:solidFill>
                  <a:srgbClr val="000000"/>
                </a:solidFill>
                <a:effectLst/>
                <a:latin typeface="DINPro-Light" panose="0200050404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Chisq</a:t>
            </a:r>
            <a:r>
              <a:rPr kumimoji="0" lang="en-US" altLang="hu-HU" sz="1000" b="0" i="0" u="none" strike="noStrike" cap="none" normalizeH="0" baseline="0" dirty="0" bmk="_Hlk48907900">
                <a:ln>
                  <a:noFill/>
                </a:ln>
                <a:solidFill>
                  <a:srgbClr val="000000"/>
                </a:solidFill>
                <a:effectLst/>
                <a:latin typeface="DINPro-Light" panose="0200050404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938.134 on 11 DF, p-value: &lt; 2.22e-16</a:t>
            </a:r>
            <a:endParaRPr kumimoji="0" lang="en-US" altLang="hu-H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INPro-Light" panose="02000504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645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82F84A0E-26C4-4F38-B252-7248EE55B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026967"/>
              </p:ext>
            </p:extLst>
          </p:nvPr>
        </p:nvGraphicFramePr>
        <p:xfrm>
          <a:off x="0" y="1757681"/>
          <a:ext cx="12192001" cy="3432720"/>
        </p:xfrm>
        <a:graphic>
          <a:graphicData uri="http://schemas.openxmlformats.org/drawingml/2006/table">
            <a:tbl>
              <a:tblPr firstRow="1" firstCol="1" bandRow="1"/>
              <a:tblGrid>
                <a:gridCol w="3092736">
                  <a:extLst>
                    <a:ext uri="{9D8B030D-6E8A-4147-A177-3AD203B41FA5}">
                      <a16:colId xmlns:a16="http://schemas.microsoft.com/office/drawing/2014/main" val="1038227515"/>
                    </a:ext>
                  </a:extLst>
                </a:gridCol>
                <a:gridCol w="1381033">
                  <a:extLst>
                    <a:ext uri="{9D8B030D-6E8A-4147-A177-3AD203B41FA5}">
                      <a16:colId xmlns:a16="http://schemas.microsoft.com/office/drawing/2014/main" val="1328056352"/>
                    </a:ext>
                  </a:extLst>
                </a:gridCol>
                <a:gridCol w="602987">
                  <a:extLst>
                    <a:ext uri="{9D8B030D-6E8A-4147-A177-3AD203B41FA5}">
                      <a16:colId xmlns:a16="http://schemas.microsoft.com/office/drawing/2014/main" val="1178884691"/>
                    </a:ext>
                  </a:extLst>
                </a:gridCol>
                <a:gridCol w="602987">
                  <a:extLst>
                    <a:ext uri="{9D8B030D-6E8A-4147-A177-3AD203B41FA5}">
                      <a16:colId xmlns:a16="http://schemas.microsoft.com/office/drawing/2014/main" val="1071203848"/>
                    </a:ext>
                  </a:extLst>
                </a:gridCol>
                <a:gridCol w="602987">
                  <a:extLst>
                    <a:ext uri="{9D8B030D-6E8A-4147-A177-3AD203B41FA5}">
                      <a16:colId xmlns:a16="http://schemas.microsoft.com/office/drawing/2014/main" val="112200072"/>
                    </a:ext>
                  </a:extLst>
                </a:gridCol>
                <a:gridCol w="808196">
                  <a:extLst>
                    <a:ext uri="{9D8B030D-6E8A-4147-A177-3AD203B41FA5}">
                      <a16:colId xmlns:a16="http://schemas.microsoft.com/office/drawing/2014/main" val="3718660148"/>
                    </a:ext>
                  </a:extLst>
                </a:gridCol>
                <a:gridCol w="602987">
                  <a:extLst>
                    <a:ext uri="{9D8B030D-6E8A-4147-A177-3AD203B41FA5}">
                      <a16:colId xmlns:a16="http://schemas.microsoft.com/office/drawing/2014/main" val="4274382139"/>
                    </a:ext>
                  </a:extLst>
                </a:gridCol>
                <a:gridCol w="602987">
                  <a:extLst>
                    <a:ext uri="{9D8B030D-6E8A-4147-A177-3AD203B41FA5}">
                      <a16:colId xmlns:a16="http://schemas.microsoft.com/office/drawing/2014/main" val="370320566"/>
                    </a:ext>
                  </a:extLst>
                </a:gridCol>
                <a:gridCol w="602987">
                  <a:extLst>
                    <a:ext uri="{9D8B030D-6E8A-4147-A177-3AD203B41FA5}">
                      <a16:colId xmlns:a16="http://schemas.microsoft.com/office/drawing/2014/main" val="773085310"/>
                    </a:ext>
                  </a:extLst>
                </a:gridCol>
                <a:gridCol w="810141">
                  <a:extLst>
                    <a:ext uri="{9D8B030D-6E8A-4147-A177-3AD203B41FA5}">
                      <a16:colId xmlns:a16="http://schemas.microsoft.com/office/drawing/2014/main" val="4039911205"/>
                    </a:ext>
                  </a:extLst>
                </a:gridCol>
                <a:gridCol w="602987">
                  <a:extLst>
                    <a:ext uri="{9D8B030D-6E8A-4147-A177-3AD203B41FA5}">
                      <a16:colId xmlns:a16="http://schemas.microsoft.com/office/drawing/2014/main" val="954589602"/>
                    </a:ext>
                  </a:extLst>
                </a:gridCol>
                <a:gridCol w="602987">
                  <a:extLst>
                    <a:ext uri="{9D8B030D-6E8A-4147-A177-3AD203B41FA5}">
                      <a16:colId xmlns:a16="http://schemas.microsoft.com/office/drawing/2014/main" val="388462293"/>
                    </a:ext>
                  </a:extLst>
                </a:gridCol>
                <a:gridCol w="602987">
                  <a:extLst>
                    <a:ext uri="{9D8B030D-6E8A-4147-A177-3AD203B41FA5}">
                      <a16:colId xmlns:a16="http://schemas.microsoft.com/office/drawing/2014/main" val="3892698227"/>
                    </a:ext>
                  </a:extLst>
                </a:gridCol>
                <a:gridCol w="673012">
                  <a:extLst>
                    <a:ext uri="{9D8B030D-6E8A-4147-A177-3AD203B41FA5}">
                      <a16:colId xmlns:a16="http://schemas.microsoft.com/office/drawing/2014/main" val="1671466364"/>
                    </a:ext>
                  </a:extLst>
                </a:gridCol>
              </a:tblGrid>
              <a:tr h="2468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>
                        <a:effectLst/>
                        <a:latin typeface="DINPro-Light" panose="02000504040000020003" pitchFamily="50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Main effect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Marginal effects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878713"/>
                  </a:ext>
                </a:extLst>
              </a:tr>
              <a:tr h="4877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>
                        <a:effectLst/>
                        <a:latin typeface="DINPro-Light" panose="02000504040000020003" pitchFamily="50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Share of services (%)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 population (%)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GDP per capita (USDk 2010)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942517"/>
                  </a:ext>
                </a:extLst>
              </a:tr>
              <a:tr h="2468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655529"/>
                  </a:ext>
                </a:extLst>
              </a:tr>
              <a:tr h="2962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State-led systems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-66.85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0.43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0.21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0.14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0.67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0.46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0.31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0.21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0.17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0.22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51918"/>
                  </a:ext>
                </a:extLst>
              </a:tr>
              <a:tr h="4877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Market-led neo-performative systems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-21.89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1.04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0.72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0.34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1.61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1.10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0.51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49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0.27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6C6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0.31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886582"/>
                  </a:ext>
                </a:extLst>
              </a:tr>
              <a:tr h="3307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Conformative systems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>
                        <a:effectLst/>
                        <a:latin typeface="DINPro-Light" panose="02000504040000020003" pitchFamily="50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1.31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B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0.90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C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0.62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0.43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2.02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B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1.37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C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0.94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0.64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BB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0.23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83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0.29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16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0.34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44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395012"/>
                  </a:ext>
                </a:extLst>
              </a:tr>
              <a:tr h="5578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Misled performative systems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183.69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4.09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C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2.81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1.94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89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1.34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AB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6.31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1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4.29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2.92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1.98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777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0.35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444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0.41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1D1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0.46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06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023131"/>
                  </a:ext>
                </a:extLst>
              </a:tr>
              <a:tr h="5767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Proto-conformative systems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215.17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4.14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2.85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25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1.97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1.36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2B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6.39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4.38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5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9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2.01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B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27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0.35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3F3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0.42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171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0.46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870221"/>
                  </a:ext>
                </a:extLst>
              </a:tr>
            </a:tbl>
          </a:graphicData>
        </a:graphic>
      </p:graphicFrame>
      <p:sp>
        <p:nvSpPr>
          <p:cNvPr id="7" name="Cím 1">
            <a:extLst>
              <a:ext uri="{FF2B5EF4-FFF2-40B4-BE49-F238E27FC236}">
                <a16:creationId xmlns:a16="http://schemas.microsoft.com/office/drawing/2014/main" id="{E24373D1-A581-4C9F-9B0C-CF043BC57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348" y="16184"/>
            <a:ext cx="10515600" cy="1325563"/>
          </a:xfrm>
        </p:spPr>
        <p:txBody>
          <a:bodyPr/>
          <a:lstStyle/>
          <a:p>
            <a:r>
              <a:rPr lang="hu-HU" dirty="0" err="1">
                <a:latin typeface="DINPro-Bold" panose="02000503030000020004" pitchFamily="50" charset="0"/>
              </a:rPr>
              <a:t>Material</a:t>
            </a:r>
            <a:r>
              <a:rPr lang="hu-HU" dirty="0">
                <a:latin typeface="DINPro-Bold" panose="02000503030000020004" pitchFamily="50" charset="0"/>
              </a:rPr>
              <a:t> </a:t>
            </a:r>
            <a:r>
              <a:rPr lang="hu-HU" dirty="0" err="1">
                <a:latin typeface="DINPro-Bold" panose="02000503030000020004" pitchFamily="50" charset="0"/>
              </a:rPr>
              <a:t>stock</a:t>
            </a:r>
            <a:r>
              <a:rPr lang="hu-HU" dirty="0">
                <a:latin typeface="DINPro-Bold" panose="02000503030000020004" pitchFamily="50" charset="0"/>
              </a:rPr>
              <a:t> and </a:t>
            </a:r>
            <a:r>
              <a:rPr lang="hu-HU" dirty="0" err="1">
                <a:latin typeface="DINPro-Bold" panose="02000503030000020004" pitchFamily="50" charset="0"/>
              </a:rPr>
              <a:t>spatial</a:t>
            </a:r>
            <a:r>
              <a:rPr lang="hu-HU" dirty="0">
                <a:latin typeface="DINPro-Bold" panose="02000503030000020004" pitchFamily="50" charset="0"/>
              </a:rPr>
              <a:t> </a:t>
            </a:r>
            <a:r>
              <a:rPr lang="hu-HU" dirty="0" err="1">
                <a:latin typeface="DINPro-Bold" panose="02000503030000020004" pitchFamily="50" charset="0"/>
              </a:rPr>
              <a:t>plenning</a:t>
            </a:r>
            <a:endParaRPr lang="hu-HU" dirty="0">
              <a:latin typeface="DINPro-Bold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17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13F9F8-82C5-40EF-BBD9-E3CD2883A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37"/>
            <a:ext cx="9814089" cy="1325563"/>
          </a:xfrm>
        </p:spPr>
        <p:txBody>
          <a:bodyPr/>
          <a:lstStyle/>
          <a:p>
            <a:r>
              <a:rPr lang="hu-HU" dirty="0">
                <a:latin typeface="DINPro-Bold" panose="02000503030000020004" pitchFamily="50" charset="0"/>
              </a:rPr>
              <a:t>Stock-centered policy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B182AD1-B170-48F7-AC75-E6DB45432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>
                <a:latin typeface="DINPro-Medium" panose="02000503030000020004" pitchFamily="50" charset="0"/>
              </a:rPr>
              <a:t>To</a:t>
            </a:r>
            <a:r>
              <a:rPr lang="hu-HU" dirty="0">
                <a:latin typeface="DINPro-Medium" panose="02000503030000020004" pitchFamily="50" charset="0"/>
              </a:rPr>
              <a:t> </a:t>
            </a:r>
            <a:r>
              <a:rPr lang="hu-HU" dirty="0" err="1">
                <a:latin typeface="DINPro-Medium" panose="02000503030000020004" pitchFamily="50" charset="0"/>
              </a:rPr>
              <a:t>counteract</a:t>
            </a:r>
            <a:r>
              <a:rPr lang="hu-HU" dirty="0">
                <a:latin typeface="DINPro-Medium" panose="02000503030000020004" pitchFamily="50" charset="0"/>
              </a:rPr>
              <a:t> </a:t>
            </a:r>
            <a:r>
              <a:rPr lang="hu-HU" dirty="0" err="1">
                <a:latin typeface="DINPro-Medium" panose="02000503030000020004" pitchFamily="50" charset="0"/>
              </a:rPr>
              <a:t>against</a:t>
            </a:r>
            <a:r>
              <a:rPr lang="hu-HU" dirty="0">
                <a:latin typeface="DINPro-Medium" panose="02000503030000020004" pitchFamily="50" charset="0"/>
              </a:rPr>
              <a:t> </a:t>
            </a:r>
            <a:r>
              <a:rPr lang="hu-HU" dirty="0" err="1">
                <a:latin typeface="DINPro-Medium" panose="02000503030000020004" pitchFamily="50" charset="0"/>
              </a:rPr>
              <a:t>accumulation</a:t>
            </a:r>
            <a:r>
              <a:rPr lang="hu-HU" dirty="0">
                <a:latin typeface="DINPro-Medium" panose="02000503030000020004" pitchFamily="50" charset="0"/>
              </a:rPr>
              <a:t> </a:t>
            </a:r>
            <a:r>
              <a:rPr lang="hu-HU" dirty="0" err="1">
                <a:latin typeface="DINPro-Medium" panose="02000503030000020004" pitchFamily="50" charset="0"/>
              </a:rPr>
              <a:t>instead</a:t>
            </a:r>
            <a:r>
              <a:rPr lang="hu-HU" dirty="0">
                <a:latin typeface="DINPro-Medium" panose="02000503030000020004" pitchFamily="50" charset="0"/>
              </a:rPr>
              <a:t> of flow-</a:t>
            </a:r>
            <a:r>
              <a:rPr lang="hu-HU" dirty="0" err="1">
                <a:latin typeface="DINPro-Medium" panose="02000503030000020004" pitchFamily="50" charset="0"/>
              </a:rPr>
              <a:t>type</a:t>
            </a:r>
            <a:r>
              <a:rPr lang="hu-HU" dirty="0">
                <a:latin typeface="DINPro-Medium" panose="02000503030000020004" pitchFamily="50" charset="0"/>
              </a:rPr>
              <a:t> </a:t>
            </a:r>
            <a:r>
              <a:rPr lang="hu-HU" dirty="0" err="1">
                <a:latin typeface="DINPro-Medium" panose="02000503030000020004" pitchFamily="50" charset="0"/>
              </a:rPr>
              <a:t>environmental</a:t>
            </a:r>
            <a:r>
              <a:rPr lang="hu-HU" dirty="0">
                <a:latin typeface="DINPro-Medium" panose="02000503030000020004" pitchFamily="50" charset="0"/>
              </a:rPr>
              <a:t> </a:t>
            </a:r>
            <a:r>
              <a:rPr lang="hu-HU" dirty="0" err="1">
                <a:latin typeface="DINPro-Medium" panose="02000503030000020004" pitchFamily="50" charset="0"/>
              </a:rPr>
              <a:t>presures</a:t>
            </a:r>
            <a:endParaRPr lang="hu-HU" dirty="0">
              <a:latin typeface="DINPro-Medium" panose="02000503030000020004" pitchFamily="50" charset="0"/>
            </a:endParaRPr>
          </a:p>
          <a:p>
            <a:pPr lvl="1"/>
            <a:r>
              <a:rPr lang="hu-HU" dirty="0" err="1">
                <a:latin typeface="DINPro-Medium" panose="02000503030000020004" pitchFamily="50" charset="0"/>
              </a:rPr>
              <a:t>Combat</a:t>
            </a:r>
            <a:r>
              <a:rPr lang="hu-HU" dirty="0">
                <a:latin typeface="DINPro-Medium" panose="02000503030000020004" pitchFamily="50" charset="0"/>
              </a:rPr>
              <a:t> </a:t>
            </a:r>
            <a:r>
              <a:rPr lang="hu-HU" dirty="0" err="1">
                <a:latin typeface="DINPro-Medium" panose="02000503030000020004" pitchFamily="50" charset="0"/>
              </a:rPr>
              <a:t>ecological</a:t>
            </a:r>
            <a:r>
              <a:rPr lang="hu-HU" dirty="0">
                <a:latin typeface="DINPro-Medium" panose="02000503030000020004" pitchFamily="50" charset="0"/>
              </a:rPr>
              <a:t> </a:t>
            </a:r>
            <a:r>
              <a:rPr lang="hu-HU" dirty="0" err="1">
                <a:latin typeface="DINPro-Medium" panose="02000503030000020004" pitchFamily="50" charset="0"/>
              </a:rPr>
              <a:t>inequality</a:t>
            </a:r>
            <a:endParaRPr lang="hu-HU" dirty="0">
              <a:latin typeface="DINPro-Medium" panose="02000503030000020004" pitchFamily="50" charset="0"/>
            </a:endParaRPr>
          </a:p>
          <a:p>
            <a:r>
              <a:rPr lang="hu-HU" dirty="0" err="1">
                <a:latin typeface="DINPro-Medium" panose="02000503030000020004" pitchFamily="50" charset="0"/>
              </a:rPr>
              <a:t>Ecological</a:t>
            </a:r>
            <a:r>
              <a:rPr lang="hu-HU" dirty="0">
                <a:latin typeface="DINPro-Medium" panose="02000503030000020004" pitchFamily="50" charset="0"/>
              </a:rPr>
              <a:t> centered </a:t>
            </a:r>
            <a:r>
              <a:rPr lang="hu-HU" dirty="0" err="1">
                <a:latin typeface="DINPro-Medium" panose="02000503030000020004" pitchFamily="50" charset="0"/>
              </a:rPr>
              <a:t>spatial</a:t>
            </a:r>
            <a:r>
              <a:rPr lang="hu-HU" dirty="0">
                <a:latin typeface="DINPro-Medium" panose="02000503030000020004" pitchFamily="50" charset="0"/>
              </a:rPr>
              <a:t> </a:t>
            </a:r>
            <a:r>
              <a:rPr lang="hu-HU" dirty="0" err="1">
                <a:latin typeface="DINPro-Medium" panose="02000503030000020004" pitchFamily="50" charset="0"/>
              </a:rPr>
              <a:t>planning</a:t>
            </a:r>
            <a:endParaRPr lang="hu-HU" dirty="0">
              <a:latin typeface="DINPro-Medium" panose="02000503030000020004" pitchFamily="50" charset="0"/>
            </a:endParaRPr>
          </a:p>
          <a:p>
            <a:endParaRPr lang="hu-HU" dirty="0">
              <a:latin typeface="DINPro-Medium" panose="02000503030000020004" pitchFamily="50" charset="0"/>
            </a:endParaRPr>
          </a:p>
          <a:p>
            <a:pPr marL="0" indent="0">
              <a:buNone/>
            </a:pPr>
            <a:r>
              <a:rPr lang="hu-HU" dirty="0" err="1">
                <a:latin typeface="DINPro-Medium" panose="02000503030000020004" pitchFamily="50" charset="0"/>
              </a:rPr>
              <a:t>To</a:t>
            </a:r>
            <a:r>
              <a:rPr lang="hu-HU" dirty="0">
                <a:latin typeface="DINPro-Medium" panose="02000503030000020004" pitchFamily="50" charset="0"/>
              </a:rPr>
              <a:t> sum </a:t>
            </a:r>
            <a:r>
              <a:rPr lang="hu-HU" dirty="0" err="1">
                <a:latin typeface="DINPro-Medium" panose="02000503030000020004" pitchFamily="50" charset="0"/>
              </a:rPr>
              <a:t>up</a:t>
            </a:r>
            <a:r>
              <a:rPr lang="hu-HU" dirty="0">
                <a:latin typeface="DINPro-Medium" panose="02000503030000020004" pitchFamily="50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DINPro-Medium" panose="02000503030000020004" pitchFamily="50" charset="0"/>
              </a:rPr>
              <a:t>Degrowth by consumption and conscious spatial planning </a:t>
            </a:r>
            <a:endParaRPr lang="hu-HU" dirty="0">
              <a:latin typeface="DINPro-Medium" panose="02000503030000020004" pitchFamily="50" charset="0"/>
            </a:endParaRPr>
          </a:p>
          <a:p>
            <a:pPr marL="0" indent="0">
              <a:buNone/>
            </a:pPr>
            <a:endParaRPr lang="hu-HU" dirty="0">
              <a:latin typeface="DINPro-Medium" panose="02000503030000020004" pitchFamily="50" charset="0"/>
            </a:endParaRPr>
          </a:p>
          <a:p>
            <a:pPr marL="0" indent="0">
              <a:buNone/>
            </a:pPr>
            <a:endParaRPr lang="hu-HU" dirty="0">
              <a:latin typeface="DINPro-Medium" panose="02000503030000020004" pitchFamily="50" charset="0"/>
            </a:endParaRPr>
          </a:p>
          <a:p>
            <a:endParaRPr lang="hu-HU" dirty="0">
              <a:latin typeface="DINPro-Medium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883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5628" y="27019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4800" dirty="0">
                <a:solidFill>
                  <a:schemeClr val="bg1"/>
                </a:solidFill>
                <a:latin typeface="DINPro-Medium" panose="02000503030000020004" pitchFamily="50" charset="0"/>
                <a:cs typeface="Arial" panose="020B0604020202020204" pitchFamily="34" charset="0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2519757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289932" y="546410"/>
            <a:ext cx="6318258" cy="6033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hu-HU" altLang="hu-HU" sz="3900" b="1" dirty="0">
                <a:latin typeface="DINPro-Bold" panose="02000503030000020004" pitchFamily="50" charset="0"/>
                <a:cs typeface="Arial" panose="020B0604020202020204" pitchFamily="34" charset="0"/>
              </a:rPr>
              <a:t>A „</a:t>
            </a:r>
            <a:r>
              <a:rPr lang="hu-HU" altLang="hu-HU" sz="3900" b="1" dirty="0" err="1">
                <a:latin typeface="DINPro-Bold" panose="02000503030000020004" pitchFamily="50" charset="0"/>
                <a:cs typeface="Arial" panose="020B0604020202020204" pitchFamily="34" charset="0"/>
              </a:rPr>
              <a:t>decoupling</a:t>
            </a:r>
            <a:r>
              <a:rPr lang="hu-HU" altLang="hu-HU" sz="3900" b="1" dirty="0">
                <a:latin typeface="DINPro-Bold" panose="02000503030000020004" pitchFamily="50" charset="0"/>
                <a:cs typeface="Arial" panose="020B0604020202020204" pitchFamily="34" charset="0"/>
              </a:rPr>
              <a:t>” előtt tornyosuló akadályok</a:t>
            </a:r>
          </a:p>
          <a:p>
            <a:pPr>
              <a:lnSpc>
                <a:spcPct val="110000"/>
              </a:lnSpc>
            </a:pPr>
            <a:r>
              <a:rPr lang="hu-HU" altLang="hu-HU" dirty="0">
                <a:latin typeface="DINPro-Medium" panose="02000503030000020004" pitchFamily="50" charset="0"/>
                <a:cs typeface="Arial" panose="020B0604020202020204" pitchFamily="34" charset="0"/>
              </a:rPr>
              <a:t>Jövedelem - útfüggőség</a:t>
            </a:r>
            <a:endParaRPr lang="hu-HU" altLang="hu-HU" sz="4400" dirty="0">
              <a:latin typeface="DINPro-Medium" panose="02000503030000020004" pitchFamily="50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hu-HU" altLang="hu-HU" dirty="0" err="1">
                <a:latin typeface="DINPro-Medium" panose="02000503030000020004" pitchFamily="50" charset="0"/>
                <a:cs typeface="Arial" panose="020B0604020202020204" pitchFamily="34" charset="0"/>
              </a:rPr>
              <a:t>Rebound-effect</a:t>
            </a:r>
            <a:endParaRPr lang="hu-HU" altLang="hu-HU" dirty="0">
              <a:latin typeface="DINPro-Medium" panose="02000503030000020004" pitchFamily="50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hu-HU" altLang="hu-HU" u="sng" dirty="0">
                <a:latin typeface="DINPro-Medium" panose="02000503030000020004" pitchFamily="50" charset="0"/>
                <a:cs typeface="Arial" panose="020B0604020202020204" pitchFamily="34" charset="0"/>
              </a:rPr>
              <a:t>Anyagállományok felhalmozása</a:t>
            </a:r>
          </a:p>
          <a:p>
            <a:pPr lvl="1">
              <a:lnSpc>
                <a:spcPct val="110000"/>
              </a:lnSpc>
            </a:pPr>
            <a:r>
              <a:rPr lang="hu-HU" altLang="hu-HU" sz="2800" dirty="0">
                <a:latin typeface="DINPro-Medium" panose="02000503030000020004" pitchFamily="50" charset="0"/>
                <a:cs typeface="Arial" panose="020B0604020202020204" pitchFamily="34" charset="0"/>
              </a:rPr>
              <a:t>Társadalmi megatrendek</a:t>
            </a:r>
          </a:p>
          <a:p>
            <a:pPr lvl="1">
              <a:lnSpc>
                <a:spcPct val="110000"/>
              </a:lnSpc>
            </a:pPr>
            <a:r>
              <a:rPr lang="hu-HU" altLang="hu-HU" sz="2800" dirty="0">
                <a:latin typeface="DINPro-Medium" panose="02000503030000020004" pitchFamily="50" charset="0"/>
                <a:cs typeface="Arial" panose="020B0604020202020204" pitchFamily="34" charset="0"/>
              </a:rPr>
              <a:t>Flow-</a:t>
            </a:r>
            <a:r>
              <a:rPr lang="hu-HU" altLang="hu-HU" sz="2800" dirty="0" err="1">
                <a:latin typeface="DINPro-Medium" panose="02000503030000020004" pitchFamily="50" charset="0"/>
                <a:cs typeface="Arial" panose="020B0604020202020204" pitchFamily="34" charset="0"/>
              </a:rPr>
              <a:t>stock</a:t>
            </a:r>
            <a:r>
              <a:rPr lang="hu-HU" altLang="hu-HU" sz="2800" dirty="0">
                <a:latin typeface="DINPro-Medium" panose="02000503030000020004" pitchFamily="50" charset="0"/>
                <a:cs typeface="Arial" panose="020B0604020202020204" pitchFamily="34" charset="0"/>
              </a:rPr>
              <a:t> technológiai trade-</a:t>
            </a:r>
            <a:r>
              <a:rPr lang="hu-HU" altLang="hu-HU" sz="2800" dirty="0" err="1">
                <a:latin typeface="DINPro-Medium" panose="02000503030000020004" pitchFamily="50" charset="0"/>
                <a:cs typeface="Arial" panose="020B0604020202020204" pitchFamily="34" charset="0"/>
              </a:rPr>
              <a:t>off</a:t>
            </a:r>
            <a:endParaRPr lang="hu-HU" altLang="hu-HU" sz="2800" dirty="0">
              <a:latin typeface="DINPro-Medium" panose="02000503030000020004" pitchFamily="50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hu-HU" altLang="hu-HU" sz="2800" dirty="0">
                <a:latin typeface="DINPro-Medium" panose="02000503030000020004" pitchFamily="50" charset="0"/>
                <a:cs typeface="Arial" panose="020B0604020202020204" pitchFamily="34" charset="0"/>
              </a:rPr>
              <a:t>Gazdaságszerkezet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0" t="18500" r="30238" b="9682"/>
          <a:stretch>
            <a:fillRect/>
          </a:stretch>
        </p:blipFill>
        <p:spPr bwMode="auto">
          <a:xfrm>
            <a:off x="6730738" y="-18853"/>
            <a:ext cx="5461262" cy="493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8682731" y="141505"/>
            <a:ext cx="2757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err="1">
                <a:latin typeface="DINPro-Light" panose="02000504040000020003" pitchFamily="50" charset="0"/>
                <a:cs typeface="Arial" panose="020B0604020202020204" pitchFamily="34" charset="0"/>
              </a:rPr>
              <a:t>Krausmann</a:t>
            </a:r>
            <a:r>
              <a:rPr lang="hu-HU" sz="1100" dirty="0">
                <a:latin typeface="DINPro-Light" panose="02000504040000020003" pitchFamily="50" charset="0"/>
                <a:cs typeface="Arial" panose="020B0604020202020204" pitchFamily="34" charset="0"/>
              </a:rPr>
              <a:t> et </a:t>
            </a:r>
            <a:r>
              <a:rPr lang="hu-HU" sz="1100" dirty="0" err="1">
                <a:latin typeface="DINPro-Light" panose="02000504040000020003" pitchFamily="50" charset="0"/>
                <a:cs typeface="Arial" panose="020B0604020202020204" pitchFamily="34" charset="0"/>
              </a:rPr>
              <a:t>al</a:t>
            </a:r>
            <a:r>
              <a:rPr lang="hu-HU" sz="1100" dirty="0">
                <a:latin typeface="DINPro-Light" panose="02000504040000020003" pitchFamily="50" charset="0"/>
                <a:cs typeface="Arial" panose="020B0604020202020204" pitchFamily="34" charset="0"/>
              </a:rPr>
              <a:t>., 2017</a:t>
            </a:r>
          </a:p>
        </p:txBody>
      </p:sp>
      <p:pic>
        <p:nvPicPr>
          <p:cNvPr id="6" name="Tartalom helye 3">
            <a:extLst>
              <a:ext uri="{FF2B5EF4-FFF2-40B4-BE49-F238E27FC236}">
                <a16:creationId xmlns:a16="http://schemas.microsoft.com/office/drawing/2014/main" id="{9A4073C1-0744-41F5-A483-6583BCC98B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8" y="5714689"/>
            <a:ext cx="3130777" cy="103194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/>
          <a:srcRect l="4867" t="33828" r="79638" b="16271"/>
          <a:stretch/>
        </p:blipFill>
        <p:spPr>
          <a:xfrm>
            <a:off x="6524531" y="-18853"/>
            <a:ext cx="5667469" cy="51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1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E94ADE-30EF-405D-A859-0EFA55724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6277"/>
            <a:ext cx="10515600" cy="1325563"/>
          </a:xfrm>
        </p:spPr>
        <p:txBody>
          <a:bodyPr/>
          <a:lstStyle/>
          <a:p>
            <a:r>
              <a:rPr lang="hu-HU" dirty="0">
                <a:latin typeface="DINPro-Bold" panose="02000503030000020004" pitchFamily="50" charset="0"/>
              </a:rPr>
              <a:t>Anyagállományok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A006ADA-5D2D-4285-9EF6-241786A64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4685" y="1173350"/>
            <a:ext cx="7941297" cy="4657275"/>
          </a:xfrm>
        </p:spPr>
        <p:txBody>
          <a:bodyPr>
            <a:normAutofit/>
          </a:bodyPr>
          <a:lstStyle/>
          <a:p>
            <a:r>
              <a:rPr lang="hu-HU" dirty="0">
                <a:latin typeface="DINPro-Bold" panose="02000503030000020004" pitchFamily="50" charset="0"/>
              </a:rPr>
              <a:t>Funkciók</a:t>
            </a:r>
          </a:p>
          <a:p>
            <a:pPr lvl="1"/>
            <a:r>
              <a:rPr lang="hu-HU" dirty="0">
                <a:latin typeface="DINPro-Bold" panose="02000503030000020004" pitchFamily="50" charset="0"/>
              </a:rPr>
              <a:t>Az anyagáramok átalakítása</a:t>
            </a:r>
          </a:p>
          <a:p>
            <a:pPr lvl="1"/>
            <a:r>
              <a:rPr lang="hu-HU" dirty="0">
                <a:latin typeface="DINPro-Bold" panose="02000503030000020004" pitchFamily="50" charset="0"/>
              </a:rPr>
              <a:t>„Szolgáltatások” nyújtása a társadalom számára</a:t>
            </a:r>
          </a:p>
          <a:p>
            <a:r>
              <a:rPr lang="hu-HU" dirty="0">
                <a:latin typeface="DINPro-Bold" panose="02000503030000020004" pitchFamily="50" charset="0"/>
              </a:rPr>
              <a:t>Jelentőség</a:t>
            </a:r>
          </a:p>
          <a:p>
            <a:pPr lvl="1"/>
            <a:r>
              <a:rPr lang="hu-HU" dirty="0">
                <a:latin typeface="DINPro-Bold" panose="02000503030000020004" pitchFamily="50" charset="0"/>
              </a:rPr>
              <a:t>Erőforrások</a:t>
            </a:r>
          </a:p>
          <a:p>
            <a:pPr lvl="1"/>
            <a:r>
              <a:rPr lang="hu-HU" dirty="0">
                <a:latin typeface="DINPro-Bold" panose="02000503030000020004" pitchFamily="50" charset="0"/>
              </a:rPr>
              <a:t>Hulladékok</a:t>
            </a:r>
          </a:p>
          <a:p>
            <a:pPr lvl="1"/>
            <a:r>
              <a:rPr lang="hu-HU" dirty="0">
                <a:latin typeface="DINPro-Bold" panose="02000503030000020004" pitchFamily="50" charset="0"/>
              </a:rPr>
              <a:t>Flow-típusú szennyezők (</a:t>
            </a:r>
            <a:r>
              <a:rPr lang="hu-HU" dirty="0" err="1">
                <a:latin typeface="DINPro-Bold" panose="02000503030000020004" pitchFamily="50" charset="0"/>
              </a:rPr>
              <a:t>lock</a:t>
            </a:r>
            <a:r>
              <a:rPr lang="hu-HU" dirty="0">
                <a:latin typeface="DINPro-Bold" panose="02000503030000020004" pitchFamily="50" charset="0"/>
              </a:rPr>
              <a:t>-in)</a:t>
            </a:r>
          </a:p>
          <a:p>
            <a:r>
              <a:rPr lang="hu-HU" dirty="0">
                <a:latin typeface="DINPro-Bold" panose="02000503030000020004" pitchFamily="50" charset="0"/>
              </a:rPr>
              <a:t>Megjelenés </a:t>
            </a:r>
          </a:p>
          <a:p>
            <a:pPr lvl="1"/>
            <a:r>
              <a:rPr lang="hu-HU" dirty="0">
                <a:latin typeface="DINPro-Bold" panose="02000503030000020004" pitchFamily="50" charset="0"/>
              </a:rPr>
              <a:t>Épületek és más infrastruktúraelemek (I &amp; G)</a:t>
            </a:r>
          </a:p>
          <a:p>
            <a:pPr lvl="1"/>
            <a:r>
              <a:rPr lang="hu-HU" dirty="0">
                <a:latin typeface="DINPro-Bold" panose="02000503030000020004" pitchFamily="50" charset="0"/>
              </a:rPr>
              <a:t>Tőkeeszközök (I)</a:t>
            </a:r>
          </a:p>
          <a:p>
            <a:pPr lvl="1"/>
            <a:r>
              <a:rPr lang="hu-HU" dirty="0">
                <a:latin typeface="DINPro-Bold" panose="02000503030000020004" pitchFamily="50" charset="0"/>
              </a:rPr>
              <a:t>Tartós fogyasztási cikkek (C)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6EC54410-9155-4952-A0D4-7A4E70222A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8" y="5714689"/>
            <a:ext cx="3130777" cy="1031942"/>
          </a:xfrm>
          <a:prstGeom prst="rect">
            <a:avLst/>
          </a:prstGeom>
        </p:spPr>
      </p:pic>
      <p:pic>
        <p:nvPicPr>
          <p:cNvPr id="6" name="Kép 5" descr="A képen szöveg, épület, kültéri, égbolt látható&#10;&#10;Automatikusan generált leírás">
            <a:extLst>
              <a:ext uri="{FF2B5EF4-FFF2-40B4-BE49-F238E27FC236}">
                <a16:creationId xmlns:a16="http://schemas.microsoft.com/office/drawing/2014/main" id="{35681AF7-6046-4548-85C5-B632846646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7575" y="2607013"/>
            <a:ext cx="2831692" cy="1864789"/>
          </a:xfrm>
          <a:prstGeom prst="rect">
            <a:avLst/>
          </a:prstGeom>
          <a:effectLst>
            <a:softEdge rad="304800"/>
          </a:effectLst>
        </p:spPr>
      </p:pic>
    </p:spTree>
    <p:extLst>
      <p:ext uri="{BB962C8B-B14F-4D97-AF65-F5344CB8AC3E}">
        <p14:creationId xmlns:p14="http://schemas.microsoft.com/office/powerpoint/2010/main" val="250864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3">
            <a:extLst>
              <a:ext uri="{FF2B5EF4-FFF2-40B4-BE49-F238E27FC236}">
                <a16:creationId xmlns:a16="http://schemas.microsoft.com/office/drawing/2014/main" id="{04452DE1-AC2C-481F-9DE2-88E339501C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8" y="5714689"/>
            <a:ext cx="3130777" cy="103194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37915" cy="1325563"/>
          </a:xfrm>
        </p:spPr>
        <p:txBody>
          <a:bodyPr/>
          <a:lstStyle/>
          <a:p>
            <a:r>
              <a:rPr lang="hu-HU" b="1" dirty="0">
                <a:latin typeface="DINPro-Bold" panose="02000503030000020004" pitchFamily="50" charset="0"/>
                <a:cs typeface="Arial" panose="020B0604020202020204" pitchFamily="34" charset="0"/>
              </a:rPr>
              <a:t>Anyagállományok – szerkezet és trendek</a:t>
            </a:r>
            <a:endParaRPr lang="en-US" b="1" dirty="0">
              <a:latin typeface="DINPro-Bold" panose="02000503030000020004" pitchFamily="50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43" y="1825625"/>
            <a:ext cx="9144000" cy="462999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640390" y="6449497"/>
            <a:ext cx="1368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err="1">
                <a:latin typeface="DINPro-Light" panose="02000504040000020003" pitchFamily="50" charset="0"/>
              </a:rPr>
              <a:t>Krausmann</a:t>
            </a:r>
            <a:r>
              <a:rPr lang="hu-HU" sz="900" dirty="0">
                <a:latin typeface="DINPro-Light" panose="02000504040000020003" pitchFamily="50" charset="0"/>
              </a:rPr>
              <a:t> et </a:t>
            </a:r>
            <a:r>
              <a:rPr lang="hu-HU" sz="900" dirty="0" err="1">
                <a:latin typeface="DINPro-Light" panose="02000504040000020003" pitchFamily="50" charset="0"/>
              </a:rPr>
              <a:t>al</a:t>
            </a:r>
            <a:r>
              <a:rPr lang="hu-HU" sz="900" dirty="0">
                <a:latin typeface="DINPro-Light" panose="02000504040000020003" pitchFamily="50" charset="0"/>
              </a:rPr>
              <a:t>., 2017</a:t>
            </a:r>
          </a:p>
        </p:txBody>
      </p:sp>
    </p:spTree>
    <p:extLst>
      <p:ext uri="{BB962C8B-B14F-4D97-AF65-F5344CB8AC3E}">
        <p14:creationId xmlns:p14="http://schemas.microsoft.com/office/powerpoint/2010/main" val="142026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E94ADE-30EF-405D-A859-0EFA5572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DINPro-Bold" panose="02000503030000020004" pitchFamily="50" charset="0"/>
              </a:rPr>
              <a:t>Kulcskérdések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A006ADA-5D2D-4285-9EF6-241786A64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DINPro-Bold" panose="02000503030000020004" pitchFamily="50" charset="0"/>
              </a:rPr>
              <a:t>Technológia</a:t>
            </a:r>
            <a:r>
              <a:rPr lang="hu-HU" dirty="0">
                <a:latin typeface="DINPro-Bold" panose="02000503030000020004" pitchFamily="50" charset="0"/>
              </a:rPr>
              <a:t> – anyagállományok határozzák meg a környezeti hatást! (trade-</a:t>
            </a:r>
            <a:r>
              <a:rPr lang="hu-HU" dirty="0" err="1">
                <a:latin typeface="DINPro-Bold" panose="02000503030000020004" pitchFamily="50" charset="0"/>
              </a:rPr>
              <a:t>off</a:t>
            </a:r>
            <a:r>
              <a:rPr lang="hu-HU" dirty="0">
                <a:latin typeface="DINPro-Bold" panose="02000503030000020004" pitchFamily="50" charset="0"/>
              </a:rPr>
              <a:t>)</a:t>
            </a:r>
          </a:p>
          <a:p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DINPro-Bold" panose="02000503030000020004" pitchFamily="50" charset="0"/>
              </a:rPr>
              <a:t>Fogyasztói igények </a:t>
            </a:r>
            <a:r>
              <a:rPr lang="hu-HU" dirty="0">
                <a:latin typeface="DINPro-Bold" panose="02000503030000020004" pitchFamily="50" charset="0"/>
              </a:rPr>
              <a:t>(pl. lakhatás, szuburbanizáció, „parallel </a:t>
            </a:r>
            <a:r>
              <a:rPr lang="hu-HU" dirty="0" err="1">
                <a:latin typeface="DINPro-Bold" panose="02000503030000020004" pitchFamily="50" charset="0"/>
              </a:rPr>
              <a:t>consumption</a:t>
            </a:r>
            <a:r>
              <a:rPr lang="hu-HU" dirty="0">
                <a:latin typeface="DINPro-Bold" panose="02000503030000020004" pitchFamily="50" charset="0"/>
              </a:rPr>
              <a:t>”…)</a:t>
            </a:r>
          </a:p>
          <a:p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DINPro-Bold" panose="02000503030000020004" pitchFamily="50" charset="0"/>
              </a:rPr>
              <a:t>Globalizáció</a:t>
            </a:r>
          </a:p>
          <a:p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DINPro-Bold" panose="02000503030000020004" pitchFamily="50" charset="0"/>
              </a:rPr>
              <a:t>Jövedelmi és vagyoni egyenlőtlenségek</a:t>
            </a:r>
          </a:p>
          <a:p>
            <a:endParaRPr lang="hu-HU" dirty="0">
              <a:latin typeface="DINPro-Bold" panose="02000503030000020004" pitchFamily="50" charset="0"/>
            </a:endParaRPr>
          </a:p>
          <a:p>
            <a:endParaRPr lang="hu-HU" dirty="0">
              <a:latin typeface="DINPro-Bold" panose="02000503030000020004" pitchFamily="50" charset="0"/>
            </a:endParaRP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6EC54410-9155-4952-A0D4-7A4E70222A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8" y="5714689"/>
            <a:ext cx="3130777" cy="1031942"/>
          </a:xfrm>
          <a:prstGeom prst="rect">
            <a:avLst/>
          </a:prstGeom>
        </p:spPr>
      </p:pic>
      <p:sp>
        <p:nvSpPr>
          <p:cNvPr id="5" name="Nyíl: jobbra mutató 4">
            <a:extLst>
              <a:ext uri="{FF2B5EF4-FFF2-40B4-BE49-F238E27FC236}">
                <a16:creationId xmlns:a16="http://schemas.microsoft.com/office/drawing/2014/main" id="{8C6B3AF7-E813-42F3-B54C-7D30053448FF}"/>
              </a:ext>
            </a:extLst>
          </p:cNvPr>
          <p:cNvSpPr/>
          <p:nvPr/>
        </p:nvSpPr>
        <p:spPr>
          <a:xfrm>
            <a:off x="4628561" y="5118755"/>
            <a:ext cx="2083324" cy="1031942"/>
          </a:xfrm>
          <a:prstGeom prst="rightArrow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005A7305-B4E3-42C7-9579-E6CAEB5F78B3}"/>
              </a:ext>
            </a:extLst>
          </p:cNvPr>
          <p:cNvSpPr txBox="1"/>
          <p:nvPr/>
        </p:nvSpPr>
        <p:spPr>
          <a:xfrm>
            <a:off x="7494104" y="4860235"/>
            <a:ext cx="37172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DINPro-Bold" panose="02000503030000020004" pitchFamily="50" charset="0"/>
              </a:rPr>
              <a:t>Van kölcsönösen előnyös beavatkozási lehetőség?</a:t>
            </a:r>
          </a:p>
        </p:txBody>
      </p:sp>
    </p:spTree>
    <p:extLst>
      <p:ext uri="{BB962C8B-B14F-4D97-AF65-F5344CB8AC3E}">
        <p14:creationId xmlns:p14="http://schemas.microsoft.com/office/powerpoint/2010/main" val="268808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1128" y="179908"/>
            <a:ext cx="6816365" cy="1325563"/>
          </a:xfrm>
        </p:spPr>
        <p:txBody>
          <a:bodyPr>
            <a:normAutofit/>
          </a:bodyPr>
          <a:lstStyle/>
          <a:p>
            <a:r>
              <a:rPr lang="hu-HU" sz="4000" dirty="0">
                <a:latin typeface="DINPro-Bold" panose="02000503030000020004" pitchFamily="50" charset="0"/>
              </a:rPr>
              <a:t>Az „anyagfelhalmozás aranyszabálya”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9664" y="1505471"/>
            <a:ext cx="4921299" cy="4351338"/>
          </a:xfrm>
        </p:spPr>
        <p:txBody>
          <a:bodyPr/>
          <a:lstStyle/>
          <a:p>
            <a:r>
              <a:rPr lang="hu-HU" dirty="0" err="1">
                <a:latin typeface="DINPro-Medium" panose="02000503030000020004" pitchFamily="50" charset="0"/>
              </a:rPr>
              <a:t>Solow</a:t>
            </a:r>
            <a:r>
              <a:rPr lang="hu-HU" dirty="0">
                <a:latin typeface="DINPro-Medium" panose="02000503030000020004" pitchFamily="50" charset="0"/>
              </a:rPr>
              <a:t>-modell</a:t>
            </a:r>
          </a:p>
          <a:p>
            <a:r>
              <a:rPr lang="hu-HU" dirty="0">
                <a:latin typeface="DINPro-Medium" panose="02000503030000020004" pitchFamily="50" charset="0"/>
              </a:rPr>
              <a:t>Korlátlan anyagfelhalmozás:</a:t>
            </a:r>
            <a:r>
              <a:rPr lang="en-US" dirty="0">
                <a:latin typeface="DINPro-Medium" panose="02000503030000020004" pitchFamily="50" charset="0"/>
              </a:rPr>
              <a:t> k</a:t>
            </a:r>
            <a:r>
              <a:rPr lang="hu-HU" dirty="0" err="1">
                <a:latin typeface="DINPro-Medium" panose="02000503030000020004" pitchFamily="50" charset="0"/>
              </a:rPr>
              <a:t>ódolva</a:t>
            </a:r>
            <a:r>
              <a:rPr lang="hu-HU" dirty="0">
                <a:latin typeface="DINPro-Medium" panose="02000503030000020004" pitchFamily="50" charset="0"/>
              </a:rPr>
              <a:t> a társadalmi-gazdasági rendszerben</a:t>
            </a:r>
          </a:p>
          <a:p>
            <a:endParaRPr lang="hu-HU" dirty="0">
              <a:latin typeface="DINPro-Medium" panose="02000503030000020004" pitchFamily="50" charset="0"/>
            </a:endParaRPr>
          </a:p>
        </p:txBody>
      </p:sp>
      <p:pic>
        <p:nvPicPr>
          <p:cNvPr id="4" name="Kép 3" descr="A képen szöveg látható&#10;&#10;Automatikusan generált leírá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499" y="0"/>
            <a:ext cx="6432501" cy="6858000"/>
          </a:xfrm>
          <a:prstGeom prst="rect">
            <a:avLst/>
          </a:prstGeom>
        </p:spPr>
      </p:pic>
      <p:pic>
        <p:nvPicPr>
          <p:cNvPr id="5" name="Kép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4" b="2804"/>
          <a:stretch/>
        </p:blipFill>
        <p:spPr bwMode="auto">
          <a:xfrm>
            <a:off x="192429" y="3527547"/>
            <a:ext cx="5001895" cy="3267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373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FCF17D-8FE0-4090-BF57-CCBCAB007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348" y="-188906"/>
            <a:ext cx="10515600" cy="1325563"/>
          </a:xfrm>
        </p:spPr>
        <p:txBody>
          <a:bodyPr/>
          <a:lstStyle/>
          <a:p>
            <a:r>
              <a:rPr lang="hu-HU" dirty="0">
                <a:latin typeface="DINPro-Bold" panose="02000503030000020004" pitchFamily="50" charset="0"/>
              </a:rPr>
              <a:t>Területi tervezés és anyagállományok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C2C79593-820D-490C-8F12-039A004426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563138"/>
              </p:ext>
            </p:extLst>
          </p:nvPr>
        </p:nvGraphicFramePr>
        <p:xfrm>
          <a:off x="841299" y="713151"/>
          <a:ext cx="10446027" cy="57607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04358">
                  <a:extLst>
                    <a:ext uri="{9D8B030D-6E8A-4147-A177-3AD203B41FA5}">
                      <a16:colId xmlns:a16="http://schemas.microsoft.com/office/drawing/2014/main" val="978926875"/>
                    </a:ext>
                  </a:extLst>
                </a:gridCol>
                <a:gridCol w="4195634">
                  <a:extLst>
                    <a:ext uri="{9D8B030D-6E8A-4147-A177-3AD203B41FA5}">
                      <a16:colId xmlns:a16="http://schemas.microsoft.com/office/drawing/2014/main" val="739691459"/>
                    </a:ext>
                  </a:extLst>
                </a:gridCol>
                <a:gridCol w="1808922">
                  <a:extLst>
                    <a:ext uri="{9D8B030D-6E8A-4147-A177-3AD203B41FA5}">
                      <a16:colId xmlns:a16="http://schemas.microsoft.com/office/drawing/2014/main" val="51997654"/>
                    </a:ext>
                  </a:extLst>
                </a:gridCol>
                <a:gridCol w="1918252">
                  <a:extLst>
                    <a:ext uri="{9D8B030D-6E8A-4147-A177-3AD203B41FA5}">
                      <a16:colId xmlns:a16="http://schemas.microsoft.com/office/drawing/2014/main" val="3963594558"/>
                    </a:ext>
                  </a:extLst>
                </a:gridCol>
                <a:gridCol w="1818861">
                  <a:extLst>
                    <a:ext uri="{9D8B030D-6E8A-4147-A177-3AD203B41FA5}">
                      <a16:colId xmlns:a16="http://schemas.microsoft.com/office/drawing/2014/main" val="8764185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 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  <a:latin typeface="DINPro-Light" panose="02000504040000020003" pitchFamily="50" charset="0"/>
                        </a:rPr>
                        <a:t>Együttható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Std. Error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i="1" dirty="0" smtClean="0">
                          <a:effectLst/>
                          <a:latin typeface="DINPro-Light" panose="02000504040000020003" pitchFamily="50" charset="0"/>
                        </a:rPr>
                        <a:t>p</a:t>
                      </a:r>
                      <a:endParaRPr lang="hu-HU" sz="1600" i="1" dirty="0">
                        <a:solidFill>
                          <a:schemeClr val="tx1"/>
                        </a:solidFill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926337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  <a:latin typeface="DINPro-Light" panose="02000504040000020003" pitchFamily="50" charset="0"/>
                        </a:rPr>
                        <a:t>Konstans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-3.3145e+01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4.8223e+00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6.271e-12 ***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328700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  <a:latin typeface="DINPro-Light" panose="02000504040000020003" pitchFamily="50" charset="0"/>
                        </a:rPr>
                        <a:t>Területi tervezési rendszer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 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 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 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8933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  <a:latin typeface="DINPro-Light" panose="02000504040000020003" pitchFamily="50" charset="0"/>
                        </a:rPr>
                        <a:t> 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  <a:latin typeface="DINPro-Light" panose="02000504040000020003" pitchFamily="50" charset="0"/>
                        </a:rPr>
                        <a:t>Piac-vezérelt </a:t>
                      </a:r>
                      <a:r>
                        <a:rPr lang="hu-HU" sz="1800" dirty="0" err="1">
                          <a:effectLst/>
                          <a:latin typeface="DINPro-Light" panose="02000504040000020003" pitchFamily="50" charset="0"/>
                        </a:rPr>
                        <a:t>neo</a:t>
                      </a:r>
                      <a:r>
                        <a:rPr lang="hu-HU" sz="1800" dirty="0">
                          <a:effectLst/>
                          <a:latin typeface="DINPro-Light" panose="02000504040000020003" pitchFamily="50" charset="0"/>
                        </a:rPr>
                        <a:t>-performatív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-2.2408e-01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5.3313e-01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6.733e-01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4519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  <a:latin typeface="DINPro-Light" panose="02000504040000020003" pitchFamily="50" charset="0"/>
                        </a:rPr>
                        <a:t> 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  <a:latin typeface="DINPro-Light" panose="02000504040000020003" pitchFamily="50" charset="0"/>
                        </a:rPr>
                        <a:t>Kisiklott performatív 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1.1400e+00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6.2214e-01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6.690e-02 .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9207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  <a:latin typeface="DINPro-Light" panose="02000504040000020003" pitchFamily="50" charset="0"/>
                        </a:rPr>
                        <a:t> 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Proto-</a:t>
                      </a:r>
                      <a:r>
                        <a:rPr lang="hu-HU" sz="1800" dirty="0" err="1">
                          <a:effectLst/>
                          <a:latin typeface="DINPro-Light" panose="02000504040000020003" pitchFamily="50" charset="0"/>
                        </a:rPr>
                        <a:t>konformatív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1.1530e+00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6.4982e-01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7.600e-02 .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905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  <a:latin typeface="DINPro-Light" panose="02000504040000020003" pitchFamily="50" charset="0"/>
                        </a:rPr>
                        <a:t> 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 err="1">
                          <a:effectLst/>
                          <a:latin typeface="DINPro-Light" panose="02000504040000020003" pitchFamily="50" charset="0"/>
                        </a:rPr>
                        <a:t>Államvezérelt</a:t>
                      </a:r>
                      <a:r>
                        <a:rPr lang="hu-HU" sz="1800" dirty="0">
                          <a:effectLst/>
                          <a:latin typeface="DINPro-Light" panose="02000504040000020003" pitchFamily="50" charset="0"/>
                        </a:rPr>
                        <a:t> </a:t>
                      </a:r>
                      <a:r>
                        <a:rPr lang="hu-HU" sz="1800" dirty="0" err="1">
                          <a:effectLst/>
                          <a:latin typeface="DINPro-Light" panose="02000504040000020003" pitchFamily="50" charset="0"/>
                        </a:rPr>
                        <a:t>neo</a:t>
                      </a:r>
                      <a:r>
                        <a:rPr lang="hu-HU" sz="1800" dirty="0">
                          <a:effectLst/>
                          <a:latin typeface="DINPro-Light" panose="02000504040000020003" pitchFamily="50" charset="0"/>
                        </a:rPr>
                        <a:t>-performatív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-1.1022e+00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3.9067e-01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4.783e-03 **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584004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  <a:latin typeface="DINPro-Light" panose="02000504040000020003" pitchFamily="50" charset="0"/>
                        </a:rPr>
                        <a:t>Tercier szektor </a:t>
                      </a: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(%)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6.7149e-01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9.3871e-02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8.473e-13 ***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951192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  <a:latin typeface="DINPro-Light" panose="02000504040000020003" pitchFamily="50" charset="0"/>
                        </a:rPr>
                        <a:t>Urbanizációs ráta </a:t>
                      </a: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(%)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3.1506e-01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8.1073e-02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1.019e-4 ***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116802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ln(GDP </a:t>
                      </a:r>
                      <a:r>
                        <a:rPr lang="hu-HU" sz="1800" dirty="0">
                          <a:effectLst/>
                          <a:latin typeface="DINPro-Light" panose="02000504040000020003" pitchFamily="50" charset="0"/>
                        </a:rPr>
                        <a:t>per fő</a:t>
                      </a: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)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3.2054e+00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5.3839e-01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2.620e-09 ***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584891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  <a:latin typeface="DINPro-Light" panose="02000504040000020003" pitchFamily="50" charset="0"/>
                        </a:rPr>
                        <a:t>Tercier szektor</a:t>
                      </a: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*ln(GDP per </a:t>
                      </a:r>
                      <a:r>
                        <a:rPr lang="hu-HU" sz="1800" dirty="0">
                          <a:effectLst/>
                          <a:latin typeface="DINPro-Light" panose="02000504040000020003" pitchFamily="50" charset="0"/>
                        </a:rPr>
                        <a:t>fő</a:t>
                      </a: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)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-5.7765e-02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9.7710e-03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3.382e-09 ***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096240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  <a:latin typeface="DINPro-Light" panose="02000504040000020003" pitchFamily="50" charset="0"/>
                        </a:rPr>
                        <a:t>Tercier szektor</a:t>
                      </a: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*Urban</a:t>
                      </a:r>
                      <a:r>
                        <a:rPr lang="hu-HU" sz="1800" dirty="0" err="1">
                          <a:effectLst/>
                          <a:latin typeface="DINPro-Light" panose="02000504040000020003" pitchFamily="50" charset="0"/>
                        </a:rPr>
                        <a:t>izáció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-1.0597e-02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1.5350e-03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5.081e-12 ***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940361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Urban population*ln(GDP per cap)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-2.4154e-02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8.3720e-03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3.913e-04 **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17943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  <a:latin typeface="DINPro-Light" panose="02000504040000020003" pitchFamily="50" charset="0"/>
                        </a:rPr>
                        <a:t>Tercier szektor</a:t>
                      </a: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*Urban</a:t>
                      </a:r>
                      <a:r>
                        <a:rPr lang="hu-HU" sz="1800" dirty="0" err="1">
                          <a:effectLst/>
                          <a:latin typeface="DINPro-Light" panose="02000504040000020003" pitchFamily="50" charset="0"/>
                        </a:rPr>
                        <a:t>izáció</a:t>
                      </a: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*ln(GDP per </a:t>
                      </a:r>
                      <a:r>
                        <a:rPr lang="hu-HU" sz="1800" dirty="0">
                          <a:effectLst/>
                          <a:latin typeface="DINPro-Light" panose="02000504040000020003" pitchFamily="50" charset="0"/>
                        </a:rPr>
                        <a:t>fő</a:t>
                      </a: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)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8.7411e-04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DINPro-Light" panose="02000504040000020003" pitchFamily="50" charset="0"/>
                        </a:rPr>
                        <a:t>1.4907e-04</a:t>
                      </a:r>
                      <a:endParaRPr lang="hu-HU" sz="16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DINPro-Light" panose="02000504040000020003" pitchFamily="50" charset="0"/>
                        </a:rPr>
                        <a:t>4.543e-09 ***</a:t>
                      </a:r>
                      <a:endParaRPr lang="hu-HU" sz="16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729884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616DCDE-24BE-4439-BBBC-606E5530D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96335"/>
            <a:ext cx="121286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hu-HU" altLang="hu-HU" sz="16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DINPro-Bold" panose="020005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Regressziós együtthatók</a:t>
            </a:r>
            <a:r>
              <a:rPr kumimoji="0" lang="en-US" altLang="hu-HU" sz="16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DINPro-Bold" panose="020005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(Hausmann-</a:t>
            </a:r>
            <a:r>
              <a:rPr kumimoji="0" lang="en-US" altLang="hu-HU" sz="1600" b="1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DINPro-Bold" panose="020005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Taylo</a:t>
            </a:r>
            <a:r>
              <a:rPr kumimoji="0" lang="hu-HU" altLang="hu-HU" sz="16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DINPro-Bold" panose="020005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n-US" altLang="hu-HU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DINPro-Bold" panose="020005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hu-HU" altLang="hu-HU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DINPro-Bold" panose="020005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hu-HU" altLang="hu-HU" sz="1050" b="0" i="0" u="none" strike="noStrike" cap="none" normalizeH="0" baseline="0" dirty="0" smtClean="0" bmk="_Hlk48907900">
                <a:ln>
                  <a:noFill/>
                </a:ln>
                <a:solidFill>
                  <a:srgbClr val="000000"/>
                </a:solidFill>
                <a:effectLst/>
                <a:latin typeface="DINPro-Light" panose="0200050404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Referencia </a:t>
            </a:r>
            <a:r>
              <a:rPr kumimoji="0" lang="hu-HU" altLang="hu-HU" sz="1050" b="0" i="0" u="none" strike="noStrike" cap="none" normalizeH="0" baseline="0" dirty="0" bmk="_Hlk48907900">
                <a:ln>
                  <a:noFill/>
                </a:ln>
                <a:solidFill>
                  <a:srgbClr val="000000"/>
                </a:solidFill>
                <a:effectLst/>
                <a:latin typeface="DINPro-Light" panose="0200050404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kategória</a:t>
            </a:r>
            <a:r>
              <a:rPr kumimoji="0" lang="en-US" altLang="hu-HU" sz="1050" b="0" i="0" u="none" strike="noStrike" cap="none" normalizeH="0" baseline="0" dirty="0" bmk="_Hlk48907900">
                <a:ln>
                  <a:noFill/>
                </a:ln>
                <a:solidFill>
                  <a:srgbClr val="000000"/>
                </a:solidFill>
                <a:effectLst/>
                <a:latin typeface="DINPro-Light" panose="0200050404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altLang="hu-HU" sz="1050" dirty="0" bmk="_Hlk48907900">
                <a:solidFill>
                  <a:srgbClr val="000000"/>
                </a:solidFill>
                <a:latin typeface="DINPro-Light" panose="0200050404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kumimoji="0" lang="en-US" altLang="hu-HU" sz="1050" b="0" i="0" u="none" strike="noStrike" cap="none" normalizeH="0" baseline="0" dirty="0" err="1" bmk="_Hlk48907900">
                <a:ln>
                  <a:noFill/>
                </a:ln>
                <a:solidFill>
                  <a:srgbClr val="000000"/>
                </a:solidFill>
                <a:effectLst/>
                <a:latin typeface="DINPro-Light" panose="0200050404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onformat</a:t>
            </a:r>
            <a:r>
              <a:rPr kumimoji="0" lang="hu-HU" altLang="hu-HU" sz="1050" b="0" i="0" u="none" strike="noStrike" cap="none" normalizeH="0" baseline="0" dirty="0" bmk="_Hlk48907900">
                <a:ln>
                  <a:noFill/>
                </a:ln>
                <a:solidFill>
                  <a:srgbClr val="000000"/>
                </a:solidFill>
                <a:effectLst/>
                <a:latin typeface="DINPro-Light" panose="0200050404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ív</a:t>
            </a:r>
            <a:endParaRPr kumimoji="0" lang="hu-HU" altLang="hu-HU" sz="600" b="0" i="0" u="none" strike="noStrike" cap="none" normalizeH="0" baseline="0" dirty="0" bmk="_Hlk48907900">
              <a:ln>
                <a:noFill/>
              </a:ln>
              <a:solidFill>
                <a:schemeClr val="tx1"/>
              </a:solidFill>
              <a:effectLst/>
              <a:latin typeface="DINPro-Light" panose="02000504040000020003" pitchFamily="50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hu-HU" sz="800" b="0" i="0" u="none" strike="noStrike" cap="none" normalizeH="0" baseline="0" dirty="0" err="1" bmk="_Hlk48907900">
                <a:ln>
                  <a:noFill/>
                </a:ln>
                <a:solidFill>
                  <a:srgbClr val="000000"/>
                </a:solidFill>
                <a:effectLst/>
                <a:latin typeface="DINPro-Light" panose="0200050404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Signif</a:t>
            </a:r>
            <a:r>
              <a:rPr kumimoji="0" lang="en-US" altLang="hu-HU" sz="800" b="0" i="0" u="none" strike="noStrike" cap="none" normalizeH="0" baseline="0" dirty="0" bmk="_Hlk48907900">
                <a:ln>
                  <a:noFill/>
                </a:ln>
                <a:solidFill>
                  <a:srgbClr val="000000"/>
                </a:solidFill>
                <a:effectLst/>
                <a:latin typeface="DINPro-Light" panose="0200050404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codes:  0 ‘***’ 0.001 ‘**’ 0.01 ‘*’ 0.05 ‘.’ 0.1 ‘ ’ 1</a:t>
            </a:r>
            <a:r>
              <a:rPr kumimoji="0" lang="hu-HU" altLang="hu-HU" sz="800" b="0" i="0" u="none" strike="noStrike" cap="none" normalizeH="0" baseline="0" dirty="0" bmk="_Hlk48907900">
                <a:ln>
                  <a:noFill/>
                </a:ln>
                <a:solidFill>
                  <a:srgbClr val="000000"/>
                </a:solidFill>
                <a:effectLst/>
                <a:latin typeface="DINPro-Light" panose="0200050404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hu-HU" sz="800" b="0" i="0" u="none" strike="noStrike" cap="none" normalizeH="0" baseline="0" dirty="0" bmk="_Hlk48907900">
                <a:ln>
                  <a:noFill/>
                </a:ln>
                <a:solidFill>
                  <a:srgbClr val="000000"/>
                </a:solidFill>
                <a:effectLst/>
                <a:latin typeface="DINPro-Light" panose="0200050404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Sum of Squares: 121.1</a:t>
            </a:r>
            <a:r>
              <a:rPr kumimoji="0" lang="hu-HU" altLang="hu-HU" sz="800" b="0" i="0" u="none" strike="noStrike" cap="none" normalizeH="0" baseline="0" dirty="0" bmk="_Hlk48907900">
                <a:ln>
                  <a:noFill/>
                </a:ln>
                <a:solidFill>
                  <a:srgbClr val="000000"/>
                </a:solidFill>
                <a:effectLst/>
                <a:latin typeface="DINPro-Light" panose="0200050404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hu-HU" sz="800" b="0" i="0" u="none" strike="noStrike" cap="none" normalizeH="0" baseline="0" dirty="0" bmk="_Hlk48907900">
                <a:ln>
                  <a:noFill/>
                </a:ln>
                <a:solidFill>
                  <a:srgbClr val="000000"/>
                </a:solidFill>
                <a:effectLst/>
                <a:latin typeface="DINPro-Light" panose="0200050404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Residual Sum of Squares: 802.21</a:t>
            </a:r>
            <a:r>
              <a:rPr kumimoji="0" lang="hu-HU" altLang="hu-HU" sz="800" b="0" i="0" u="none" strike="noStrike" cap="none" normalizeH="0" baseline="0" dirty="0" bmk="_Hlk48907900">
                <a:ln>
                  <a:noFill/>
                </a:ln>
                <a:solidFill>
                  <a:srgbClr val="000000"/>
                </a:solidFill>
                <a:effectLst/>
                <a:latin typeface="DINPro-Light" panose="0200050404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hu-HU" sz="800" b="0" i="0" u="none" strike="noStrike" cap="none" normalizeH="0" baseline="0" dirty="0" bmk="_Hlk48907900">
                <a:ln>
                  <a:noFill/>
                </a:ln>
                <a:solidFill>
                  <a:srgbClr val="000000"/>
                </a:solidFill>
                <a:effectLst/>
                <a:latin typeface="DINPro-Light" panose="0200050404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R-Squared: 0.54133</a:t>
            </a:r>
            <a:r>
              <a:rPr kumimoji="0" lang="hu-HU" altLang="hu-HU" sz="800" b="0" i="0" u="none" strike="noStrike" cap="none" normalizeH="0" baseline="0" dirty="0" bmk="_Hlk48907900">
                <a:ln>
                  <a:noFill/>
                </a:ln>
                <a:solidFill>
                  <a:srgbClr val="000000"/>
                </a:solidFill>
                <a:effectLst/>
                <a:latin typeface="DINPro-Light" panose="0200050404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hu-HU" sz="800" b="0" i="0" u="none" strike="noStrike" cap="none" normalizeH="0" baseline="0" dirty="0" bmk="_Hlk48907900">
                <a:ln>
                  <a:noFill/>
                </a:ln>
                <a:solidFill>
                  <a:srgbClr val="000000"/>
                </a:solidFill>
                <a:effectLst/>
                <a:latin typeface="DINPro-Light" panose="0200050404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Adj. R-Squared: 0.53497</a:t>
            </a:r>
            <a:r>
              <a:rPr kumimoji="0" lang="hu-HU" altLang="hu-HU" sz="800" b="0" i="0" u="none" strike="noStrike" cap="none" normalizeH="0" baseline="0" dirty="0" bmk="_Hlk48907900">
                <a:ln>
                  <a:noFill/>
                </a:ln>
                <a:solidFill>
                  <a:srgbClr val="000000"/>
                </a:solidFill>
                <a:effectLst/>
                <a:latin typeface="DINPro-Light" panose="0200050404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hu-HU" sz="800" b="0" i="0" u="none" strike="noStrike" cap="none" normalizeH="0" baseline="0" dirty="0" err="1" bmk="_Hlk48907900">
                <a:ln>
                  <a:noFill/>
                </a:ln>
                <a:solidFill>
                  <a:srgbClr val="000000"/>
                </a:solidFill>
                <a:effectLst/>
                <a:latin typeface="DINPro-Light" panose="0200050404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Chisq</a:t>
            </a:r>
            <a:r>
              <a:rPr kumimoji="0" lang="en-US" altLang="hu-HU" sz="800" b="0" i="0" u="none" strike="noStrike" cap="none" normalizeH="0" baseline="0" dirty="0" bmk="_Hlk48907900">
                <a:ln>
                  <a:noFill/>
                </a:ln>
                <a:solidFill>
                  <a:srgbClr val="000000"/>
                </a:solidFill>
                <a:effectLst/>
                <a:latin typeface="DINPro-Light" panose="0200050404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938.134 on 11 DF, p-value: &lt; 2.22e-16</a:t>
            </a:r>
            <a:endParaRPr kumimoji="0" lang="en-US" altLang="hu-H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INPro-Light" panose="02000504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18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82F84A0E-26C4-4F38-B252-7248EE55B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055905"/>
              </p:ext>
            </p:extLst>
          </p:nvPr>
        </p:nvGraphicFramePr>
        <p:xfrm>
          <a:off x="-3" y="1699557"/>
          <a:ext cx="12192003" cy="3725600"/>
        </p:xfrm>
        <a:graphic>
          <a:graphicData uri="http://schemas.openxmlformats.org/drawingml/2006/table">
            <a:tbl>
              <a:tblPr firstRow="1" firstCol="1" bandRow="1"/>
              <a:tblGrid>
                <a:gridCol w="3092736">
                  <a:extLst>
                    <a:ext uri="{9D8B030D-6E8A-4147-A177-3AD203B41FA5}">
                      <a16:colId xmlns:a16="http://schemas.microsoft.com/office/drawing/2014/main" val="1038227515"/>
                    </a:ext>
                  </a:extLst>
                </a:gridCol>
                <a:gridCol w="1381034">
                  <a:extLst>
                    <a:ext uri="{9D8B030D-6E8A-4147-A177-3AD203B41FA5}">
                      <a16:colId xmlns:a16="http://schemas.microsoft.com/office/drawing/2014/main" val="1328056352"/>
                    </a:ext>
                  </a:extLst>
                </a:gridCol>
                <a:gridCol w="602987">
                  <a:extLst>
                    <a:ext uri="{9D8B030D-6E8A-4147-A177-3AD203B41FA5}">
                      <a16:colId xmlns:a16="http://schemas.microsoft.com/office/drawing/2014/main" val="1178884691"/>
                    </a:ext>
                  </a:extLst>
                </a:gridCol>
                <a:gridCol w="602987">
                  <a:extLst>
                    <a:ext uri="{9D8B030D-6E8A-4147-A177-3AD203B41FA5}">
                      <a16:colId xmlns:a16="http://schemas.microsoft.com/office/drawing/2014/main" val="1071203848"/>
                    </a:ext>
                  </a:extLst>
                </a:gridCol>
                <a:gridCol w="602987">
                  <a:extLst>
                    <a:ext uri="{9D8B030D-6E8A-4147-A177-3AD203B41FA5}">
                      <a16:colId xmlns:a16="http://schemas.microsoft.com/office/drawing/2014/main" val="112200072"/>
                    </a:ext>
                  </a:extLst>
                </a:gridCol>
                <a:gridCol w="808197">
                  <a:extLst>
                    <a:ext uri="{9D8B030D-6E8A-4147-A177-3AD203B41FA5}">
                      <a16:colId xmlns:a16="http://schemas.microsoft.com/office/drawing/2014/main" val="3718660148"/>
                    </a:ext>
                  </a:extLst>
                </a:gridCol>
                <a:gridCol w="602987">
                  <a:extLst>
                    <a:ext uri="{9D8B030D-6E8A-4147-A177-3AD203B41FA5}">
                      <a16:colId xmlns:a16="http://schemas.microsoft.com/office/drawing/2014/main" val="4274382139"/>
                    </a:ext>
                  </a:extLst>
                </a:gridCol>
                <a:gridCol w="602987">
                  <a:extLst>
                    <a:ext uri="{9D8B030D-6E8A-4147-A177-3AD203B41FA5}">
                      <a16:colId xmlns:a16="http://schemas.microsoft.com/office/drawing/2014/main" val="370320566"/>
                    </a:ext>
                  </a:extLst>
                </a:gridCol>
                <a:gridCol w="602987">
                  <a:extLst>
                    <a:ext uri="{9D8B030D-6E8A-4147-A177-3AD203B41FA5}">
                      <a16:colId xmlns:a16="http://schemas.microsoft.com/office/drawing/2014/main" val="773085310"/>
                    </a:ext>
                  </a:extLst>
                </a:gridCol>
                <a:gridCol w="810141">
                  <a:extLst>
                    <a:ext uri="{9D8B030D-6E8A-4147-A177-3AD203B41FA5}">
                      <a16:colId xmlns:a16="http://schemas.microsoft.com/office/drawing/2014/main" val="4039911205"/>
                    </a:ext>
                  </a:extLst>
                </a:gridCol>
                <a:gridCol w="602987">
                  <a:extLst>
                    <a:ext uri="{9D8B030D-6E8A-4147-A177-3AD203B41FA5}">
                      <a16:colId xmlns:a16="http://schemas.microsoft.com/office/drawing/2014/main" val="954589602"/>
                    </a:ext>
                  </a:extLst>
                </a:gridCol>
                <a:gridCol w="602987">
                  <a:extLst>
                    <a:ext uri="{9D8B030D-6E8A-4147-A177-3AD203B41FA5}">
                      <a16:colId xmlns:a16="http://schemas.microsoft.com/office/drawing/2014/main" val="388462293"/>
                    </a:ext>
                  </a:extLst>
                </a:gridCol>
                <a:gridCol w="602987">
                  <a:extLst>
                    <a:ext uri="{9D8B030D-6E8A-4147-A177-3AD203B41FA5}">
                      <a16:colId xmlns:a16="http://schemas.microsoft.com/office/drawing/2014/main" val="3892698227"/>
                    </a:ext>
                  </a:extLst>
                </a:gridCol>
                <a:gridCol w="673012">
                  <a:extLst>
                    <a:ext uri="{9D8B030D-6E8A-4147-A177-3AD203B41FA5}">
                      <a16:colId xmlns:a16="http://schemas.microsoft.com/office/drawing/2014/main" val="1671466364"/>
                    </a:ext>
                  </a:extLst>
                </a:gridCol>
              </a:tblGrid>
              <a:tr h="281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400">
                        <a:effectLst/>
                        <a:latin typeface="DINPro-Light" panose="02000504040000020003" pitchFamily="50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Fő hatás</a:t>
                      </a:r>
                      <a:endParaRPr lang="hu-HU" sz="14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</a:t>
                      </a:r>
                      <a:r>
                        <a:rPr lang="hu-HU" sz="1600" dirty="0" err="1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ginális</a:t>
                      </a: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hatások</a:t>
                      </a:r>
                      <a:endParaRPr lang="hu-HU" sz="14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878713"/>
                  </a:ext>
                </a:extLst>
              </a:tr>
              <a:tr h="5558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400">
                        <a:effectLst/>
                        <a:latin typeface="DINPro-Light" panose="02000504040000020003" pitchFamily="50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Tercier szektor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hu-HU" sz="14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</a:t>
                      </a:r>
                      <a:r>
                        <a:rPr lang="hu-HU" sz="1600" dirty="0" err="1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izációs</a:t>
                      </a: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ráta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hu-HU" sz="14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GDP per </a:t>
                      </a: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fő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USDk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2010)</a:t>
                      </a:r>
                      <a:endParaRPr lang="hu-HU" sz="14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942517"/>
                  </a:ext>
                </a:extLst>
              </a:tr>
              <a:tr h="2812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4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655529"/>
                  </a:ext>
                </a:extLst>
              </a:tr>
              <a:tr h="3375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 err="1">
                          <a:effectLst/>
                          <a:latin typeface="DINPro-Light" panose="02000504040000020003" pitchFamily="50" charset="0"/>
                        </a:rPr>
                        <a:t>Államvezérelt</a:t>
                      </a:r>
                      <a:r>
                        <a:rPr lang="hu-HU" sz="1600" dirty="0">
                          <a:effectLst/>
                          <a:latin typeface="DINPro-Light" panose="02000504040000020003" pitchFamily="50" charset="0"/>
                        </a:rPr>
                        <a:t> </a:t>
                      </a:r>
                      <a:r>
                        <a:rPr lang="hu-HU" sz="1600" dirty="0" err="1">
                          <a:effectLst/>
                          <a:latin typeface="DINPro-Light" panose="02000504040000020003" pitchFamily="50" charset="0"/>
                        </a:rPr>
                        <a:t>neo</a:t>
                      </a:r>
                      <a:r>
                        <a:rPr lang="hu-HU" sz="1600" dirty="0">
                          <a:effectLst/>
                          <a:latin typeface="DINPro-Light" panose="02000504040000020003" pitchFamily="50" charset="0"/>
                        </a:rPr>
                        <a:t>-performatív</a:t>
                      </a:r>
                      <a:endParaRPr lang="hu-HU" sz="14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66.85</a:t>
                      </a: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hu-HU" sz="14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0.43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0.21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0.14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0.67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0.46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0.31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0.21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0.17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0.22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51918"/>
                  </a:ext>
                </a:extLst>
              </a:tr>
              <a:tr h="55583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  <a:latin typeface="DINPro-Light" panose="02000504040000020003" pitchFamily="50" charset="0"/>
                        </a:rPr>
                        <a:t>Piac-vezérelt </a:t>
                      </a:r>
                      <a:r>
                        <a:rPr lang="hu-HU" sz="1600" dirty="0" err="1">
                          <a:effectLst/>
                          <a:latin typeface="DINPro-Light" panose="02000504040000020003" pitchFamily="50" charset="0"/>
                        </a:rPr>
                        <a:t>neo</a:t>
                      </a:r>
                      <a:r>
                        <a:rPr lang="hu-HU" sz="1600" dirty="0">
                          <a:effectLst/>
                          <a:latin typeface="DINPro-Light" panose="02000504040000020003" pitchFamily="50" charset="0"/>
                        </a:rPr>
                        <a:t>-performatív</a:t>
                      </a:r>
                      <a:endParaRPr lang="hu-HU" sz="14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-21.89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1.04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0.72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0.34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1.61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1.10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0.51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49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0.27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6C6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0.31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886582"/>
                  </a:ext>
                </a:extLst>
              </a:tr>
              <a:tr h="3769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 err="1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Konformatív</a:t>
                      </a:r>
                      <a:endParaRPr lang="hu-HU" sz="14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400">
                        <a:effectLst/>
                        <a:latin typeface="DINPro-Light" panose="02000504040000020003" pitchFamily="50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1.31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B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0.90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C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0.62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0.43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2.02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B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1.37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C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0.94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0.64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BB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0.23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83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0.29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16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0.34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44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395012"/>
                  </a:ext>
                </a:extLst>
              </a:tr>
              <a:tr h="63572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  <a:latin typeface="DINPro-Light" panose="02000504040000020003" pitchFamily="50" charset="0"/>
                        </a:rPr>
                        <a:t>Kisiklott </a:t>
                      </a:r>
                      <a:r>
                        <a:rPr lang="hu-HU" sz="1600" dirty="0" smtClean="0">
                          <a:effectLst/>
                          <a:latin typeface="DINPro-Light" panose="02000504040000020003" pitchFamily="50" charset="0"/>
                        </a:rPr>
                        <a:t>performatív  </a:t>
                      </a:r>
                      <a:endParaRPr lang="hu-HU" sz="14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183.69</a:t>
                      </a: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.</a:t>
                      </a:r>
                      <a:endParaRPr lang="hu-HU" sz="14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4.09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C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2.81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1.94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89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1.34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AB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6.31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1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4.29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2.92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1.98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777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0.35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444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0.41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1D1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0.46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06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023131"/>
                  </a:ext>
                </a:extLst>
              </a:tr>
              <a:tr h="6729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DINPro-Light" panose="02000504040000020003" pitchFamily="50" charset="0"/>
                        </a:rPr>
                        <a:t>Proto-</a:t>
                      </a:r>
                      <a:r>
                        <a:rPr lang="hu-HU" sz="1600" dirty="0" err="1">
                          <a:effectLst/>
                          <a:latin typeface="DINPro-Light" panose="02000504040000020003" pitchFamily="50" charset="0"/>
                        </a:rPr>
                        <a:t>konformatív</a:t>
                      </a:r>
                      <a:endParaRPr lang="hu-HU" sz="14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215.17</a:t>
                      </a: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.</a:t>
                      </a:r>
                      <a:endParaRPr lang="hu-HU" sz="14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4.14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2.85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25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1.97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1.36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2B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6.39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4.38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5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9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2.01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B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27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0.35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3F3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0.42</a:t>
                      </a:r>
                      <a:endParaRPr lang="hu-HU" sz="140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171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DINPro-Light" panose="0200050404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0.46</a:t>
                      </a:r>
                      <a:endParaRPr lang="hu-HU" sz="1400" dirty="0">
                        <a:effectLst/>
                        <a:latin typeface="DINPro-Light" panose="0200050404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870221"/>
                  </a:ext>
                </a:extLst>
              </a:tr>
            </a:tbl>
          </a:graphicData>
        </a:graphic>
      </p:graphicFrame>
      <p:sp>
        <p:nvSpPr>
          <p:cNvPr id="7" name="Cím 1">
            <a:extLst>
              <a:ext uri="{FF2B5EF4-FFF2-40B4-BE49-F238E27FC236}">
                <a16:creationId xmlns:a16="http://schemas.microsoft.com/office/drawing/2014/main" id="{1FE811A1-59BE-496A-B2D0-4CB4312B7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348" y="16184"/>
            <a:ext cx="10515600" cy="1325563"/>
          </a:xfrm>
        </p:spPr>
        <p:txBody>
          <a:bodyPr/>
          <a:lstStyle/>
          <a:p>
            <a:r>
              <a:rPr lang="hu-HU" dirty="0">
                <a:latin typeface="DINPro-Bold" panose="02000503030000020004" pitchFamily="50" charset="0"/>
              </a:rPr>
              <a:t>Területi tervezés és anyagállományok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EA324C67-0388-4B42-A666-B153C99C6D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8" y="5714689"/>
            <a:ext cx="3130777" cy="103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2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1064</Words>
  <Application>Microsoft Office PowerPoint</Application>
  <PresentationFormat>Szélesvásznú</PresentationFormat>
  <Paragraphs>425</Paragraphs>
  <Slides>25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DINPro-Bold</vt:lpstr>
      <vt:lpstr>DINPro-Light</vt:lpstr>
      <vt:lpstr>DINPro-Medium</vt:lpstr>
      <vt:lpstr>Times New Roman</vt:lpstr>
      <vt:lpstr>Verdana</vt:lpstr>
      <vt:lpstr>Office-téma</vt:lpstr>
      <vt:lpstr>Anyagállományok és fenntarthatósági politika: elméleti megoldások makroszinten</vt:lpstr>
      <vt:lpstr>PowerPoint-bemutató</vt:lpstr>
      <vt:lpstr>PowerPoint-bemutató</vt:lpstr>
      <vt:lpstr>Anyagállományok</vt:lpstr>
      <vt:lpstr>Anyagállományok – szerkezet és trendek</vt:lpstr>
      <vt:lpstr>Kulcskérdések</vt:lpstr>
      <vt:lpstr>Az „anyagfelhalmozás aranyszabálya”</vt:lpstr>
      <vt:lpstr>Területi tervezés és anyagállományok</vt:lpstr>
      <vt:lpstr>Területi tervezés és anyagállományok</vt:lpstr>
      <vt:lpstr>Jövedelem-egyenlőtlenségek</vt:lpstr>
      <vt:lpstr>Köszönöm a figyelmet!</vt:lpstr>
      <vt:lpstr>Az állomány-orientált fenntarthatósági politika</vt:lpstr>
      <vt:lpstr>Köszönöm a figyelmet!</vt:lpstr>
      <vt:lpstr>A szakirodalom alapján…</vt:lpstr>
      <vt:lpstr>Területi tervezés és anyagállományok</vt:lpstr>
      <vt:lpstr>Linkages between the economic development and natural resources</vt:lpstr>
      <vt:lpstr>PowerPoint-bemutató</vt:lpstr>
      <vt:lpstr>Material stock – structure and trends</vt:lpstr>
      <vt:lpstr>PowerPoint-bemutató</vt:lpstr>
      <vt:lpstr>The golden rule of (material) stock accumulation</vt:lpstr>
      <vt:lpstr>Material stock and spatial plenning</vt:lpstr>
      <vt:lpstr>Material stock and spatial plenning</vt:lpstr>
      <vt:lpstr>Material stock and spatial plenning</vt:lpstr>
      <vt:lpstr>Stock-centered policy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Mekkora lábnyomot hagysz? Egyes termékektől a társadalom környezeti hatásaiig</dc:title>
  <dc:creator>Dombi Mihály</dc:creator>
  <cp:lastModifiedBy>Dr. Gubik Andrea</cp:lastModifiedBy>
  <cp:revision>68</cp:revision>
  <dcterms:created xsi:type="dcterms:W3CDTF">2020-09-21T19:41:57Z</dcterms:created>
  <dcterms:modified xsi:type="dcterms:W3CDTF">2021-05-10T13:43:38Z</dcterms:modified>
</cp:coreProperties>
</file>