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68" r:id="rId6"/>
    <p:sldId id="259" r:id="rId7"/>
    <p:sldId id="260" r:id="rId8"/>
    <p:sldId id="261" r:id="rId9"/>
    <p:sldId id="270" r:id="rId10"/>
    <p:sldId id="262" r:id="rId11"/>
    <p:sldId id="269" r:id="rId12"/>
    <p:sldId id="263" r:id="rId13"/>
    <p:sldId id="264" r:id="rId14"/>
    <p:sldId id="272" r:id="rId15"/>
    <p:sldId id="265" r:id="rId16"/>
    <p:sldId id="266" r:id="rId17"/>
    <p:sldId id="273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éter Dr.Schmidt" initials="PD" lastIdx="1" clrIdx="0">
    <p:extLst>
      <p:ext uri="{19B8F6BF-5375-455C-9EA6-DF929625EA0E}">
        <p15:presenceInfo xmlns:p15="http://schemas.microsoft.com/office/powerpoint/2012/main" userId="81ecd8d34b3009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DA7406A-F0BD-4B93-AA10-BFA101EB1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3397E1D-01B3-425D-AD10-D113170E4A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6AB10E1-D973-456D-83E5-91A969AB7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1C8-6DFE-4F2D-82C9-EA5113A9B720}" type="datetimeFigureOut">
              <a:rPr lang="hu-HU" smtClean="0"/>
              <a:t>2021. 05. 10.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2830CA4-891F-4FC0-8B78-8122545F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EE6A5B2-24A4-4BE7-86ED-12AA025EB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966D-C958-46C1-8C32-F6EFB1FA3D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9664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B08FC2-42A6-4750-AAE9-E605A187A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74324AC-00BD-46D5-8136-45E737AB1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FC4735E-269E-46D1-96CD-9854EDA8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1C8-6DFE-4F2D-82C9-EA5113A9B720}" type="datetimeFigureOut">
              <a:rPr lang="hu-HU" smtClean="0"/>
              <a:t>2021. 05. 10.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87BE2DA-9FAF-44B1-9720-3B540730D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5EF4F8A-C74F-4249-A95D-CC015590B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966D-C958-46C1-8C32-F6EFB1FA3D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642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2652E4EE-E7DD-426E-BC08-BE660A395E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18BD9EA-BAB2-4805-A3C0-4F59578C0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8C99C8E-1FEC-4A91-8DD1-1EE3C3911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1C8-6DFE-4F2D-82C9-EA5113A9B720}" type="datetimeFigureOut">
              <a:rPr lang="hu-HU" smtClean="0"/>
              <a:t>2021. 05. 10.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51CDA83-9B45-49DB-91FF-B8A841E8D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E31BCCC-12B6-4395-8716-9680A1703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966D-C958-46C1-8C32-F6EFB1FA3D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555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3582F1-D59D-4483-99E2-8671DA7FD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59092E4-F0DE-4F68-8C97-2F43B8B60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5A951B8-5473-4D81-9C47-ADADBC3BF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1C8-6DFE-4F2D-82C9-EA5113A9B720}" type="datetimeFigureOut">
              <a:rPr lang="hu-HU" smtClean="0"/>
              <a:t>2021. 05. 10.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D52AE1D-73A2-45B2-BA08-8DADA325E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AA7D615-33DF-4786-A6E9-981665A19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966D-C958-46C1-8C32-F6EFB1FA3D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199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281458A-9040-4A33-9616-51114A7A6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4A9F65A-1D81-49BB-9213-F10DA2A44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0281E81-9463-4631-AFDD-2622349F0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1C8-6DFE-4F2D-82C9-EA5113A9B720}" type="datetimeFigureOut">
              <a:rPr lang="hu-HU" smtClean="0"/>
              <a:t>2021. 05. 10.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12F1AC6-EB33-407A-8039-184AC7D29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A6B91DA-FF6A-47B2-B269-4358A9662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966D-C958-46C1-8C32-F6EFB1FA3D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783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B70F60F-D77E-4E47-825F-36FF5DE43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D92E7AA-4FD6-4172-8E83-C3F78ECD6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83FFB25-2E37-479B-B74F-1DE9838D3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833F9D1-CDDB-474D-B606-0D5A64802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1C8-6DFE-4F2D-82C9-EA5113A9B720}" type="datetimeFigureOut">
              <a:rPr lang="hu-HU" smtClean="0"/>
              <a:t>2021. 05. 10.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19D9352-1CD7-433B-8B65-AE8E8A9DA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5404486-321E-4EE7-BD05-EB191E8C1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966D-C958-46C1-8C32-F6EFB1FA3D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502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95C7FD-7117-42F4-A1AE-1CB7BD85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85BC5A0-91BF-4532-A3F5-4E8504E7A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27B2B26-2321-4821-A68C-C35FE0F93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0B52D56-A77D-4963-9591-CA4FC683D6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99DADE3-1228-4D8A-B25B-F20634EC51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176B2CF7-03C0-4079-BF5F-FF95AFDE0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1C8-6DFE-4F2D-82C9-EA5113A9B720}" type="datetimeFigureOut">
              <a:rPr lang="hu-HU" smtClean="0"/>
              <a:t>2021. 05. 10.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E783BC49-725B-4F71-961D-EFC9DD417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D8736211-6050-4D8D-A14F-A8C39531A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966D-C958-46C1-8C32-F6EFB1FA3D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8491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133ACE6-3154-448B-BA5C-510198C54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A97F40E-DFF8-430D-BE73-D45CEF5C5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1C8-6DFE-4F2D-82C9-EA5113A9B720}" type="datetimeFigureOut">
              <a:rPr lang="hu-HU" smtClean="0"/>
              <a:t>2021. 05. 10.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1695724-9FA3-4DD3-9B4B-5F9D1FED3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25B620F-88A3-49C8-9DC0-AAD98A2CE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966D-C958-46C1-8C32-F6EFB1FA3D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740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5627324B-C200-4965-895F-B56D9CBC6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1C8-6DFE-4F2D-82C9-EA5113A9B720}" type="datetimeFigureOut">
              <a:rPr lang="hu-HU" smtClean="0"/>
              <a:t>2021. 05. 10.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A4FC2E56-2C14-45A5-B538-AA171CCF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EB62E3E-19BA-490B-B0EB-2DF8B27C9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966D-C958-46C1-8C32-F6EFB1FA3D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0673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6AAE7C-2E7D-45DA-8B81-6BEF91195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7A4CA7E-5EA1-48FF-B429-A8CD95DA7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2E0BB17-B180-44DE-92A8-4D4457EB3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105123D-CBCC-4ECC-BC38-6614C7DE9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1C8-6DFE-4F2D-82C9-EA5113A9B720}" type="datetimeFigureOut">
              <a:rPr lang="hu-HU" smtClean="0"/>
              <a:t>2021. 05. 10.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2EAE7DA-D13C-4105-9C66-2A63BCFCD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4B30F6F-62BB-442E-977B-3371B72E6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966D-C958-46C1-8C32-F6EFB1FA3D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496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5EF1237-E25D-4DB1-A262-EDFF3FE63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F7FE2322-79B3-4A42-A97C-A05A35C8B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91940FB-44D1-47E3-8D37-71E13C67D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B7A7F83-BCB3-4276-A8A2-8D904839F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1C8-6DFE-4F2D-82C9-EA5113A9B720}" type="datetimeFigureOut">
              <a:rPr lang="hu-HU" smtClean="0"/>
              <a:t>2021. 05. 10.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8634932-8253-469C-89BC-B0845E587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DEC3C1F-9028-4980-979F-F2E9FD467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966D-C958-46C1-8C32-F6EFB1FA3D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4830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ECAD598D-ED53-4B3C-8FB6-EE1E9F92E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055AE9E-901F-46FA-B050-2B620F772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23246AD-DE65-4B43-94D4-B7A172A95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1F1C8-6DFE-4F2D-82C9-EA5113A9B720}" type="datetimeFigureOut">
              <a:rPr lang="hu-HU" smtClean="0"/>
              <a:t>2021. 05. 10.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4F7897C-C47B-4FDF-A79D-60730E7F0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E68F9D0-CCA2-4552-B3AF-0E401A301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1966D-C958-46C1-8C32-F6EFB1FA3D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265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E6A7D2-FD69-4DB3-8FD7-B61508EC1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1077" y="2988527"/>
            <a:ext cx="4877567" cy="2886178"/>
          </a:xfrm>
        </p:spPr>
        <p:txBody>
          <a:bodyPr anchor="b">
            <a:noAutofit/>
          </a:bodyPr>
          <a:lstStyle/>
          <a:p>
            <a:endParaRPr lang="hu-H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 descr="A képen szöveg, személy, kültéri látható&#10;&#10;Automatikusan generált leírás">
            <a:extLst>
              <a:ext uri="{FF2B5EF4-FFF2-40B4-BE49-F238E27FC236}">
                <a16:creationId xmlns:a16="http://schemas.microsoft.com/office/drawing/2014/main" id="{3ADE24A2-29A7-4F5D-B1BE-3E07CDC230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 r="-1" b="-1"/>
          <a:stretch/>
        </p:blipFill>
        <p:spPr>
          <a:xfrm>
            <a:off x="0" y="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13453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8FA83247-F0DD-47F7-BC8E-C5D39F290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528" y="485775"/>
            <a:ext cx="10850136" cy="66398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Hat következő, teljesen egyedülálló témákat emelném ki: (a)</a:t>
            </a:r>
          </a:p>
          <a:p>
            <a:pPr marL="742950" indent="-742950">
              <a:buFont typeface="+mj-lt"/>
              <a:buAutoNum type="arabicPeriod"/>
            </a:pP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gazdasági kérdések, közgazdasági kérdések az egyház szempontjából új alapokon történő megközelítése</a:t>
            </a:r>
          </a:p>
          <a:p>
            <a:pPr marL="742950" indent="-742950">
              <a:buFont typeface="+mj-lt"/>
              <a:buAutoNum type="arabicPeriod"/>
            </a:pP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 környezetvédelem iránti teljes elkötelezettség, valamint a szárazföldi ipari szennyeződések illetve az óceánok vizein okozott károsításának  visszaszorítására tett pozitív javaslatok</a:t>
            </a:r>
          </a:p>
          <a:p>
            <a:pPr marL="742950" indent="-742950">
              <a:buFont typeface="+mj-lt"/>
              <a:buAutoNum type="arabicPeriod"/>
            </a:pP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a nők szerepének jelentős bevonása - egyelőre civil alapon - vezető egyházi testületekbe, tanácsadó vezetőségi tagnak, egyéb fontos kiemelt egyházi intézményekbe (egyházi kultúra-, oktatás - és művészetek)</a:t>
            </a:r>
          </a:p>
          <a:p>
            <a:pPr marL="742950" indent="-742950">
              <a:buFont typeface="+mj-lt"/>
              <a:buAutoNum type="arabicPeriod"/>
            </a:pP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4400" dirty="0"/>
          </a:p>
          <a:p>
            <a:pPr marL="0" indent="0">
              <a:buNone/>
            </a:pPr>
            <a:endParaRPr lang="hu-HU" sz="4400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40524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1DB903F-401D-4C67-9AA2-AE205D7FD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03640"/>
            <a:ext cx="10515600" cy="45719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A55A7A2-7F5A-4DD3-84D3-41E19708F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68" y="140968"/>
            <a:ext cx="10894742" cy="6035995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 startAt="4"/>
            </a:pP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Hat következő, teljesen egyedülálló témákat emelném ki: (b)</a:t>
            </a:r>
          </a:p>
          <a:p>
            <a:pPr marL="0" indent="0">
              <a:buNone/>
            </a:pPr>
            <a:endParaRPr lang="hu-HU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 startAt="4"/>
            </a:pPr>
            <a:r>
              <a:rPr lang="hu-HU" sz="3300" dirty="0">
                <a:latin typeface="Arial" panose="020B0604020202020204" pitchFamily="34" charset="0"/>
                <a:cs typeface="Arial" panose="020B0604020202020204" pitchFamily="34" charset="0"/>
              </a:rPr>
              <a:t>a Krisztus tanait egyoldalúan bíráló egyházi személyekkel való teljes párbeszéd kiépítése, a klérus modernizációs elképzeléseit is figyelembe véve</a:t>
            </a:r>
          </a:p>
          <a:p>
            <a:pPr marL="514350" indent="-514350">
              <a:buAutoNum type="arabicPeriod" startAt="4"/>
            </a:pPr>
            <a:endParaRPr lang="hu-HU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 startAt="4"/>
            </a:pPr>
            <a:r>
              <a:rPr lang="hu-HU" sz="3300" dirty="0">
                <a:latin typeface="Arial" panose="020B0604020202020204" pitchFamily="34" charset="0"/>
                <a:cs typeface="Arial" panose="020B0604020202020204" pitchFamily="34" charset="0"/>
              </a:rPr>
              <a:t>a papi nőtlenségre utaló egyes óvatos kijelentései, különös tekintettel a szórványban élő egyházi szolgálatot teljesítő laikus családok  esetében, egyelőre a Dél Amerikai kontinens egyes régióban valamint az Amazonas vidékén, ahol jelenleg is laikus </a:t>
            </a:r>
            <a:r>
              <a:rPr lang="hu-HU" sz="3300" dirty="0" err="1">
                <a:latin typeface="Arial" panose="020B0604020202020204" pitchFamily="34" charset="0"/>
                <a:cs typeface="Arial" panose="020B0604020202020204" pitchFamily="34" charset="0"/>
              </a:rPr>
              <a:t>katekétok</a:t>
            </a:r>
            <a:r>
              <a:rPr lang="hu-HU" sz="3300" dirty="0">
                <a:latin typeface="Arial" panose="020B0604020202020204" pitchFamily="34" charset="0"/>
                <a:cs typeface="Arial" panose="020B0604020202020204" pitchFamily="34" charset="0"/>
              </a:rPr>
              <a:t> családjukkal együtt hirdetik az igét</a:t>
            </a:r>
          </a:p>
          <a:p>
            <a:pPr marL="514350" indent="-514350">
              <a:buAutoNum type="arabicPeriod" startAt="4"/>
            </a:pPr>
            <a:endParaRPr lang="hu-HU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 startAt="4"/>
            </a:pPr>
            <a:r>
              <a:rPr lang="hu-HU" sz="3300" dirty="0">
                <a:latin typeface="Arial" panose="020B0604020202020204" pitchFamily="34" charset="0"/>
                <a:cs typeface="Arial" panose="020B0604020202020204" pitchFamily="34" charset="0"/>
              </a:rPr>
              <a:t>a társadalmi különbségek radikális megszüntetésére tett kezdeményezések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29683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C13BC1B-8092-4F16-A396-1C88390190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548640"/>
            <a:ext cx="3600860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Miért</a:t>
            </a: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fontos</a:t>
            </a: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számomra</a:t>
            </a: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5400" b="1" dirty="0"/>
              <a:t>a</a:t>
            </a: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pápai</a:t>
            </a: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tanításokat</a:t>
            </a: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bemutató</a:t>
            </a: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könyv</a:t>
            </a: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  <a:r>
              <a:rPr lang="hu-HU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(a)</a:t>
            </a:r>
            <a:endParaRPr lang="en-US" sz="5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84D642E-8623-470A-A2AD-38A3D3E57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6417" y="713232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b="1" dirty="0"/>
              <a:t>Budapest, 1938.</a:t>
            </a:r>
          </a:p>
          <a:p>
            <a:pPr algn="l"/>
            <a:r>
              <a:rPr lang="en-US" sz="2800" b="1" dirty="0"/>
              <a:t>1938. </a:t>
            </a:r>
            <a:r>
              <a:rPr lang="en-US" sz="2800" b="1" dirty="0" err="1"/>
              <a:t>május</a:t>
            </a:r>
            <a:r>
              <a:rPr lang="en-US" sz="2800" b="1" dirty="0"/>
              <a:t> </a:t>
            </a:r>
            <a:r>
              <a:rPr lang="en-US" sz="2800" b="1" dirty="0" err="1"/>
              <a:t>utolsó</a:t>
            </a:r>
            <a:r>
              <a:rPr lang="en-US" sz="2800" b="1" dirty="0"/>
              <a:t> </a:t>
            </a:r>
            <a:r>
              <a:rPr lang="en-US" sz="2800" b="1" dirty="0" err="1"/>
              <a:t>hete</a:t>
            </a:r>
            <a:r>
              <a:rPr lang="en-US" sz="2800" b="1" dirty="0"/>
              <a:t>: </a:t>
            </a:r>
            <a:endParaRPr lang="hu-HU" sz="2800" b="1" dirty="0"/>
          </a:p>
          <a:p>
            <a:pPr algn="l"/>
            <a:r>
              <a:rPr lang="en-US" sz="2800" dirty="0" err="1"/>
              <a:t>XXXIV.Eucharisztikus</a:t>
            </a:r>
            <a:r>
              <a:rPr lang="en-US" sz="2800" dirty="0"/>
              <a:t> </a:t>
            </a:r>
            <a:r>
              <a:rPr lang="en-US" sz="2800" dirty="0" err="1"/>
              <a:t>Világkongresszus</a:t>
            </a:r>
            <a:r>
              <a:rPr lang="en-US" sz="2800" dirty="0"/>
              <a:t> </a:t>
            </a:r>
            <a:r>
              <a:rPr lang="en-US" sz="2800" dirty="0" err="1"/>
              <a:t>Budapesten</a:t>
            </a:r>
            <a:r>
              <a:rPr lang="en-US" sz="2800" dirty="0"/>
              <a:t>, Schmidt Lajos </a:t>
            </a:r>
            <a:r>
              <a:rPr lang="en-US" sz="2800" dirty="0" err="1"/>
              <a:t>kéményseprő</a:t>
            </a:r>
            <a:r>
              <a:rPr lang="en-US" sz="2800" dirty="0"/>
              <a:t> </a:t>
            </a:r>
            <a:r>
              <a:rPr lang="en-US" sz="2800" dirty="0" err="1"/>
              <a:t>mester</a:t>
            </a:r>
            <a:r>
              <a:rPr lang="hu-HU" sz="2800" dirty="0"/>
              <a:t>,</a:t>
            </a:r>
            <a:r>
              <a:rPr lang="en-US" sz="2800" dirty="0"/>
              <a:t> </a:t>
            </a:r>
            <a:r>
              <a:rPr lang="en-US" sz="2800" dirty="0" err="1"/>
              <a:t>nagyapám</a:t>
            </a:r>
            <a:r>
              <a:rPr lang="en-US" sz="2800" dirty="0"/>
              <a:t> és </a:t>
            </a:r>
            <a:r>
              <a:rPr lang="en-US" sz="2800" dirty="0" err="1"/>
              <a:t>édesapám</a:t>
            </a:r>
            <a:r>
              <a:rPr lang="en-US" sz="2800" dirty="0"/>
              <a:t> </a:t>
            </a:r>
            <a:endParaRPr lang="hu-HU" sz="2800" dirty="0"/>
          </a:p>
          <a:p>
            <a:pPr algn="l"/>
            <a:r>
              <a:rPr lang="en-US" sz="2800" dirty="0"/>
              <a:t>Dr. Schmidt Ferenc a </a:t>
            </a:r>
            <a:r>
              <a:rPr lang="en-US" sz="2800" dirty="0" err="1"/>
              <a:t>későbbi</a:t>
            </a:r>
            <a:r>
              <a:rPr lang="en-US" sz="2800" dirty="0"/>
              <a:t> </a:t>
            </a:r>
            <a:r>
              <a:rPr lang="en-US" sz="2800" dirty="0" err="1"/>
              <a:t>államügyész</a:t>
            </a:r>
            <a:r>
              <a:rPr lang="en-US" sz="2800" dirty="0"/>
              <a:t>  </a:t>
            </a:r>
            <a:r>
              <a:rPr lang="en-US" sz="2800" dirty="0" err="1"/>
              <a:t>személyesen</a:t>
            </a:r>
            <a:r>
              <a:rPr lang="en-US" sz="2800" dirty="0"/>
              <a:t> </a:t>
            </a:r>
            <a:r>
              <a:rPr lang="en-US" sz="2800" dirty="0" err="1"/>
              <a:t>találkozik</a:t>
            </a:r>
            <a:r>
              <a:rPr lang="en-US" sz="2800" dirty="0"/>
              <a:t> Pacelli </a:t>
            </a:r>
            <a:r>
              <a:rPr lang="en-US" sz="2800" dirty="0" err="1"/>
              <a:t>bíborossal</a:t>
            </a:r>
            <a:r>
              <a:rPr lang="en-US" sz="2800" dirty="0"/>
              <a:t>, </a:t>
            </a:r>
            <a:r>
              <a:rPr lang="en-US" sz="2800" dirty="0" err="1"/>
              <a:t>pápai</a:t>
            </a:r>
            <a:r>
              <a:rPr lang="en-US" sz="2800" dirty="0"/>
              <a:t> </a:t>
            </a:r>
            <a:r>
              <a:rPr lang="en-US" sz="2800" dirty="0" err="1"/>
              <a:t>nunciussal</a:t>
            </a:r>
            <a:r>
              <a:rPr lang="en-US" sz="2800" dirty="0"/>
              <a:t>, </a:t>
            </a:r>
            <a:r>
              <a:rPr lang="en-US" sz="2800" dirty="0" err="1"/>
              <a:t>akit</a:t>
            </a:r>
            <a:r>
              <a:rPr lang="en-US" sz="2800" dirty="0"/>
              <a:t> 1939. </a:t>
            </a:r>
            <a:r>
              <a:rPr lang="en-US" sz="2800" dirty="0" err="1"/>
              <a:t>januárjában</a:t>
            </a:r>
            <a:r>
              <a:rPr lang="en-US" sz="2800" dirty="0"/>
              <a:t> XII. Pius pápa néven </a:t>
            </a:r>
            <a:r>
              <a:rPr lang="en-US" sz="2800" dirty="0" err="1"/>
              <a:t>pápává</a:t>
            </a:r>
            <a:r>
              <a:rPr lang="en-US" sz="2800" dirty="0"/>
              <a:t> </a:t>
            </a:r>
            <a:r>
              <a:rPr lang="en-US" sz="2800" dirty="0" err="1"/>
              <a:t>választottak</a:t>
            </a:r>
            <a:endParaRPr lang="en-US" sz="2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19253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799EDC9-6528-4A50-B0C6-0C33DCDF6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hu-HU" sz="5400" b="1" dirty="0"/>
              <a:t>Miért fontos számomra a pápai tanításokat bemutató könyv?(b)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B82B889-5218-4F5A-9DBD-5E211C358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713232"/>
            <a:ext cx="6349658" cy="5431536"/>
          </a:xfrm>
        </p:spPr>
        <p:txBody>
          <a:bodyPr anchor="ctr">
            <a:normAutofit/>
          </a:bodyPr>
          <a:lstStyle/>
          <a:p>
            <a:pPr marL="0" indent="0" algn="l">
              <a:buNone/>
            </a:pPr>
            <a:endParaRPr lang="hu-HU" sz="3200" b="1" dirty="0"/>
          </a:p>
          <a:p>
            <a:pPr marL="0" indent="0" algn="l">
              <a:buNone/>
            </a:pPr>
            <a:r>
              <a:rPr lang="en-US" sz="3200" b="1" dirty="0"/>
              <a:t>Győr, 1996.</a:t>
            </a:r>
          </a:p>
          <a:p>
            <a:pPr marL="0" indent="0" algn="l">
              <a:buNone/>
            </a:pPr>
            <a:r>
              <a:rPr lang="hu-HU" sz="3200" dirty="0"/>
              <a:t>1996. </a:t>
            </a:r>
            <a:r>
              <a:rPr lang="en-US" sz="3200" dirty="0" err="1"/>
              <a:t>szeptember</a:t>
            </a:r>
            <a:r>
              <a:rPr lang="en-US" sz="3200" dirty="0"/>
              <a:t> 6-7-én - mint </a:t>
            </a:r>
            <a:r>
              <a:rPr lang="en-US" sz="3200" dirty="0" err="1"/>
              <a:t>fő</a:t>
            </a:r>
            <a:r>
              <a:rPr lang="en-US" sz="3200" dirty="0"/>
              <a:t> </a:t>
            </a:r>
            <a:r>
              <a:rPr lang="en-US" sz="3200" dirty="0" err="1"/>
              <a:t>szervezőként</a:t>
            </a:r>
            <a:r>
              <a:rPr lang="en-US" sz="3200" dirty="0"/>
              <a:t> - </a:t>
            </a:r>
            <a:r>
              <a:rPr lang="en-US" sz="3200" dirty="0" err="1"/>
              <a:t>személyes</a:t>
            </a:r>
            <a:r>
              <a:rPr lang="hu-HU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találkoz</a:t>
            </a:r>
            <a:r>
              <a:rPr lang="hu-HU" sz="3200" dirty="0"/>
              <a:t>tam</a:t>
            </a:r>
            <a:r>
              <a:rPr lang="en-US" sz="3200" dirty="0"/>
              <a:t> </a:t>
            </a:r>
            <a:r>
              <a:rPr lang="en-US" sz="3200" dirty="0" err="1"/>
              <a:t>Szent</a:t>
            </a:r>
            <a:r>
              <a:rPr lang="en-US" sz="3200" dirty="0"/>
              <a:t> II. János Pál </a:t>
            </a:r>
            <a:r>
              <a:rPr lang="en-US" sz="3200" dirty="0" err="1"/>
              <a:t>pápával</a:t>
            </a:r>
            <a:r>
              <a:rPr lang="hu-HU" sz="3200" dirty="0"/>
              <a:t>,</a:t>
            </a:r>
            <a:r>
              <a:rPr lang="en-US" sz="3200" dirty="0"/>
              <a:t> </a:t>
            </a:r>
            <a:r>
              <a:rPr lang="en-US" sz="3200" dirty="0" err="1"/>
              <a:t>Győrött</a:t>
            </a:r>
            <a:r>
              <a:rPr lang="en-US" sz="3200" dirty="0"/>
              <a:t> </a:t>
            </a:r>
            <a:r>
              <a:rPr lang="en-US" sz="3200" dirty="0" err="1"/>
              <a:t>az</a:t>
            </a:r>
            <a:r>
              <a:rPr lang="en-US" sz="3200" dirty="0"/>
              <a:t> </a:t>
            </a:r>
            <a:r>
              <a:rPr lang="en-US" sz="3200" dirty="0" err="1"/>
              <a:t>Ipari</a:t>
            </a:r>
            <a:r>
              <a:rPr lang="en-US" sz="3200" dirty="0"/>
              <a:t> </a:t>
            </a:r>
            <a:r>
              <a:rPr lang="en-US" sz="3200" dirty="0" err="1"/>
              <a:t>parkban</a:t>
            </a:r>
            <a:r>
              <a:rPr lang="hu-HU" sz="3200" dirty="0"/>
              <a:t>,</a:t>
            </a:r>
            <a:r>
              <a:rPr lang="en-US" sz="3200" dirty="0"/>
              <a:t> </a:t>
            </a:r>
            <a:r>
              <a:rPr lang="en-US" sz="3200" dirty="0" err="1"/>
              <a:t>illetve</a:t>
            </a:r>
            <a:r>
              <a:rPr lang="en-US" sz="3200" dirty="0"/>
              <a:t> a </a:t>
            </a:r>
            <a:r>
              <a:rPr lang="en-US" sz="3200" dirty="0" err="1"/>
              <a:t>Győri</a:t>
            </a:r>
            <a:r>
              <a:rPr lang="en-US" sz="3200" dirty="0"/>
              <a:t> </a:t>
            </a:r>
            <a:r>
              <a:rPr lang="en-US" sz="3200" dirty="0" err="1"/>
              <a:t>Bazilikában</a:t>
            </a:r>
            <a:r>
              <a:rPr lang="en-US" sz="3200" dirty="0"/>
              <a:t> </a:t>
            </a:r>
            <a:r>
              <a:rPr lang="en-US" sz="3200" dirty="0" err="1"/>
              <a:t>megtartott</a:t>
            </a:r>
            <a:r>
              <a:rPr lang="en-US" sz="3200" dirty="0"/>
              <a:t> </a:t>
            </a:r>
            <a:r>
              <a:rPr lang="en-US" sz="3200" dirty="0" err="1"/>
              <a:t>Pápai</a:t>
            </a:r>
            <a:r>
              <a:rPr lang="en-US" sz="3200" dirty="0"/>
              <a:t> </a:t>
            </a:r>
            <a:r>
              <a:rPr lang="en-US" sz="3200" dirty="0" err="1"/>
              <a:t>misén</a:t>
            </a:r>
            <a:endParaRPr lang="en-US" sz="3200" dirty="0"/>
          </a:p>
          <a:p>
            <a:pPr marL="0" indent="0">
              <a:lnSpc>
                <a:spcPct val="100000"/>
              </a:lnSpc>
              <a:buNone/>
            </a:pP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2928235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799EDC9-6528-4A50-B0C6-0C33DCDF6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hu-HU" sz="5400" b="1" dirty="0"/>
              <a:t>Miért fontos számomra a pápai tanításokat bemutató könyv?(c)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B82B889-5218-4F5A-9DBD-5E211C358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713232"/>
            <a:ext cx="6349658" cy="543153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Vatikán 2011. május 01.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illetve 2014. április 27.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személyesen részt vettem II. János Pál pápa boldoggá avatásán, illetve szentté avatásán, a Vatikánban, győri delegáció vezetőjeként</a:t>
            </a:r>
          </a:p>
          <a:p>
            <a:pPr marL="0" indent="0">
              <a:lnSpc>
                <a:spcPct val="100000"/>
              </a:lnSpc>
              <a:buNone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2012. június 26.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XVI. Benedek pápa a Vatikánból küldött pápai áldást tartalmazó díszoklevelet számomra</a:t>
            </a:r>
          </a:p>
          <a:p>
            <a:pPr marL="0" indent="0">
              <a:buNone/>
            </a:pP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1769684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0EF9CC-3B0A-452A-8DBF-EA633A717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1C43DC69-B54D-4545-BC45-1347E2EE6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4" y="159202"/>
            <a:ext cx="9273143" cy="647498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7197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F4832A48-1C4D-4381-A3C5-BCEE615A5E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3975" y="512955"/>
            <a:ext cx="10329050" cy="6158659"/>
          </a:xfrm>
        </p:spPr>
        <p:txBody>
          <a:bodyPr/>
          <a:lstStyle/>
          <a:p>
            <a:pPr algn="l">
              <a:lnSpc>
                <a:spcPct val="150000"/>
              </a:lnSpc>
            </a:pP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Hálás köszönettel tartozom </a:t>
            </a: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Nováky Erzsébet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professzor asszonynak, aki személyemet javasolta a JTAB ülésén a könyvismertetésre, </a:t>
            </a:r>
          </a:p>
          <a:p>
            <a:pPr algn="l">
              <a:lnSpc>
                <a:spcPct val="150000"/>
              </a:lnSpc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továbbá</a:t>
            </a:r>
          </a:p>
          <a:p>
            <a:pPr algn="l">
              <a:lnSpc>
                <a:spcPct val="150000"/>
              </a:lnSpc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köszönet </a:t>
            </a: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Tóthné Szita Klára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professzor asszonynak, aki a  könyvismertetést a  JTAB ülésének programjába beépítette.</a:t>
            </a: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1183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585046-6B6D-4BA2-B19A-54E4BB898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508BC10-9EE2-4664-A3C4-1E5F921FA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4800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2490342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BB97A1-2DCC-4F47-BE44-81A16CB8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45719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8D495F3-D41B-4782-BEAD-C36D40F16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0585"/>
            <a:ext cx="10515600" cy="53963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hu-H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Prof. dr. </a:t>
            </a:r>
            <a:r>
              <a:rPr lang="hu-H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habil</a:t>
            </a:r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 Schmidt Péter </a:t>
            </a:r>
            <a:r>
              <a:rPr lang="hu-H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CSc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Magyar Tudományos Akadémia</a:t>
            </a:r>
            <a:b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Jövőkutatási Tudományos Albizottság</a:t>
            </a:r>
            <a:b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(JTAB ülése) </a:t>
            </a:r>
            <a:b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2021. április 9.</a:t>
            </a:r>
            <a:b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627942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BA3283DC-2669-44F5-A6E1-B7CE89A374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7132" y="0"/>
            <a:ext cx="10816683" cy="7048006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endParaRPr lang="hu-HU" dirty="0"/>
          </a:p>
          <a:p>
            <a:pPr algn="l">
              <a:lnSpc>
                <a:spcPct val="100000"/>
              </a:lnSpc>
            </a:pP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Külön aktualitása a könyv ismertetésének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, hogy a napokban 2021. április 4-én, Húsvétvasárnap, Ferenc pápa a hagyományos</a:t>
            </a:r>
          </a:p>
          <a:p>
            <a:pPr algn="l">
              <a:lnSpc>
                <a:spcPct val="100000"/>
              </a:lnSpc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„URBI ET ORBI” áldást intézett Róma városának és a világnak, melyre feltűnő módon kiemelten figyelt fel a világsajtó.</a:t>
            </a:r>
          </a:p>
          <a:p>
            <a:pPr algn="l">
              <a:lnSpc>
                <a:spcPct val="100000"/>
              </a:lnSpc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 pápa ugyanis élesen fogalmazva szólította fel a világ vezető hatalmait a fegyverkezés visszaszorítására és a fegyverek gyártásának minimális szintre történő csökkentésére.</a:t>
            </a:r>
          </a:p>
          <a:p>
            <a:pPr algn="l">
              <a:lnSpc>
                <a:spcPct val="100000"/>
              </a:lnSpc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Ugyanakkor egészségügyi kérdésekben is állást foglalt és hangsúlyozta:</a:t>
            </a:r>
          </a:p>
          <a:p>
            <a:pPr algn="l">
              <a:lnSpc>
                <a:spcPct val="100000"/>
              </a:lnSpc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mindenkinek joga van a COVID-19 elleni oltáshoz, és gazdagabb országoknak kötelességük, hogy mind nagyobb számban juttassanak oltóanyagot a szegényes sorban élő országok számára.</a:t>
            </a: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19511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0190FBF0-8B97-4392-825D-81199D618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098" y="0"/>
            <a:ext cx="10437541" cy="68580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Megállapíthatjuk: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Kiváló értékálló könyvet vehet kezébe az olvasó.</a:t>
            </a:r>
          </a:p>
          <a:p>
            <a:pPr algn="l">
              <a:lnSpc>
                <a:spcPct val="100000"/>
              </a:lnSpc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Álmodjunk együtt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egyedi, kivételes mű, amelynek üzenetét Ferenc pápa ebben a könyv formájában juttatja el.</a:t>
            </a:r>
          </a:p>
          <a:p>
            <a:pPr algn="l">
              <a:lnSpc>
                <a:spcPct val="100000"/>
              </a:lnSpc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Ne felejtsük el, hogy Ferenc pápát éppúgy tisztelik a nem katolikusok, mint a dalai lámát a nem buddhisták.</a:t>
            </a:r>
          </a:p>
          <a:p>
            <a:pPr algn="l">
              <a:lnSpc>
                <a:spcPct val="100000"/>
              </a:lnSpc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Ez egy személyes vallomás. Soha pápa még nem engedte az olvasóit ennyire közel magához – részletesen beszámol három személyes epizódról, amelyek során egy-egy válság átformálta az életét. (Buenos Aires, Frankfurt és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Cordoba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14401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716AF8-8FF2-45BB-91D1-0D3CBDDA5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F095610-7CD7-4611-81D6-DA07D7827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9406"/>
            <a:ext cx="10515600" cy="5857557"/>
          </a:xfrm>
        </p:spPr>
        <p:txBody>
          <a:bodyPr>
            <a:normAutofit lnSpcReduction="10000"/>
          </a:bodyPr>
          <a:lstStyle/>
          <a:p>
            <a:pPr marL="0" indent="0" algn="l">
              <a:lnSpc>
                <a:spcPct val="100000"/>
              </a:lnSpc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Teljesen egyedülálló jelentőségű és precedens nélküli, hogy egy egyházfő ilyen kendőzetlenül vegye számba a világunkat markában tartó gonoszság formáit. </a:t>
            </a:r>
          </a:p>
          <a:p>
            <a:pPr algn="l">
              <a:lnSpc>
                <a:spcPct val="100000"/>
              </a:lnSpc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pápa több évtizedes vezetői tapasztalatára hagyatkozva mutatja meg, hogyan foghatunk össze mi, emberek, annak ellenére, hogy különböző dolgokban hiszünk és máshol élünk.</a:t>
            </a:r>
          </a:p>
          <a:p>
            <a:pPr marL="0" indent="0" algn="l">
              <a:lnSpc>
                <a:spcPct val="100000"/>
              </a:lnSpc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31435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64660EF6-4119-4AAF-BE67-D962EE0EF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527" y="512956"/>
            <a:ext cx="10872439" cy="6903908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Tanításából leszűrhetjük, miért és hogyan igyekezzünk korlátozni a nagyvállalatok és a politikusok túlhatalmát, hogyan tegyünk a környezetvédelemért, és milyen eszközökkel emelhetnénk ki embertársainkat a nyomorból, gazdasági - közgazdasági indikátorokkal alátámasztva. </a:t>
            </a:r>
          </a:p>
          <a:p>
            <a:pPr algn="l">
              <a:lnSpc>
                <a:spcPct val="100000"/>
              </a:lnSpc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Naprakész információi onnan erednek, hogy Ferenc pápa a Covid-19 okozta válság kitörésekor azonnal szakértőkkel ült össze, hogy meghallgassa őket.</a:t>
            </a:r>
          </a:p>
          <a:p>
            <a:pPr algn="l">
              <a:lnSpc>
                <a:spcPct val="100000"/>
              </a:lnSpc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Ferenc pápa már megjelentetett több ezer hosszabb-rövidebb művet, de az </a:t>
            </a:r>
            <a:r>
              <a:rPr lang="hu-H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Álmodjunk együtt</a:t>
            </a: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 legszemélyesebb alkotása, amelyben míves stílusban, mégis erőteljesen buzdít mindannyiunkat cselekvésre, és a korábbiaknál érzékletesebben tárja fel tapasztalatait és nézeteit.</a:t>
            </a: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7149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8E2F286-CC26-4268-83BE-EF78006530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2" y="586855"/>
            <a:ext cx="3201366" cy="3387497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pápa </a:t>
            </a:r>
            <a:r>
              <a:rPr lang="en-US" sz="5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önéletrajza</a:t>
            </a:r>
            <a:endParaRPr lang="en-US" sz="5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64C0696-6617-4271-987B-BE6C6C1E9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7695" y="-20280"/>
            <a:ext cx="7697925" cy="687828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hu-HU" dirty="0"/>
          </a:p>
          <a:p>
            <a:pPr algn="l">
              <a:lnSpc>
                <a:spcPct val="10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Ferenc pápa Jorge Mario Bergoglio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néven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olasz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bevándorlók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gyermekeként 1936. december 17-én Buenos Airesben született.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1969-ben szentelték pappá a Jézus Társasága Jezsuita rendben.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1969-ben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szentelték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püspökké, 1973-ban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tartomány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főnökké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1980-ban a Buenos Aires-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Colegi Maximo rektorává nevezték ki.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1998-ban Buenos Aires érseke, 2001-ben bíborosi kinevezést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kapott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2013 márciusában  választották meg  Róma püspökévé, a katolikus egyház 266.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pápá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já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vá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Ferenc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pápa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néven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025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0972881A-772D-4AD4-B6F9-326636B38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074" y="0"/>
            <a:ext cx="10991851" cy="68580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endParaRPr lang="hu-HU" dirty="0"/>
          </a:p>
          <a:p>
            <a:pPr algn="l">
              <a:lnSpc>
                <a:spcPct val="100000"/>
              </a:lnSpc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 szerző Dr. Austen Ivereigh könyve öt fejezetben 223 oldalon mutatja be a pápa értékes gondolatait, ez már a szerző 3. könyve az egyházfőről, de messze a legkiválóbb.</a:t>
            </a:r>
          </a:p>
          <a:p>
            <a:pPr algn="l">
              <a:lnSpc>
                <a:spcPct val="100000"/>
              </a:lnSpc>
            </a:pP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Alaposan elemezve a könyvet a széles látókörű szentatya több mint félszáz olyan előremutató tényeket, jövőbe mutató gondolatokat ébresztett bennem, de gondolom nagyszámú a hívő és nem hívő emberben, melyből mint jövőkutatással foglalkozó orvos.</a:t>
            </a:r>
          </a:p>
          <a:p>
            <a:pPr algn="l">
              <a:lnSpc>
                <a:spcPct val="100000"/>
              </a:lnSpc>
            </a:pP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42519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D7B572-CB86-43BE-950D-1B2390955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304800"/>
            <a:ext cx="10515600" cy="60325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F4389F0-2A99-48C8-8CA1-036C903AB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75" y="365126"/>
            <a:ext cx="10515600" cy="618807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A könyv egyes fejezetei: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Prológus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Ideje a látásnak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Ideje a választásoknak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Ideje a cselekvésnek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Epilógus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4204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865</Words>
  <Application>Microsoft Office PowerPoint</Application>
  <PresentationFormat>Szélesvásznú</PresentationFormat>
  <Paragraphs>83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pápa önéletrajza</vt:lpstr>
      <vt:lpstr>PowerPoint-bemutató</vt:lpstr>
      <vt:lpstr>PowerPoint-bemutató</vt:lpstr>
      <vt:lpstr>PowerPoint-bemutató</vt:lpstr>
      <vt:lpstr>PowerPoint-bemutató</vt:lpstr>
      <vt:lpstr>Miért fontos számomra a pápai tanításokat bemutató könyv? (a)</vt:lpstr>
      <vt:lpstr>Miért fontos számomra a pápai tanításokat bemutató könyv?(b)</vt:lpstr>
      <vt:lpstr>Miért fontos számomra a pápai tanításokat bemutató könyv?(c)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István Major</dc:creator>
  <cp:lastModifiedBy>Dr. Gubik Andrea</cp:lastModifiedBy>
  <cp:revision>41</cp:revision>
  <dcterms:created xsi:type="dcterms:W3CDTF">2021-04-07T09:24:40Z</dcterms:created>
  <dcterms:modified xsi:type="dcterms:W3CDTF">2021-05-10T13:41:25Z</dcterms:modified>
</cp:coreProperties>
</file>