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66" r:id="rId2"/>
    <p:sldId id="264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44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773349" y="2099952"/>
            <a:ext cx="6250021" cy="7210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defRPr sz="5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10513" y="2981528"/>
            <a:ext cx="5603132" cy="3356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Előadó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476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cím 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0" y="2908570"/>
            <a:ext cx="7772400" cy="701675"/>
          </a:xfrm>
          <a:prstGeom prst="rect">
            <a:avLst/>
          </a:prstGeom>
        </p:spPr>
        <p:txBody>
          <a:bodyPr tIns="0" rIns="0"/>
          <a:lstStyle>
            <a:lvl1pPr algn="r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75974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r">
              <a:buNone/>
              <a:defRPr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814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4" name="Egyenes összekötő 3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27241"/>
            <a:ext cx="8229600" cy="3482503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22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y objektu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199" y="1177047"/>
            <a:ext cx="8229601" cy="470818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112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al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3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0"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53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335604"/>
          </a:xfrm>
          <a:prstGeom prst="rect">
            <a:avLst/>
          </a:prstGeom>
        </p:spPr>
        <p:txBody>
          <a:bodyPr lIns="0" anchor="b"/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136204"/>
            <a:ext cx="5486400" cy="804862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21515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fejező 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04472" y="2812203"/>
            <a:ext cx="662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4000" b="1" cap="none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sz="3600" b="1" dirty="0" smtClean="0">
                <a:solidFill>
                  <a:schemeClr val="bg2"/>
                </a:solidFill>
                <a:latin typeface="Futura Std Medium" pitchFamily="34" charset="0"/>
              </a:rPr>
              <a:t>Köszönöm a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790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0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4" r:id="rId2"/>
    <p:sldLayoutId id="2147483710" r:id="rId3"/>
    <p:sldLayoutId id="2147483720" r:id="rId4"/>
    <p:sldLayoutId id="2147483712" r:id="rId5"/>
    <p:sldLayoutId id="2147483717" r:id="rId6"/>
    <p:sldLayoutId id="2147483722" r:id="rId7"/>
    <p:sldLayoutId id="214748371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25294" y="2138862"/>
            <a:ext cx="7752943" cy="1100449"/>
          </a:xfrm>
        </p:spPr>
        <p:txBody>
          <a:bodyPr>
            <a:noAutofit/>
          </a:bodyPr>
          <a:lstStyle/>
          <a:p>
            <a:r>
              <a:rPr lang="hu-HU" sz="2800" dirty="0"/>
              <a:t>MTA doktori fokozatszerzés tapasztalatai, kutatási eredmények beépítése az oktatásba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87169" y="3983476"/>
            <a:ext cx="5603132" cy="335604"/>
          </a:xfrm>
        </p:spPr>
        <p:txBody>
          <a:bodyPr/>
          <a:lstStyle/>
          <a:p>
            <a:r>
              <a:rPr lang="hu-HU" dirty="0" smtClean="0"/>
              <a:t>Rappai Gábor, 2018. szeptember 25.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8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MTA Doktora cím – fokozatszerzés lépései 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MTMT adminisztrátorral kapcsolatfelvétel (T=0)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Disszertáció, tézisek, kiegészítő anyagok leadása (T=2)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Habitusvizsgálat, opponensek, bizottság kijelölése (T=6)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Opponensek felkérése, véglegesítés (T=8)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Opponensi vélemények megérkezése (T=12)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Nyilvános vitaülés, védés (T=16)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Doktori Tanács döntése (T=18)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Oklevél átadás (…)</a:t>
            </a:r>
          </a:p>
          <a:p>
            <a:pPr marL="457200" indent="-457200"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3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Habitusvizsgálat (GDMB)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73" y="981795"/>
            <a:ext cx="6425834" cy="527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74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Tapasztalatok – habitusvizsgálat, folyamat, védés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187865"/>
            <a:ext cx="8229600" cy="46745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MTA Titkárság apparátusa roppant segítőkész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Habitusvizsgálat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00" dirty="0" smtClean="0"/>
              <a:t>tudományos teljesítményt vizsgál, oktatás, intézménymenedzsment nem releváns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00" dirty="0" smtClean="0"/>
              <a:t>nemzetközi folyóiratban megjelent (lehetőleg önálló, vagy kétszerzős) cikkek és az ezekre kapott hivatkozások a perdöntőek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00" dirty="0" smtClean="0"/>
              <a:t>határterületi publikációk beszámítása kétséges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800" dirty="0" smtClean="0"/>
              <a:t>megítélés szakterület, illetve kor(osztály)függő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hu-HU" dirty="0" smtClean="0"/>
              <a:t>A témák már oly mértékben specializáltak, hogy rendkívül nehéz szakterületi opponenst/bizottsági tagot találni, ezért</a:t>
            </a:r>
          </a:p>
          <a:p>
            <a:pPr marL="971550" lvl="1" indent="-51435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GMDB hangsúlyt helyez a gazdaságtudományi alkalmazásokra</a:t>
            </a:r>
          </a:p>
          <a:p>
            <a:pPr marL="971550" lvl="1" indent="-51435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hu-HU" sz="1800" dirty="0" smtClean="0"/>
              <a:t>(statisztika) speciális jellegéből adódóan matematikusok bevonása gyakori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68190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Tudományos eredmények beépítése az oktatásba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948582"/>
            <a:ext cx="8229600" cy="51958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PTE Közgazdaságtudományi Kar statisztika/ökonometria tárgycsoportja (mindegyik nappalin és levelezőn, magyarul és angolul)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Valószínűségszámítás és statisztika </a:t>
            </a:r>
            <a:r>
              <a:rPr lang="hu-HU" sz="1600" dirty="0" smtClean="0"/>
              <a:t>(</a:t>
            </a:r>
            <a:r>
              <a:rPr lang="hu-HU" sz="1600" dirty="0" err="1" smtClean="0"/>
              <a:t>BSc</a:t>
            </a:r>
            <a:r>
              <a:rPr lang="hu-HU" sz="1600" dirty="0"/>
              <a:t> </a:t>
            </a:r>
            <a:r>
              <a:rPr lang="hu-HU" sz="1600" dirty="0" smtClean="0"/>
              <a:t>– szakközi kötelező)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Statisztikai modellezés </a:t>
            </a:r>
            <a:r>
              <a:rPr lang="hu-HU" sz="1600" dirty="0"/>
              <a:t>(</a:t>
            </a:r>
            <a:r>
              <a:rPr lang="hu-HU" sz="1600" dirty="0" err="1"/>
              <a:t>BSc</a:t>
            </a:r>
            <a:r>
              <a:rPr lang="hu-HU" sz="1600" dirty="0"/>
              <a:t> – szakközi kötelező</a:t>
            </a:r>
            <a:r>
              <a:rPr lang="hu-HU" sz="16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Alkalmazott statisztika és ökonometria </a:t>
            </a:r>
            <a:r>
              <a:rPr lang="hu-HU" sz="1600" dirty="0" smtClean="0"/>
              <a:t>(</a:t>
            </a:r>
            <a:r>
              <a:rPr lang="hu-HU" sz="1600" dirty="0" err="1" smtClean="0"/>
              <a:t>MSc</a:t>
            </a:r>
            <a:r>
              <a:rPr lang="hu-HU" sz="1600" dirty="0" smtClean="0"/>
              <a:t> – szakközi kötelező)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Pénzügyi ökonometria </a:t>
            </a:r>
            <a:r>
              <a:rPr lang="hu-HU" sz="1600" dirty="0" smtClean="0"/>
              <a:t>(</a:t>
            </a:r>
            <a:r>
              <a:rPr lang="hu-HU" sz="1600" dirty="0" err="1" smtClean="0"/>
              <a:t>MSc</a:t>
            </a:r>
            <a:r>
              <a:rPr lang="hu-HU" sz="1600" dirty="0" smtClean="0"/>
              <a:t> – Pénzügy szak)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Gyakorlati ökonometria </a:t>
            </a:r>
            <a:r>
              <a:rPr lang="hu-HU" sz="1600" dirty="0" smtClean="0"/>
              <a:t>(</a:t>
            </a:r>
            <a:r>
              <a:rPr lang="hu-HU" sz="1600" dirty="0" err="1" smtClean="0"/>
              <a:t>MSc</a:t>
            </a:r>
            <a:r>
              <a:rPr lang="hu-HU" sz="1600" dirty="0" smtClean="0"/>
              <a:t> – Közgazdasági elemző szak)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Haladó ökonometria </a:t>
            </a:r>
            <a:r>
              <a:rPr lang="hu-HU" sz="1600" dirty="0" smtClean="0"/>
              <a:t>(</a:t>
            </a:r>
            <a:r>
              <a:rPr lang="hu-HU" sz="1600" dirty="0" err="1" smtClean="0"/>
              <a:t>MSc</a:t>
            </a:r>
            <a:r>
              <a:rPr lang="hu-HU" sz="1600" dirty="0" smtClean="0"/>
              <a:t> – Közgazdasági elemző szak)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Statisztika</a:t>
            </a:r>
            <a:r>
              <a:rPr lang="hu-HU" sz="1600" dirty="0" smtClean="0"/>
              <a:t> (PhD)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600" i="1" dirty="0" smtClean="0"/>
              <a:t>Ökonometria</a:t>
            </a:r>
            <a:r>
              <a:rPr lang="hu-HU" sz="1600" dirty="0" smtClean="0"/>
              <a:t> (PhD)</a:t>
            </a:r>
            <a:r>
              <a:rPr lang="hu-HU" sz="1800" dirty="0" smtClean="0"/>
              <a:t/>
            </a:r>
            <a:br>
              <a:rPr lang="hu-HU" sz="1800" dirty="0" smtClean="0"/>
            </a:br>
            <a:endParaRPr lang="hu-HU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Disszertációm címe: </a:t>
            </a:r>
            <a:r>
              <a:rPr lang="hu-HU" i="1" dirty="0"/>
              <a:t>A modellezés sajátosságai idősori anomáliák </a:t>
            </a:r>
            <a:r>
              <a:rPr lang="hu-HU" i="1" dirty="0" smtClean="0"/>
              <a:t>esetén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hallgatói állomány matematikai előképzettsége fokozatosan romlik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doktoranduszok érdeklődése modellezési kérdések iránt </a:t>
            </a:r>
            <a:r>
              <a:rPr lang="hu-HU" sz="1600" dirty="0" err="1" smtClean="0"/>
              <a:t>max</a:t>
            </a:r>
            <a:r>
              <a:rPr lang="hu-HU" sz="1600" dirty="0" smtClean="0"/>
              <a:t>. </a:t>
            </a:r>
            <a:r>
              <a:rPr lang="hu-HU" sz="1600" dirty="0" err="1" smtClean="0"/>
              <a:t>MSc</a:t>
            </a:r>
            <a:r>
              <a:rPr lang="hu-HU" sz="1600" dirty="0" smtClean="0"/>
              <a:t> kötelező tárgy ismeretköréig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600" dirty="0" smtClean="0"/>
              <a:t>(sajnos kb. ugyanez igaz a nem „szakos” oktató kollégákra is)</a:t>
            </a:r>
          </a:p>
        </p:txBody>
      </p:sp>
    </p:spTree>
    <p:extLst>
      <p:ext uri="{BB962C8B-B14F-4D97-AF65-F5344CB8AC3E}">
        <p14:creationId xmlns:p14="http://schemas.microsoft.com/office/powerpoint/2010/main" val="831152610"/>
      </p:ext>
    </p:extLst>
  </p:cSld>
  <p:clrMapOvr>
    <a:masterClrMapping/>
  </p:clrMapOvr>
</p:sld>
</file>

<file path=ppt/theme/theme1.xml><?xml version="1.0" encoding="utf-8"?>
<a:theme xmlns:a="http://schemas.openxmlformats.org/drawingml/2006/main" name="KTK PPT sablon.potx">
  <a:themeElements>
    <a:clrScheme name="KTK PPT">
      <a:dk1>
        <a:sysClr val="windowText" lastClr="000000"/>
      </a:dk1>
      <a:lt1>
        <a:sysClr val="window" lastClr="FFFFFF"/>
      </a:lt1>
      <a:dk2>
        <a:srgbClr val="1F497D"/>
      </a:dk2>
      <a:lt2>
        <a:srgbClr val="2E8FD6"/>
      </a:lt2>
      <a:accent1>
        <a:srgbClr val="2E8FD6"/>
      </a:accent1>
      <a:accent2>
        <a:srgbClr val="00ABD1"/>
      </a:accent2>
      <a:accent3>
        <a:srgbClr val="62C530"/>
      </a:accent3>
      <a:accent4>
        <a:srgbClr val="FF0000"/>
      </a:accent4>
      <a:accent5>
        <a:srgbClr val="4BACC6"/>
      </a:accent5>
      <a:accent6>
        <a:srgbClr val="C00000"/>
      </a:accent6>
      <a:hlink>
        <a:srgbClr val="1F497D"/>
      </a:hlink>
      <a:folHlink>
        <a:srgbClr val="1F497D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 PPT sablon.potx</Template>
  <TotalTime>38</TotalTime>
  <Words>243</Words>
  <Application>Microsoft Office PowerPoint</Application>
  <PresentationFormat>Diavetítés a képernyőre (4:3 oldalarány)</PresentationFormat>
  <Paragraphs>36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KTK PPT sablon.potx</vt:lpstr>
      <vt:lpstr>MTA doktori fokozatszerzés tapasztalatai, kutatási eredmények beépítése az oktatásba</vt:lpstr>
      <vt:lpstr>MTA Doktora cím – fokozatszerzés lépései </vt:lpstr>
      <vt:lpstr>Habitusvizsgálat (GDMB)</vt:lpstr>
      <vt:lpstr>Tapasztalatok – habitusvizsgálat, folyamat, védés</vt:lpstr>
      <vt:lpstr>Tudományos eredmények beépítése az oktatásba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Rappai Gábor</dc:creator>
  <cp:lastModifiedBy>Rappai Gábor</cp:lastModifiedBy>
  <cp:revision>8</cp:revision>
  <dcterms:created xsi:type="dcterms:W3CDTF">2018-09-23T08:09:05Z</dcterms:created>
  <dcterms:modified xsi:type="dcterms:W3CDTF">2018-09-23T08:47:51Z</dcterms:modified>
</cp:coreProperties>
</file>