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2" r:id="rId3"/>
    <p:sldId id="257" r:id="rId4"/>
    <p:sldId id="273" r:id="rId5"/>
    <p:sldId id="275" r:id="rId6"/>
    <p:sldId id="274" r:id="rId7"/>
    <p:sldId id="276" r:id="rId8"/>
    <p:sldId id="278" r:id="rId9"/>
    <p:sldId id="277" r:id="rId10"/>
    <p:sldId id="271" r:id="rId11"/>
    <p:sldId id="279" r:id="rId12"/>
    <p:sldId id="280" r:id="rId13"/>
    <p:sldId id="281" r:id="rId14"/>
    <p:sldId id="283" r:id="rId15"/>
    <p:sldId id="282" r:id="rId16"/>
    <p:sldId id="285" r:id="rId17"/>
    <p:sldId id="286" r:id="rId18"/>
    <p:sldId id="287" r:id="rId19"/>
    <p:sldId id="288" r:id="rId20"/>
    <p:sldId id="284" r:id="rId21"/>
    <p:sldId id="270" r:id="rId2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5" autoAdjust="0"/>
    <p:restoredTop sz="94660"/>
  </p:normalViewPr>
  <p:slideViewPr>
    <p:cSldViewPr>
      <p:cViewPr>
        <p:scale>
          <a:sx n="75" d="100"/>
          <a:sy n="75" d="100"/>
        </p:scale>
        <p:origin x="-1788" y="-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663ED-98E2-4C2B-ABEE-685CBD01CE63}" type="datetimeFigureOut">
              <a:rPr lang="hu-HU" smtClean="0"/>
              <a:pPr/>
              <a:t>2018.11.16.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E6BF82-E674-4650-A195-801F5321367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487230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BF82-E674-4650-A195-801F5321367E}" type="slidenum">
              <a:rPr lang="hu-HU" smtClean="0"/>
              <a:pPr/>
              <a:t>2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966647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BF82-E674-4650-A195-801F5321367E}" type="slidenum">
              <a:rPr lang="hu-HU" smtClean="0"/>
              <a:pPr/>
              <a:t>11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966647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BF82-E674-4650-A195-801F5321367E}" type="slidenum">
              <a:rPr lang="hu-HU" smtClean="0"/>
              <a:pPr/>
              <a:t>12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966647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BF82-E674-4650-A195-801F5321367E}" type="slidenum">
              <a:rPr lang="hu-HU" smtClean="0"/>
              <a:pPr/>
              <a:t>13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966647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BF82-E674-4650-A195-801F5321367E}" type="slidenum">
              <a:rPr lang="hu-HU" smtClean="0"/>
              <a:pPr/>
              <a:t>14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966647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BF82-E674-4650-A195-801F5321367E}" type="slidenum">
              <a:rPr lang="hu-HU" smtClean="0"/>
              <a:pPr/>
              <a:t>15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966647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BF82-E674-4650-A195-801F5321367E}" type="slidenum">
              <a:rPr lang="hu-HU" smtClean="0"/>
              <a:pPr/>
              <a:t>16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966647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BF82-E674-4650-A195-801F5321367E}" type="slidenum">
              <a:rPr lang="hu-HU" smtClean="0"/>
              <a:pPr/>
              <a:t>17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9666479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BF82-E674-4650-A195-801F5321367E}" type="slidenum">
              <a:rPr lang="hu-HU" smtClean="0"/>
              <a:pPr/>
              <a:t>18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9666479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BF82-E674-4650-A195-801F5321367E}" type="slidenum">
              <a:rPr lang="hu-HU" smtClean="0"/>
              <a:pPr/>
              <a:t>19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9666479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BF82-E674-4650-A195-801F5321367E}" type="slidenum">
              <a:rPr lang="hu-HU" smtClean="0"/>
              <a:pPr/>
              <a:t>20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966647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BF82-E674-4650-A195-801F5321367E}" type="slidenum">
              <a:rPr lang="hu-HU" smtClean="0"/>
              <a:pPr/>
              <a:t>3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966647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BF82-E674-4650-A195-801F5321367E}" type="slidenum">
              <a:rPr lang="hu-HU" smtClean="0"/>
              <a:pPr/>
              <a:t>4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966647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BF82-E674-4650-A195-801F5321367E}" type="slidenum">
              <a:rPr lang="hu-HU" smtClean="0"/>
              <a:pPr/>
              <a:t>5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966647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BF82-E674-4650-A195-801F5321367E}" type="slidenum">
              <a:rPr lang="hu-HU" smtClean="0"/>
              <a:pPr/>
              <a:t>6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966647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BF82-E674-4650-A195-801F5321367E}" type="slidenum">
              <a:rPr lang="hu-HU" smtClean="0"/>
              <a:pPr/>
              <a:t>7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966647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BF82-E674-4650-A195-801F5321367E}" type="slidenum">
              <a:rPr lang="hu-HU" smtClean="0"/>
              <a:pPr/>
              <a:t>8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966647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BF82-E674-4650-A195-801F5321367E}" type="slidenum">
              <a:rPr lang="hu-HU" smtClean="0"/>
              <a:pPr/>
              <a:t>9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966647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BF82-E674-4650-A195-801F5321367E}" type="slidenum">
              <a:rPr lang="hu-HU" smtClean="0"/>
              <a:pPr/>
              <a:t>10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966647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F0E1-1AA2-4250-A0CA-FCD79AD33052}" type="datetimeFigureOut">
              <a:rPr lang="hu-HU" smtClean="0"/>
              <a:pPr/>
              <a:t>2018.11.16.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37A2-80D2-4EDB-AE85-E814DF31500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99336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F0E1-1AA2-4250-A0CA-FCD79AD33052}" type="datetimeFigureOut">
              <a:rPr lang="hu-HU" smtClean="0"/>
              <a:pPr/>
              <a:t>2018.11.16.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37A2-80D2-4EDB-AE85-E814DF31500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937921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F0E1-1AA2-4250-A0CA-FCD79AD33052}" type="datetimeFigureOut">
              <a:rPr lang="hu-HU" smtClean="0"/>
              <a:pPr/>
              <a:t>2018.11.16.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37A2-80D2-4EDB-AE85-E814DF31500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626730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F0E1-1AA2-4250-A0CA-FCD79AD33052}" type="datetimeFigureOut">
              <a:rPr lang="hu-HU" smtClean="0"/>
              <a:pPr/>
              <a:t>2018.11.16.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37A2-80D2-4EDB-AE85-E814DF31500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2662008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F0E1-1AA2-4250-A0CA-FCD79AD33052}" type="datetimeFigureOut">
              <a:rPr lang="hu-HU" smtClean="0"/>
              <a:pPr/>
              <a:t>2018.11.16.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37A2-80D2-4EDB-AE85-E814DF31500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2852350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F0E1-1AA2-4250-A0CA-FCD79AD33052}" type="datetimeFigureOut">
              <a:rPr lang="hu-HU" smtClean="0"/>
              <a:pPr/>
              <a:t>2018.11.16.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37A2-80D2-4EDB-AE85-E814DF31500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688910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F0E1-1AA2-4250-A0CA-FCD79AD33052}" type="datetimeFigureOut">
              <a:rPr lang="hu-HU" smtClean="0"/>
              <a:pPr/>
              <a:t>2018.11.16.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37A2-80D2-4EDB-AE85-E814DF31500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921318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F0E1-1AA2-4250-A0CA-FCD79AD33052}" type="datetimeFigureOut">
              <a:rPr lang="hu-HU" smtClean="0"/>
              <a:pPr/>
              <a:t>2018.11.16.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37A2-80D2-4EDB-AE85-E814DF31500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579734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F0E1-1AA2-4250-A0CA-FCD79AD33052}" type="datetimeFigureOut">
              <a:rPr lang="hu-HU" smtClean="0"/>
              <a:pPr/>
              <a:t>2018.11.16.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37A2-80D2-4EDB-AE85-E814DF31500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2418805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F0E1-1AA2-4250-A0CA-FCD79AD33052}" type="datetimeFigureOut">
              <a:rPr lang="hu-HU" smtClean="0"/>
              <a:pPr/>
              <a:t>2018.11.16.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37A2-80D2-4EDB-AE85-E814DF31500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2111602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F0E1-1AA2-4250-A0CA-FCD79AD33052}" type="datetimeFigureOut">
              <a:rPr lang="hu-HU" smtClean="0"/>
              <a:pPr/>
              <a:t>2018.11.16.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37A2-80D2-4EDB-AE85-E814DF31500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4269292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CF0E1-1AA2-4250-A0CA-FCD79AD33052}" type="datetimeFigureOut">
              <a:rPr lang="hu-HU" smtClean="0"/>
              <a:pPr/>
              <a:t>2018.11.16.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537A2-80D2-4EDB-AE85-E814DF31500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3283552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hu-HU" dirty="0" smtClean="0"/>
              <a:t>A társadalom, mint tér: kísérlet egy adatvezérelt társadalmi struktúra koncepció megvalósítására</a:t>
            </a:r>
            <a:r>
              <a:rPr lang="hu-HU" sz="4000" dirty="0" smtClean="0"/>
              <a:t/>
            </a:r>
            <a:br>
              <a:rPr lang="hu-HU" sz="4000" dirty="0" smtClean="0"/>
            </a:br>
            <a:r>
              <a:rPr lang="hu-HU" sz="4000" dirty="0" smtClean="0"/>
              <a:t/>
            </a:r>
            <a:br>
              <a:rPr lang="hu-HU" sz="4000" dirty="0" smtClean="0"/>
            </a:br>
            <a:r>
              <a:rPr lang="hu-HU" sz="3600" dirty="0" smtClean="0"/>
              <a:t>Tóth </a:t>
            </a:r>
            <a:r>
              <a:rPr lang="hu-HU" sz="3600" dirty="0" smtClean="0"/>
              <a:t>Gergely PhD.</a:t>
            </a:r>
            <a:r>
              <a:rPr lang="hu-HU" sz="4000" dirty="0" smtClean="0"/>
              <a:t/>
            </a:r>
            <a:br>
              <a:rPr lang="hu-HU" sz="4000" dirty="0" smtClean="0"/>
            </a:br>
            <a:r>
              <a:rPr lang="hu-HU" sz="2700" dirty="0" smtClean="0"/>
              <a:t>Károli Gáspár Református Egyetem</a:t>
            </a:r>
            <a:br>
              <a:rPr lang="hu-HU" sz="2700" dirty="0" smtClean="0"/>
            </a:br>
            <a:r>
              <a:rPr lang="hu-HU" sz="2700" dirty="0" smtClean="0"/>
              <a:t>Big Data and </a:t>
            </a:r>
            <a:r>
              <a:rPr lang="hu-HU" sz="2700" dirty="0" err="1" smtClean="0"/>
              <a:t>Social</a:t>
            </a:r>
            <a:r>
              <a:rPr lang="hu-HU" sz="2700" dirty="0" smtClean="0"/>
              <a:t> </a:t>
            </a:r>
            <a:r>
              <a:rPr lang="hu-HU" sz="2700" dirty="0" err="1" smtClean="0"/>
              <a:t>analytics</a:t>
            </a:r>
            <a:r>
              <a:rPr lang="hu-HU" sz="2700" dirty="0" smtClean="0"/>
              <a:t> kutatócsoport</a:t>
            </a:r>
            <a:endParaRPr lang="hu-HU" sz="40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55576" y="5445224"/>
            <a:ext cx="7632848" cy="141277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endParaRPr lang="hu-HU" sz="2200" b="1" dirty="0" smtClean="0">
              <a:solidFill>
                <a:schemeClr val="tx1"/>
              </a:solidFill>
            </a:endParaRPr>
          </a:p>
          <a:p>
            <a:r>
              <a:rPr lang="pt-BR" sz="5100" b="1" dirty="0" smtClean="0">
                <a:solidFill>
                  <a:schemeClr val="tx1"/>
                </a:solidFill>
              </a:rPr>
              <a:t>A Magyar Tudomány Ünnepe 2018</a:t>
            </a:r>
            <a:endParaRPr lang="hu-HU" sz="5100" b="1" dirty="0" smtClean="0">
              <a:solidFill>
                <a:schemeClr val="tx1"/>
              </a:solidFill>
            </a:endParaRPr>
          </a:p>
          <a:p>
            <a:r>
              <a:rPr lang="hu-HU" sz="4800" b="1" i="1" dirty="0" smtClean="0"/>
              <a:t>Kihívások és igények a statisztikában</a:t>
            </a:r>
            <a:endParaRPr lang="hu-HU" sz="4800" dirty="0" smtClean="0"/>
          </a:p>
          <a:p>
            <a:r>
              <a:rPr lang="hu-HU" sz="4800" b="1" i="1" dirty="0" smtClean="0"/>
              <a:t>2018. november 16. péntek </a:t>
            </a:r>
            <a:endParaRPr lang="hu-HU" sz="4800" dirty="0" smtClean="0"/>
          </a:p>
          <a:p>
            <a:endParaRPr lang="hu-HU" sz="3400" b="1" dirty="0" smtClean="0">
              <a:solidFill>
                <a:schemeClr val="tx1"/>
              </a:solidFill>
            </a:endParaRPr>
          </a:p>
          <a:p>
            <a:endParaRPr lang="hu-HU" sz="2000" dirty="0" smtClean="0"/>
          </a:p>
          <a:p>
            <a:endParaRPr lang="hu-HU" sz="2400" dirty="0" smtClean="0"/>
          </a:p>
          <a:p>
            <a:endParaRPr lang="hu-HU" dirty="0"/>
          </a:p>
        </p:txBody>
      </p:sp>
      <p:pic>
        <p:nvPicPr>
          <p:cNvPr id="5" name="Picture 2" descr="http://www.kre.hu/nyiltnap/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4221088"/>
            <a:ext cx="2376264" cy="10473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4651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Dropbox\_MTA Statisztikai Bizottsági ülés2018\eloadashoz\járás_connectivit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026154"/>
            <a:ext cx="9011791" cy="5831846"/>
          </a:xfrm>
          <a:prstGeom prst="rect">
            <a:avLst/>
          </a:prstGeom>
          <a:noFill/>
        </p:spPr>
      </p:pic>
      <p:pic>
        <p:nvPicPr>
          <p:cNvPr id="6" name="Picture 2" descr="http://www.kre.hu/nyiltnap/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98011"/>
            <a:ext cx="1043608" cy="459989"/>
          </a:xfrm>
          <a:prstGeom prst="rect">
            <a:avLst/>
          </a:prstGeom>
          <a:noFill/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010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dirty="0" smtClean="0"/>
              <a:t>A térbeliség kezelhető gráfként is:</a:t>
            </a:r>
            <a:endParaRPr lang="hu-HU" dirty="0"/>
          </a:p>
        </p:txBody>
      </p:sp>
      <p:pic>
        <p:nvPicPr>
          <p:cNvPr id="7171" name="Picture 3" descr="G:\Dropbox\_MTA Statisztikai Bizottsági ülés2018\eloadashoz\jara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5659898"/>
            <a:ext cx="2352101" cy="11981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2126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u-HU" dirty="0" smtClean="0"/>
              <a:t>Hálózatkutatás alapmegfigyelése:</a:t>
            </a:r>
            <a:br>
              <a:rPr lang="hu-HU" dirty="0" smtClean="0"/>
            </a:br>
            <a:r>
              <a:rPr lang="hu-HU" dirty="0" smtClean="0"/>
              <a:t>homofília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52528"/>
          </a:xfrm>
        </p:spPr>
        <p:txBody>
          <a:bodyPr>
            <a:normAutofit/>
          </a:bodyPr>
          <a:lstStyle/>
          <a:p>
            <a:r>
              <a:rPr lang="hu-HU" dirty="0" smtClean="0"/>
              <a:t>„A homofília fogalma alatt azt értjük, hogy azok az </a:t>
            </a:r>
            <a:r>
              <a:rPr lang="hu-HU" dirty="0" err="1" smtClean="0"/>
              <a:t>aktorok</a:t>
            </a:r>
            <a:r>
              <a:rPr lang="hu-HU" dirty="0" smtClean="0"/>
              <a:t>, akik sok hasonló tulajdonsággal rendelkeznek, nagyobb valószínűséggel kötnek barátságot egymással (</a:t>
            </a:r>
            <a:r>
              <a:rPr lang="hu-HU" dirty="0" err="1" smtClean="0"/>
              <a:t>Burt</a:t>
            </a:r>
            <a:r>
              <a:rPr lang="hu-HU" dirty="0" smtClean="0"/>
              <a:t> 1982; </a:t>
            </a:r>
            <a:r>
              <a:rPr lang="hu-HU" dirty="0" err="1" smtClean="0"/>
              <a:t>Feld</a:t>
            </a:r>
            <a:r>
              <a:rPr lang="hu-HU" dirty="0" smtClean="0"/>
              <a:t> – Carter 1998).” *</a:t>
            </a:r>
          </a:p>
          <a:p>
            <a:r>
              <a:rPr lang="hu-HU" dirty="0" smtClean="0"/>
              <a:t>Hasonló a hasonlóval van kapcsolatban: azaz </a:t>
            </a:r>
            <a:r>
              <a:rPr lang="hu-HU" dirty="0" err="1" smtClean="0"/>
              <a:t>autokoreláció</a:t>
            </a:r>
            <a:r>
              <a:rPr lang="hu-HU" dirty="0" smtClean="0"/>
              <a:t> van a megfigyelések között</a:t>
            </a:r>
          </a:p>
          <a:p>
            <a:r>
              <a:rPr lang="hu-HU" dirty="0" smtClean="0"/>
              <a:t>Kérdés: társadalomban létezik-e egyáltalán függetlenség? </a:t>
            </a:r>
          </a:p>
        </p:txBody>
      </p:sp>
      <p:pic>
        <p:nvPicPr>
          <p:cNvPr id="6" name="Picture 2" descr="http://www.kre.hu/nyiltnap/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7792" y="6165304"/>
            <a:ext cx="1232680" cy="543326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0" y="6211669"/>
            <a:ext cx="7668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hu-HU" dirty="0" smtClean="0"/>
              <a:t>*Forrás: Takács Károly: Kapcsolatháló elemzés; Társadalmi kapcsolathálózatok elemzése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="" xmlns:p14="http://schemas.microsoft.com/office/powerpoint/2010/main" val="282126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dirty="0" smtClean="0"/>
              <a:t>Az elveszett függetlenség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52528"/>
          </a:xfrm>
        </p:spPr>
        <p:txBody>
          <a:bodyPr>
            <a:normAutofit/>
          </a:bodyPr>
          <a:lstStyle/>
          <a:p>
            <a:r>
              <a:rPr lang="hu-HU" dirty="0" smtClean="0"/>
              <a:t>Statisztikai alapfeltevés: a megfigyelések függetlensége</a:t>
            </a:r>
          </a:p>
          <a:p>
            <a:endParaRPr lang="hu-HU" dirty="0" smtClean="0"/>
          </a:p>
          <a:p>
            <a:r>
              <a:rPr lang="hu-HU" dirty="0" smtClean="0"/>
              <a:t>Téves volna? … paraméterek torzítottak</a:t>
            </a:r>
          </a:p>
          <a:p>
            <a:endParaRPr lang="hu-HU" dirty="0" smtClean="0"/>
          </a:p>
          <a:p>
            <a:r>
              <a:rPr lang="hu-HU" dirty="0" smtClean="0"/>
              <a:t>De: nem baj! Implementálható a modellbe, mert valójában információ</a:t>
            </a:r>
          </a:p>
        </p:txBody>
      </p:sp>
      <p:pic>
        <p:nvPicPr>
          <p:cNvPr id="6" name="Picture 2" descr="http://www.kre.hu/nyiltnap/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5946898"/>
            <a:ext cx="1728192" cy="7617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2126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dirty="0" smtClean="0"/>
              <a:t>Társadalom, mint tér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>
            <a:normAutofit fontScale="92500" lnSpcReduction="20000"/>
          </a:bodyPr>
          <a:lstStyle/>
          <a:p>
            <a:r>
              <a:rPr lang="hu-HU" dirty="0" smtClean="0"/>
              <a:t>Ha térbeliség leírható, mint viszonyrendszer, akkor a társadalom is leírható mint tér</a:t>
            </a:r>
          </a:p>
          <a:p>
            <a:r>
              <a:rPr lang="hu-HU" dirty="0" smtClean="0"/>
              <a:t>Hogyan? </a:t>
            </a:r>
          </a:p>
          <a:p>
            <a:r>
              <a:rPr lang="hu-HU" dirty="0" smtClean="0"/>
              <a:t>Megfigyelési egységek közötti távolság definiálható </a:t>
            </a:r>
          </a:p>
          <a:p>
            <a:pPr lvl="1"/>
            <a:r>
              <a:rPr lang="hu-HU" dirty="0" smtClean="0"/>
              <a:t>Hasonlóság: számítógépes nyelvészet – jelentés szemantikus tere</a:t>
            </a:r>
          </a:p>
          <a:p>
            <a:r>
              <a:rPr lang="hu-HU" dirty="0" smtClean="0"/>
              <a:t>Pl.: milyen messze van egymástól egy alacsony iskolai végzettségű vidéki idős lakos egy magas iskolai végzettségű budapesti fiataltól a társadalom terében?</a:t>
            </a:r>
          </a:p>
          <a:p>
            <a:r>
              <a:rPr lang="hu-HU" dirty="0" smtClean="0"/>
              <a:t>A </a:t>
            </a:r>
            <a:r>
              <a:rPr lang="hu-HU" dirty="0" err="1" smtClean="0"/>
              <a:t>survey</a:t>
            </a:r>
            <a:r>
              <a:rPr lang="hu-HU" dirty="0" smtClean="0"/>
              <a:t> így új értelmet nyer: </a:t>
            </a:r>
            <a:r>
              <a:rPr lang="hu-HU" dirty="0" err="1" smtClean="0"/>
              <a:t>model-based</a:t>
            </a:r>
            <a:r>
              <a:rPr lang="hu-HU" dirty="0" smtClean="0"/>
              <a:t> megközelítés</a:t>
            </a:r>
            <a:endParaRPr lang="hu-HU" dirty="0"/>
          </a:p>
        </p:txBody>
      </p:sp>
      <p:pic>
        <p:nvPicPr>
          <p:cNvPr id="6" name="Picture 2" descr="http://www.kre.hu/nyiltnap/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5808" y="6096268"/>
            <a:ext cx="1728192" cy="7617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2126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dirty="0" smtClean="0"/>
              <a:t>Adatvezérelt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517232"/>
          </a:xfrm>
        </p:spPr>
        <p:txBody>
          <a:bodyPr>
            <a:normAutofit fontScale="85000" lnSpcReduction="10000"/>
          </a:bodyPr>
          <a:lstStyle/>
          <a:p>
            <a:r>
              <a:rPr lang="hu-HU" dirty="0" smtClean="0"/>
              <a:t>Minden információt vegyünk figyelembe, mivel ha konzisztens akkor a távolságban kifejeződik, ha nem akkor csak zaj marad (~LCA modellek)</a:t>
            </a:r>
          </a:p>
          <a:p>
            <a:r>
              <a:rPr lang="hu-HU" dirty="0" smtClean="0"/>
              <a:t>Távolságmetrika: olyan, amely nem lineáris és bármilyen változóval működik</a:t>
            </a:r>
          </a:p>
          <a:p>
            <a:r>
              <a:rPr lang="hu-HU" dirty="0" smtClean="0"/>
              <a:t>Sokféle létezik: én egy bináris kódolású </a:t>
            </a:r>
            <a:r>
              <a:rPr lang="hu-HU" dirty="0" err="1" smtClean="0"/>
              <a:t>malahanobis</a:t>
            </a:r>
            <a:r>
              <a:rPr lang="hu-HU" dirty="0" smtClean="0"/>
              <a:t> távolság révén korrigált </a:t>
            </a:r>
            <a:r>
              <a:rPr lang="hu-HU" dirty="0" err="1" smtClean="0"/>
              <a:t>Hamming-based</a:t>
            </a:r>
            <a:r>
              <a:rPr lang="hu-HU" dirty="0" smtClean="0"/>
              <a:t> metrikát „fejlesztettem”:</a:t>
            </a:r>
          </a:p>
          <a:p>
            <a:pPr lvl="1"/>
            <a:r>
              <a:rPr lang="hu-HU" dirty="0" smtClean="0"/>
              <a:t>Előnye: nem lineáris</a:t>
            </a:r>
          </a:p>
          <a:p>
            <a:pPr lvl="1"/>
            <a:r>
              <a:rPr lang="hu-HU" dirty="0" smtClean="0"/>
              <a:t>Bármilyen változóra alkalmazható</a:t>
            </a:r>
          </a:p>
          <a:p>
            <a:r>
              <a:rPr lang="hu-HU" dirty="0" smtClean="0"/>
              <a:t>Mindenki mindenkitől vett távolsága: Teljes mátrix </a:t>
            </a:r>
          </a:p>
          <a:p>
            <a:r>
              <a:rPr lang="hu-HU" dirty="0" smtClean="0"/>
              <a:t>Fő tengelyek definiálása: MDS (mint egyik lehetséges módszer)</a:t>
            </a:r>
          </a:p>
          <a:p>
            <a:pPr lvl="1"/>
            <a:endParaRPr lang="hu-HU" dirty="0" smtClean="0"/>
          </a:p>
        </p:txBody>
      </p:sp>
      <p:pic>
        <p:nvPicPr>
          <p:cNvPr id="6" name="Picture 2" descr="http://www.kre.hu/nyiltnap/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6398010"/>
            <a:ext cx="1043608" cy="4599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2126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dirty="0" smtClean="0"/>
              <a:t>Példa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>
            <a:normAutofit/>
          </a:bodyPr>
          <a:lstStyle/>
          <a:p>
            <a:r>
              <a:rPr lang="hu-HU" dirty="0" smtClean="0"/>
              <a:t>ESS 7. hullám – magyar és dán adatok (egészség blokk)</a:t>
            </a:r>
          </a:p>
          <a:p>
            <a:r>
              <a:rPr lang="hu-HU" dirty="0" smtClean="0"/>
              <a:t>Célváltozó: a boldogság és a vallás hogyan van jelen a két társadalomban?</a:t>
            </a:r>
          </a:p>
          <a:p>
            <a:r>
              <a:rPr lang="hu-HU" dirty="0" smtClean="0"/>
              <a:t>217 </a:t>
            </a:r>
            <a:r>
              <a:rPr lang="hu-HU" dirty="0" err="1" smtClean="0"/>
              <a:t>ordinális</a:t>
            </a:r>
            <a:r>
              <a:rPr lang="hu-HU" dirty="0" smtClean="0"/>
              <a:t> + 10 nominális + 4 folytonos változó</a:t>
            </a:r>
          </a:p>
          <a:p>
            <a:r>
              <a:rPr lang="hu-HU" dirty="0" smtClean="0"/>
              <a:t>Teljes tér leképezése (célváltozó kihagyásával), </a:t>
            </a:r>
          </a:p>
          <a:p>
            <a:r>
              <a:rPr lang="hu-HU" dirty="0" smtClean="0"/>
              <a:t>Tengelyek azonosítása</a:t>
            </a:r>
          </a:p>
          <a:p>
            <a:r>
              <a:rPr lang="hu-HU" dirty="0" smtClean="0"/>
              <a:t>Vizualizáció</a:t>
            </a:r>
            <a:endParaRPr lang="hu-HU" dirty="0"/>
          </a:p>
        </p:txBody>
      </p:sp>
      <p:pic>
        <p:nvPicPr>
          <p:cNvPr id="6" name="Picture 2" descr="http://www.kre.hu/nyiltnap/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5808" y="6096268"/>
            <a:ext cx="1728192" cy="7617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2126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u-HU" dirty="0" smtClean="0"/>
              <a:t>Boldogság</a:t>
            </a:r>
            <a:br>
              <a:rPr lang="hu-HU" dirty="0" smtClean="0"/>
            </a:br>
            <a:r>
              <a:rPr lang="hu-HU" dirty="0" smtClean="0"/>
              <a:t> „</a:t>
            </a:r>
            <a:r>
              <a:rPr lang="hu-HU" dirty="0" err="1" smtClean="0"/>
              <a:t>How</a:t>
            </a:r>
            <a:r>
              <a:rPr lang="hu-HU" dirty="0" smtClean="0"/>
              <a:t> happy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you</a:t>
            </a:r>
            <a:r>
              <a:rPr lang="hu-HU" dirty="0" smtClean="0"/>
              <a:t>?”</a:t>
            </a:r>
            <a:endParaRPr lang="hu-HU" dirty="0"/>
          </a:p>
        </p:txBody>
      </p:sp>
      <p:pic>
        <p:nvPicPr>
          <p:cNvPr id="6" name="Picture 2" descr="http://www.kre.hu/nyiltnap/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5808" y="6096268"/>
            <a:ext cx="1728192" cy="761732"/>
          </a:xfrm>
          <a:prstGeom prst="rect">
            <a:avLst/>
          </a:prstGeom>
          <a:noFill/>
        </p:spPr>
      </p:pic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589240"/>
          </a:xfrm>
        </p:spPr>
        <p:txBody>
          <a:bodyPr>
            <a:normAutofit fontScale="85000" lnSpcReduction="20000"/>
          </a:bodyPr>
          <a:lstStyle/>
          <a:p>
            <a:r>
              <a:rPr lang="hu-HU" dirty="0" smtClean="0"/>
              <a:t>Dán a „legboldogabb” nemzet, míg a magyar…</a:t>
            </a:r>
          </a:p>
          <a:p>
            <a:r>
              <a:rPr lang="hu-HU" dirty="0" smtClean="0"/>
              <a:t>Más-e szerkezetileg? </a:t>
            </a:r>
          </a:p>
          <a:p>
            <a:r>
              <a:rPr lang="hu-HU" b="1" dirty="0" smtClean="0"/>
              <a:t>MDS: </a:t>
            </a:r>
            <a:r>
              <a:rPr lang="hu-HU" dirty="0" err="1" smtClean="0"/>
              <a:t>N</a:t>
            </a:r>
            <a:r>
              <a:rPr lang="hu-HU" baseline="-25000" dirty="0" err="1" smtClean="0"/>
              <a:t>dim</a:t>
            </a:r>
            <a:r>
              <a:rPr lang="hu-HU" baseline="-25000" dirty="0" smtClean="0"/>
              <a:t> </a:t>
            </a:r>
            <a:r>
              <a:rPr lang="hu-HU" dirty="0" smtClean="0"/>
              <a:t>= 50; GOF = 45.3%</a:t>
            </a:r>
          </a:p>
          <a:p>
            <a:endParaRPr lang="hu-HU" dirty="0" smtClean="0"/>
          </a:p>
          <a:p>
            <a:r>
              <a:rPr lang="hu-HU" dirty="0" smtClean="0"/>
              <a:t>#</a:t>
            </a:r>
            <a:r>
              <a:rPr lang="hu-HU" dirty="0" err="1" smtClean="0"/>
              <a:t>additive</a:t>
            </a:r>
            <a:r>
              <a:rPr lang="hu-HU" dirty="0" smtClean="0"/>
              <a:t>: </a:t>
            </a:r>
            <a:r>
              <a:rPr lang="hu-HU" dirty="0" err="1" smtClean="0"/>
              <a:t>R-sq</a:t>
            </a:r>
            <a:r>
              <a:rPr lang="hu-HU" dirty="0" smtClean="0"/>
              <a:t>.(adj) =  47.6%</a:t>
            </a:r>
          </a:p>
          <a:p>
            <a:pPr lvl="1"/>
            <a:r>
              <a:rPr lang="hu-HU" dirty="0" smtClean="0"/>
              <a:t>(11 tengely); </a:t>
            </a:r>
            <a:r>
              <a:rPr lang="hu-HU" dirty="0" err="1" smtClean="0"/>
              <a:t>N</a:t>
            </a:r>
            <a:r>
              <a:rPr lang="hu-HU" baseline="-25000" dirty="0" err="1" smtClean="0"/>
              <a:t>total</a:t>
            </a:r>
            <a:r>
              <a:rPr lang="hu-HU" baseline="-25000" dirty="0" smtClean="0"/>
              <a:t> </a:t>
            </a:r>
            <a:r>
              <a:rPr lang="hu-HU" dirty="0" smtClean="0"/>
              <a:t>= 3171</a:t>
            </a:r>
          </a:p>
          <a:p>
            <a:endParaRPr lang="hu-HU" dirty="0" smtClean="0"/>
          </a:p>
          <a:p>
            <a:r>
              <a:rPr lang="hu-HU" dirty="0" smtClean="0"/>
              <a:t>#</a:t>
            </a:r>
            <a:r>
              <a:rPr lang="hu-HU" dirty="0" err="1" smtClean="0"/>
              <a:t>smooth</a:t>
            </a:r>
            <a:r>
              <a:rPr lang="hu-HU" dirty="0" smtClean="0"/>
              <a:t>: </a:t>
            </a:r>
            <a:r>
              <a:rPr lang="hu-HU" dirty="0" err="1" smtClean="0"/>
              <a:t>R-sq</a:t>
            </a:r>
            <a:r>
              <a:rPr lang="hu-HU" dirty="0" smtClean="0"/>
              <a:t>.(adj)=57.3%</a:t>
            </a:r>
          </a:p>
          <a:p>
            <a:pPr lvl="1"/>
            <a:r>
              <a:rPr lang="hu-HU" dirty="0" err="1" smtClean="0"/>
              <a:t>N</a:t>
            </a:r>
            <a:r>
              <a:rPr lang="hu-HU" baseline="-25000" dirty="0" err="1" smtClean="0"/>
              <a:t>total</a:t>
            </a:r>
            <a:r>
              <a:rPr lang="hu-HU" baseline="-25000" dirty="0" smtClean="0"/>
              <a:t> </a:t>
            </a:r>
            <a:r>
              <a:rPr lang="hu-HU" dirty="0" smtClean="0"/>
              <a:t>= 3171</a:t>
            </a:r>
          </a:p>
          <a:p>
            <a:r>
              <a:rPr lang="hu-HU" dirty="0" smtClean="0"/>
              <a:t>#2D.dk:  </a:t>
            </a:r>
            <a:r>
              <a:rPr lang="hu-HU" dirty="0" err="1" smtClean="0"/>
              <a:t>R-sq</a:t>
            </a:r>
            <a:r>
              <a:rPr lang="hu-HU" dirty="0" smtClean="0"/>
              <a:t>.(adj)  =33.2%</a:t>
            </a:r>
          </a:p>
          <a:p>
            <a:pPr lvl="1"/>
            <a:r>
              <a:rPr lang="hu-HU" dirty="0" smtClean="0"/>
              <a:t>N</a:t>
            </a:r>
            <a:r>
              <a:rPr lang="hu-HU" baseline="-25000" dirty="0" smtClean="0"/>
              <a:t>DK</a:t>
            </a:r>
            <a:r>
              <a:rPr lang="hu-HU" dirty="0" smtClean="0"/>
              <a:t>= 1495</a:t>
            </a:r>
          </a:p>
          <a:p>
            <a:r>
              <a:rPr lang="hu-HU" dirty="0" smtClean="0"/>
              <a:t>#2D.HU </a:t>
            </a:r>
            <a:r>
              <a:rPr lang="hu-HU" dirty="0" err="1" smtClean="0"/>
              <a:t>R-sq</a:t>
            </a:r>
            <a:r>
              <a:rPr lang="hu-HU" dirty="0" smtClean="0"/>
              <a:t>.(adj)   = 28%</a:t>
            </a:r>
          </a:p>
          <a:p>
            <a:pPr lvl="1"/>
            <a:r>
              <a:rPr lang="hu-HU" dirty="0" smtClean="0"/>
              <a:t>N</a:t>
            </a:r>
            <a:r>
              <a:rPr lang="hu-HU" baseline="-25000" dirty="0" smtClean="0"/>
              <a:t>HU</a:t>
            </a:r>
            <a:r>
              <a:rPr lang="hu-HU" dirty="0" smtClean="0"/>
              <a:t>= 1676</a:t>
            </a:r>
          </a:p>
          <a:p>
            <a:pPr>
              <a:buNone/>
            </a:pPr>
            <a:endParaRPr lang="hu-HU" dirty="0"/>
          </a:p>
        </p:txBody>
      </p:sp>
      <p:pic>
        <p:nvPicPr>
          <p:cNvPr id="9218" name="Picture 2" descr="G:\Dropbox\_MTA Statisztikai Bizottsági ülés2018\eloadashoz\ezgif.com-video-to-gif (1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9523" y="3356992"/>
            <a:ext cx="3724477" cy="3501008"/>
          </a:xfrm>
          <a:prstGeom prst="rect">
            <a:avLst/>
          </a:prstGeom>
          <a:noFill/>
        </p:spPr>
      </p:pic>
      <p:sp>
        <p:nvSpPr>
          <p:cNvPr id="7" name="Szövegdoboz 6"/>
          <p:cNvSpPr txBox="1"/>
          <p:nvPr/>
        </p:nvSpPr>
        <p:spPr>
          <a:xfrm>
            <a:off x="6660232" y="2996952"/>
            <a:ext cx="248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# DK – kék    </a:t>
            </a:r>
            <a:r>
              <a:rPr lang="hu-HU" b="1" dirty="0" smtClean="0">
                <a:solidFill>
                  <a:srgbClr val="FF0000"/>
                </a:solidFill>
              </a:rPr>
              <a:t># HU - piros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5436096" y="299695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Boldogság</a:t>
            </a:r>
            <a:endParaRPr lang="hu-HU" dirty="0"/>
          </a:p>
        </p:txBody>
      </p:sp>
    </p:spTree>
    <p:extLst>
      <p:ext uri="{BB962C8B-B14F-4D97-AF65-F5344CB8AC3E}">
        <p14:creationId xmlns="" xmlns:p14="http://schemas.microsoft.com/office/powerpoint/2010/main" val="282126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dirty="0" smtClean="0"/>
              <a:t>Boldogság</a:t>
            </a:r>
            <a:endParaRPr lang="hu-HU" dirty="0"/>
          </a:p>
        </p:txBody>
      </p:sp>
      <p:pic>
        <p:nvPicPr>
          <p:cNvPr id="6" name="Picture 2" descr="http://www.kre.hu/nyiltnap/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5808" y="6096268"/>
            <a:ext cx="1728192" cy="761732"/>
          </a:xfrm>
          <a:prstGeom prst="rect">
            <a:avLst/>
          </a:prstGeom>
          <a:noFill/>
        </p:spPr>
      </p:pic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5364088" y="1268760"/>
            <a:ext cx="3333056" cy="4525963"/>
          </a:xfrm>
        </p:spPr>
        <p:txBody>
          <a:bodyPr>
            <a:normAutofit fontScale="62500" lnSpcReduction="20000"/>
          </a:bodyPr>
          <a:lstStyle/>
          <a:p>
            <a:endParaRPr lang="hu-HU" dirty="0" smtClean="0"/>
          </a:p>
          <a:p>
            <a:r>
              <a:rPr lang="hu-HU" dirty="0" smtClean="0"/>
              <a:t>scatter3d(happy ~ X7 + X1, </a:t>
            </a:r>
            <a:r>
              <a:rPr lang="hu-HU" dirty="0" err="1" smtClean="0"/>
              <a:t>data</a:t>
            </a:r>
            <a:r>
              <a:rPr lang="hu-HU" dirty="0" smtClean="0"/>
              <a:t>=teszt[['teljes_</a:t>
            </a:r>
            <a:r>
              <a:rPr lang="hu-HU" dirty="0" err="1" smtClean="0"/>
              <a:t>adattabla</a:t>
            </a:r>
            <a:r>
              <a:rPr lang="hu-HU" dirty="0" smtClean="0"/>
              <a:t>']], </a:t>
            </a:r>
            <a:r>
              <a:rPr lang="hu-HU" dirty="0" err="1" smtClean="0"/>
              <a:t>groups</a:t>
            </a:r>
            <a:r>
              <a:rPr lang="hu-HU" dirty="0" smtClean="0"/>
              <a:t>=</a:t>
            </a:r>
            <a:r>
              <a:rPr lang="hu-HU" dirty="0" err="1" smtClean="0"/>
              <a:t>as.factor</a:t>
            </a:r>
            <a:r>
              <a:rPr lang="hu-HU" dirty="0" smtClean="0"/>
              <a:t>(teszt[['teljes_</a:t>
            </a:r>
            <a:r>
              <a:rPr lang="hu-HU" dirty="0" err="1" smtClean="0"/>
              <a:t>adattabla</a:t>
            </a:r>
            <a:r>
              <a:rPr lang="hu-HU" dirty="0" smtClean="0"/>
              <a:t>']]</a:t>
            </a:r>
            <a:r>
              <a:rPr lang="hu-HU" dirty="0" err="1" smtClean="0"/>
              <a:t>$cntry</a:t>
            </a:r>
            <a:r>
              <a:rPr lang="hu-HU" dirty="0" smtClean="0"/>
              <a:t>), fit="</a:t>
            </a:r>
            <a:r>
              <a:rPr lang="hu-HU" dirty="0" err="1" smtClean="0"/>
              <a:t>additive</a:t>
            </a:r>
            <a:r>
              <a:rPr lang="hu-HU" dirty="0" smtClean="0"/>
              <a:t>", </a:t>
            </a:r>
            <a:r>
              <a:rPr lang="hu-HU" dirty="0" err="1" smtClean="0"/>
              <a:t>residuals</a:t>
            </a:r>
            <a:r>
              <a:rPr lang="hu-HU" dirty="0" smtClean="0"/>
              <a:t>=TRUE, </a:t>
            </a:r>
            <a:r>
              <a:rPr lang="hu-HU" dirty="0" err="1" smtClean="0"/>
              <a:t>bg</a:t>
            </a:r>
            <a:r>
              <a:rPr lang="hu-HU" dirty="0" smtClean="0"/>
              <a:t>="</a:t>
            </a:r>
            <a:r>
              <a:rPr lang="hu-HU" dirty="0" err="1" smtClean="0"/>
              <a:t>black</a:t>
            </a:r>
            <a:r>
              <a:rPr lang="hu-HU" dirty="0" smtClean="0"/>
              <a:t>", </a:t>
            </a:r>
            <a:r>
              <a:rPr lang="hu-HU" dirty="0" err="1" smtClean="0"/>
              <a:t>axis.scales</a:t>
            </a:r>
            <a:r>
              <a:rPr lang="hu-HU" dirty="0" smtClean="0"/>
              <a:t>=</a:t>
            </a:r>
            <a:r>
              <a:rPr lang="hu-HU" dirty="0" err="1" smtClean="0"/>
              <a:t>TRUE</a:t>
            </a:r>
            <a:r>
              <a:rPr lang="hu-HU" dirty="0" smtClean="0"/>
              <a:t>, </a:t>
            </a:r>
            <a:r>
              <a:rPr lang="hu-HU" dirty="0" err="1" smtClean="0"/>
              <a:t>grid</a:t>
            </a:r>
            <a:r>
              <a:rPr lang="hu-HU" dirty="0" smtClean="0"/>
              <a:t>=</a:t>
            </a:r>
            <a:r>
              <a:rPr lang="hu-HU" dirty="0" err="1" smtClean="0"/>
              <a:t>TRUE</a:t>
            </a:r>
            <a:r>
              <a:rPr lang="hu-HU" dirty="0" smtClean="0"/>
              <a:t>, </a:t>
            </a:r>
            <a:r>
              <a:rPr lang="hu-HU" dirty="0" err="1" smtClean="0"/>
              <a:t>ellipsoid</a:t>
            </a:r>
            <a:r>
              <a:rPr lang="hu-HU" dirty="0" smtClean="0"/>
              <a:t>=FALSE, </a:t>
            </a:r>
            <a:r>
              <a:rPr lang="hu-HU" dirty="0" err="1" smtClean="0"/>
              <a:t>model.summary</a:t>
            </a:r>
            <a:r>
              <a:rPr lang="hu-HU" dirty="0" smtClean="0"/>
              <a:t>=TRUE, parallel=FALSE, </a:t>
            </a:r>
            <a:r>
              <a:rPr lang="hu-HU" dirty="0" err="1" smtClean="0"/>
              <a:t>surface.col</a:t>
            </a:r>
            <a:r>
              <a:rPr lang="hu-HU" dirty="0" smtClean="0"/>
              <a:t>=c("</a:t>
            </a:r>
            <a:r>
              <a:rPr lang="hu-HU" dirty="0" err="1" smtClean="0"/>
              <a:t>blue</a:t>
            </a:r>
            <a:r>
              <a:rPr lang="hu-HU" dirty="0" smtClean="0"/>
              <a:t>", "</a:t>
            </a:r>
            <a:r>
              <a:rPr lang="hu-HU" dirty="0" err="1" smtClean="0"/>
              <a:t>red</a:t>
            </a:r>
            <a:r>
              <a:rPr lang="hu-HU" dirty="0" smtClean="0"/>
              <a:t>"), </a:t>
            </a:r>
            <a:r>
              <a:rPr lang="hu-HU" dirty="0" err="1" smtClean="0"/>
              <a:t>fogtype</a:t>
            </a:r>
            <a:r>
              <a:rPr lang="hu-HU" dirty="0" smtClean="0"/>
              <a:t>="</a:t>
            </a:r>
            <a:r>
              <a:rPr lang="hu-HU" dirty="0" err="1" smtClean="0"/>
              <a:t>none</a:t>
            </a:r>
            <a:r>
              <a:rPr lang="hu-HU" dirty="0" smtClean="0"/>
              <a:t>", </a:t>
            </a:r>
            <a:r>
              <a:rPr lang="hu-HU" dirty="0" err="1" smtClean="0"/>
              <a:t>revolutions</a:t>
            </a:r>
            <a:r>
              <a:rPr lang="hu-HU" dirty="0" smtClean="0"/>
              <a:t>=10)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5364088" y="1124744"/>
            <a:ext cx="248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# DK – kék    </a:t>
            </a:r>
            <a:r>
              <a:rPr lang="hu-HU" b="1" dirty="0" smtClean="0">
                <a:solidFill>
                  <a:srgbClr val="FF0000"/>
                </a:solidFill>
              </a:rPr>
              <a:t># HU - piros</a:t>
            </a:r>
          </a:p>
        </p:txBody>
      </p:sp>
      <p:pic>
        <p:nvPicPr>
          <p:cNvPr id="10242" name="Picture 2" descr="G:\Dropbox\_MTA Statisztikai Bizottsági ülés2018\eloadashoz\happy_dk_h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81820"/>
            <a:ext cx="5364088" cy="56761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2126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u-HU" dirty="0" smtClean="0"/>
              <a:t>Vallásosság</a:t>
            </a:r>
            <a:br>
              <a:rPr lang="hu-HU" dirty="0" smtClean="0"/>
            </a:br>
            <a:r>
              <a:rPr lang="hu-HU" dirty="0" smtClean="0"/>
              <a:t>„</a:t>
            </a:r>
            <a:r>
              <a:rPr lang="hu-HU" dirty="0" err="1" smtClean="0"/>
              <a:t>How</a:t>
            </a:r>
            <a:r>
              <a:rPr lang="hu-HU" dirty="0" smtClean="0"/>
              <a:t> </a:t>
            </a:r>
            <a:r>
              <a:rPr lang="hu-HU" dirty="0" err="1" smtClean="0"/>
              <a:t>religious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you</a:t>
            </a:r>
            <a:r>
              <a:rPr lang="hu-HU" dirty="0" smtClean="0"/>
              <a:t>?”</a:t>
            </a:r>
            <a:endParaRPr lang="hu-HU" dirty="0"/>
          </a:p>
        </p:txBody>
      </p:sp>
      <p:pic>
        <p:nvPicPr>
          <p:cNvPr id="6" name="Picture 2" descr="http://www.kre.hu/nyiltnap/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5808" y="6096268"/>
            <a:ext cx="1728192" cy="761732"/>
          </a:xfrm>
          <a:prstGeom prst="rect">
            <a:avLst/>
          </a:prstGeom>
          <a:noFill/>
        </p:spPr>
      </p:pic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589240"/>
          </a:xfrm>
        </p:spPr>
        <p:txBody>
          <a:bodyPr>
            <a:normAutofit fontScale="92500" lnSpcReduction="10000"/>
          </a:bodyPr>
          <a:lstStyle/>
          <a:p>
            <a:r>
              <a:rPr lang="hu-HU" b="1" dirty="0" smtClean="0"/>
              <a:t>MDS: </a:t>
            </a:r>
            <a:r>
              <a:rPr lang="hu-HU" dirty="0" err="1" smtClean="0"/>
              <a:t>N</a:t>
            </a:r>
            <a:r>
              <a:rPr lang="hu-HU" baseline="-25000" dirty="0" err="1" smtClean="0"/>
              <a:t>dim</a:t>
            </a:r>
            <a:r>
              <a:rPr lang="hu-HU" baseline="-25000" dirty="0" smtClean="0"/>
              <a:t> </a:t>
            </a:r>
            <a:r>
              <a:rPr lang="hu-HU" dirty="0" smtClean="0"/>
              <a:t>= 50; GOF = 45.2%</a:t>
            </a:r>
          </a:p>
          <a:p>
            <a:endParaRPr lang="hu-HU" dirty="0" smtClean="0"/>
          </a:p>
          <a:p>
            <a:r>
              <a:rPr lang="hu-HU" dirty="0" smtClean="0"/>
              <a:t>#</a:t>
            </a:r>
            <a:r>
              <a:rPr lang="hu-HU" dirty="0" err="1" smtClean="0"/>
              <a:t>additive</a:t>
            </a:r>
            <a:r>
              <a:rPr lang="hu-HU" dirty="0" smtClean="0"/>
              <a:t>: </a:t>
            </a:r>
            <a:r>
              <a:rPr lang="hu-HU" dirty="0" err="1" smtClean="0"/>
              <a:t>R-sq</a:t>
            </a:r>
            <a:r>
              <a:rPr lang="hu-HU" dirty="0" smtClean="0"/>
              <a:t>.(adj) = 43.6%; </a:t>
            </a:r>
            <a:r>
              <a:rPr lang="hu-HU" dirty="0" err="1" smtClean="0"/>
              <a:t>N</a:t>
            </a:r>
            <a:r>
              <a:rPr lang="hu-HU" baseline="-25000" dirty="0" err="1" smtClean="0"/>
              <a:t>total</a:t>
            </a:r>
            <a:r>
              <a:rPr lang="hu-HU" baseline="-25000" dirty="0" smtClean="0"/>
              <a:t> </a:t>
            </a:r>
            <a:r>
              <a:rPr lang="hu-HU" dirty="0" smtClean="0"/>
              <a:t>= 3171</a:t>
            </a:r>
          </a:p>
          <a:p>
            <a:endParaRPr lang="hu-HU" dirty="0" smtClean="0"/>
          </a:p>
          <a:p>
            <a:r>
              <a:rPr lang="hu-HU" dirty="0" smtClean="0"/>
              <a:t>#</a:t>
            </a:r>
            <a:r>
              <a:rPr lang="hu-HU" dirty="0" err="1" smtClean="0"/>
              <a:t>smooth</a:t>
            </a:r>
            <a:r>
              <a:rPr lang="hu-HU" dirty="0" smtClean="0"/>
              <a:t>: </a:t>
            </a:r>
            <a:r>
              <a:rPr lang="hu-HU" dirty="0" err="1" smtClean="0"/>
              <a:t>R-sq</a:t>
            </a:r>
            <a:r>
              <a:rPr lang="hu-HU" dirty="0" smtClean="0"/>
              <a:t>.(adj)= 44.8%</a:t>
            </a:r>
          </a:p>
          <a:p>
            <a:pPr lvl="1"/>
            <a:r>
              <a:rPr lang="hu-HU" dirty="0" err="1" smtClean="0"/>
              <a:t>N</a:t>
            </a:r>
            <a:r>
              <a:rPr lang="hu-HU" baseline="-25000" dirty="0" err="1" smtClean="0"/>
              <a:t>total</a:t>
            </a:r>
            <a:r>
              <a:rPr lang="hu-HU" baseline="-25000" dirty="0" smtClean="0"/>
              <a:t> </a:t>
            </a:r>
            <a:r>
              <a:rPr lang="hu-HU" dirty="0" smtClean="0"/>
              <a:t>= 3171</a:t>
            </a:r>
          </a:p>
          <a:p>
            <a:endParaRPr lang="hu-HU" dirty="0" smtClean="0"/>
          </a:p>
          <a:p>
            <a:r>
              <a:rPr lang="hu-HU" dirty="0" smtClean="0"/>
              <a:t>#2D.dk:  </a:t>
            </a:r>
            <a:r>
              <a:rPr lang="hu-HU" dirty="0" err="1" smtClean="0"/>
              <a:t>R-sq</a:t>
            </a:r>
            <a:r>
              <a:rPr lang="hu-HU" dirty="0" smtClean="0"/>
              <a:t>.(adj)  = 33.1%</a:t>
            </a:r>
          </a:p>
          <a:p>
            <a:pPr lvl="1"/>
            <a:r>
              <a:rPr lang="hu-HU" sz="2400" dirty="0" smtClean="0"/>
              <a:t>N</a:t>
            </a:r>
            <a:r>
              <a:rPr lang="hu-HU" sz="2400" baseline="-25000" dirty="0" smtClean="0"/>
              <a:t>DK</a:t>
            </a:r>
            <a:r>
              <a:rPr lang="hu-HU" sz="2400" dirty="0" smtClean="0"/>
              <a:t>= 1495</a:t>
            </a:r>
          </a:p>
          <a:p>
            <a:r>
              <a:rPr lang="hu-HU" dirty="0" smtClean="0"/>
              <a:t>#2D.HU </a:t>
            </a:r>
            <a:r>
              <a:rPr lang="hu-HU" dirty="0" err="1" smtClean="0"/>
              <a:t>R-sq</a:t>
            </a:r>
            <a:r>
              <a:rPr lang="hu-HU" dirty="0" smtClean="0"/>
              <a:t>.(adj)   = 36.5%</a:t>
            </a:r>
          </a:p>
          <a:p>
            <a:pPr marL="742950" lvl="2" indent="-342900"/>
            <a:r>
              <a:rPr lang="hu-HU" dirty="0" smtClean="0"/>
              <a:t>N</a:t>
            </a:r>
            <a:r>
              <a:rPr lang="hu-HU" baseline="-25000" dirty="0" smtClean="0"/>
              <a:t>HU</a:t>
            </a:r>
            <a:r>
              <a:rPr lang="hu-HU" dirty="0" smtClean="0"/>
              <a:t>= 1676</a:t>
            </a:r>
          </a:p>
          <a:p>
            <a:pPr>
              <a:buNone/>
            </a:pP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6660232" y="2996952"/>
            <a:ext cx="248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# DK – kék    </a:t>
            </a:r>
            <a:r>
              <a:rPr lang="hu-HU" b="1" dirty="0" smtClean="0">
                <a:solidFill>
                  <a:srgbClr val="FF0000"/>
                </a:solidFill>
              </a:rPr>
              <a:t># HU - piros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5580112" y="299695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Vallásosság</a:t>
            </a:r>
            <a:endParaRPr lang="hu-HU" dirty="0"/>
          </a:p>
        </p:txBody>
      </p:sp>
      <p:pic>
        <p:nvPicPr>
          <p:cNvPr id="11266" name="Picture 2" descr="G:\Dropbox\_MTA Statisztikai Bizottsági ülés2018\eloadashoz\vallá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356992"/>
            <a:ext cx="3491880" cy="35010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2126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dirty="0" smtClean="0"/>
              <a:t>Vallásosság?</a:t>
            </a:r>
            <a:endParaRPr lang="hu-HU" dirty="0"/>
          </a:p>
        </p:txBody>
      </p:sp>
      <p:pic>
        <p:nvPicPr>
          <p:cNvPr id="6" name="Picture 2" descr="http://www.kre.hu/nyiltnap/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5808" y="6096268"/>
            <a:ext cx="1728192" cy="761732"/>
          </a:xfrm>
          <a:prstGeom prst="rect">
            <a:avLst/>
          </a:prstGeom>
          <a:noFill/>
        </p:spPr>
      </p:pic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5364088" y="1268760"/>
            <a:ext cx="3333056" cy="5589240"/>
          </a:xfrm>
        </p:spPr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5364088" y="1124744"/>
            <a:ext cx="248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# DK – kék    </a:t>
            </a:r>
            <a:r>
              <a:rPr lang="hu-HU" b="1" dirty="0" smtClean="0">
                <a:solidFill>
                  <a:srgbClr val="FF0000"/>
                </a:solidFill>
              </a:rPr>
              <a:t># HU - piros</a:t>
            </a:r>
          </a:p>
        </p:txBody>
      </p:sp>
      <p:pic>
        <p:nvPicPr>
          <p:cNvPr id="12290" name="Picture 2" descr="G:\Dropbox\_MTA Statisztikai Bizottsági ülés2018\eloadashoz\vallá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49300"/>
            <a:ext cx="5004048" cy="5708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2126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dirty="0" smtClean="0"/>
              <a:t>Térbeliség – egy régi történet…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9685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u-HU" dirty="0" smtClean="0"/>
              <a:t>Előzmények:</a:t>
            </a:r>
          </a:p>
          <a:p>
            <a:pPr lvl="1"/>
            <a:r>
              <a:rPr lang="hu-HU" dirty="0" smtClean="0"/>
              <a:t>Szakdolgozat: </a:t>
            </a:r>
            <a:r>
              <a:rPr lang="hu-HU" dirty="0" err="1" smtClean="0"/>
              <a:t>PPKE-Szociálgeográfia</a:t>
            </a:r>
            <a:r>
              <a:rPr lang="hu-HU" dirty="0" smtClean="0"/>
              <a:t> (Dr. Berényi István)</a:t>
            </a:r>
          </a:p>
          <a:p>
            <a:pPr lvl="1">
              <a:buNone/>
            </a:pPr>
            <a:endParaRPr lang="hu-HU" dirty="0" smtClean="0"/>
          </a:p>
          <a:p>
            <a:pPr lvl="1"/>
            <a:r>
              <a:rPr lang="hu-HU" dirty="0" smtClean="0"/>
              <a:t>Disszertáció (ELTE) – Tér a társadalomban</a:t>
            </a:r>
          </a:p>
          <a:p>
            <a:endParaRPr lang="hu-HU" dirty="0" smtClean="0"/>
          </a:p>
          <a:p>
            <a:r>
              <a:rPr lang="hu-HU" dirty="0" smtClean="0"/>
              <a:t>Jelenleg: </a:t>
            </a:r>
          </a:p>
          <a:p>
            <a:pPr lvl="1"/>
            <a:r>
              <a:rPr lang="hu-HU" dirty="0" smtClean="0"/>
              <a:t>oktatás (KRE)</a:t>
            </a:r>
          </a:p>
          <a:p>
            <a:pPr lvl="1"/>
            <a:r>
              <a:rPr lang="hu-HU" dirty="0" err="1" smtClean="0"/>
              <a:t>machine</a:t>
            </a:r>
            <a:r>
              <a:rPr lang="hu-HU" dirty="0" smtClean="0"/>
              <a:t> </a:t>
            </a:r>
            <a:r>
              <a:rPr lang="hu-HU" dirty="0" err="1" smtClean="0"/>
              <a:t>learning</a:t>
            </a:r>
            <a:r>
              <a:rPr lang="hu-HU" dirty="0" smtClean="0"/>
              <a:t> modellek (Kutatócsoport)</a:t>
            </a:r>
          </a:p>
          <a:p>
            <a:endParaRPr lang="hu-HU" dirty="0" smtClean="0"/>
          </a:p>
        </p:txBody>
      </p:sp>
      <p:pic>
        <p:nvPicPr>
          <p:cNvPr id="6" name="Picture 2" descr="http://www.kre.hu/nyiltnap/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1792" y="6032790"/>
            <a:ext cx="1872208" cy="8252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2126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u-HU" dirty="0" smtClean="0"/>
              <a:t>A lehetőségek „tere” (kvázi) végtelen…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661248"/>
          </a:xfrm>
        </p:spPr>
        <p:txBody>
          <a:bodyPr>
            <a:normAutofit fontScale="92500" lnSpcReduction="10000"/>
          </a:bodyPr>
          <a:lstStyle/>
          <a:p>
            <a:r>
              <a:rPr lang="hu-HU" dirty="0" smtClean="0"/>
              <a:t>Gyorsabb, mint a </a:t>
            </a:r>
            <a:r>
              <a:rPr lang="hu-HU" dirty="0" err="1" smtClean="0"/>
              <a:t>machine</a:t>
            </a:r>
            <a:r>
              <a:rPr lang="hu-HU" dirty="0" smtClean="0"/>
              <a:t> </a:t>
            </a:r>
            <a:r>
              <a:rPr lang="hu-HU" dirty="0" err="1" smtClean="0"/>
              <a:t>learning</a:t>
            </a:r>
            <a:r>
              <a:rPr lang="hu-HU" dirty="0" smtClean="0"/>
              <a:t> algoritmusok</a:t>
            </a:r>
          </a:p>
          <a:p>
            <a:r>
              <a:rPr lang="hu-HU" dirty="0" smtClean="0"/>
              <a:t>Marad tere a közvetlen interpretációnak: tengelyek értelmezhetőek</a:t>
            </a:r>
          </a:p>
          <a:p>
            <a:r>
              <a:rPr lang="hu-HU" dirty="0" smtClean="0"/>
              <a:t>Pl.: kor (pseudoR</a:t>
            </a:r>
            <a:r>
              <a:rPr lang="hu-HU" baseline="30000" dirty="0" smtClean="0"/>
              <a:t>2</a:t>
            </a:r>
            <a:r>
              <a:rPr lang="hu-HU" dirty="0" smtClean="0"/>
              <a:t>&gt;90%) és ország (pseudoR</a:t>
            </a:r>
            <a:r>
              <a:rPr lang="hu-HU" baseline="30000" dirty="0" smtClean="0"/>
              <a:t>2</a:t>
            </a:r>
            <a:r>
              <a:rPr lang="hu-HU" dirty="0" smtClean="0"/>
              <a:t>~50%) „tengelyek”</a:t>
            </a:r>
          </a:p>
          <a:p>
            <a:r>
              <a:rPr lang="hu-HU" dirty="0" smtClean="0"/>
              <a:t>A tengelyek garantáltan függetlenek (modellezés)</a:t>
            </a:r>
          </a:p>
          <a:p>
            <a:r>
              <a:rPr lang="hu-HU" dirty="0" err="1" smtClean="0"/>
              <a:t>Predikció</a:t>
            </a:r>
            <a:r>
              <a:rPr lang="hu-HU" dirty="0" smtClean="0"/>
              <a:t> lehetséges </a:t>
            </a:r>
          </a:p>
          <a:p>
            <a:r>
              <a:rPr lang="hu-HU" dirty="0" smtClean="0"/>
              <a:t>A függetlenség hiánya „nem baj”, sőt! </a:t>
            </a:r>
          </a:p>
          <a:p>
            <a:r>
              <a:rPr lang="hu-HU" dirty="0" smtClean="0"/>
              <a:t>Network modellek</a:t>
            </a:r>
          </a:p>
          <a:p>
            <a:r>
              <a:rPr lang="hu-HU" dirty="0" err="1" smtClean="0"/>
              <a:t>Missing</a:t>
            </a:r>
            <a:r>
              <a:rPr lang="hu-HU" dirty="0" smtClean="0"/>
              <a:t> kezelhető</a:t>
            </a:r>
          </a:p>
          <a:p>
            <a:r>
              <a:rPr lang="hu-HU" dirty="0" err="1" smtClean="0"/>
              <a:t>Model-based</a:t>
            </a:r>
            <a:r>
              <a:rPr lang="hu-HU" dirty="0" smtClean="0"/>
              <a:t>, </a:t>
            </a:r>
            <a:r>
              <a:rPr lang="hu-HU" dirty="0" err="1" smtClean="0"/>
              <a:t>model-based</a:t>
            </a:r>
            <a:r>
              <a:rPr lang="hu-HU" dirty="0" smtClean="0"/>
              <a:t>, </a:t>
            </a:r>
            <a:r>
              <a:rPr lang="hu-HU" dirty="0" err="1" smtClean="0"/>
              <a:t>model-based</a:t>
            </a:r>
            <a:r>
              <a:rPr lang="hu-HU" dirty="0" smtClean="0"/>
              <a:t>…</a:t>
            </a:r>
            <a:endParaRPr lang="hu-HU" dirty="0"/>
          </a:p>
        </p:txBody>
      </p:sp>
      <p:pic>
        <p:nvPicPr>
          <p:cNvPr id="6" name="Picture 2" descr="http://www.kre.hu/nyiltnap/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66272"/>
            <a:ext cx="1115616" cy="491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2126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3717032"/>
            <a:ext cx="8229600" cy="193022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hu-HU" dirty="0" smtClean="0"/>
              <a:t/>
            </a:r>
            <a:br>
              <a:rPr lang="hu-HU" dirty="0" smtClean="0"/>
            </a:br>
            <a:r>
              <a:rPr lang="hu-HU" dirty="0" err="1" smtClean="0"/>
              <a:t>toth.gergo</a:t>
            </a:r>
            <a:r>
              <a:rPr lang="hu-HU" dirty="0" smtClean="0"/>
              <a:t>@</a:t>
            </a:r>
            <a:r>
              <a:rPr lang="hu-HU" dirty="0" err="1" smtClean="0"/>
              <a:t>gmail.com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err="1" smtClean="0"/>
              <a:t>toth.gergely</a:t>
            </a:r>
            <a:r>
              <a:rPr lang="hu-HU" dirty="0" smtClean="0"/>
              <a:t>@</a:t>
            </a:r>
            <a:r>
              <a:rPr lang="hu-HU" dirty="0" err="1" smtClean="0"/>
              <a:t>kre.hu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548680"/>
            <a:ext cx="8229600" cy="2697163"/>
          </a:xfrm>
        </p:spPr>
        <p:txBody>
          <a:bodyPr>
            <a:normAutofit/>
          </a:bodyPr>
          <a:lstStyle/>
          <a:p>
            <a:endParaRPr lang="hu-HU" dirty="0" smtClean="0"/>
          </a:p>
          <a:p>
            <a:pPr marL="0" indent="0" algn="ctr">
              <a:buNone/>
            </a:pPr>
            <a:r>
              <a:rPr lang="hu-HU" sz="3600" b="1" dirty="0" smtClean="0"/>
              <a:t>Köszönöm megtisztelő figyelmüket!</a:t>
            </a:r>
          </a:p>
          <a:p>
            <a:pPr marL="0" indent="0" algn="ctr">
              <a:buNone/>
            </a:pPr>
            <a:endParaRPr lang="hu-HU" sz="3600" b="1" dirty="0"/>
          </a:p>
          <a:p>
            <a:pPr marL="0" indent="0">
              <a:buNone/>
            </a:pPr>
            <a:endParaRPr lang="hu-HU" sz="3600" b="1" dirty="0" smtClean="0"/>
          </a:p>
          <a:p>
            <a:pPr marL="0" indent="0">
              <a:buNone/>
            </a:pPr>
            <a:endParaRPr lang="hu-HU" sz="3600" b="1" dirty="0"/>
          </a:p>
        </p:txBody>
      </p:sp>
      <p:pic>
        <p:nvPicPr>
          <p:cNvPr id="4" name="Picture 2" descr="http://www.kre.hu/nyiltnap/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5810618"/>
            <a:ext cx="2376264" cy="10473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9118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hu-HU" sz="2800" dirty="0" smtClean="0"/>
              <a:t>A fizikai térbeliségnek a társadalom számtalan területén ott a lenyomata: pl.: gazdaság 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52528"/>
          </a:xfrm>
        </p:spPr>
        <p:txBody>
          <a:bodyPr>
            <a:normAutofit/>
          </a:bodyPr>
          <a:lstStyle/>
          <a:p>
            <a:endParaRPr lang="hu-HU" dirty="0"/>
          </a:p>
        </p:txBody>
      </p:sp>
      <p:pic>
        <p:nvPicPr>
          <p:cNvPr id="6" name="Picture 2" descr="http://www.kre.hu/nyiltnap/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1429" y="6530698"/>
            <a:ext cx="742571" cy="327302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0" y="6519446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 smtClean="0"/>
              <a:t>Forrás: http://www.geoindex.hu/wp-content/uploads/Magyar-Munkanelkuliseg-2017-marcius.png</a:t>
            </a:r>
            <a:endParaRPr lang="hu-HU" sz="900" dirty="0"/>
          </a:p>
        </p:txBody>
      </p:sp>
      <p:pic>
        <p:nvPicPr>
          <p:cNvPr id="1026" name="Picture 2" descr="G:\Dropbox\_MTA Statisztikai Bizottsági ülés2018\eloadashoz\Magyar-Munkanelkuliseg-2017-marcius.png"/>
          <p:cNvPicPr>
            <a:picLocks noChangeAspect="1" noChangeArrowheads="1"/>
          </p:cNvPicPr>
          <p:nvPr/>
        </p:nvPicPr>
        <p:blipFill>
          <a:blip r:embed="rId4" cstate="print"/>
          <a:srcRect t="1321" b="2272"/>
          <a:stretch>
            <a:fillRect/>
          </a:stretch>
        </p:blipFill>
        <p:spPr bwMode="auto">
          <a:xfrm>
            <a:off x="683568" y="1196752"/>
            <a:ext cx="7704856" cy="5256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2126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52528"/>
          </a:xfrm>
        </p:spPr>
        <p:txBody>
          <a:bodyPr>
            <a:normAutofit/>
          </a:bodyPr>
          <a:lstStyle/>
          <a:p>
            <a:endParaRPr lang="hu-HU" dirty="0"/>
          </a:p>
        </p:txBody>
      </p:sp>
      <p:pic>
        <p:nvPicPr>
          <p:cNvPr id="2050" name="Picture 2" descr="G:\Drive and go\SEC_GERGŐ\TÉR-KLASZTER ÚJRA PRG\Előadás\jobbik_krige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268760"/>
            <a:ext cx="7992888" cy="5619200"/>
          </a:xfrm>
          <a:prstGeom prst="rect">
            <a:avLst/>
          </a:prstGeom>
          <a:noFill/>
        </p:spPr>
      </p:pic>
      <p:pic>
        <p:nvPicPr>
          <p:cNvPr id="6" name="Picture 2" descr="http://www.kre.hu/nyiltnap/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1429" y="6530698"/>
            <a:ext cx="742571" cy="327302"/>
          </a:xfrm>
          <a:prstGeom prst="rect">
            <a:avLst/>
          </a:prstGeom>
          <a:noFill/>
        </p:spPr>
      </p:pic>
      <p:sp>
        <p:nvSpPr>
          <p:cNvPr id="9" name="Cím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Cím 1"/>
          <p:cNvSpPr txBox="1">
            <a:spLocks/>
          </p:cNvSpPr>
          <p:nvPr/>
        </p:nvSpPr>
        <p:spPr>
          <a:xfrm>
            <a:off x="457200" y="0"/>
            <a:ext cx="8229600" cy="112474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fizikai térbeliségnek az élet számtalan területén ott a lenyomata: pl.: 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pártszimpátia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126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hu-HU" sz="3200" dirty="0" smtClean="0"/>
              <a:t>És különböző szinteken is: településen belül is</a:t>
            </a:r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52528"/>
          </a:xfrm>
        </p:spPr>
        <p:txBody>
          <a:bodyPr>
            <a:normAutofit/>
          </a:bodyPr>
          <a:lstStyle/>
          <a:p>
            <a:endParaRPr lang="hu-HU" dirty="0"/>
          </a:p>
        </p:txBody>
      </p:sp>
      <p:pic>
        <p:nvPicPr>
          <p:cNvPr id="6" name="Picture 2" descr="http://www.kre.hu/nyiltnap/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1429" y="6530698"/>
            <a:ext cx="742571" cy="327302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0" y="651944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Készítette: Tóth Gergely</a:t>
            </a:r>
          </a:p>
          <a:p>
            <a:endParaRPr lang="hu-HU" sz="1600" dirty="0"/>
          </a:p>
        </p:txBody>
      </p:sp>
      <p:pic>
        <p:nvPicPr>
          <p:cNvPr id="4098" name="Picture 2" descr="G:\Dropbox\_MTA Statisztikai Bizottsági ülés2018\eloadashoz\hodm-terepf-tel_krige_jö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791591"/>
            <a:ext cx="7992888" cy="56216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2126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hu-HU" sz="2400" dirty="0" smtClean="0"/>
              <a:t>Amihez különböző tudományterületeken eltérő elemzési eljárások, illetve vizualizációs lehetőségek tartoznak</a:t>
            </a:r>
            <a:endParaRPr lang="hu-HU" sz="2400" dirty="0"/>
          </a:p>
        </p:txBody>
      </p:sp>
      <p:pic>
        <p:nvPicPr>
          <p:cNvPr id="6" name="Picture 2" descr="http://www.kre.hu/nyiltnap/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1429" y="6530698"/>
            <a:ext cx="742571" cy="327302"/>
          </a:xfrm>
          <a:prstGeom prst="rect">
            <a:avLst/>
          </a:prstGeom>
          <a:noFill/>
        </p:spPr>
      </p:pic>
      <p:pic>
        <p:nvPicPr>
          <p:cNvPr id="3075" name="Picture 3" descr="G:\Dropbox\_MTA Statisztikai Bizottsági ülés2018\eloadashoz\1fore_3d_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242005"/>
            <a:ext cx="6840760" cy="5615995"/>
          </a:xfrm>
          <a:prstGeom prst="rect">
            <a:avLst/>
          </a:prstGeom>
          <a:noFill/>
        </p:spPr>
      </p:pic>
      <p:sp>
        <p:nvSpPr>
          <p:cNvPr id="8" name="Szövegdoboz 7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Szerkesztette: Tóth Gergely</a:t>
            </a:r>
            <a:endParaRPr lang="hu-HU" sz="12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251520" y="1628800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1 főre eső jövedelem településenként</a:t>
            </a:r>
            <a:endParaRPr lang="hu-HU" dirty="0"/>
          </a:p>
        </p:txBody>
      </p:sp>
    </p:spTree>
    <p:extLst>
      <p:ext uri="{BB962C8B-B14F-4D97-AF65-F5344CB8AC3E}">
        <p14:creationId xmlns="" xmlns:p14="http://schemas.microsoft.com/office/powerpoint/2010/main" val="282126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hu-HU" sz="3200" dirty="0" smtClean="0"/>
              <a:t>Térbeli trendek azonosíthatóak</a:t>
            </a:r>
            <a:endParaRPr lang="hu-HU" sz="3200" dirty="0"/>
          </a:p>
        </p:txBody>
      </p:sp>
      <p:pic>
        <p:nvPicPr>
          <p:cNvPr id="6" name="Picture 2" descr="http://www.kre.hu/nyiltnap/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1429" y="6530698"/>
            <a:ext cx="742571" cy="327302"/>
          </a:xfrm>
          <a:prstGeom prst="rect">
            <a:avLst/>
          </a:prstGeom>
          <a:noFill/>
        </p:spPr>
      </p:pic>
      <p:pic>
        <p:nvPicPr>
          <p:cNvPr id="5122" name="Picture 2" descr="G:\Dropbox\_MTA Statisztikai Bizottsági ülés2018\eloadashoz\1fore_3d_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255359"/>
            <a:ext cx="6120680" cy="5602641"/>
          </a:xfrm>
          <a:prstGeom prst="rect">
            <a:avLst/>
          </a:prstGeom>
          <a:noFill/>
        </p:spPr>
      </p:pic>
      <p:sp>
        <p:nvSpPr>
          <p:cNvPr id="7" name="Szövegdoboz 6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Szerkesztette: Tóth Gergely</a:t>
            </a:r>
            <a:endParaRPr lang="hu-HU" sz="12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251520" y="1628800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1 főre eső jövedelem településenként</a:t>
            </a:r>
            <a:endParaRPr lang="hu-HU" dirty="0"/>
          </a:p>
        </p:txBody>
      </p:sp>
    </p:spTree>
    <p:extLst>
      <p:ext uri="{BB962C8B-B14F-4D97-AF65-F5344CB8AC3E}">
        <p14:creationId xmlns="" xmlns:p14="http://schemas.microsoft.com/office/powerpoint/2010/main" val="282126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hu-HU" sz="3200" dirty="0" smtClean="0"/>
              <a:t>De új értelmet nyerhet a „társadalomföldrajz” is…</a:t>
            </a:r>
            <a:endParaRPr lang="hu-HU" sz="3200" dirty="0"/>
          </a:p>
        </p:txBody>
      </p:sp>
      <p:pic>
        <p:nvPicPr>
          <p:cNvPr id="6" name="Picture 2" descr="http://www.kre.hu/nyiltnap/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1429" y="6530698"/>
            <a:ext cx="742571" cy="327302"/>
          </a:xfrm>
          <a:prstGeom prst="rect">
            <a:avLst/>
          </a:prstGeom>
          <a:noFill/>
        </p:spPr>
      </p:pic>
      <p:pic>
        <p:nvPicPr>
          <p:cNvPr id="6146" name="Picture 2" descr="G:\Dropbox\_MTA Statisztikai Bizottsági ülés2018\eloadashoz\1fore_3d_3.png"/>
          <p:cNvPicPr>
            <a:picLocks noChangeAspect="1" noChangeArrowheads="1"/>
          </p:cNvPicPr>
          <p:nvPr/>
        </p:nvPicPr>
        <p:blipFill>
          <a:blip r:embed="rId4" cstate="print"/>
          <a:srcRect t="8034" b="1891"/>
          <a:stretch>
            <a:fillRect/>
          </a:stretch>
        </p:blipFill>
        <p:spPr bwMode="auto">
          <a:xfrm>
            <a:off x="1331640" y="1124744"/>
            <a:ext cx="6538538" cy="5733256"/>
          </a:xfrm>
          <a:prstGeom prst="rect">
            <a:avLst/>
          </a:prstGeom>
          <a:noFill/>
        </p:spPr>
      </p:pic>
      <p:sp>
        <p:nvSpPr>
          <p:cNvPr id="7" name="Szövegdoboz 6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Szerkesztette: Tóth Gergely</a:t>
            </a:r>
            <a:endParaRPr lang="hu-HU" sz="12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251520" y="1628800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1 főre eső jövedelem településenként</a:t>
            </a:r>
            <a:endParaRPr lang="hu-HU" dirty="0"/>
          </a:p>
        </p:txBody>
      </p:sp>
    </p:spTree>
    <p:extLst>
      <p:ext uri="{BB962C8B-B14F-4D97-AF65-F5344CB8AC3E}">
        <p14:creationId xmlns="" xmlns:p14="http://schemas.microsoft.com/office/powerpoint/2010/main" val="282126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u-HU" dirty="0" smtClean="0"/>
              <a:t>A térbeliség „nehézség” vagy többletinformáció?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40560"/>
          </a:xfrm>
        </p:spPr>
        <p:txBody>
          <a:bodyPr>
            <a:normAutofit fontScale="92500" lnSpcReduction="20000"/>
          </a:bodyPr>
          <a:lstStyle/>
          <a:p>
            <a:r>
              <a:rPr lang="hu-HU" dirty="0" smtClean="0"/>
              <a:t>A </a:t>
            </a:r>
            <a:r>
              <a:rPr lang="hu-HU" dirty="0" smtClean="0"/>
              <a:t>térbeliséggel foglalkozó adattudományok alapmegfigyelése</a:t>
            </a:r>
            <a:r>
              <a:rPr lang="hu-HU" dirty="0" smtClean="0"/>
              <a:t>: az egyes megfigyelési egységek nem függetlenek egymástól: autokorreláció </a:t>
            </a:r>
            <a:r>
              <a:rPr lang="hu-HU" dirty="0" smtClean="0"/>
              <a:t>(lásd: </a:t>
            </a:r>
            <a:r>
              <a:rPr lang="hu-HU" dirty="0" err="1" smtClean="0"/>
              <a:t>Moran</a:t>
            </a:r>
            <a:r>
              <a:rPr lang="hu-HU" dirty="0" smtClean="0"/>
              <a:t> </a:t>
            </a:r>
            <a:r>
              <a:rPr lang="hu-HU" dirty="0" smtClean="0"/>
              <a:t>I)</a:t>
            </a:r>
          </a:p>
          <a:p>
            <a:endParaRPr lang="hu-HU" dirty="0" smtClean="0"/>
          </a:p>
          <a:p>
            <a:r>
              <a:rPr lang="hu-HU" dirty="0" smtClean="0"/>
              <a:t>Modellek:</a:t>
            </a:r>
          </a:p>
          <a:p>
            <a:pPr lvl="1"/>
            <a:r>
              <a:rPr lang="hu-HU" dirty="0" smtClean="0"/>
              <a:t>Térökonometria: térbeli autoregresszív modellek, stb.</a:t>
            </a:r>
          </a:p>
          <a:p>
            <a:pPr lvl="1"/>
            <a:r>
              <a:rPr lang="hu-HU" dirty="0" smtClean="0"/>
              <a:t>Geostatisztika: </a:t>
            </a:r>
            <a:r>
              <a:rPr lang="hu-HU" dirty="0" err="1" smtClean="0"/>
              <a:t>variogram</a:t>
            </a:r>
            <a:r>
              <a:rPr lang="hu-HU" dirty="0" smtClean="0"/>
              <a:t>, </a:t>
            </a:r>
            <a:r>
              <a:rPr lang="hu-HU" dirty="0" err="1" smtClean="0"/>
              <a:t>krig</a:t>
            </a:r>
            <a:r>
              <a:rPr lang="hu-HU" dirty="0" smtClean="0"/>
              <a:t> modellek, stb.</a:t>
            </a:r>
          </a:p>
          <a:p>
            <a:endParaRPr lang="hu-HU" dirty="0" smtClean="0"/>
          </a:p>
          <a:p>
            <a:r>
              <a:rPr lang="hu-HU" dirty="0" smtClean="0"/>
              <a:t>A tér, mint viszonyrendszer: nem az abszolút helyzet, hanem a relatív viszonyok jelenítik meg az információt a modellben</a:t>
            </a:r>
            <a:endParaRPr lang="hu-HU" dirty="0"/>
          </a:p>
        </p:txBody>
      </p:sp>
      <p:pic>
        <p:nvPicPr>
          <p:cNvPr id="6" name="Picture 2" descr="http://www.kre.hu/nyiltnap/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5946898"/>
            <a:ext cx="1728192" cy="7617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2126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7785</TotalTime>
  <Words>816</Words>
  <Application>Microsoft Office PowerPoint</Application>
  <PresentationFormat>Diavetítés a képernyőre (4:3 oldalarány)</PresentationFormat>
  <Paragraphs>141</Paragraphs>
  <Slides>21</Slides>
  <Notes>19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2" baseType="lpstr">
      <vt:lpstr>Office-téma</vt:lpstr>
      <vt:lpstr>A társadalom, mint tér: kísérlet egy adatvezérelt társadalmi struktúra koncepció megvalósítására  Tóth Gergely PhD. Károli Gáspár Református Egyetem Big Data and Social analytics kutatócsoport</vt:lpstr>
      <vt:lpstr>Térbeliség – egy régi történet…</vt:lpstr>
      <vt:lpstr>A fizikai térbeliségnek a társadalom számtalan területén ott a lenyomata: pl.: gazdaság </vt:lpstr>
      <vt:lpstr>4. dia</vt:lpstr>
      <vt:lpstr>És különböző szinteken is: településen belül is</vt:lpstr>
      <vt:lpstr>Amihez különböző tudományterületeken eltérő elemzési eljárások, illetve vizualizációs lehetőségek tartoznak</vt:lpstr>
      <vt:lpstr>Térbeli trendek azonosíthatóak</vt:lpstr>
      <vt:lpstr>De új értelmet nyerhet a „társadalomföldrajz” is…</vt:lpstr>
      <vt:lpstr>A térbeliség „nehézség” vagy többletinformáció?</vt:lpstr>
      <vt:lpstr>A térbeliség kezelhető gráfként is:</vt:lpstr>
      <vt:lpstr>Hálózatkutatás alapmegfigyelése: homofília</vt:lpstr>
      <vt:lpstr>Az elveszett függetlenség</vt:lpstr>
      <vt:lpstr>Társadalom, mint tér</vt:lpstr>
      <vt:lpstr>Adatvezérelt</vt:lpstr>
      <vt:lpstr>Példa</vt:lpstr>
      <vt:lpstr>Boldogság  „How happy are you?”</vt:lpstr>
      <vt:lpstr>Boldogság</vt:lpstr>
      <vt:lpstr>Vallásosság „How religious are you?”</vt:lpstr>
      <vt:lpstr>Vallásosság?</vt:lpstr>
      <vt:lpstr>A lehetőségek „tere” (kvázi) végtelen…</vt:lpstr>
      <vt:lpstr> toth.gergo@gmail.com toth.gergely@kre.hu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Károli Gáspár</dc:title>
  <dc:creator>Krizsán Ottó</dc:creator>
  <cp:lastModifiedBy>Tóth Gergely</cp:lastModifiedBy>
  <cp:revision>206</cp:revision>
  <dcterms:created xsi:type="dcterms:W3CDTF">2014-12-12T09:56:25Z</dcterms:created>
  <dcterms:modified xsi:type="dcterms:W3CDTF">2018-11-16T09:14:53Z</dcterms:modified>
</cp:coreProperties>
</file>