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25"/>
  </p:notesMasterIdLst>
  <p:handoutMasterIdLst>
    <p:handoutMasterId r:id="rId26"/>
  </p:handoutMasterIdLst>
  <p:sldIdLst>
    <p:sldId id="256" r:id="rId15"/>
    <p:sldId id="325" r:id="rId16"/>
    <p:sldId id="326" r:id="rId17"/>
    <p:sldId id="338" r:id="rId18"/>
    <p:sldId id="343" r:id="rId19"/>
    <p:sldId id="344" r:id="rId20"/>
    <p:sldId id="340" r:id="rId21"/>
    <p:sldId id="341" r:id="rId22"/>
    <p:sldId id="339" r:id="rId23"/>
    <p:sldId id="345" r:id="rId24"/>
  </p:sldIdLst>
  <p:sldSz cx="13004800" cy="9753600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5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5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5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5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5pPr>
    <a:lvl6pPr marL="2286000" algn="l" defTabSz="914400" rtl="0" eaLnBrk="1" latinLnBrk="0" hangingPunct="1">
      <a:defRPr sz="5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6pPr>
    <a:lvl7pPr marL="2743200" algn="l" defTabSz="914400" rtl="0" eaLnBrk="1" latinLnBrk="0" hangingPunct="1">
      <a:defRPr sz="5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7pPr>
    <a:lvl8pPr marL="3200400" algn="l" defTabSz="914400" rtl="0" eaLnBrk="1" latinLnBrk="0" hangingPunct="1">
      <a:defRPr sz="5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8pPr>
    <a:lvl9pPr marL="3657600" algn="l" defTabSz="914400" rtl="0" eaLnBrk="1" latinLnBrk="0" hangingPunct="1">
      <a:defRPr sz="5200" kern="1200">
        <a:solidFill>
          <a:srgbClr val="000000"/>
        </a:solidFill>
        <a:latin typeface="Gill Sans" charset="0"/>
        <a:ea typeface="+mn-ea"/>
        <a:cs typeface="+mn-cs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00"/>
    <a:srgbClr val="001F67"/>
    <a:srgbClr val="000000"/>
    <a:srgbClr val="FF9900"/>
    <a:srgbClr val="4D4D4D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94634" autoAdjust="0"/>
  </p:normalViewPr>
  <p:slideViewPr>
    <p:cSldViewPr>
      <p:cViewPr varScale="1">
        <p:scale>
          <a:sx n="73" d="100"/>
          <a:sy n="73" d="100"/>
        </p:scale>
        <p:origin x="240" y="66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782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782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pPr>
              <a:defRPr/>
            </a:pPr>
            <a:fld id="{10CA2982-C1C8-43BD-8A16-439F5F3F72D4}" type="datetimeFigureOut">
              <a:rPr lang="hu-HU"/>
              <a:pPr>
                <a:defRPr/>
              </a:pPr>
              <a:t>2018.10.18.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9283"/>
            <a:ext cx="2945659" cy="495781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9283"/>
            <a:ext cx="2945659" cy="495781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pPr>
              <a:defRPr/>
            </a:pPr>
            <a:fld id="{F070A150-D181-4B8B-86A9-E6310A0E836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8531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44" tIns="45322" rIns="90644" bIns="45322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44" tIns="45322" rIns="90644" bIns="4532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429"/>
            <a:ext cx="5438140" cy="44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44" tIns="45322" rIns="90644" bIns="45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283"/>
            <a:ext cx="2945659" cy="49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44" tIns="45322" rIns="90644" bIns="45322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9283"/>
            <a:ext cx="2945659" cy="49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44" tIns="45322" rIns="90644" bIns="4532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25806B7-02FF-4A49-8E13-C2A6493193B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5561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  <p:sp>
        <p:nvSpPr>
          <p:cNvPr id="2662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734884" indent="-282525"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1131690" indent="-225386"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585636" indent="-225386"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2037994" indent="-225386"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2495114" indent="-225386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952234" indent="-225386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3409354" indent="-225386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3866473" indent="-225386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fld id="{E23C3F5F-A91A-4E69-9FDE-23741EEA1D4F}" type="slidenum">
              <a:rPr lang="hu-HU" altLang="hu-HU" sz="1200">
                <a:solidFill>
                  <a:schemeClr val="tx1"/>
                </a:solidFill>
              </a:rPr>
              <a:pPr/>
              <a:t>6</a:t>
            </a:fld>
            <a:endParaRPr lang="hu-HU" altLang="hu-H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59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>
              <a:sym typeface="Gill Sans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1270000" y="254000"/>
            <a:ext cx="10464800" cy="82296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 lIns="50800" tIns="50800" rIns="50800" bIns="5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>
              <a:sym typeface="Gill Sans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71588" y="255588"/>
            <a:ext cx="10464800" cy="2438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71588" y="2768600"/>
            <a:ext cx="5156200" cy="5716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6580188" y="2768600"/>
            <a:ext cx="5156200" cy="27813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6580188" y="5702300"/>
            <a:ext cx="5156200" cy="27828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919799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 lIns="50800" tIns="50800" rIns="50800" bIns="5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>
              <a:sym typeface="Gill Sans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 lIns="50800" tIns="50800" rIns="50800" bIns="5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>
              <a:sym typeface="Gill Sans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 lIns="50800" tIns="50800" rIns="50800" bIns="5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>
              <a:sym typeface="Gill Sans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 lIns="50800" tIns="50800" rIns="50800" bIns="5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>
              <a:sym typeface="Gill Sans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>
              <a:sym typeface="Gill Sans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 lIns="50800" tIns="50800" rIns="50800" bIns="5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>
              <a:sym typeface="Gill Sans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>
              <a:sym typeface="Gill Sans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>
              <a:sym typeface="Gill Sans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 lIns="50800" tIns="50800" rIns="50800" bIns="5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>
              <a:sym typeface="Gill Sans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 lIns="50800" tIns="50800" rIns="50800" bIns="5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>
              <a:sym typeface="Gill Sans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 lIns="50800" tIns="50800" rIns="50800" bIns="5080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>
              <a:sym typeface="Gill Sans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>
              <a:sym typeface="Gill Sans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1588" y="255588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1588" y="2768600"/>
            <a:ext cx="10464800" cy="5716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817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4pPr>
      <a:lvl5pPr marL="2616200" indent="-56991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889000" indent="-56991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5088" indent="-574675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2pPr>
      <a:lvl3pPr marL="1776413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3pPr>
      <a:lvl4pPr marL="2220913" indent="-56991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1588" y="255588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44" tIns="50744" rIns="50744" bIns="507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1588" y="2768600"/>
            <a:ext cx="5041900" cy="5716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44" tIns="50744" rIns="50744" bIns="507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sym typeface="Gill Sans" charset="0"/>
        </a:defRPr>
      </a:lvl2pPr>
      <a:lvl3pPr marL="1651000" indent="-4953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sym typeface="Gill Sans" charset="0"/>
        </a:defRPr>
      </a:lvl3pPr>
      <a:lvl4pPr marL="20923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sym typeface="Gill Sans" charset="0"/>
        </a:defRPr>
      </a:lvl4pPr>
      <a:lvl5pPr marL="2538413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1588" y="255588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38" tIns="50738" rIns="50738" bIns="507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1588" y="2768600"/>
            <a:ext cx="10464800" cy="5716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38" tIns="50738" rIns="50738" bIns="507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sym typeface="Gill Sans" charset="0"/>
        </a:defRPr>
      </a:lvl2pPr>
      <a:lvl3pPr marL="1651000" indent="-4953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sym typeface="Gill Sans" charset="0"/>
        </a:defRPr>
      </a:lvl3pPr>
      <a:lvl4pPr marL="20923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sym typeface="Gill Sans" charset="0"/>
        </a:defRPr>
      </a:lvl4pPr>
      <a:lvl5pPr marL="2538413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1588" y="255588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33" tIns="50733" rIns="50733" bIns="507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3988" y="2768600"/>
            <a:ext cx="3962400" cy="5716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33" tIns="50733" rIns="50733" bIns="507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sym typeface="Gill Sans" charset="0"/>
        </a:defRPr>
      </a:lvl2pPr>
      <a:lvl3pPr marL="1651000" indent="-4953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sym typeface="Gill Sans" charset="0"/>
        </a:defRPr>
      </a:lvl3pPr>
      <a:lvl4pPr marL="20923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sym typeface="Gill Sans" charset="0"/>
        </a:defRPr>
      </a:lvl4pPr>
      <a:lvl5pPr marL="2538413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1588" y="255588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27" tIns="50727" rIns="50727" bIns="507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1588" y="2768600"/>
            <a:ext cx="5041900" cy="5716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27" tIns="50727" rIns="50727" bIns="507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sym typeface="Gill Sans" charset="0"/>
        </a:defRPr>
      </a:lvl2pPr>
      <a:lvl3pPr marL="1651000" indent="-495300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sym typeface="Gill Sans" charset="0"/>
        </a:defRPr>
      </a:lvl3pPr>
      <a:lvl4pPr marL="2092325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sym typeface="Gill Sans" charset="0"/>
        </a:defRPr>
      </a:lvl4pPr>
      <a:lvl5pPr marL="2538413" indent="-492125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1588" y="1271588"/>
            <a:ext cx="10464800" cy="721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27" tIns="50727" rIns="50727" bIns="507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4pPr>
      <a:lvl5pPr marL="2616200" indent="-569913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1588" y="2971800"/>
            <a:ext cx="104648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88" tIns="50788" rIns="50788" bIns="50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733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3pPr>
      <a:lvl4pPr marL="1600200" indent="-2301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1588" y="5030788"/>
            <a:ext cx="10464800" cy="1128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82" tIns="50782" rIns="50782" bIns="50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1588" y="1639888"/>
            <a:ext cx="10464800" cy="3300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82" tIns="50782" rIns="50782" bIns="5078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733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3pPr>
      <a:lvl4pPr marL="1600200" indent="-2301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1588" y="7367588"/>
            <a:ext cx="10464800" cy="1700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77" tIns="50777" rIns="50777" bIns="507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733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3pPr>
      <a:lvl4pPr marL="1600200" indent="-2301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1588" y="7367588"/>
            <a:ext cx="10464800" cy="1700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71" tIns="50771" rIns="50771" bIns="5077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733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3pPr>
      <a:lvl4pPr marL="1600200" indent="-2301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9488"/>
            <a:ext cx="5867400" cy="3300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65" tIns="50765" rIns="50765" bIns="507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8113"/>
            <a:ext cx="5867400" cy="3303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65" tIns="50765" rIns="50765" bIns="5076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7338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3pPr>
      <a:lvl4pPr marL="1600200" indent="-230188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9488"/>
            <a:ext cx="5867400" cy="3300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8113"/>
            <a:ext cx="5867400" cy="3303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7338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3pPr>
      <a:lvl4pPr marL="1600200" indent="-230188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1588" y="255588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54" tIns="50754" rIns="50754" bIns="507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sym typeface="Gill Sans" charset="0"/>
        </a:defRPr>
      </a:lvl9pPr>
    </p:titleStyle>
    <p:bodyStyle>
      <a:lvl1pPr marL="889000" indent="-56991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5088" indent="-574675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2pPr>
      <a:lvl3pPr marL="1776413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3pPr>
      <a:lvl4pPr marL="2220913" indent="-569913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sym typeface="Gill Sans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/>
          </p:cNvSpPr>
          <p:nvPr/>
        </p:nvSpPr>
        <p:spPr bwMode="auto">
          <a:xfrm>
            <a:off x="309563" y="2716213"/>
            <a:ext cx="11496675" cy="88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hu-HU" sz="5500" b="1" dirty="0" smtClean="0">
                <a:solidFill>
                  <a:srgbClr val="001F67"/>
                </a:solidFill>
                <a:latin typeface="Corbel" pitchFamily="34" charset="0"/>
                <a:sym typeface="Arial Bold" charset="0"/>
              </a:rPr>
              <a:t>A fogyasztói árindex számítás időtálló  </a:t>
            </a:r>
            <a:r>
              <a:rPr lang="hu-HU" sz="5500" b="1" dirty="0">
                <a:solidFill>
                  <a:srgbClr val="001F67"/>
                </a:solidFill>
                <a:latin typeface="Corbel" pitchFamily="34" charset="0"/>
                <a:sym typeface="Arial Bold" charset="0"/>
              </a:rPr>
              <a:t>kihívásai </a:t>
            </a:r>
            <a:endParaRPr lang="en-US" sz="5500" b="1" dirty="0">
              <a:solidFill>
                <a:srgbClr val="001F67"/>
              </a:solidFill>
              <a:latin typeface="Corbel" pitchFamily="34" charset="0"/>
              <a:sym typeface="Arial Bold" charset="0"/>
            </a:endParaRPr>
          </a:p>
        </p:txBody>
      </p:sp>
      <p:sp>
        <p:nvSpPr>
          <p:cNvPr id="14340" name="Rectangle 5"/>
          <p:cNvSpPr>
            <a:spLocks/>
          </p:cNvSpPr>
          <p:nvPr/>
        </p:nvSpPr>
        <p:spPr bwMode="auto">
          <a:xfrm>
            <a:off x="1246188" y="4589463"/>
            <a:ext cx="10510837" cy="4392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hu-HU" sz="2800" dirty="0" smtClean="0">
                <a:solidFill>
                  <a:srgbClr val="001F67"/>
                </a:solidFill>
                <a:latin typeface="Corbel" pitchFamily="34" charset="0"/>
                <a:sym typeface="Arial Bold" charset="0"/>
              </a:rPr>
              <a:t>Marton Ádám emlékülés</a:t>
            </a:r>
            <a:endParaRPr lang="hu-HU" sz="2800" dirty="0">
              <a:solidFill>
                <a:srgbClr val="001F67"/>
              </a:solidFill>
              <a:latin typeface="Corbel" pitchFamily="34" charset="0"/>
              <a:sym typeface="Arial Bold" charset="0"/>
            </a:endParaRPr>
          </a:p>
          <a:p>
            <a:r>
              <a:rPr lang="hu-HU" sz="2800" dirty="0" smtClean="0">
                <a:solidFill>
                  <a:srgbClr val="001F67"/>
                </a:solidFill>
                <a:latin typeface="Corbel" pitchFamily="34" charset="0"/>
                <a:sym typeface="Arial Bold" charset="0"/>
              </a:rPr>
              <a:t>2018. 10. 18</a:t>
            </a:r>
            <a:r>
              <a:rPr lang="hu-HU" sz="2800" dirty="0" smtClean="0">
                <a:solidFill>
                  <a:srgbClr val="001F67"/>
                </a:solidFill>
                <a:latin typeface="Arial" charset="0"/>
                <a:sym typeface="Arial Bold" charset="0"/>
              </a:rPr>
              <a:t>.</a:t>
            </a:r>
            <a:endParaRPr lang="hu-HU" sz="2800" dirty="0">
              <a:solidFill>
                <a:srgbClr val="001F67"/>
              </a:solidFill>
              <a:latin typeface="Arial" charset="0"/>
              <a:sym typeface="Arial Bold" charset="0"/>
            </a:endParaRPr>
          </a:p>
          <a:p>
            <a:endParaRPr lang="hu-HU" sz="2800" dirty="0">
              <a:solidFill>
                <a:srgbClr val="001F67"/>
              </a:solidFill>
              <a:latin typeface="Arial" charset="0"/>
              <a:sym typeface="Arial Bold" charset="0"/>
            </a:endParaRPr>
          </a:p>
          <a:p>
            <a:endParaRPr lang="hu-HU" sz="2800" dirty="0">
              <a:solidFill>
                <a:srgbClr val="001F67"/>
              </a:solidFill>
              <a:latin typeface="Arial" charset="0"/>
              <a:sym typeface="Arial Bold" charset="0"/>
            </a:endParaRPr>
          </a:p>
          <a:p>
            <a:pPr algn="r"/>
            <a:r>
              <a:rPr lang="hu-HU" sz="2800" dirty="0">
                <a:solidFill>
                  <a:srgbClr val="001F67"/>
                </a:solidFill>
                <a:latin typeface="Corbel" pitchFamily="34" charset="0"/>
                <a:sym typeface="Arial Bold" charset="0"/>
              </a:rPr>
              <a:t>Mináry </a:t>
            </a:r>
            <a:r>
              <a:rPr lang="hu-HU" sz="2800" dirty="0" smtClean="0">
                <a:solidFill>
                  <a:srgbClr val="001F67"/>
                </a:solidFill>
                <a:latin typeface="Corbel" pitchFamily="34" charset="0"/>
                <a:sym typeface="Arial Bold" charset="0"/>
              </a:rPr>
              <a:t>Borbála</a:t>
            </a:r>
            <a:endParaRPr lang="hu-HU" sz="2800" dirty="0">
              <a:solidFill>
                <a:srgbClr val="001F67"/>
              </a:solidFill>
              <a:latin typeface="Corbel" pitchFamily="34" charset="0"/>
              <a:sym typeface="Arial 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130" name="Picture 2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/>
          </p:cNvSpPr>
          <p:nvPr/>
        </p:nvSpPr>
        <p:spPr bwMode="auto">
          <a:xfrm>
            <a:off x="431800" y="2447925"/>
            <a:ext cx="12285663" cy="6215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623888" indent="-438150" algn="l">
              <a:spcBef>
                <a:spcPct val="35000"/>
              </a:spcBef>
              <a:buSzPct val="90000"/>
              <a:buFont typeface="Wingdings" pitchFamily="2" charset="2"/>
              <a:buNone/>
            </a:pPr>
            <a:endParaRPr lang="hu-HU" sz="2800">
              <a:solidFill>
                <a:srgbClr val="001F67"/>
              </a:solidFill>
              <a:latin typeface="Corbel" pitchFamily="34" charset="0"/>
            </a:endParaRPr>
          </a:p>
        </p:txBody>
      </p:sp>
      <p:sp>
        <p:nvSpPr>
          <p:cNvPr id="432132" name="Text Box 4"/>
          <p:cNvSpPr txBox="1">
            <a:spLocks/>
          </p:cNvSpPr>
          <p:nvPr/>
        </p:nvSpPr>
        <p:spPr bwMode="auto">
          <a:xfrm>
            <a:off x="2038350" y="1852613"/>
            <a:ext cx="184150" cy="8842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>
              <a:latin typeface="Arial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12" y="1319910"/>
            <a:ext cx="12586498" cy="751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32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0" name="Picture 2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/>
          </p:cNvSpPr>
          <p:nvPr/>
        </p:nvSpPr>
        <p:spPr bwMode="auto">
          <a:xfrm>
            <a:off x="431800" y="2447925"/>
            <a:ext cx="12285663" cy="6215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623888" indent="-438150" algn="l">
              <a:spcBef>
                <a:spcPct val="35000"/>
              </a:spcBef>
              <a:buSzPct val="90000"/>
              <a:buFont typeface="Wingdings" pitchFamily="2" charset="2"/>
              <a:buNone/>
            </a:pPr>
            <a:endParaRPr lang="hu-HU" sz="2800">
              <a:solidFill>
                <a:srgbClr val="001F67"/>
              </a:solidFill>
              <a:latin typeface="Corbel" pitchFamily="34" charset="0"/>
            </a:endParaRPr>
          </a:p>
        </p:txBody>
      </p:sp>
      <p:sp>
        <p:nvSpPr>
          <p:cNvPr id="288772" name="Text Box 4"/>
          <p:cNvSpPr txBox="1">
            <a:spLocks/>
          </p:cNvSpPr>
          <p:nvPr/>
        </p:nvSpPr>
        <p:spPr bwMode="auto">
          <a:xfrm>
            <a:off x="2038350" y="1852613"/>
            <a:ext cx="184150" cy="8842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88773" name="Text Box 5"/>
          <p:cNvSpPr txBox="1">
            <a:spLocks/>
          </p:cNvSpPr>
          <p:nvPr/>
        </p:nvSpPr>
        <p:spPr bwMode="auto">
          <a:xfrm>
            <a:off x="1173163" y="1636713"/>
            <a:ext cx="10585450" cy="71096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hu-HU" sz="4400" dirty="0" smtClean="0">
                <a:latin typeface="Times New Roman" pitchFamily="18" charset="0"/>
              </a:rPr>
              <a:t>„Árstatisztikai rendszerek kialakításánál két alapvető, jellegében egymástól különböző problémát kell megoldani: meg kell szervezni a számításhoz szükséges adatok rendszeres begyűjtését, és ki kell választani azokat a formulákat, amelyek alapján az árindexeket kiszámítjuk.”</a:t>
            </a:r>
          </a:p>
          <a:p>
            <a:pPr algn="r">
              <a:buFont typeface="Wingdings" pitchFamily="2" charset="2"/>
              <a:buNone/>
            </a:pPr>
            <a:r>
              <a:rPr lang="hu-HU" sz="3600" dirty="0" smtClean="0">
                <a:latin typeface="Times New Roman" pitchFamily="18" charset="0"/>
              </a:rPr>
              <a:t>Dr. Marton Ádám: A reprezentatív módszerek alkalmazása a kiskereskedelmi árindexek kiszámításánál</a:t>
            </a:r>
          </a:p>
          <a:p>
            <a:pPr algn="r">
              <a:buFont typeface="Wingdings" pitchFamily="2" charset="2"/>
              <a:buNone/>
            </a:pPr>
            <a:r>
              <a:rPr lang="hu-HU" sz="3200" dirty="0" smtClean="0">
                <a:latin typeface="Times New Roman" pitchFamily="18" charset="0"/>
              </a:rPr>
              <a:t>Statisztikai Szemle, 1971.</a:t>
            </a:r>
          </a:p>
          <a:p>
            <a:pPr algn="l"/>
            <a:endParaRPr lang="en-GB" sz="4400" dirty="0">
              <a:solidFill>
                <a:srgbClr val="001F67"/>
              </a:solidFill>
              <a:latin typeface="Corbe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722" name="Picture 2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/>
          </p:cNvSpPr>
          <p:nvPr/>
        </p:nvSpPr>
        <p:spPr bwMode="auto">
          <a:xfrm>
            <a:off x="431800" y="2447925"/>
            <a:ext cx="12285663" cy="6215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623888" indent="-438150" algn="l">
              <a:spcBef>
                <a:spcPct val="35000"/>
              </a:spcBef>
              <a:buSzPct val="90000"/>
              <a:buFont typeface="Wingdings" pitchFamily="2" charset="2"/>
              <a:buNone/>
            </a:pPr>
            <a:endParaRPr lang="hu-HU" sz="2800">
              <a:solidFill>
                <a:srgbClr val="001F67"/>
              </a:solidFill>
              <a:latin typeface="Corbel" pitchFamily="34" charset="0"/>
            </a:endParaRPr>
          </a:p>
        </p:txBody>
      </p:sp>
      <p:sp>
        <p:nvSpPr>
          <p:cNvPr id="414724" name="Text Box 4"/>
          <p:cNvSpPr txBox="1">
            <a:spLocks/>
          </p:cNvSpPr>
          <p:nvPr/>
        </p:nvSpPr>
        <p:spPr bwMode="auto">
          <a:xfrm>
            <a:off x="2038350" y="1852613"/>
            <a:ext cx="184150" cy="8842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414725" name="Text Box 5"/>
          <p:cNvSpPr txBox="1">
            <a:spLocks/>
          </p:cNvSpPr>
          <p:nvPr/>
        </p:nvSpPr>
        <p:spPr bwMode="auto">
          <a:xfrm>
            <a:off x="1173163" y="1204913"/>
            <a:ext cx="10585450" cy="5509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4400" dirty="0">
                <a:solidFill>
                  <a:srgbClr val="001F67"/>
                </a:solidFill>
                <a:latin typeface="Corbel" pitchFamily="34" charset="0"/>
              </a:rPr>
              <a:t>Modernizáció az adatgyűjtésben</a:t>
            </a:r>
          </a:p>
          <a:p>
            <a:pPr algn="l"/>
            <a:endParaRPr lang="hu-HU" sz="4400" dirty="0">
              <a:solidFill>
                <a:srgbClr val="001F67"/>
              </a:solidFill>
              <a:latin typeface="Corbel" pitchFamily="34" charset="0"/>
            </a:endParaRPr>
          </a:p>
          <a:p>
            <a:pPr algn="l"/>
            <a:endParaRPr lang="hu-HU" sz="4400" dirty="0">
              <a:solidFill>
                <a:srgbClr val="001F67"/>
              </a:solidFill>
              <a:latin typeface="Corbel" pitchFamily="34" charset="0"/>
            </a:endParaRPr>
          </a:p>
          <a:p>
            <a:pPr algn="l"/>
            <a:endParaRPr lang="hu-HU" sz="4400" dirty="0">
              <a:solidFill>
                <a:srgbClr val="001F67"/>
              </a:solidFill>
              <a:latin typeface="Corbel" pitchFamily="34" charset="0"/>
            </a:endParaRPr>
          </a:p>
          <a:p>
            <a:pPr algn="l"/>
            <a:endParaRPr lang="hu-HU" sz="4400" dirty="0">
              <a:solidFill>
                <a:srgbClr val="001F67"/>
              </a:solidFill>
              <a:latin typeface="Corbel" pitchFamily="34" charset="0"/>
            </a:endParaRPr>
          </a:p>
          <a:p>
            <a:pPr algn="l"/>
            <a:endParaRPr lang="hu-HU" sz="4400" dirty="0">
              <a:solidFill>
                <a:srgbClr val="001F67"/>
              </a:solidFill>
              <a:latin typeface="Corbel" pitchFamily="34" charset="0"/>
            </a:endParaRPr>
          </a:p>
          <a:p>
            <a:pPr algn="l"/>
            <a:endParaRPr lang="hu-HU" sz="4400" dirty="0">
              <a:solidFill>
                <a:srgbClr val="001F67"/>
              </a:solidFill>
              <a:latin typeface="Corbel" pitchFamily="34" charset="0"/>
            </a:endParaRPr>
          </a:p>
          <a:p>
            <a:pPr algn="l"/>
            <a:endParaRPr lang="hu-HU" sz="4400" dirty="0">
              <a:solidFill>
                <a:srgbClr val="001F67"/>
              </a:solidFill>
              <a:latin typeface="Corbel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9752" y="2716560"/>
            <a:ext cx="112332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Gill Sans" charset="0"/>
              <a:buNone/>
            </a:pPr>
            <a:r>
              <a:rPr lang="hu-HU" altLang="hu-HU" sz="4800" b="1" dirty="0" smtClean="0">
                <a:solidFill>
                  <a:srgbClr val="001F67"/>
                </a:solidFill>
                <a:latin typeface="Corbel" panose="020B0503020204020204" pitchFamily="34" charset="0"/>
              </a:rPr>
              <a:t>1968-1991</a:t>
            </a:r>
            <a:r>
              <a:rPr lang="hu-HU" altLang="hu-HU" sz="4800" dirty="0" smtClean="0">
                <a:solidFill>
                  <a:srgbClr val="001F67"/>
                </a:solidFill>
                <a:latin typeface="Corbel" panose="020B0503020204020204" pitchFamily="34" charset="0"/>
              </a:rPr>
              <a:t>: más statisztikákon (kereskedelmi vállalati beszámolók, árhatósági közlemények) alapuló, szekunder jellegű (3000 reprezentáns)</a:t>
            </a:r>
          </a:p>
          <a:p>
            <a:pPr algn="l">
              <a:buFont typeface="Gill Sans" charset="0"/>
              <a:buNone/>
            </a:pPr>
            <a:endParaRPr lang="hu-HU" altLang="hu-HU" sz="4800" dirty="0" smtClean="0">
              <a:solidFill>
                <a:srgbClr val="001F67"/>
              </a:solidFill>
              <a:latin typeface="Corbel" panose="020B0503020204020204" pitchFamily="34" charset="0"/>
            </a:endParaRPr>
          </a:p>
          <a:p>
            <a:pPr algn="l">
              <a:buFont typeface="Gill Sans" charset="0"/>
              <a:buNone/>
            </a:pPr>
            <a:r>
              <a:rPr lang="hu-HU" altLang="hu-HU" sz="4800" b="1" dirty="0" smtClean="0">
                <a:solidFill>
                  <a:srgbClr val="001F67"/>
                </a:solidFill>
                <a:latin typeface="Corbel" panose="020B0503020204020204" pitchFamily="34" charset="0"/>
              </a:rPr>
              <a:t>1992</a:t>
            </a:r>
            <a:r>
              <a:rPr lang="hu-HU" altLang="hu-HU" sz="4800" dirty="0" smtClean="0">
                <a:solidFill>
                  <a:srgbClr val="001F67"/>
                </a:solidFill>
                <a:latin typeface="Corbel" panose="020B0503020204020204" pitchFamily="34" charset="0"/>
              </a:rPr>
              <a:t>-: közvetlen ármegfigyelésen (havi árösszeíráson) alapuló primer statisztika (1800</a:t>
            </a:r>
            <a:r>
              <a:rPr lang="hu-HU" altLang="hu-HU" sz="4800" dirty="0" smtClean="0">
                <a:solidFill>
                  <a:srgbClr val="001F67"/>
                </a:solidFill>
                <a:latin typeface="Arial" panose="020B0604020202020204" pitchFamily="34" charset="0"/>
              </a:rPr>
              <a:t>		</a:t>
            </a:r>
            <a:r>
              <a:rPr lang="hu-HU" altLang="hu-HU" sz="4800" dirty="0" smtClean="0">
                <a:solidFill>
                  <a:srgbClr val="001F67"/>
                </a:solidFill>
                <a:latin typeface="Corbel" panose="020B0503020204020204" pitchFamily="34" charset="0"/>
              </a:rPr>
              <a:t>1000 reprezentáns)</a:t>
            </a:r>
            <a:endParaRPr lang="hu-HU" altLang="hu-HU" sz="4800" dirty="0">
              <a:solidFill>
                <a:srgbClr val="001F67"/>
              </a:solidFill>
              <a:latin typeface="Corbel" panose="020B0503020204020204" pitchFamily="34" charset="0"/>
            </a:endParaRPr>
          </a:p>
        </p:txBody>
      </p:sp>
      <p:sp>
        <p:nvSpPr>
          <p:cNvPr id="9" name="Jobbra nyíl 8"/>
          <p:cNvSpPr/>
          <p:nvPr/>
        </p:nvSpPr>
        <p:spPr bwMode="auto">
          <a:xfrm>
            <a:off x="2397944" y="8189168"/>
            <a:ext cx="720080" cy="216024"/>
          </a:xfrm>
          <a:prstGeom prst="rightArrow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106" name="Picture 2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/>
          </p:cNvSpPr>
          <p:nvPr/>
        </p:nvSpPr>
        <p:spPr bwMode="auto">
          <a:xfrm>
            <a:off x="431800" y="2447925"/>
            <a:ext cx="12285663" cy="6215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623888" indent="-438150" algn="l">
              <a:spcBef>
                <a:spcPct val="35000"/>
              </a:spcBef>
              <a:buSzPct val="90000"/>
              <a:buFont typeface="Wingdings" pitchFamily="2" charset="2"/>
              <a:buNone/>
            </a:pPr>
            <a:endParaRPr lang="hu-HU" sz="2800">
              <a:solidFill>
                <a:srgbClr val="001F67"/>
              </a:solidFill>
              <a:latin typeface="Corbel" pitchFamily="34" charset="0"/>
            </a:endParaRPr>
          </a:p>
        </p:txBody>
      </p:sp>
      <p:sp>
        <p:nvSpPr>
          <p:cNvPr id="431108" name="Text Box 4"/>
          <p:cNvSpPr txBox="1">
            <a:spLocks/>
          </p:cNvSpPr>
          <p:nvPr/>
        </p:nvSpPr>
        <p:spPr bwMode="auto">
          <a:xfrm>
            <a:off x="2038350" y="1852613"/>
            <a:ext cx="184150" cy="8842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10" name="Text Box 5"/>
          <p:cNvSpPr txBox="1">
            <a:spLocks/>
          </p:cNvSpPr>
          <p:nvPr/>
        </p:nvSpPr>
        <p:spPr bwMode="auto">
          <a:xfrm>
            <a:off x="1173163" y="1204913"/>
            <a:ext cx="10585450" cy="76944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4400" dirty="0" smtClean="0">
                <a:solidFill>
                  <a:srgbClr val="001F67"/>
                </a:solidFill>
                <a:latin typeface="Corbel" pitchFamily="34" charset="0"/>
              </a:rPr>
              <a:t>Web-scraping, kassza adatok</a:t>
            </a:r>
            <a:endParaRPr lang="hu-HU" sz="4400" dirty="0">
              <a:solidFill>
                <a:srgbClr val="001F67"/>
              </a:solidFill>
              <a:latin typeface="Corbel" pitchFamily="34" charset="0"/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669752" y="2622054"/>
            <a:ext cx="9609365" cy="4299177"/>
          </a:xfrm>
          <a:prstGeom prst="rect">
            <a:avLst/>
          </a:prstGeom>
        </p:spPr>
        <p:txBody>
          <a:bodyPr/>
          <a:lstStyle>
            <a:lvl1pPr marL="838200" indent="-571500" algn="l" rtl="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+mn-lt"/>
                <a:sym typeface="Gill Sans" charset="0"/>
              </a:defRPr>
            </a:lvl2pPr>
            <a:lvl3pPr marL="1727200" indent="-571500" algn="l" rtl="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+mn-lt"/>
                <a:sym typeface="Gill Sans" charset="0"/>
              </a:defRPr>
            </a:lvl3pPr>
            <a:lvl4pPr marL="2171700" indent="-571500" algn="l" rtl="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+mn-lt"/>
                <a:sym typeface="Gill Sans" charset="0"/>
              </a:defRPr>
            </a:lvl4pPr>
            <a:lvl5pPr marL="2616200" indent="-569913" algn="l" rtl="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+mn-lt"/>
                <a:sym typeface="Gill Sans" charset="0"/>
              </a:defRPr>
            </a:lvl5pPr>
            <a:lvl6pPr marL="30734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sym typeface="Gill Sans" charset="0"/>
              </a:defRPr>
            </a:lvl6pPr>
            <a:lvl7pPr marL="35306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sym typeface="Gill Sans" charset="0"/>
              </a:defRPr>
            </a:lvl7pPr>
            <a:lvl8pPr marL="39878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sym typeface="Gill Sans" charset="0"/>
              </a:defRPr>
            </a:lvl8pPr>
            <a:lvl9pPr marL="44450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sym typeface="Gill Sans" charset="0"/>
              </a:defRPr>
            </a:lvl9pPr>
          </a:lstStyle>
          <a:p>
            <a:pPr marL="0" indent="0">
              <a:buFont typeface="Gill Sans" charset="0"/>
              <a:buNone/>
            </a:pPr>
            <a:r>
              <a:rPr lang="hu-HU" altLang="hu-HU" sz="2800" kern="0" dirty="0" smtClean="0">
                <a:solidFill>
                  <a:srgbClr val="001F67"/>
                </a:solidFill>
                <a:latin typeface="Corbel" panose="020B0503020204020204" pitchFamily="34" charset="0"/>
              </a:rPr>
              <a:t>Scanner (kassza) adatok</a:t>
            </a:r>
            <a:endParaRPr lang="hu-HU" sz="2800" kern="0" dirty="0">
              <a:latin typeface="Corbel" panose="020B0503020204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189025" y="2656047"/>
            <a:ext cx="3592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2800" kern="0" dirty="0">
                <a:solidFill>
                  <a:srgbClr val="001F67"/>
                </a:solidFill>
                <a:latin typeface="Corbel" panose="020B0503020204020204" pitchFamily="34" charset="0"/>
              </a:rPr>
              <a:t>Web-scraping</a:t>
            </a:r>
          </a:p>
        </p:txBody>
      </p:sp>
      <p:pic>
        <p:nvPicPr>
          <p:cNvPr id="8" name="Picture 8" descr="poscashregi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15" y="3652358"/>
            <a:ext cx="4711483" cy="401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662" y="3940696"/>
            <a:ext cx="7360883" cy="31546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8" y="0"/>
            <a:ext cx="13003212" cy="9753600"/>
          </a:xfrm>
          <a:noFill/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271588" y="989013"/>
            <a:ext cx="10464800" cy="1366837"/>
          </a:xfrm>
        </p:spPr>
        <p:txBody>
          <a:bodyPr/>
          <a:lstStyle/>
          <a:p>
            <a:r>
              <a:rPr lang="hu-HU" sz="4400" dirty="0" smtClean="0">
                <a:solidFill>
                  <a:srgbClr val="001F67"/>
                </a:solidFill>
                <a:latin typeface="Corbel" pitchFamily="34" charset="0"/>
              </a:rPr>
              <a:t>Minőségi változások kezelése</a:t>
            </a:r>
            <a:endParaRPr lang="hu-HU" sz="4400" dirty="0">
              <a:solidFill>
                <a:srgbClr val="001F67"/>
              </a:solidFill>
              <a:latin typeface="Corbel" pitchFamily="34" charset="0"/>
            </a:endParaRPr>
          </a:p>
        </p:txBody>
      </p:sp>
      <p:pic>
        <p:nvPicPr>
          <p:cNvPr id="304131" name="Picture 3" descr="borsó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5825" y="3076575"/>
            <a:ext cx="4899025" cy="4899025"/>
          </a:xfrm>
          <a:noFill/>
        </p:spPr>
      </p:pic>
      <p:sp>
        <p:nvSpPr>
          <p:cNvPr id="304133" name="Text Box 5"/>
          <p:cNvSpPr txBox="1">
            <a:spLocks noChangeArrowheads="1"/>
          </p:cNvSpPr>
          <p:nvPr/>
        </p:nvSpPr>
        <p:spPr bwMode="auto">
          <a:xfrm>
            <a:off x="3875516" y="8366125"/>
            <a:ext cx="266065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130" tIns="62065" rIns="124130" bIns="62065">
            <a:spAutoFit/>
          </a:bodyPr>
          <a:lstStyle>
            <a:lvl1pPr defTabSz="1241425"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742950" indent="-285750" defTabSz="1241425"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1143000" indent="-228600" defTabSz="1241425"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600200" indent="-228600" defTabSz="1241425"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2057400" indent="-228600" defTabSz="1241425"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25146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9718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34290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38862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3300" dirty="0" smtClean="0">
                <a:latin typeface="Tahoma" panose="020B0604030504040204" pitchFamily="34" charset="0"/>
                <a:cs typeface="Arial" panose="020B0604020202020204" pitchFamily="34" charset="0"/>
              </a:rPr>
              <a:t>299 </a:t>
            </a:r>
            <a:r>
              <a:rPr lang="hu-HU" altLang="hu-HU" sz="3300" dirty="0">
                <a:latin typeface="Tahoma" panose="020B0604030504040204" pitchFamily="34" charset="0"/>
                <a:cs typeface="Arial" panose="020B0604020202020204" pitchFamily="34" charset="0"/>
              </a:rPr>
              <a:t>Ft/450g</a:t>
            </a:r>
          </a:p>
        </p:txBody>
      </p:sp>
      <p:sp>
        <p:nvSpPr>
          <p:cNvPr id="304134" name="Text Box 6"/>
          <p:cNvSpPr txBox="1">
            <a:spLocks noChangeArrowheads="1"/>
          </p:cNvSpPr>
          <p:nvPr/>
        </p:nvSpPr>
        <p:spPr bwMode="auto">
          <a:xfrm>
            <a:off x="9382125" y="8405813"/>
            <a:ext cx="266065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130" tIns="62065" rIns="124130" bIns="62065">
            <a:spAutoFit/>
          </a:bodyPr>
          <a:lstStyle>
            <a:lvl1pPr defTabSz="1241425"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742950" indent="-285750" defTabSz="1241425"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1143000" indent="-228600" defTabSz="1241425"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600200" indent="-228600" defTabSz="1241425"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2057400" indent="-228600" defTabSz="1241425"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25146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9718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34290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38862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3300">
                <a:latin typeface="Tahoma" panose="020B0604030504040204" pitchFamily="34" charset="0"/>
                <a:cs typeface="Arial" panose="020B0604020202020204" pitchFamily="34" charset="0"/>
              </a:rPr>
              <a:t>579 Ft/450g</a:t>
            </a:r>
          </a:p>
        </p:txBody>
      </p:sp>
      <p:sp>
        <p:nvSpPr>
          <p:cNvPr id="304135" name="Oval 7"/>
          <p:cNvSpPr>
            <a:spLocks noChangeArrowheads="1"/>
          </p:cNvSpPr>
          <p:nvPr/>
        </p:nvSpPr>
        <p:spPr bwMode="auto">
          <a:xfrm>
            <a:off x="3549650" y="8116888"/>
            <a:ext cx="3275013" cy="11255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742950" indent="-285750"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1143000" indent="-228600"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600200" indent="-228600"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2057400" indent="-228600"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pPr algn="ctr" eaLnBrk="1" hangingPunct="1"/>
            <a:endParaRPr lang="hu-HU" altLang="hu-HU"/>
          </a:p>
        </p:txBody>
      </p:sp>
      <p:sp>
        <p:nvSpPr>
          <p:cNvPr id="304136" name="Oval 8"/>
          <p:cNvSpPr>
            <a:spLocks noChangeArrowheads="1"/>
          </p:cNvSpPr>
          <p:nvPr/>
        </p:nvSpPr>
        <p:spPr bwMode="auto">
          <a:xfrm>
            <a:off x="9023350" y="8189913"/>
            <a:ext cx="3275013" cy="11255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742950" indent="-285750"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1143000" indent="-228600"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600200" indent="-228600"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2057400" indent="-228600"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pPr algn="ctr" eaLnBrk="1" hangingPunct="1"/>
            <a:endParaRPr lang="hu-HU" altLang="hu-HU"/>
          </a:p>
        </p:txBody>
      </p:sp>
      <p:sp>
        <p:nvSpPr>
          <p:cNvPr id="304137" name="Oval 9"/>
          <p:cNvSpPr>
            <a:spLocks noChangeArrowheads="1"/>
          </p:cNvSpPr>
          <p:nvPr/>
        </p:nvSpPr>
        <p:spPr bwMode="auto">
          <a:xfrm>
            <a:off x="4249738" y="3851275"/>
            <a:ext cx="1227137" cy="51276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742950" indent="-285750"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1143000" indent="-228600"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600200" indent="-228600"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2057400" indent="-228600"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pPr algn="ctr" eaLnBrk="1" hangingPunct="1"/>
            <a:endParaRPr lang="hu-HU" altLang="hu-HU"/>
          </a:p>
        </p:txBody>
      </p:sp>
      <p:pic>
        <p:nvPicPr>
          <p:cNvPr id="304143" name="Picture 15" descr="iglo-zsenge-tavaszi-zoldborso-450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3076575"/>
            <a:ext cx="405765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4138" name="Oval 10"/>
          <p:cNvSpPr>
            <a:spLocks noChangeArrowheads="1"/>
          </p:cNvSpPr>
          <p:nvPr/>
        </p:nvSpPr>
        <p:spPr bwMode="auto">
          <a:xfrm>
            <a:off x="10174288" y="7037388"/>
            <a:ext cx="1228725" cy="5127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742950" indent="-285750"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1143000" indent="-228600"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600200" indent="-228600"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2057400" indent="-228600"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pPr algn="ctr" eaLnBrk="1" hangingPunct="1"/>
            <a:endParaRPr lang="hu-HU" altLang="hu-HU"/>
          </a:p>
        </p:txBody>
      </p:sp>
    </p:spTree>
  </p:cSld>
  <p:clrMapOvr>
    <a:masterClrMapping/>
  </p:clrMapOvr>
  <p:transition spd="slow" advTm="4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4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4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0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0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3" grpId="0"/>
      <p:bldP spid="304134" grpId="0"/>
      <p:bldP spid="304135" grpId="0" animBg="1"/>
      <p:bldP spid="304136" grpId="0" animBg="1"/>
      <p:bldP spid="304137" grpId="0" animBg="1"/>
      <p:bldP spid="3041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/>
          </p:cNvSpPr>
          <p:nvPr/>
        </p:nvSpPr>
        <p:spPr bwMode="auto">
          <a:xfrm>
            <a:off x="430213" y="2447925"/>
            <a:ext cx="12287250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2900" indent="-342900"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742950" indent="-285750"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1143000" indent="-228600"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600200" indent="-228600"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2057400" indent="-228600"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pPr lvl="1" eaLnBrk="1" hangingPunct="1">
              <a:buFont typeface="Wingdings" panose="05000000000000000000" pitchFamily="2" charset="2"/>
              <a:buNone/>
            </a:pPr>
            <a:endParaRPr lang="hu-HU" altLang="hu-HU" sz="4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5604" name="Kép 3" descr="http://www.hwsw.hu/kepek/hirek/2013/04/sgs4/sgs4_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5" y="1708150"/>
            <a:ext cx="396081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Kép 4" descr="Forrás: Nok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781175"/>
            <a:ext cx="41036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Kép 5" descr="http://upload.wikimedia.org/wikipedia/commons/6/69/IBM_PC_51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08825"/>
            <a:ext cx="29400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Kép 7" descr="http://sjredwings.info/newtech/wp-content/uploads/2011/01/fsc-zero-watt-pc-comput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6605588"/>
            <a:ext cx="25971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Kép 8" descr="http://cdn3.pcadvisor.co.uk/cmsdata/reviews/3497019/Games_PCs_YoyoTec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6172200"/>
            <a:ext cx="309562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Kép 9" descr="Vizio brings pricing and release information to its spring line of laptops and desktop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413" y="5092700"/>
            <a:ext cx="26035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Kép 10" descr="http://api.sonymobile.com/files/xperia-tablet-s-hero-black-1240x840-f445cbd142ea0f84e93458319c69b46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413" y="7469188"/>
            <a:ext cx="2519362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zaggatott nyíl jobbra 12"/>
          <p:cNvSpPr/>
          <p:nvPr/>
        </p:nvSpPr>
        <p:spPr bwMode="auto">
          <a:xfrm>
            <a:off x="5278438" y="2355850"/>
            <a:ext cx="2016125" cy="1512888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hu-HU" sz="4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0" name="Picture 2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/>
          </p:cNvSpPr>
          <p:nvPr/>
        </p:nvSpPr>
        <p:spPr bwMode="auto">
          <a:xfrm>
            <a:off x="431800" y="2447925"/>
            <a:ext cx="12285663" cy="6215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623888" indent="-438150" algn="l">
              <a:spcBef>
                <a:spcPct val="35000"/>
              </a:spcBef>
              <a:buSzPct val="90000"/>
              <a:buFont typeface="Wingdings" pitchFamily="2" charset="2"/>
              <a:buNone/>
            </a:pPr>
            <a:endParaRPr lang="hu-HU" sz="2800">
              <a:solidFill>
                <a:srgbClr val="001F67"/>
              </a:solidFill>
              <a:latin typeface="Corbel" pitchFamily="34" charset="0"/>
            </a:endParaRPr>
          </a:p>
        </p:txBody>
      </p:sp>
      <p:sp>
        <p:nvSpPr>
          <p:cNvPr id="288772" name="Text Box 4"/>
          <p:cNvSpPr txBox="1">
            <a:spLocks/>
          </p:cNvSpPr>
          <p:nvPr/>
        </p:nvSpPr>
        <p:spPr bwMode="auto">
          <a:xfrm>
            <a:off x="2038350" y="1852613"/>
            <a:ext cx="184150" cy="8842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88773" name="Text Box 5"/>
          <p:cNvSpPr txBox="1">
            <a:spLocks/>
          </p:cNvSpPr>
          <p:nvPr/>
        </p:nvSpPr>
        <p:spPr bwMode="auto">
          <a:xfrm>
            <a:off x="1173163" y="1636713"/>
            <a:ext cx="10585450" cy="944874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just" eaLnBrk="0" hangingPunct="0">
              <a:buSzPct val="171000"/>
              <a:defRPr/>
            </a:pPr>
            <a:r>
              <a:rPr lang="hu-HU" sz="4400" kern="0" dirty="0">
                <a:solidFill>
                  <a:schemeClr val="tx1"/>
                </a:solidFill>
                <a:latin typeface="Times New Roman" pitchFamily="18" charset="0"/>
              </a:rPr>
              <a:t>1984. – „az olyan ármódosításokat, amelyek a termék minőségi, teljesítmény stb. tulajdonságának változásából adódnak, nem szabad árváltozásnak tekinteni” </a:t>
            </a:r>
          </a:p>
          <a:p>
            <a:pPr marL="838200" lvl="0" indent="-571500" algn="r" eaLnBrk="0" hangingPunct="0">
              <a:spcBef>
                <a:spcPts val="2400"/>
              </a:spcBef>
              <a:buSzPct val="171000"/>
              <a:defRPr/>
            </a:pPr>
            <a:r>
              <a:rPr lang="hu-HU" sz="2800" kern="0" dirty="0">
                <a:solidFill>
                  <a:schemeClr val="tx1"/>
                </a:solidFill>
                <a:latin typeface="Times New Roman" pitchFamily="18" charset="0"/>
              </a:rPr>
              <a:t>Dr. Marton Ádám: Az árindexelmélet néhány újabb eredménye (Statisztikai Szemle</a:t>
            </a:r>
            <a:r>
              <a:rPr lang="hu-HU" sz="2800" kern="0" dirty="0" smtClean="0">
                <a:solidFill>
                  <a:schemeClr val="tx1"/>
                </a:solidFill>
                <a:latin typeface="Times New Roman" pitchFamily="18" charset="0"/>
              </a:rPr>
              <a:t>)</a:t>
            </a:r>
          </a:p>
          <a:p>
            <a:pPr algn="just"/>
            <a:r>
              <a:rPr lang="hu-HU" sz="4400" kern="0" dirty="0">
                <a:solidFill>
                  <a:schemeClr val="tx1"/>
                </a:solidFill>
                <a:latin typeface="Times New Roman" pitchFamily="18" charset="0"/>
              </a:rPr>
              <a:t>2004. – „Az árindexek megbízhatósága szempontjából az egyik legfontosabb probléma az egyes termékek minőségi változása, annak kezelhetősége…”</a:t>
            </a:r>
          </a:p>
          <a:p>
            <a:pPr algn="r">
              <a:buFont typeface="Wingdings" pitchFamily="2" charset="2"/>
              <a:buNone/>
            </a:pPr>
            <a:r>
              <a:rPr lang="hu-HU" sz="2800" dirty="0" smtClean="0">
                <a:latin typeface="Times New Roman" pitchFamily="18" charset="0"/>
              </a:rPr>
              <a:t>Dr. </a:t>
            </a:r>
            <a:r>
              <a:rPr lang="hu-HU" sz="2800" kern="0" dirty="0">
                <a:solidFill>
                  <a:schemeClr val="tx1"/>
                </a:solidFill>
                <a:latin typeface="Times New Roman" pitchFamily="18" charset="0"/>
              </a:rPr>
              <a:t>Marton Ádám: Az árindexekről, a mai gyakorlat, a fejlesztés iránya (GÉS)</a:t>
            </a:r>
          </a:p>
          <a:p>
            <a:pPr marL="838200" lvl="0" indent="-571500" algn="r" eaLnBrk="0" hangingPunct="0">
              <a:spcBef>
                <a:spcPts val="2400"/>
              </a:spcBef>
              <a:buSzPct val="171000"/>
              <a:defRPr/>
            </a:pPr>
            <a:endParaRPr lang="hu-HU" sz="2000" kern="0" dirty="0">
              <a:solidFill>
                <a:schemeClr val="tx1"/>
              </a:solidFill>
              <a:latin typeface="Times New Roman" pitchFamily="18" charset="0"/>
            </a:endParaRPr>
          </a:p>
          <a:p>
            <a:pPr marL="838200" lvl="0" indent="-571500" algn="r" eaLnBrk="0" hangingPunct="0">
              <a:spcBef>
                <a:spcPts val="2400"/>
              </a:spcBef>
              <a:buSzPct val="171000"/>
              <a:defRPr/>
            </a:pPr>
            <a:endParaRPr lang="hu-HU" sz="2000" kern="0" dirty="0">
              <a:solidFill>
                <a:schemeClr val="tx1"/>
              </a:solidFill>
              <a:latin typeface="Times New Roman" pitchFamily="18" charset="0"/>
            </a:endParaRPr>
          </a:p>
          <a:p>
            <a:pPr algn="l"/>
            <a:endParaRPr lang="en-GB" sz="4400" dirty="0">
              <a:solidFill>
                <a:srgbClr val="001F67"/>
              </a:solidFill>
              <a:latin typeface="Corbe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0" name="Picture 2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/>
          </p:cNvSpPr>
          <p:nvPr/>
        </p:nvSpPr>
        <p:spPr bwMode="auto">
          <a:xfrm>
            <a:off x="431800" y="2447925"/>
            <a:ext cx="12285663" cy="6215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623888" indent="-438150" algn="l">
              <a:spcBef>
                <a:spcPct val="35000"/>
              </a:spcBef>
              <a:buSzPct val="90000"/>
              <a:buFont typeface="Wingdings" pitchFamily="2" charset="2"/>
              <a:buNone/>
            </a:pPr>
            <a:endParaRPr lang="hu-HU" sz="2800">
              <a:solidFill>
                <a:srgbClr val="001F67"/>
              </a:solidFill>
              <a:latin typeface="Corbel" pitchFamily="34" charset="0"/>
            </a:endParaRPr>
          </a:p>
        </p:txBody>
      </p:sp>
      <p:sp>
        <p:nvSpPr>
          <p:cNvPr id="288772" name="Text Box 4"/>
          <p:cNvSpPr txBox="1">
            <a:spLocks/>
          </p:cNvSpPr>
          <p:nvPr/>
        </p:nvSpPr>
        <p:spPr bwMode="auto">
          <a:xfrm>
            <a:off x="2038350" y="1852613"/>
            <a:ext cx="184150" cy="8842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>
              <a:latin typeface="Arial" charset="0"/>
            </a:endParaRPr>
          </a:p>
        </p:txBody>
      </p:sp>
      <p:sp>
        <p:nvSpPr>
          <p:cNvPr id="288773" name="Text Box 5"/>
          <p:cNvSpPr txBox="1">
            <a:spLocks/>
          </p:cNvSpPr>
          <p:nvPr/>
        </p:nvSpPr>
        <p:spPr bwMode="auto">
          <a:xfrm>
            <a:off x="1173163" y="1636713"/>
            <a:ext cx="10585450" cy="704808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hu-HU" sz="4400" dirty="0" smtClean="0">
                <a:solidFill>
                  <a:srgbClr val="002060"/>
                </a:solidFill>
                <a:latin typeface="Corbel" panose="020B0503020204020204" pitchFamily="34" charset="0"/>
              </a:rPr>
              <a:t>2009. – „</a:t>
            </a:r>
            <a:r>
              <a:rPr lang="hu-HU" sz="4400" dirty="0" err="1" smtClean="0">
                <a:solidFill>
                  <a:srgbClr val="002060"/>
                </a:solidFill>
                <a:latin typeface="Corbel" panose="020B0503020204020204" pitchFamily="34" charset="0"/>
              </a:rPr>
              <a:t>quality</a:t>
            </a:r>
            <a:r>
              <a:rPr lang="hu-HU" sz="4400" dirty="0" smtClean="0">
                <a:solidFill>
                  <a:srgbClr val="002060"/>
                </a:solidFill>
                <a:latin typeface="Corbel" panose="020B0503020204020204" pitchFamily="34" charset="0"/>
              </a:rPr>
              <a:t> </a:t>
            </a:r>
            <a:r>
              <a:rPr lang="hu-HU" sz="4400" dirty="0" err="1" smtClean="0">
                <a:solidFill>
                  <a:srgbClr val="002060"/>
                </a:solidFill>
                <a:latin typeface="Corbel" panose="020B0503020204020204" pitchFamily="34" charset="0"/>
              </a:rPr>
              <a:t>adjustment</a:t>
            </a:r>
            <a:r>
              <a:rPr lang="hu-HU" sz="4400" dirty="0" smtClean="0">
                <a:solidFill>
                  <a:srgbClr val="002060"/>
                </a:solidFill>
                <a:latin typeface="Corbel" panose="020B0503020204020204" pitchFamily="34" charset="0"/>
              </a:rPr>
              <a:t> and </a:t>
            </a:r>
            <a:r>
              <a:rPr lang="hu-HU" sz="4400" dirty="0" err="1" smtClean="0">
                <a:solidFill>
                  <a:srgbClr val="002060"/>
                </a:solidFill>
                <a:latin typeface="Corbel" panose="020B0503020204020204" pitchFamily="34" charset="0"/>
              </a:rPr>
              <a:t>sampling</a:t>
            </a:r>
            <a:r>
              <a:rPr lang="hu-HU" sz="4400" dirty="0" smtClean="0">
                <a:solidFill>
                  <a:srgbClr val="002060"/>
                </a:solidFill>
                <a:latin typeface="Corbel" panose="020B0503020204020204" pitchFamily="34" charset="0"/>
              </a:rPr>
              <a:t> </a:t>
            </a:r>
            <a:r>
              <a:rPr lang="hu-HU" sz="4400" dirty="0" err="1" smtClean="0">
                <a:solidFill>
                  <a:srgbClr val="002060"/>
                </a:solidFill>
                <a:latin typeface="Corbel" panose="020B0503020204020204" pitchFamily="34" charset="0"/>
              </a:rPr>
              <a:t>will</a:t>
            </a:r>
            <a:r>
              <a:rPr lang="hu-HU" sz="4400" dirty="0" smtClean="0">
                <a:solidFill>
                  <a:srgbClr val="002060"/>
                </a:solidFill>
                <a:latin typeface="Corbel" panose="020B0503020204020204" pitchFamily="34" charset="0"/>
              </a:rPr>
              <a:t> </a:t>
            </a:r>
            <a:r>
              <a:rPr lang="hu-HU" sz="4400" dirty="0" err="1" smtClean="0">
                <a:solidFill>
                  <a:srgbClr val="002060"/>
                </a:solidFill>
                <a:latin typeface="Corbel" panose="020B0503020204020204" pitchFamily="34" charset="0"/>
              </a:rPr>
              <a:t>remain</a:t>
            </a:r>
            <a:r>
              <a:rPr lang="hu-HU" sz="4400" dirty="0" smtClean="0">
                <a:solidFill>
                  <a:srgbClr val="002060"/>
                </a:solidFill>
                <a:latin typeface="Corbel" panose="020B0503020204020204" pitchFamily="34" charset="0"/>
              </a:rPr>
              <a:t> </a:t>
            </a:r>
            <a:r>
              <a:rPr lang="hu-HU" sz="4400" dirty="0" err="1" smtClean="0">
                <a:solidFill>
                  <a:srgbClr val="002060"/>
                </a:solidFill>
                <a:latin typeface="Corbel" panose="020B0503020204020204" pitchFamily="34" charset="0"/>
              </a:rPr>
              <a:t>the</a:t>
            </a:r>
            <a:r>
              <a:rPr lang="hu-HU" sz="4400" dirty="0" smtClean="0">
                <a:solidFill>
                  <a:srgbClr val="002060"/>
                </a:solidFill>
                <a:latin typeface="Corbel" panose="020B0503020204020204" pitchFamily="34" charset="0"/>
              </a:rPr>
              <a:t> major </a:t>
            </a:r>
            <a:r>
              <a:rPr lang="hu-HU" sz="4400" dirty="0" err="1" smtClean="0">
                <a:solidFill>
                  <a:srgbClr val="002060"/>
                </a:solidFill>
                <a:latin typeface="Corbel" panose="020B0503020204020204" pitchFamily="34" charset="0"/>
              </a:rPr>
              <a:t>priorities</a:t>
            </a:r>
            <a:r>
              <a:rPr lang="hu-HU" sz="4400" dirty="0" smtClean="0">
                <a:solidFill>
                  <a:srgbClr val="002060"/>
                </a:solidFill>
                <a:latin typeface="Corbel" panose="020B0503020204020204" pitchFamily="34" charset="0"/>
              </a:rPr>
              <a:t> </a:t>
            </a:r>
            <a:r>
              <a:rPr lang="hu-HU" sz="4400" dirty="0" err="1" smtClean="0">
                <a:solidFill>
                  <a:srgbClr val="002060"/>
                </a:solidFill>
                <a:latin typeface="Corbel" panose="020B0503020204020204" pitchFamily="34" charset="0"/>
              </a:rPr>
              <a:t>for</a:t>
            </a:r>
            <a:r>
              <a:rPr lang="hu-HU" sz="4400" dirty="0" smtClean="0">
                <a:solidFill>
                  <a:srgbClr val="002060"/>
                </a:solidFill>
                <a:latin typeface="Corbel" panose="020B0503020204020204" pitchFamily="34" charset="0"/>
              </a:rPr>
              <a:t> HICP </a:t>
            </a:r>
            <a:r>
              <a:rPr lang="hu-HU" sz="4400" dirty="0" err="1" smtClean="0">
                <a:solidFill>
                  <a:srgbClr val="002060"/>
                </a:solidFill>
                <a:latin typeface="Corbel" panose="020B0503020204020204" pitchFamily="34" charset="0"/>
              </a:rPr>
              <a:t>development</a:t>
            </a:r>
            <a:r>
              <a:rPr lang="hu-HU" sz="4400" dirty="0" smtClean="0">
                <a:solidFill>
                  <a:srgbClr val="002060"/>
                </a:solidFill>
                <a:latin typeface="Corbel" panose="020B0503020204020204" pitchFamily="34" charset="0"/>
              </a:rPr>
              <a:t>” </a:t>
            </a:r>
          </a:p>
          <a:p>
            <a:pPr algn="r">
              <a:buFont typeface="Wingdings" pitchFamily="2" charset="2"/>
              <a:buNone/>
            </a:pPr>
            <a:r>
              <a:rPr lang="hu-HU" sz="3200" dirty="0" err="1" smtClean="0">
                <a:solidFill>
                  <a:srgbClr val="002060"/>
                </a:solidFill>
                <a:latin typeface="Corbel" panose="020B0503020204020204" pitchFamily="34" charset="0"/>
              </a:rPr>
              <a:t>Work</a:t>
            </a:r>
            <a:r>
              <a:rPr lang="hu-HU" sz="3200" dirty="0" smtClean="0">
                <a:solidFill>
                  <a:srgbClr val="002060"/>
                </a:solidFill>
                <a:latin typeface="Corbel" panose="020B0503020204020204" pitchFamily="34" charset="0"/>
              </a:rPr>
              <a:t> </a:t>
            </a:r>
            <a:r>
              <a:rPr lang="hu-HU" sz="3200" dirty="0" err="1" smtClean="0">
                <a:solidFill>
                  <a:srgbClr val="002060"/>
                </a:solidFill>
                <a:latin typeface="Corbel" panose="020B0503020204020204" pitchFamily="34" charset="0"/>
              </a:rPr>
              <a:t>programme</a:t>
            </a:r>
            <a:r>
              <a:rPr lang="hu-HU" sz="3200" dirty="0" smtClean="0">
                <a:solidFill>
                  <a:srgbClr val="002060"/>
                </a:solidFill>
                <a:latin typeface="Corbel" panose="020B0503020204020204" pitchFamily="34" charset="0"/>
              </a:rPr>
              <a:t> of </a:t>
            </a:r>
            <a:r>
              <a:rPr lang="hu-HU" sz="3200" dirty="0" err="1" smtClean="0">
                <a:solidFill>
                  <a:srgbClr val="002060"/>
                </a:solidFill>
                <a:latin typeface="Corbel" panose="020B0503020204020204" pitchFamily="34" charset="0"/>
              </a:rPr>
              <a:t>the</a:t>
            </a:r>
            <a:r>
              <a:rPr lang="hu-HU" sz="3200" dirty="0" smtClean="0">
                <a:solidFill>
                  <a:srgbClr val="002060"/>
                </a:solidFill>
                <a:latin typeface="Corbel" panose="020B0503020204020204" pitchFamily="34" charset="0"/>
              </a:rPr>
              <a:t> </a:t>
            </a:r>
            <a:r>
              <a:rPr lang="hu-HU" sz="3200" dirty="0" err="1" smtClean="0">
                <a:solidFill>
                  <a:srgbClr val="002060"/>
                </a:solidFill>
                <a:latin typeface="Corbel" panose="020B0503020204020204" pitchFamily="34" charset="0"/>
              </a:rPr>
              <a:t>Commission</a:t>
            </a:r>
            <a:r>
              <a:rPr lang="hu-HU" sz="3200" dirty="0" smtClean="0">
                <a:solidFill>
                  <a:srgbClr val="002060"/>
                </a:solidFill>
                <a:latin typeface="Corbel" panose="020B0503020204020204" pitchFamily="34" charset="0"/>
              </a:rPr>
              <a:t> </a:t>
            </a:r>
            <a:r>
              <a:rPr lang="hu-HU" sz="3200" dirty="0" err="1" smtClean="0">
                <a:solidFill>
                  <a:srgbClr val="002060"/>
                </a:solidFill>
                <a:latin typeface="Corbel" panose="020B0503020204020204" pitchFamily="34" charset="0"/>
              </a:rPr>
              <a:t>for</a:t>
            </a:r>
            <a:r>
              <a:rPr lang="hu-HU" sz="3200" dirty="0" smtClean="0">
                <a:solidFill>
                  <a:srgbClr val="002060"/>
                </a:solidFill>
                <a:latin typeface="Corbel" panose="020B0503020204020204" pitchFamily="34" charset="0"/>
              </a:rPr>
              <a:t> 2010</a:t>
            </a:r>
          </a:p>
          <a:p>
            <a:pPr algn="just"/>
            <a:endParaRPr lang="hu-HU" sz="4400" dirty="0" smtClean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pPr algn="just"/>
            <a:r>
              <a:rPr lang="hu-HU" sz="4400" dirty="0" smtClean="0">
                <a:solidFill>
                  <a:srgbClr val="002060"/>
                </a:solidFill>
                <a:latin typeface="Corbel" panose="020B0503020204020204" pitchFamily="34" charset="0"/>
              </a:rPr>
              <a:t>2018. </a:t>
            </a:r>
            <a:r>
              <a:rPr lang="hu-HU" sz="4400" dirty="0">
                <a:solidFill>
                  <a:srgbClr val="002060"/>
                </a:solidFill>
                <a:latin typeface="Corbel" panose="020B0503020204020204" pitchFamily="34" charset="0"/>
              </a:rPr>
              <a:t>– </a:t>
            </a:r>
            <a:r>
              <a:rPr lang="hu-HU" sz="4400" dirty="0" err="1" smtClean="0">
                <a:solidFill>
                  <a:srgbClr val="002060"/>
                </a:solidFill>
                <a:latin typeface="Corbel" panose="020B0503020204020204" pitchFamily="34" charset="0"/>
              </a:rPr>
              <a:t>Quality</a:t>
            </a:r>
            <a:r>
              <a:rPr lang="hu-HU" sz="4400" dirty="0" smtClean="0">
                <a:solidFill>
                  <a:srgbClr val="002060"/>
                </a:solidFill>
                <a:latin typeface="Corbel" panose="020B0503020204020204" pitchFamily="34" charset="0"/>
              </a:rPr>
              <a:t> </a:t>
            </a:r>
            <a:r>
              <a:rPr lang="hu-HU" sz="4400" dirty="0" err="1">
                <a:solidFill>
                  <a:srgbClr val="002060"/>
                </a:solidFill>
                <a:latin typeface="Corbel" panose="020B0503020204020204" pitchFamily="34" charset="0"/>
              </a:rPr>
              <a:t>adjustment</a:t>
            </a:r>
            <a:r>
              <a:rPr lang="hu-HU" sz="4400" dirty="0">
                <a:solidFill>
                  <a:srgbClr val="002060"/>
                </a:solidFill>
                <a:latin typeface="Corbel" panose="020B0503020204020204" pitchFamily="34" charset="0"/>
              </a:rPr>
              <a:t> </a:t>
            </a:r>
            <a:r>
              <a:rPr lang="hu-HU" sz="4400" dirty="0" err="1" smtClean="0">
                <a:solidFill>
                  <a:srgbClr val="002060"/>
                </a:solidFill>
                <a:latin typeface="Corbel" panose="020B0503020204020204" pitchFamily="34" charset="0"/>
              </a:rPr>
              <a:t>for</a:t>
            </a:r>
            <a:r>
              <a:rPr lang="hu-HU" sz="4400" dirty="0" smtClean="0">
                <a:solidFill>
                  <a:srgbClr val="002060"/>
                </a:solidFill>
                <a:latin typeface="Corbel" panose="020B0503020204020204" pitchFamily="34" charset="0"/>
              </a:rPr>
              <a:t> </a:t>
            </a:r>
            <a:r>
              <a:rPr lang="hu-HU" sz="4400" dirty="0" err="1" smtClean="0">
                <a:solidFill>
                  <a:srgbClr val="002060"/>
                </a:solidFill>
                <a:latin typeface="Corbel" panose="020B0503020204020204" pitchFamily="34" charset="0"/>
              </a:rPr>
              <a:t>cars</a:t>
            </a:r>
            <a:r>
              <a:rPr lang="hu-HU" sz="4400" dirty="0" smtClean="0">
                <a:solidFill>
                  <a:srgbClr val="002060"/>
                </a:solidFill>
                <a:latin typeface="Corbel" panose="020B0503020204020204" pitchFamily="34" charset="0"/>
              </a:rPr>
              <a:t>  - Task Force </a:t>
            </a:r>
            <a:r>
              <a:rPr lang="hu-HU" sz="4400" dirty="0" err="1" smtClean="0">
                <a:solidFill>
                  <a:srgbClr val="002060"/>
                </a:solidFill>
                <a:latin typeface="Corbel" panose="020B0503020204020204" pitchFamily="34" charset="0"/>
              </a:rPr>
              <a:t>Quality</a:t>
            </a:r>
            <a:r>
              <a:rPr lang="hu-HU" sz="4400" dirty="0" smtClean="0">
                <a:solidFill>
                  <a:srgbClr val="002060"/>
                </a:solidFill>
                <a:latin typeface="Corbel" panose="020B0503020204020204" pitchFamily="34" charset="0"/>
              </a:rPr>
              <a:t> </a:t>
            </a:r>
            <a:r>
              <a:rPr lang="hu-HU" sz="4400" dirty="0" err="1" smtClean="0">
                <a:solidFill>
                  <a:srgbClr val="002060"/>
                </a:solidFill>
                <a:latin typeface="Corbel" panose="020B0503020204020204" pitchFamily="34" charset="0"/>
              </a:rPr>
              <a:t>Improvments</a:t>
            </a:r>
            <a:endParaRPr lang="hu-HU" sz="4400" dirty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pPr algn="r">
              <a:buFont typeface="Wingdings" pitchFamily="2" charset="2"/>
              <a:buNone/>
            </a:pPr>
            <a:r>
              <a:rPr lang="hu-HU" sz="3200" dirty="0" smtClean="0">
                <a:solidFill>
                  <a:srgbClr val="002060"/>
                </a:solidFill>
                <a:latin typeface="Corbel" panose="020B0503020204020204" pitchFamily="34" charset="0"/>
              </a:rPr>
              <a:t>Agenda of </a:t>
            </a:r>
            <a:r>
              <a:rPr lang="hu-HU" sz="3200" dirty="0" err="1" smtClean="0">
                <a:solidFill>
                  <a:srgbClr val="002060"/>
                </a:solidFill>
                <a:latin typeface="Corbel" panose="020B0503020204020204" pitchFamily="34" charset="0"/>
              </a:rPr>
              <a:t>the</a:t>
            </a:r>
            <a:r>
              <a:rPr lang="hu-HU" sz="3200" dirty="0" smtClean="0">
                <a:solidFill>
                  <a:srgbClr val="002060"/>
                </a:solidFill>
                <a:latin typeface="Corbel" panose="020B0503020204020204" pitchFamily="34" charset="0"/>
              </a:rPr>
              <a:t> PSWG 2018</a:t>
            </a:r>
            <a:endParaRPr lang="hu-HU" sz="3200" dirty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pPr marL="838200" lvl="0" indent="-571500" algn="r" eaLnBrk="0" hangingPunct="0">
              <a:spcBef>
                <a:spcPts val="2400"/>
              </a:spcBef>
              <a:buSzPct val="171000"/>
              <a:defRPr/>
            </a:pPr>
            <a:endParaRPr lang="hu-HU" sz="2000" kern="0" dirty="0">
              <a:solidFill>
                <a:schemeClr val="tx1"/>
              </a:solidFill>
              <a:latin typeface="Times New Roman" pitchFamily="18" charset="0"/>
            </a:endParaRPr>
          </a:p>
          <a:p>
            <a:pPr marL="838200" lvl="0" indent="-571500" algn="r" eaLnBrk="0" hangingPunct="0">
              <a:spcBef>
                <a:spcPts val="2400"/>
              </a:spcBef>
              <a:buSzPct val="171000"/>
              <a:defRPr/>
            </a:pPr>
            <a:endParaRPr lang="hu-HU" sz="2000" kern="0" dirty="0">
              <a:solidFill>
                <a:schemeClr val="tx1"/>
              </a:solidFill>
              <a:latin typeface="Times New Roman" pitchFamily="18" charset="0"/>
            </a:endParaRPr>
          </a:p>
          <a:p>
            <a:pPr algn="l"/>
            <a:endParaRPr lang="en-GB" sz="4400" dirty="0">
              <a:solidFill>
                <a:srgbClr val="001F67"/>
              </a:solidFill>
              <a:latin typeface="Corbe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130" name="Picture 2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/>
          </p:cNvSpPr>
          <p:nvPr/>
        </p:nvSpPr>
        <p:spPr bwMode="auto">
          <a:xfrm>
            <a:off x="431800" y="2447925"/>
            <a:ext cx="12285663" cy="6215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623888" indent="-438150" algn="l">
              <a:spcBef>
                <a:spcPct val="35000"/>
              </a:spcBef>
              <a:buSzPct val="90000"/>
              <a:buFont typeface="Wingdings" pitchFamily="2" charset="2"/>
              <a:buNone/>
            </a:pPr>
            <a:endParaRPr lang="hu-HU" sz="2800">
              <a:solidFill>
                <a:srgbClr val="001F67"/>
              </a:solidFill>
              <a:latin typeface="Corbel" pitchFamily="34" charset="0"/>
            </a:endParaRPr>
          </a:p>
        </p:txBody>
      </p:sp>
      <p:sp>
        <p:nvSpPr>
          <p:cNvPr id="432132" name="Text Box 4"/>
          <p:cNvSpPr txBox="1">
            <a:spLocks/>
          </p:cNvSpPr>
          <p:nvPr/>
        </p:nvSpPr>
        <p:spPr bwMode="auto">
          <a:xfrm>
            <a:off x="2038350" y="1852613"/>
            <a:ext cx="184150" cy="8842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>
              <a:latin typeface="Arial" charset="0"/>
            </a:endParaRPr>
          </a:p>
        </p:txBody>
      </p:sp>
      <p:pic>
        <p:nvPicPr>
          <p:cNvPr id="5" name="Tartalom hely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122"/>
            <a:ext cx="13004800" cy="9771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2190</TotalTime>
  <Pages>0</Pages>
  <Words>246</Words>
  <Characters>0</Characters>
  <Application>Microsoft Office PowerPoint</Application>
  <PresentationFormat>Egyéni</PresentationFormat>
  <Lines>0</Lines>
  <Paragraphs>36</Paragraphs>
  <Slides>10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14</vt:i4>
      </vt:variant>
      <vt:variant>
        <vt:lpstr>Diacímek</vt:lpstr>
      </vt:variant>
      <vt:variant>
        <vt:i4>10</vt:i4>
      </vt:variant>
    </vt:vector>
  </HeadingPairs>
  <TitlesOfParts>
    <vt:vector size="31" baseType="lpstr">
      <vt:lpstr>Arial</vt:lpstr>
      <vt:lpstr>Arial Bold</vt:lpstr>
      <vt:lpstr>Corbel</vt:lpstr>
      <vt:lpstr>Gill Sans</vt:lpstr>
      <vt:lpstr>Tahoma</vt:lpstr>
      <vt:lpstr>Times New Roman</vt:lpstr>
      <vt:lpstr>Wingdings</vt:lpstr>
      <vt:lpstr>Title &amp; Bullets</vt:lpstr>
      <vt:lpstr>Bullets</vt:lpstr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PowerPoint bemutató</vt:lpstr>
      <vt:lpstr>PowerPoint bemutató</vt:lpstr>
      <vt:lpstr>PowerPoint bemutató</vt:lpstr>
      <vt:lpstr>PowerPoint bemutató</vt:lpstr>
      <vt:lpstr>Minőségi változások kezelése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Mináry Borbála</dc:creator>
  <cp:lastModifiedBy>Mináry Borbála</cp:lastModifiedBy>
  <cp:revision>322</cp:revision>
  <cp:lastPrinted>2018-10-18T09:02:33Z</cp:lastPrinted>
  <dcterms:modified xsi:type="dcterms:W3CDTF">2018-10-18T09:48:38Z</dcterms:modified>
</cp:coreProperties>
</file>