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300" r:id="rId5"/>
    <p:sldId id="287" r:id="rId6"/>
    <p:sldId id="295" r:id="rId7"/>
    <p:sldId id="288" r:id="rId8"/>
    <p:sldId id="294" r:id="rId9"/>
    <p:sldId id="297" r:id="rId10"/>
    <p:sldId id="289" r:id="rId11"/>
    <p:sldId id="290" r:id="rId12"/>
    <p:sldId id="298" r:id="rId13"/>
    <p:sldId id="291" r:id="rId14"/>
    <p:sldId id="292" r:id="rId15"/>
    <p:sldId id="286" r:id="rId16"/>
    <p:sldId id="293" r:id="rId17"/>
    <p:sldId id="299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01" r:id="rId26"/>
    <p:sldId id="284" r:id="rId27"/>
    <p:sldId id="267" r:id="rId28"/>
    <p:sldId id="302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32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82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51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40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288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5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80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45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1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679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739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06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D72A-E6A2-4CB5-92AE-C734EB5CF163}" type="datetimeFigureOut">
              <a:rPr lang="hu-HU" smtClean="0"/>
              <a:t>2013.02.28.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BB51-AD47-4FA2-B5EB-0A2F804EFC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37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er.org/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568952" cy="1514599"/>
          </a:xfrm>
        </p:spPr>
        <p:txBody>
          <a:bodyPr>
            <a:normAutofit fontScale="90000"/>
          </a:bodyPr>
          <a:lstStyle/>
          <a:p>
            <a:r>
              <a:rPr lang="hu-HU" sz="4900" b="1" dirty="0">
                <a:solidFill>
                  <a:srgbClr val="365F91"/>
                </a:solidFill>
                <a:latin typeface="Times New Roman"/>
              </a:rPr>
              <a:t>A statisztika alkalmazása </a:t>
            </a:r>
            <a:r>
              <a:rPr lang="hu-HU" sz="4900" b="1" dirty="0" smtClean="0">
                <a:solidFill>
                  <a:srgbClr val="365F91"/>
                </a:solidFill>
                <a:latin typeface="Times New Roman"/>
              </a:rPr>
              <a:t>különféle </a:t>
            </a:r>
            <a:r>
              <a:rPr lang="hu-HU" sz="4900" b="1" dirty="0">
                <a:solidFill>
                  <a:srgbClr val="365F91"/>
                </a:solidFill>
                <a:latin typeface="Times New Roman"/>
              </a:rPr>
              <a:t>tudományterületeken </a:t>
            </a:r>
            <a:r>
              <a:rPr lang="hu-HU" sz="4900" b="1" dirty="0" smtClean="0">
                <a:solidFill>
                  <a:srgbClr val="365F91"/>
                </a:solidFill>
                <a:latin typeface="Times New Roman"/>
              </a:rPr>
              <a:t>I.</a:t>
            </a:r>
            <a:br>
              <a:rPr lang="hu-HU" sz="4900" b="1" dirty="0" smtClean="0">
                <a:solidFill>
                  <a:srgbClr val="365F91"/>
                </a:solidFill>
                <a:latin typeface="Times New Roman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Közgazdaságtan és </a:t>
            </a:r>
            <a:r>
              <a:rPr lang="hu-HU" b="1" dirty="0" smtClean="0">
                <a:solidFill>
                  <a:srgbClr val="365F91"/>
                </a:solidFill>
                <a:latin typeface="Times New Roman"/>
              </a:rPr>
              <a:t>gazdálkodástudomány</a:t>
            </a:r>
          </a:p>
          <a:p>
            <a:endParaRPr lang="hu-HU" b="1" dirty="0">
              <a:solidFill>
                <a:srgbClr val="365F91"/>
              </a:solidFill>
              <a:latin typeface="Times New Roman"/>
            </a:endParaRPr>
          </a:p>
          <a:p>
            <a:r>
              <a:rPr lang="hu-HU" b="1" dirty="0" smtClean="0">
                <a:solidFill>
                  <a:srgbClr val="365F91"/>
                </a:solidFill>
                <a:latin typeface="Times New Roman"/>
              </a:rPr>
              <a:t>Kovács Péter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81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Modellek jellemzői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komplexitás</a:t>
            </a:r>
          </a:p>
          <a:p>
            <a:pPr marR="0" lvl="0" algn="just" rtl="0"/>
            <a:r>
              <a:rPr lang="hu-HU" b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precíz </a:t>
            </a:r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modellek, de a valósághoz nem sok közük van</a:t>
            </a:r>
          </a:p>
          <a:p>
            <a:pPr marR="0" lvl="0" algn="just" rtl="0"/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válság -&gt; kvantitatív eljárások korlátainak ismerete fontos </a:t>
            </a:r>
          </a:p>
          <a:p>
            <a:pPr marR="0" lvl="0" algn="just" rtl="0"/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a közgazdasági jelenségek, illetve folyamatok mennyiben modellezhetők a természettudományokhoz hasonló módszerekkel? </a:t>
            </a:r>
          </a:p>
          <a:p>
            <a:pPr marR="0" lvl="0" rtl="0"/>
            <a:endParaRPr lang="hu-HU" b="1" dirty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rtl="0">
              <a:buNone/>
            </a:pPr>
            <a:endParaRPr lang="hu-HU" b="1" dirty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Módszertani</a:t>
            </a:r>
            <a:r>
              <a:rPr lang="hu-HU" b="1" i="0" u="none" strike="noStrike" dirty="0" smtClean="0">
                <a:solidFill>
                  <a:srgbClr val="365F91"/>
                </a:solidFill>
                <a:latin typeface="Times New Roman"/>
              </a:rPr>
              <a:t> </a:t>
            </a:r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problémák (1)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A valós fogalmak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megfoghatósága</a:t>
            </a:r>
          </a:p>
          <a:p>
            <a:pPr marL="0" marR="0" lvl="0" indent="0" algn="just" rtl="0">
              <a:buNone/>
            </a:pPr>
            <a:r>
              <a:rPr lang="hu-HU" b="1" i="1" dirty="0">
                <a:solidFill>
                  <a:srgbClr val="4F81BD"/>
                </a:solidFill>
                <a:latin typeface="Times New Roman"/>
              </a:rPr>
              <a:t> </a:t>
            </a:r>
            <a:r>
              <a:rPr lang="hu-HU" b="1" i="1" dirty="0" smtClean="0">
                <a:solidFill>
                  <a:srgbClr val="4F81BD"/>
                </a:solidFill>
                <a:latin typeface="Times New Roman"/>
              </a:rPr>
              <a:t>„Ragaszkodtam </a:t>
            </a:r>
            <a:r>
              <a:rPr lang="hu-HU" b="1" i="1" dirty="0">
                <a:solidFill>
                  <a:srgbClr val="4F81BD"/>
                </a:solidFill>
                <a:latin typeface="Times New Roman"/>
              </a:rPr>
              <a:t>ahhoz, hogy az </a:t>
            </a:r>
            <a:r>
              <a:rPr lang="hu-HU" b="1" i="1" dirty="0" err="1">
                <a:solidFill>
                  <a:srgbClr val="4F81BD"/>
                </a:solidFill>
                <a:latin typeface="Times New Roman"/>
              </a:rPr>
              <a:t>ökonometriának</a:t>
            </a:r>
            <a:r>
              <a:rPr lang="hu-HU" b="1" i="1" dirty="0">
                <a:solidFill>
                  <a:srgbClr val="4F81BD"/>
                </a:solidFill>
                <a:latin typeface="Times New Roman"/>
              </a:rPr>
              <a:t> legyen köze a konkrét realitásokhoz különben olyasvalamivé torzul el, ami már nem érdemli meg az „</a:t>
            </a:r>
            <a:r>
              <a:rPr lang="hu-HU" b="1" i="1" dirty="0" err="1">
                <a:solidFill>
                  <a:srgbClr val="4F81BD"/>
                </a:solidFill>
                <a:latin typeface="Times New Roman"/>
              </a:rPr>
              <a:t>econometrics</a:t>
            </a:r>
            <a:r>
              <a:rPr lang="hu-HU" b="1" i="1" dirty="0">
                <a:solidFill>
                  <a:srgbClr val="4F81BD"/>
                </a:solidFill>
                <a:latin typeface="Times New Roman"/>
              </a:rPr>
              <a:t>” elnevezést, és inkább a „</a:t>
            </a:r>
            <a:r>
              <a:rPr lang="hu-HU" b="1" i="1" dirty="0" err="1">
                <a:solidFill>
                  <a:srgbClr val="4F81BD"/>
                </a:solidFill>
                <a:latin typeface="Times New Roman"/>
              </a:rPr>
              <a:t>playometrics</a:t>
            </a:r>
            <a:r>
              <a:rPr lang="hu-HU" b="1" i="1" dirty="0" smtClean="0">
                <a:solidFill>
                  <a:srgbClr val="4F81BD"/>
                </a:solidFill>
                <a:latin typeface="Times New Roman"/>
              </a:rPr>
              <a:t>” névvel kellene illetni” (Frisch)</a:t>
            </a:r>
            <a:endParaRPr lang="hu-HU" b="1" i="1" dirty="0">
              <a:solidFill>
                <a:srgbClr val="4F81BD"/>
              </a:solidFill>
              <a:latin typeface="Times New Roman"/>
            </a:endParaRP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Redukcionizmus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Indikátorok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tartalma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3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Módszertani problémák </a:t>
            </a:r>
            <a:r>
              <a:rPr lang="hu-HU" b="1" dirty="0" smtClean="0">
                <a:solidFill>
                  <a:srgbClr val="365F91"/>
                </a:solidFill>
                <a:latin typeface="Times New Roman"/>
              </a:rPr>
              <a:t>(2)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b="1" dirty="0" smtClean="0">
              <a:solidFill>
                <a:srgbClr val="4F81BD"/>
              </a:solidFill>
              <a:latin typeface="Times New Roman"/>
            </a:endParaRPr>
          </a:p>
          <a:p>
            <a:pPr lv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Adatbázisok</a:t>
            </a:r>
            <a:endParaRPr lang="hu-HU" b="1" dirty="0">
              <a:solidFill>
                <a:srgbClr val="4F81BD"/>
              </a:solidFill>
              <a:latin typeface="Times New Roman"/>
            </a:endParaRPr>
          </a:p>
          <a:p>
            <a:pPr lvl="0"/>
            <a:endParaRPr lang="hu-HU" b="1" dirty="0" smtClean="0">
              <a:solidFill>
                <a:srgbClr val="4F81BD"/>
              </a:solidFill>
              <a:latin typeface="Times New Roman"/>
            </a:endParaRPr>
          </a:p>
          <a:p>
            <a:pPr lvl="0" algn="just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Mindent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mérjük? (pld. A végrehajtó hatalom korlátja</a:t>
            </a:r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)</a:t>
            </a:r>
          </a:p>
          <a:p>
            <a:pPr lvl="0"/>
            <a:endParaRPr lang="hu-HU" b="1" dirty="0">
              <a:solidFill>
                <a:srgbClr val="4F81BD"/>
              </a:solidFill>
              <a:latin typeface="Times New Roman"/>
            </a:endParaRPr>
          </a:p>
          <a:p>
            <a:pPr lvl="0" algn="just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Különböző eredmények hogyan kezelendők?</a:t>
            </a:r>
            <a:endParaRPr lang="hu-HU" b="1" dirty="0">
              <a:solidFill>
                <a:srgbClr val="4F81BD"/>
              </a:solidFill>
              <a:latin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35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Publikációk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algn="just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főáramú nagy lapok elmúlt 30 évben legtöbbet idézett cikkeiben egyértelműen visszaszorultak a </a:t>
            </a:r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makroökonómia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 és a való világ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kérdései </a:t>
            </a: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2005. </a:t>
            </a:r>
            <a:r>
              <a:rPr lang="hu-HU" sz="3000" b="1" dirty="0">
                <a:solidFill>
                  <a:srgbClr val="4F81BD"/>
                </a:solidFill>
                <a:latin typeface="Times New Roman"/>
                <a:hlinkClick r:id="rId2"/>
              </a:rPr>
              <a:t>National </a:t>
            </a:r>
            <a:r>
              <a:rPr lang="hu-HU" sz="3000" b="1" dirty="0" err="1">
                <a:solidFill>
                  <a:srgbClr val="4F81BD"/>
                </a:solidFill>
                <a:latin typeface="Times New Roman"/>
                <a:hlinkClick r:id="rId2"/>
              </a:rPr>
              <a:t>Bureau</a:t>
            </a:r>
            <a:r>
              <a:rPr lang="hu-HU" sz="3000" b="1" dirty="0">
                <a:solidFill>
                  <a:srgbClr val="4F81BD"/>
                </a:solidFill>
                <a:latin typeface="Times New Roman"/>
                <a:hlinkClick r:id="rId2"/>
              </a:rPr>
              <a:t> of </a:t>
            </a:r>
            <a:r>
              <a:rPr lang="hu-HU" sz="3000" b="1" dirty="0" err="1">
                <a:solidFill>
                  <a:srgbClr val="4F81BD"/>
                </a:solidFill>
                <a:latin typeface="Times New Roman"/>
                <a:hlinkClick r:id="rId2"/>
              </a:rPr>
              <a:t>Economic</a:t>
            </a:r>
            <a:r>
              <a:rPr lang="hu-HU" sz="3000" b="1" dirty="0">
                <a:solidFill>
                  <a:srgbClr val="4F81BD"/>
                </a:solidFill>
                <a:latin typeface="Times New Roman"/>
                <a:hlinkClick r:id="rId2"/>
              </a:rPr>
              <a:t> </a:t>
            </a:r>
            <a:r>
              <a:rPr lang="hu-HU" sz="3000" b="1" dirty="0">
                <a:solidFill>
                  <a:srgbClr val="4F81BD"/>
                </a:solidFill>
                <a:latin typeface="Times New Roman"/>
                <a:hlinkClick r:id="rId2"/>
              </a:rPr>
              <a:t>Research</a:t>
            </a:r>
            <a:endParaRPr lang="hu-HU" sz="3000" b="1" dirty="0">
              <a:solidFill>
                <a:srgbClr val="4F81BD"/>
              </a:solidFill>
              <a:latin typeface="Times New Roman"/>
              <a:hlinkClick r:id="rId2"/>
            </a:endParaRPr>
          </a:p>
          <a:p>
            <a:pPr marL="0" marR="0" lvl="0" indent="0" rtl="0">
              <a:buNone/>
            </a:pPr>
            <a:r>
              <a:rPr lang="hu-HU" b="1" i="0" u="none" strike="noStrike" baseline="0" dirty="0" smtClean="0">
                <a:solidFill>
                  <a:srgbClr val="4F81BD"/>
                </a:solidFill>
                <a:latin typeface="ONNFGF+CGTimes,Italic"/>
              </a:rPr>
              <a:t>a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ONNFGF+CGTimes,Italic"/>
              </a:rPr>
              <a:t>való világ kérdései vannak túlsúlyban,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így az európai pénzügyi unió tapasztalatai és a munkapiac elemzése. 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3370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Hazai helyzet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módszertan eszközjellegű</a:t>
            </a: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L="0" marR="0" lvl="0" indent="0" rtl="0">
              <a:buNone/>
            </a:pP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Főbb területek: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Válsághatások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előrejelzések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munkaerőpiac, pénzügyi piac elemzése</a:t>
            </a:r>
          </a:p>
        </p:txBody>
      </p:sp>
    </p:spTree>
    <p:extLst>
      <p:ext uri="{BB962C8B-B14F-4D97-AF65-F5344CB8AC3E}">
        <p14:creationId xmlns:p14="http://schemas.microsoft.com/office/powerpoint/2010/main" val="29798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Főbb </a:t>
            </a:r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módszerek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VAR, ARIMA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faktorelemzés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korreláció, regresszió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klaszterezés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kísérletezés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,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játékelmélet,</a:t>
            </a:r>
          </a:p>
          <a:p>
            <a:r>
              <a:rPr lang="hu-HU" b="1" dirty="0" err="1">
                <a:solidFill>
                  <a:srgbClr val="4F81BD"/>
                </a:solidFill>
                <a:latin typeface="Times New Roman"/>
              </a:rPr>
              <a:t>mikroszimulációs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 modellek</a:t>
            </a:r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,</a:t>
            </a:r>
            <a:endParaRPr lang="hu-HU" b="1" dirty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46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Területi elemzések: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smtClean="0">
                <a:solidFill>
                  <a:srgbClr val="4F81BD"/>
                </a:solidFill>
                <a:latin typeface="Times New Roman"/>
              </a:rPr>
              <a:t>egyenlőtlenségek, koncentráció</a:t>
            </a:r>
          </a:p>
          <a:p>
            <a:pPr marR="0" lvl="0" rtl="0"/>
            <a:r>
              <a:rPr lang="hu-HU" b="1" i="0" u="none" strike="noStrike" baseline="0" smtClean="0">
                <a:solidFill>
                  <a:srgbClr val="4F81BD"/>
                </a:solidFill>
                <a:latin typeface="Times New Roman"/>
              </a:rPr>
              <a:t>térszerkezetek vizsgálata</a:t>
            </a:r>
          </a:p>
          <a:p>
            <a:pPr marR="0" lvl="0" rtl="0"/>
            <a:r>
              <a:rPr lang="hu-HU" b="1" i="0" u="none" strike="noStrike" baseline="0" smtClean="0">
                <a:solidFill>
                  <a:srgbClr val="4F81BD"/>
                </a:solidFill>
                <a:latin typeface="Times New Roman"/>
              </a:rPr>
              <a:t>versenyképeség innováció társadalmi jólét hármassága</a:t>
            </a:r>
          </a:p>
        </p:txBody>
      </p:sp>
    </p:spTree>
    <p:extLst>
      <p:ext uri="{BB962C8B-B14F-4D97-AF65-F5344CB8AC3E}">
        <p14:creationId xmlns:p14="http://schemas.microsoft.com/office/powerpoint/2010/main" val="32464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Puha</a:t>
            </a:r>
            <a:r>
              <a:rPr lang="hu-HU" b="1" i="0" u="none" strike="noStrike" dirty="0" smtClean="0">
                <a:solidFill>
                  <a:srgbClr val="365F91"/>
                </a:solidFill>
                <a:latin typeface="Times New Roman"/>
              </a:rPr>
              <a:t> tudományok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6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Kihívások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E-világ és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problémái</a:t>
            </a:r>
          </a:p>
          <a:p>
            <a:pPr lvl="1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mi információ és mi nem? hogyan elemezhető?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Termék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és ügyfél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CRM</a:t>
            </a:r>
          </a:p>
          <a:p>
            <a:pPr marR="0" lvl="0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Reklámhatás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Vállalkozások indításának, működtetésének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kérdései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7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Marketingkutatásban leggyakrabban alkalmazott technikák: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Kereszttábla elemzés</a:t>
            </a:r>
          </a:p>
          <a:p>
            <a:pPr marR="0" lvl="0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(nem)Parametrikus tesztek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Korreláció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Szegmentáció (klaszterezés, DA)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Faktoranalízis</a:t>
            </a:r>
          </a:p>
          <a:p>
            <a:pPr marR="0" lvl="0" rtl="0"/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Conjoint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 elemzés</a:t>
            </a:r>
          </a:p>
          <a:p>
            <a:pPr marR="0" lvl="0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MDS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31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Főbb fejezetek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4F81BD"/>
                </a:solidFill>
                <a:latin typeface="Times New Roman"/>
              </a:rPr>
              <a:t>Közgazdaságtani terület (statisztikai) módszertana</a:t>
            </a:r>
          </a:p>
          <a:p>
            <a:r>
              <a:rPr lang="hu-HU" b="1" dirty="0">
                <a:solidFill>
                  <a:srgbClr val="4F81BD"/>
                </a:solidFill>
                <a:latin typeface="Times New Roman"/>
              </a:rPr>
              <a:t>Puha tudományok módszertana</a:t>
            </a:r>
          </a:p>
          <a:p>
            <a:r>
              <a:rPr lang="hu-HU" b="1" dirty="0">
                <a:solidFill>
                  <a:srgbClr val="4F81BD"/>
                </a:solidFill>
                <a:latin typeface="Times New Roman"/>
              </a:rPr>
              <a:t>Érdekes alkalmazások</a:t>
            </a:r>
            <a:endParaRPr lang="hu-HU" b="1" dirty="0">
              <a:solidFill>
                <a:srgbClr val="4F81BD"/>
              </a:solidFill>
              <a:latin typeface="Times New Roman"/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35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Vezető lapok: Journal of Marketing, Journal of Marketing Research: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2SLS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CMP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SEM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Döntési fa</a:t>
            </a:r>
          </a:p>
          <a:p>
            <a:pPr marR="0" lvl="0" rtl="0"/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bootstrap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szimuláció</a:t>
            </a:r>
          </a:p>
        </p:txBody>
      </p:sp>
    </p:spTree>
    <p:extLst>
      <p:ext uri="{BB962C8B-B14F-4D97-AF65-F5344CB8AC3E}">
        <p14:creationId xmlns:p14="http://schemas.microsoft.com/office/powerpoint/2010/main" val="41444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MDS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http://upload.wikimedia.org/wikipedia/commons/6/60/PerceptualMa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760640" cy="4171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77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SEM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Kép 1" descr="http://www.stata.com/stata12/structural-equation-modeling/i/sem-path-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8" y="1628800"/>
            <a:ext cx="4714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Kép 2" descr="http://ars.els-cdn.com/content/image/1-s2.0-S0957417410013333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39433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200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CMP regresszió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smtClean="0">
                <a:solidFill>
                  <a:srgbClr val="4F81BD"/>
                </a:solidFill>
                <a:latin typeface="Times New Roman"/>
              </a:rPr>
              <a:t>Conway-Maxwell-Poisson</a:t>
            </a:r>
          </a:p>
        </p:txBody>
      </p:sp>
      <p:pic>
        <p:nvPicPr>
          <p:cNvPr id="1026" name="Kép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86" y="2988319"/>
            <a:ext cx="8603307" cy="95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Kép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92442"/>
            <a:ext cx="4020161" cy="70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Hálózatkutatás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 descr="http://www.projectfinancenetwork.com/pfn2/img/grap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93" y="1844824"/>
            <a:ext cx="3816424" cy="2876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http://www.maths.ox.ac.uk/system/files/imce/u115/financial_network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1"/>
            <a:ext cx="4932040" cy="2708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64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Neurális hálózatok</a:t>
            </a:r>
            <a:endParaRPr lang="hu-HU" b="1" dirty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231" y="4362450"/>
            <a:ext cx="63531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RFM analízis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abra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577408" cy="4396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4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Javaslatok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Kérdés: Mi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befolyásolja a módszerek alkalmazását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?</a:t>
            </a: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Hivatkozások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erősítése</a:t>
            </a:r>
          </a:p>
          <a:p>
            <a:pPr marR="0" lvl="0" rtl="0"/>
            <a:r>
              <a:rPr lang="hu-HU" b="1" dirty="0">
                <a:solidFill>
                  <a:srgbClr val="4F81BD"/>
                </a:solidFill>
                <a:latin typeface="Times New Roman"/>
              </a:rPr>
              <a:t>Ú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j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eredmények, alkalmazási lehetőségek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ismertetése</a:t>
            </a: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L="0" marR="0" lvl="0" indent="0" rtl="0">
              <a:buNone/>
            </a:pP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48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Köszönöm a megtisztelő figyelmet!</a:t>
            </a:r>
            <a:endParaRPr lang="hu-HU" b="1" dirty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3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Adatforrások: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S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tatisztikai szemle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Területi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statisztika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Közgazdasági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szemle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Marketing-menedzsment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Vezetéstudomány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Pénzügyi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szemle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Kutatóintézetek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/>
              </a:rPr>
              <a:t>Intézeti honlapok</a:t>
            </a:r>
          </a:p>
        </p:txBody>
      </p:sp>
    </p:spTree>
    <p:extLst>
      <p:ext uri="{BB962C8B-B14F-4D97-AF65-F5344CB8AC3E}">
        <p14:creationId xmlns:p14="http://schemas.microsoft.com/office/powerpoint/2010/main" val="37370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smtClean="0">
                <a:solidFill>
                  <a:srgbClr val="365F91"/>
                </a:solidFill>
                <a:latin typeface="Times New Roman"/>
              </a:rPr>
              <a:t>Forrás: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just" rtl="0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Csaba László: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Módszertan és relevancia a közgazdaságtanban Közgazdasági Szemle, LV.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évf., 2008. április (285–307. o.) </a:t>
            </a:r>
          </a:p>
          <a:p>
            <a:pPr algn="just"/>
            <a:r>
              <a:rPr lang="hu-HU" b="1" dirty="0" smtClean="0">
                <a:solidFill>
                  <a:srgbClr val="4F81BD"/>
                </a:solidFill>
                <a:latin typeface="Times New Roman"/>
              </a:rPr>
              <a:t>Török Ádám: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Társadalomtudományi tények és természettudományos módszerek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Közgazdasági Szemle, LVI. </a:t>
            </a:r>
            <a:r>
              <a:rPr lang="hu-HU" b="1" dirty="0">
                <a:solidFill>
                  <a:srgbClr val="4F81BD"/>
                </a:solidFill>
                <a:latin typeface="Times New Roman"/>
              </a:rPr>
              <a:t>évf., 2009. december (1067–1087. o.)</a:t>
            </a:r>
          </a:p>
          <a:p>
            <a:pPr marR="0" lvl="0" rtl="0"/>
            <a:endParaRPr lang="hu-HU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55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Közgazdaságtan terület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05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Bevezetés</a:t>
            </a:r>
            <a:endParaRPr lang="hu-HU" b="1" dirty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”Egészében </a:t>
            </a:r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a jó közgazdaságtan az, hogy feltárjuk: mely tényezők és miképp hatnak a gazdaság összetett rendszerére, és e felismeréseket a gyakorlatban a gazdaság irányítását megalapozó döntésekben használjuk fel, hogy azt e sajátos követelmények szerint alakíthassuk.”(</a:t>
            </a:r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Frisch)</a:t>
            </a:r>
            <a:endParaRPr lang="hu-HU" b="1" dirty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Alapkérdések (1)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algn="just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Marshall és </a:t>
            </a:r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Samuelson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 nyomán kialakuló megközelítésben a mérhetőség és a mennyiségi eredmények jelentik a perdöntő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sikermutatót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modellszerű megközelítés</a:t>
            </a:r>
          </a:p>
          <a:p>
            <a:pPr marR="0" lvl="0" algn="just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főáramú lapokban a közlésre való elfogadásnak meghatározó mozzanata a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módszertan</a:t>
            </a:r>
            <a:endParaRPr lang="hu-HU" b="1" i="0" u="none" strike="noStrike" baseline="0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hu-HU" b="1" i="0" u="none" strike="noStrike" baseline="0" dirty="0" smtClean="0">
                <a:solidFill>
                  <a:srgbClr val="365F91"/>
                </a:solidFill>
                <a:latin typeface="Times New Roman"/>
              </a:rPr>
              <a:t>Alapkérdések (2)</a:t>
            </a:r>
            <a:endParaRPr lang="hu-HU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valódi társadalomtudomány-e?</a:t>
            </a:r>
          </a:p>
          <a:p>
            <a:pPr marL="0" marR="0" lvl="0" indent="0" rtl="0">
              <a:buNone/>
            </a:pP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matematikai 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módszertant alkalmaz, vagy része a matematikának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rtl="0">
              <a:buNone/>
            </a:pPr>
            <a:endParaRPr lang="hu-HU" b="1" i="0" u="none" strike="noStrike" baseline="0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rtl="0"/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verbális </a:t>
            </a:r>
            <a:r>
              <a:rPr lang="hu-HU" b="1" i="0" u="none" strike="noStrike" baseline="0" dirty="0" err="1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hu-HU" b="1" i="0" u="none" strike="noStrike" baseline="0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 kvantitatív elemzés?</a:t>
            </a:r>
          </a:p>
        </p:txBody>
      </p:sp>
    </p:spTree>
    <p:extLst>
      <p:ext uri="{BB962C8B-B14F-4D97-AF65-F5344CB8AC3E}">
        <p14:creationId xmlns:p14="http://schemas.microsoft.com/office/powerpoint/2010/main" val="18820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365F91"/>
                </a:solidFill>
                <a:latin typeface="Times New Roman"/>
              </a:rPr>
              <a:t>Alapkérdések </a:t>
            </a:r>
            <a:r>
              <a:rPr lang="hu-HU" b="1" dirty="0" smtClean="0">
                <a:solidFill>
                  <a:srgbClr val="365F91"/>
                </a:solidFill>
                <a:latin typeface="Times New Roman"/>
              </a:rPr>
              <a:t>(3)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hu-HU" b="1" dirty="0" err="1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mainstream</a:t>
            </a:r>
            <a:r>
              <a:rPr lang="hu-HU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 kritikája: „főáram” félreértelmezésén, más része pedig a modern kvantitatív módszertan nem kellő ismeretén </a:t>
            </a:r>
            <a:r>
              <a:rPr lang="hu-HU" b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alapul</a:t>
            </a:r>
          </a:p>
          <a:p>
            <a:pPr lvl="0"/>
            <a:endParaRPr lang="hu-HU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b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Egy tanulmányról ki tud kritikát </a:t>
            </a:r>
            <a:r>
              <a:rPr lang="hu-HU" b="1" dirty="0" err="1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megfogamazni</a:t>
            </a:r>
            <a:r>
              <a:rPr lang="hu-HU" b="1" dirty="0" smtClean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198798" y="-494000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hu-HU" sz="3200" b="1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06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514</Words>
  <Application>Microsoft Office PowerPoint</Application>
  <PresentationFormat>Diavetítés a képernyőre (4:3 oldalarány)</PresentationFormat>
  <Paragraphs>115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Office-téma</vt:lpstr>
      <vt:lpstr>A statisztika alkalmazása különféle tudományterületeken I.  </vt:lpstr>
      <vt:lpstr>Főbb fejezetek</vt:lpstr>
      <vt:lpstr>Adatforrások:</vt:lpstr>
      <vt:lpstr>Forrás: </vt:lpstr>
      <vt:lpstr>Közgazdaságtan terület</vt:lpstr>
      <vt:lpstr>Bevezetés</vt:lpstr>
      <vt:lpstr>Alapkérdések (1)</vt:lpstr>
      <vt:lpstr>Alapkérdések (2)</vt:lpstr>
      <vt:lpstr>Alapkérdések (3)</vt:lpstr>
      <vt:lpstr>Modellek jellemzői</vt:lpstr>
      <vt:lpstr>Módszertani problémák (1)</vt:lpstr>
      <vt:lpstr>Módszertani problémák (2)</vt:lpstr>
      <vt:lpstr>Publikációk</vt:lpstr>
      <vt:lpstr>Hazai helyzet</vt:lpstr>
      <vt:lpstr>Főbb módszerek</vt:lpstr>
      <vt:lpstr>Területi elemzések:</vt:lpstr>
      <vt:lpstr>Puha tudományok</vt:lpstr>
      <vt:lpstr>Kihívások</vt:lpstr>
      <vt:lpstr>Marketingkutatásban leggyakrabban alkalmazott technikák:</vt:lpstr>
      <vt:lpstr>Vezető lapok: Journal of Marketing, Journal of Marketing Research:</vt:lpstr>
      <vt:lpstr>MDS</vt:lpstr>
      <vt:lpstr>SEM</vt:lpstr>
      <vt:lpstr>CMP regresszió</vt:lpstr>
      <vt:lpstr>Hálózatkutatás</vt:lpstr>
      <vt:lpstr>Neurális hálózatok</vt:lpstr>
      <vt:lpstr>RFM analízis</vt:lpstr>
      <vt:lpstr>Javaslatok</vt:lpstr>
      <vt:lpstr>Köszönöm a megtisztelő figyelmet!</vt:lpstr>
    </vt:vector>
  </TitlesOfParts>
  <Company>GTK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pepe</dc:creator>
  <cp:lastModifiedBy>pepe</cp:lastModifiedBy>
  <cp:revision>11</cp:revision>
  <dcterms:created xsi:type="dcterms:W3CDTF">2013-02-28T08:51:42Z</dcterms:created>
  <dcterms:modified xsi:type="dcterms:W3CDTF">2013-02-28T10:15:56Z</dcterms:modified>
</cp:coreProperties>
</file>