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4" r:id="rId18"/>
    <p:sldId id="305" r:id="rId19"/>
    <p:sldId id="306" r:id="rId20"/>
    <p:sldId id="307" r:id="rId21"/>
    <p:sldId id="308" r:id="rId22"/>
    <p:sldId id="309" r:id="rId2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orient="horz" pos="2260" userDrawn="1">
          <p15:clr>
            <a:srgbClr val="A4A3A4"/>
          </p15:clr>
        </p15:guide>
        <p15:guide id="4" orient="horz" pos="2360" userDrawn="1">
          <p15:clr>
            <a:srgbClr val="A4A3A4"/>
          </p15:clr>
        </p15:guide>
        <p15:guide id="6" orient="horz" pos="2460" userDrawn="1">
          <p15:clr>
            <a:srgbClr val="A4A3A4"/>
          </p15:clr>
        </p15:guide>
        <p15:guide id="7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07" autoAdjust="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>
        <p:guide orient="horz" pos="2160"/>
        <p:guide orient="horz" pos="2260"/>
        <p:guide orient="horz" pos="2360"/>
        <p:guide orient="horz" pos="24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8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56C0-FC80-4F27-9F7A-3B5CBC4A7719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8FC3-9017-493B-8B64-5BC477AB77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901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56C0-FC80-4F27-9F7A-3B5CBC4A7719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8FC3-9017-493B-8B64-5BC477AB77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26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56C0-FC80-4F27-9F7A-3B5CBC4A7719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8FC3-9017-493B-8B64-5BC477AB77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906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56C0-FC80-4F27-9F7A-3B5CBC4A7719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8FC3-9017-493B-8B64-5BC477AB77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413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56C0-FC80-4F27-9F7A-3B5CBC4A7719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8FC3-9017-493B-8B64-5BC477AB77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341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56C0-FC80-4F27-9F7A-3B5CBC4A7719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8FC3-9017-493B-8B64-5BC477AB77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1521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56C0-FC80-4F27-9F7A-3B5CBC4A7719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8FC3-9017-493B-8B64-5BC477AB77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98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56C0-FC80-4F27-9F7A-3B5CBC4A7719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8FC3-9017-493B-8B64-5BC477AB77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417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56C0-FC80-4F27-9F7A-3B5CBC4A7719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8FC3-9017-493B-8B64-5BC477AB77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9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56C0-FC80-4F27-9F7A-3B5CBC4A7719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8FC3-9017-493B-8B64-5BC477AB77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2901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56C0-FC80-4F27-9F7A-3B5CBC4A7719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58FC3-9017-493B-8B64-5BC477AB77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1875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A56C0-FC80-4F27-9F7A-3B5CBC4A7719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58FC3-9017-493B-8B64-5BC477AB77B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607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urostat/documents/3859598/5925693/KS-02-13-269-EN.PDF/44cd9d01-bc64-40e5-bd40-d17df0c6933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486858" y="1620381"/>
            <a:ext cx="9144000" cy="2387600"/>
          </a:xfrm>
        </p:spPr>
        <p:txBody>
          <a:bodyPr>
            <a:noAutofit/>
          </a:bodyPr>
          <a:lstStyle/>
          <a:p>
            <a:r>
              <a:rPr lang="hu-HU" sz="4400" dirty="0" smtClean="0"/>
              <a:t>Cserearány-változások  és hatásuk a bruttó hazai reáljövedelemre: </a:t>
            </a:r>
            <a:r>
              <a:rPr lang="hu-HU" sz="4000" dirty="0" smtClean="0"/>
              <a:t>Magyarország és az EU új tagországainak tapasztalatai 1995 és 2017 között  </a:t>
            </a:r>
            <a:endParaRPr lang="hu-HU" sz="4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51432" y="4360990"/>
            <a:ext cx="9144000" cy="1655762"/>
          </a:xfrm>
        </p:spPr>
        <p:txBody>
          <a:bodyPr/>
          <a:lstStyle/>
          <a:p>
            <a:r>
              <a:rPr lang="hu-HU" sz="3200" dirty="0" smtClean="0"/>
              <a:t>Oblath Gábor</a:t>
            </a:r>
          </a:p>
          <a:p>
            <a:r>
              <a:rPr lang="hu-HU" dirty="0" smtClean="0"/>
              <a:t>MTA KRTK Közgazdaságtudományi Intézet és</a:t>
            </a:r>
          </a:p>
          <a:p>
            <a:r>
              <a:rPr lang="hu-HU" dirty="0" smtClean="0"/>
              <a:t>KOPINT-TÁRKI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9281160" y="237744"/>
            <a:ext cx="20254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2018 október 18</a:t>
            </a:r>
          </a:p>
          <a:p>
            <a:r>
              <a:rPr lang="hu-HU" dirty="0" smtClean="0"/>
              <a:t>KSH, Marton Ádám </a:t>
            </a:r>
          </a:p>
          <a:p>
            <a:r>
              <a:rPr lang="hu-HU" dirty="0" smtClean="0"/>
              <a:t>emlékkonferencia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2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/>
              <a:t>A </a:t>
            </a:r>
            <a:r>
              <a:rPr lang="hu-HU" sz="3600" dirty="0" err="1" smtClean="0"/>
              <a:t>ToT</a:t>
            </a:r>
            <a:r>
              <a:rPr lang="hu-HU" sz="3600" dirty="0" smtClean="0"/>
              <a:t> index és a T/GDP hatása az RGDI növekedésére (növekvő nyitottság -&gt; növekvő hatás)</a:t>
            </a:r>
            <a:endParaRPr lang="hu-HU" sz="36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2073" y="1631699"/>
            <a:ext cx="6692431" cy="4020956"/>
          </a:xfrm>
          <a:prstGeom prst="rect">
            <a:avLst/>
          </a:prstGeom>
        </p:spPr>
      </p:pic>
      <p:sp>
        <p:nvSpPr>
          <p:cNvPr id="3" name="Ellipszis 2"/>
          <p:cNvSpPr/>
          <p:nvPr/>
        </p:nvSpPr>
        <p:spPr>
          <a:xfrm>
            <a:off x="3740727" y="3657600"/>
            <a:ext cx="387928" cy="89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Ellipszis 4"/>
          <p:cNvSpPr/>
          <p:nvPr/>
        </p:nvSpPr>
        <p:spPr>
          <a:xfrm>
            <a:off x="6239164" y="1971964"/>
            <a:ext cx="387928" cy="89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Ellipszis 5"/>
          <p:cNvSpPr/>
          <p:nvPr/>
        </p:nvSpPr>
        <p:spPr>
          <a:xfrm>
            <a:off x="6747163" y="3680691"/>
            <a:ext cx="387928" cy="89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Ellipszis 6"/>
          <p:cNvSpPr/>
          <p:nvPr/>
        </p:nvSpPr>
        <p:spPr>
          <a:xfrm>
            <a:off x="8031018" y="2064327"/>
            <a:ext cx="387928" cy="89592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550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Nemzetközi összehasonlítások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ToT</a:t>
            </a:r>
            <a:endParaRPr lang="hu-HU" dirty="0" smtClean="0"/>
          </a:p>
          <a:p>
            <a:r>
              <a:rPr lang="hu-HU" dirty="0" smtClean="0"/>
              <a:t>RGDI - GDP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696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/>
              <a:t>KK </a:t>
            </a:r>
            <a:r>
              <a:rPr lang="hu-HU" sz="3600" dirty="0" err="1" smtClean="0"/>
              <a:t>deflátorok</a:t>
            </a:r>
            <a:r>
              <a:rPr lang="hu-HU" sz="3600" dirty="0" smtClean="0"/>
              <a:t> euróban (</a:t>
            </a:r>
            <a:r>
              <a:rPr lang="hu-HU" sz="3600" dirty="0" err="1" smtClean="0"/>
              <a:t>Px</a:t>
            </a:r>
            <a:r>
              <a:rPr lang="hu-HU" sz="3600" dirty="0" smtClean="0"/>
              <a:t>_</a:t>
            </a:r>
            <a:r>
              <a:rPr lang="hu-HU" sz="3600" dirty="0" err="1" smtClean="0"/>
              <a:t>gs</a:t>
            </a:r>
            <a:r>
              <a:rPr lang="hu-HU" sz="3600" dirty="0" smtClean="0"/>
              <a:t> ill. </a:t>
            </a:r>
            <a:r>
              <a:rPr lang="hu-HU" sz="3600" dirty="0" err="1" smtClean="0"/>
              <a:t>Pm</a:t>
            </a:r>
            <a:r>
              <a:rPr lang="hu-HU" sz="3600" dirty="0" smtClean="0"/>
              <a:t>_</a:t>
            </a:r>
            <a:r>
              <a:rPr lang="hu-HU" sz="3600" dirty="0" err="1" smtClean="0"/>
              <a:t>gs</a:t>
            </a:r>
            <a:r>
              <a:rPr lang="hu-HU" sz="3600" dirty="0" smtClean="0"/>
              <a:t>) és </a:t>
            </a:r>
            <a:r>
              <a:rPr lang="hu-HU" sz="3600" dirty="0" err="1" smtClean="0"/>
              <a:t>ToT</a:t>
            </a:r>
            <a:r>
              <a:rPr lang="hu-HU" sz="3600" dirty="0" smtClean="0"/>
              <a:t>_</a:t>
            </a:r>
            <a:r>
              <a:rPr lang="hu-HU" sz="3600" dirty="0" err="1" smtClean="0"/>
              <a:t>gs</a:t>
            </a:r>
            <a:r>
              <a:rPr lang="hu-HU" sz="3600" dirty="0" smtClean="0"/>
              <a:t> (évi átlagos változás: 1995-2017 és két részperiódus)</a:t>
            </a:r>
            <a:endParaRPr lang="hu-HU" sz="36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0692" y="1462523"/>
            <a:ext cx="4580803" cy="275224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3000" y="1459571"/>
            <a:ext cx="4580803" cy="275224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4634" y="4120994"/>
            <a:ext cx="4596042" cy="273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01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56673" y="143452"/>
            <a:ext cx="10515600" cy="1325563"/>
          </a:xfrm>
        </p:spPr>
        <p:txBody>
          <a:bodyPr/>
          <a:lstStyle/>
          <a:p>
            <a:pPr algn="ctr"/>
            <a:r>
              <a:rPr lang="hu-HU" dirty="0" err="1"/>
              <a:t>Px</a:t>
            </a:r>
            <a:r>
              <a:rPr lang="hu-HU" dirty="0"/>
              <a:t>_g, </a:t>
            </a:r>
            <a:r>
              <a:rPr lang="hu-HU" dirty="0" err="1"/>
              <a:t>Pm</a:t>
            </a:r>
            <a:r>
              <a:rPr lang="hu-HU" dirty="0"/>
              <a:t>_</a:t>
            </a:r>
            <a:r>
              <a:rPr lang="hu-HU" dirty="0" err="1"/>
              <a:t>g</a:t>
            </a:r>
            <a:r>
              <a:rPr lang="hu-HU" dirty="0"/>
              <a:t>, </a:t>
            </a:r>
            <a:r>
              <a:rPr lang="hu-HU" dirty="0" err="1"/>
              <a:t>ToT</a:t>
            </a:r>
            <a:r>
              <a:rPr lang="hu-HU" dirty="0"/>
              <a:t>_</a:t>
            </a:r>
            <a:r>
              <a:rPr lang="hu-HU" dirty="0" err="1"/>
              <a:t>g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7904" y="1285806"/>
            <a:ext cx="4594518" cy="273395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7616" y="1284643"/>
            <a:ext cx="4596042" cy="273700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7830" y="4000134"/>
            <a:ext cx="4592994" cy="273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20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Px</a:t>
            </a:r>
            <a:r>
              <a:rPr lang="hu-HU" dirty="0" smtClean="0"/>
              <a:t>_s, </a:t>
            </a:r>
            <a:r>
              <a:rPr lang="hu-HU" dirty="0" err="1" smtClean="0"/>
              <a:t>Pm</a:t>
            </a:r>
            <a:r>
              <a:rPr lang="hu-HU" dirty="0" smtClean="0"/>
              <a:t>_</a:t>
            </a:r>
            <a:r>
              <a:rPr lang="hu-HU" dirty="0" err="1" smtClean="0"/>
              <a:t>s</a:t>
            </a:r>
            <a:r>
              <a:rPr lang="hu-HU" dirty="0" smtClean="0"/>
              <a:t>, </a:t>
            </a:r>
            <a:r>
              <a:rPr lang="hu-HU" dirty="0" err="1" smtClean="0"/>
              <a:t>ToT</a:t>
            </a:r>
            <a:r>
              <a:rPr lang="hu-HU" dirty="0" smtClean="0"/>
              <a:t>_</a:t>
            </a:r>
            <a:r>
              <a:rPr lang="hu-HU" dirty="0" err="1" smtClean="0"/>
              <a:t>s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2343" y="1386644"/>
            <a:ext cx="4596042" cy="273548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2814" y="1404716"/>
            <a:ext cx="4596042" cy="273700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3724" y="4047077"/>
            <a:ext cx="4596042" cy="273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14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ToT</a:t>
            </a:r>
            <a:r>
              <a:rPr lang="hu-HU" dirty="0" smtClean="0"/>
              <a:t>_g/</a:t>
            </a:r>
            <a:r>
              <a:rPr lang="hu-HU" dirty="0" err="1" smtClean="0"/>
              <a:t>ToT</a:t>
            </a:r>
            <a:r>
              <a:rPr lang="hu-HU" dirty="0" smtClean="0"/>
              <a:t>_s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6375" y="1371117"/>
            <a:ext cx="4580803" cy="2752245"/>
          </a:xfrm>
          <a:prstGeom prst="rect">
            <a:avLst/>
          </a:prstGeom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8306" y="1367769"/>
            <a:ext cx="4596042" cy="2737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42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92018" y="97271"/>
            <a:ext cx="10515600" cy="1325563"/>
          </a:xfrm>
        </p:spPr>
        <p:txBody>
          <a:bodyPr/>
          <a:lstStyle/>
          <a:p>
            <a:pPr algn="ctr"/>
            <a:r>
              <a:rPr lang="hu-HU" dirty="0" smtClean="0"/>
              <a:t>Nyitottság, </a:t>
            </a:r>
            <a:r>
              <a:rPr lang="hu-HU" dirty="0" err="1" smtClean="0"/>
              <a:t>ToT</a:t>
            </a:r>
            <a:r>
              <a:rPr lang="hu-HU" dirty="0" smtClean="0"/>
              <a:t> és az RGDI és GDP közötti növekedési ütemkülönbség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0034" y="4105755"/>
            <a:ext cx="4580803" cy="275224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9816" y="4105755"/>
            <a:ext cx="4580803" cy="2752245"/>
          </a:xfrm>
          <a:prstGeom prst="rect">
            <a:avLst/>
          </a:prstGeom>
        </p:spPr>
      </p:pic>
      <p:pic>
        <p:nvPicPr>
          <p:cNvPr id="6" name="Tartalom hely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82109" y="1348510"/>
            <a:ext cx="4532027" cy="272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5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200" dirty="0" smtClean="0"/>
              <a:t>Hány évnyi átlagos </a:t>
            </a:r>
            <a:r>
              <a:rPr lang="hu-HU" sz="3200" dirty="0" err="1" smtClean="0"/>
              <a:t>GDP-növ</a:t>
            </a:r>
            <a:r>
              <a:rPr lang="hu-HU" sz="3200" dirty="0" smtClean="0"/>
              <a:t> = RGDI/</a:t>
            </a:r>
            <a:r>
              <a:rPr lang="hu-HU" sz="3200" dirty="0" err="1" smtClean="0"/>
              <a:t>GDP-növ</a:t>
            </a:r>
            <a:r>
              <a:rPr lang="hu-HU" sz="3200" dirty="0" smtClean="0"/>
              <a:t>?</a:t>
            </a:r>
            <a:br>
              <a:rPr lang="hu-HU" sz="3200" dirty="0" smtClean="0"/>
            </a:br>
            <a:r>
              <a:rPr lang="hu-HU" sz="3200" dirty="0" smtClean="0"/>
              <a:t>(1995-2017)</a:t>
            </a:r>
            <a:br>
              <a:rPr lang="hu-HU" sz="3200" dirty="0" smtClean="0"/>
            </a:br>
            <a:r>
              <a:rPr lang="hu-HU" sz="3200" dirty="0" smtClean="0"/>
              <a:t>t=log[(1-gdi’)/(1+</a:t>
            </a:r>
            <a:r>
              <a:rPr lang="hu-HU" sz="3200" dirty="0" err="1" smtClean="0"/>
              <a:t>gdp</a:t>
            </a:r>
            <a:r>
              <a:rPr lang="hu-HU" sz="3200" dirty="0" smtClean="0"/>
              <a:t>´)]/log(1+</a:t>
            </a:r>
            <a:r>
              <a:rPr lang="hu-HU" sz="3200" dirty="0" err="1" smtClean="0"/>
              <a:t>gdp</a:t>
            </a:r>
            <a:r>
              <a:rPr lang="hu-HU" sz="3200" dirty="0" smtClean="0"/>
              <a:t>’) </a:t>
            </a:r>
            <a:endParaRPr lang="hu-HU" sz="3200" dirty="0"/>
          </a:p>
        </p:txBody>
      </p:sp>
      <p:pic>
        <p:nvPicPr>
          <p:cNvPr id="3" name="Tartalom helye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5837" y="1773382"/>
            <a:ext cx="6684271" cy="401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/>
              <a:t>Hány évnyi átlagos </a:t>
            </a:r>
            <a:r>
              <a:rPr lang="hu-HU" dirty="0" err="1"/>
              <a:t>GDP-növ</a:t>
            </a:r>
            <a:r>
              <a:rPr lang="hu-HU" dirty="0"/>
              <a:t> = RGDI/</a:t>
            </a:r>
            <a:r>
              <a:rPr lang="hu-HU" dirty="0" err="1"/>
              <a:t>GDP-növ</a:t>
            </a:r>
            <a:r>
              <a:rPr lang="hu-HU" dirty="0"/>
              <a:t>?</a:t>
            </a:r>
            <a:br>
              <a:rPr lang="hu-HU" dirty="0"/>
            </a:br>
            <a:r>
              <a:rPr lang="hu-HU"/>
              <a:t>(</a:t>
            </a:r>
            <a:r>
              <a:rPr lang="hu-HU" smtClean="0"/>
              <a:t>1995-2017)</a:t>
            </a:r>
            <a:endParaRPr lang="hu-HU" dirty="0"/>
          </a:p>
        </p:txBody>
      </p:sp>
      <p:pic>
        <p:nvPicPr>
          <p:cNvPr id="3" name="Tartalom helye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0434" y="1588655"/>
            <a:ext cx="8596802" cy="516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02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Magyarországon a 1995 és 2017 közötti időszak </a:t>
            </a:r>
            <a:r>
              <a:rPr lang="hu-HU" b="1" i="1" dirty="0" smtClean="0"/>
              <a:t>egészét </a:t>
            </a:r>
            <a:r>
              <a:rPr lang="hu-HU" dirty="0" smtClean="0"/>
              <a:t>tekintve nincs trendje a cserearány-alakulásnak, bár jelentősek voltak a kilengések -&gt;</a:t>
            </a:r>
          </a:p>
          <a:p>
            <a:pPr lvl="1"/>
            <a:r>
              <a:rPr lang="hu-HU" dirty="0" smtClean="0"/>
              <a:t>Az RGDI </a:t>
            </a:r>
            <a:r>
              <a:rPr lang="hu-HU" dirty="0" err="1" smtClean="0"/>
              <a:t>növ</a:t>
            </a:r>
            <a:r>
              <a:rPr lang="hu-HU" dirty="0" smtClean="0"/>
              <a:t>. hosszabb távon kb. megegyezik a GDP </a:t>
            </a:r>
            <a:r>
              <a:rPr lang="hu-HU" dirty="0" err="1" smtClean="0"/>
              <a:t>reálnöv</a:t>
            </a:r>
            <a:r>
              <a:rPr lang="hu-HU" dirty="0" smtClean="0"/>
              <a:t>. </a:t>
            </a:r>
            <a:r>
              <a:rPr lang="hu-HU" dirty="0" err="1" smtClean="0"/>
              <a:t>-el</a:t>
            </a:r>
            <a:r>
              <a:rPr lang="hu-HU" dirty="0" smtClean="0"/>
              <a:t> (nincs hosszú távú „pech”) </a:t>
            </a:r>
            <a:endParaRPr lang="hu-HU" dirty="0"/>
          </a:p>
          <a:p>
            <a:r>
              <a:rPr lang="hu-HU" dirty="0" smtClean="0"/>
              <a:t>A balti országokban és Romániában felfelé, és pl. Szlovákiában lefelé mutat a </a:t>
            </a:r>
            <a:r>
              <a:rPr lang="hu-HU" dirty="0" err="1" smtClean="0"/>
              <a:t>ToT</a:t>
            </a:r>
            <a:r>
              <a:rPr lang="hu-HU" dirty="0" smtClean="0"/>
              <a:t> trendje</a:t>
            </a:r>
          </a:p>
          <a:p>
            <a:pPr lvl="1"/>
            <a:r>
              <a:rPr lang="hu-HU" dirty="0" smtClean="0"/>
              <a:t>EE,  LT, RO: RGDI’&gt;GDP’; SK: RGDI’&lt;GDP’</a:t>
            </a:r>
          </a:p>
          <a:p>
            <a:r>
              <a:rPr lang="hu-HU" dirty="0" smtClean="0"/>
              <a:t>HU: az árukereskedelemben hosszabb távon romlottak, a </a:t>
            </a:r>
            <a:r>
              <a:rPr lang="hu-HU" dirty="0" err="1" smtClean="0"/>
              <a:t>szolg</a:t>
            </a:r>
            <a:r>
              <a:rPr lang="hu-HU" dirty="0" smtClean="0"/>
              <a:t>. kereskedelemben javultak a cserearányok </a:t>
            </a:r>
          </a:p>
          <a:p>
            <a:r>
              <a:rPr lang="hu-HU" dirty="0" smtClean="0"/>
              <a:t> A cserarány-változások reáljövedelmi hatása a gazdaság nyitottságával együtt nő</a:t>
            </a:r>
          </a:p>
        </p:txBody>
      </p:sp>
    </p:spTree>
    <p:extLst>
      <p:ext uri="{BB962C8B-B14F-4D97-AF65-F5344CB8AC3E}">
        <p14:creationId xmlns:p14="http://schemas.microsoft.com/office/powerpoint/2010/main" val="328403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Három fő témakör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11621" y="1412081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Miért lehet </a:t>
            </a:r>
            <a:r>
              <a:rPr lang="hu-HU" dirty="0" smtClean="0"/>
              <a:t>érdekes </a:t>
            </a:r>
            <a:r>
              <a:rPr lang="hu-HU" i="1" dirty="0" smtClean="0"/>
              <a:t>makrogazdasági szempontból</a:t>
            </a:r>
            <a:r>
              <a:rPr lang="hu-HU" dirty="0" smtClean="0"/>
              <a:t> a kk. cserearányok (</a:t>
            </a:r>
            <a:r>
              <a:rPr lang="hu-HU" dirty="0" err="1" smtClean="0"/>
              <a:t>ToT</a:t>
            </a:r>
            <a:r>
              <a:rPr lang="hu-HU" dirty="0" smtClean="0"/>
              <a:t>) alakulása? </a:t>
            </a:r>
          </a:p>
          <a:p>
            <a:pPr lvl="1"/>
            <a:r>
              <a:rPr lang="hu-HU" dirty="0" smtClean="0"/>
              <a:t>Kétféle szempont: </a:t>
            </a:r>
          </a:p>
          <a:p>
            <a:pPr lvl="2"/>
            <a:r>
              <a:rPr lang="hu-HU" dirty="0" smtClean="0"/>
              <a:t>Áru és szolgáltatásforgalmi egyenleg </a:t>
            </a:r>
          </a:p>
          <a:p>
            <a:pPr lvl="2"/>
            <a:r>
              <a:rPr lang="hu-HU" b="1" i="1" dirty="0" smtClean="0"/>
              <a:t>A </a:t>
            </a:r>
            <a:r>
              <a:rPr lang="hu-HU" b="1" i="1" dirty="0" err="1" smtClean="0"/>
              <a:t>ToT</a:t>
            </a:r>
            <a:r>
              <a:rPr lang="hu-HU" b="1" i="1" dirty="0" smtClean="0"/>
              <a:t> reáljövedelmi hatása </a:t>
            </a:r>
          </a:p>
          <a:p>
            <a:r>
              <a:rPr lang="hu-HU" dirty="0" smtClean="0"/>
              <a:t>A </a:t>
            </a:r>
            <a:r>
              <a:rPr lang="hu-HU" dirty="0"/>
              <a:t>cserearány-változás hatása a bruttó hazai reáljövedelemre (</a:t>
            </a:r>
            <a:r>
              <a:rPr lang="hu-HU" dirty="0" err="1"/>
              <a:t>RGDI-ra</a:t>
            </a:r>
            <a:r>
              <a:rPr lang="hu-HU" dirty="0" smtClean="0"/>
              <a:t>) </a:t>
            </a:r>
          </a:p>
          <a:p>
            <a:pPr lvl="1"/>
            <a:r>
              <a:rPr lang="hu-HU" dirty="0" smtClean="0"/>
              <a:t>értelmezés </a:t>
            </a:r>
          </a:p>
          <a:p>
            <a:pPr lvl="1"/>
            <a:r>
              <a:rPr lang="hu-HU" dirty="0" smtClean="0"/>
              <a:t>alternatív </a:t>
            </a:r>
            <a:r>
              <a:rPr lang="hu-HU" dirty="0" err="1" smtClean="0"/>
              <a:t>számszerűsítési</a:t>
            </a:r>
            <a:r>
              <a:rPr lang="hu-HU" dirty="0" smtClean="0"/>
              <a:t> módszerek</a:t>
            </a:r>
          </a:p>
          <a:p>
            <a:r>
              <a:rPr lang="hu-HU" dirty="0" smtClean="0"/>
              <a:t>Magyarország tapasztalatai nemzetközi összehasonlításban (1995-2017)</a:t>
            </a:r>
          </a:p>
          <a:p>
            <a:pPr lvl="1"/>
            <a:r>
              <a:rPr lang="hu-HU" dirty="0" smtClean="0"/>
              <a:t>külkereskedelmi cserearányok alakulása és </a:t>
            </a:r>
          </a:p>
          <a:p>
            <a:pPr lvl="1"/>
            <a:r>
              <a:rPr lang="hu-HU" dirty="0" smtClean="0"/>
              <a:t>a cserearány-változások hatása az </a:t>
            </a:r>
            <a:r>
              <a:rPr lang="hu-HU" dirty="0" err="1" smtClean="0"/>
              <a:t>RGDI-ra</a:t>
            </a:r>
            <a:r>
              <a:rPr lang="hu-HU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301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200" dirty="0"/>
              <a:t>A GDP és a belföldi felhasználás </a:t>
            </a:r>
            <a:r>
              <a:rPr lang="hu-HU" sz="3200" dirty="0" err="1"/>
              <a:t>deflátora</a:t>
            </a:r>
            <a:r>
              <a:rPr lang="hu-HU" sz="3200" dirty="0"/>
              <a:t> (bal tengely), a kettő aránya és a </a:t>
            </a:r>
            <a:r>
              <a:rPr lang="hu-HU" sz="3200" dirty="0" smtClean="0"/>
              <a:t>nemzetgazdasági </a:t>
            </a:r>
            <a:r>
              <a:rPr lang="hu-HU" sz="3200" dirty="0"/>
              <a:t>külkereskedelem </a:t>
            </a:r>
            <a:r>
              <a:rPr lang="hu-HU" sz="3200" dirty="0" smtClean="0"/>
              <a:t>cserearány-mutatójának </a:t>
            </a:r>
            <a:r>
              <a:rPr lang="hu-HU" sz="3200" dirty="0"/>
              <a:t>alakulása (jobb tengely</a:t>
            </a:r>
            <a:r>
              <a:rPr lang="hu-HU" sz="3200" dirty="0" smtClean="0"/>
              <a:t>), 1995-2017</a:t>
            </a:r>
            <a:endParaRPr lang="hu-HU" sz="32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67156" y="1821007"/>
            <a:ext cx="5900467" cy="354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6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 smtClean="0"/>
              <a:t>Marton Ádám hozzájárulása a hazai cserarány-alakulás elemzéséhez (1970-es évek)</a:t>
            </a:r>
            <a:endParaRPr lang="hu-HU" sz="4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nemzetközi és a hazai külkereskedelmi áralakulás rendkívül alapos elemzése az árú-külkereskedelem árindexei alapján</a:t>
            </a:r>
          </a:p>
          <a:p>
            <a:r>
              <a:rPr lang="hu-HU" dirty="0" smtClean="0"/>
              <a:t> Szembeszállt az akkor (és a ma újra) dívó „sérelmi közgazdaságtannal”</a:t>
            </a:r>
          </a:p>
          <a:p>
            <a:pPr lvl="1"/>
            <a:r>
              <a:rPr lang="hu-HU" dirty="0" smtClean="0"/>
              <a:t>nem igaz, hogy a „nyugat” mindig „bánt minket” (akkor: kvótákkal és egyebekkel) </a:t>
            </a:r>
          </a:p>
          <a:p>
            <a:pPr lvl="1"/>
            <a:r>
              <a:rPr lang="hu-HU" dirty="0" smtClean="0"/>
              <a:t>kimutatta, hogy a külkereskedelmi cserearányok romlása nem a nyugat gonoszságához, hanem ahhoz volt köthető, hogy a hazai kivitel minősége –  lényegében minden árucsoportban </a:t>
            </a:r>
            <a:r>
              <a:rPr lang="hu-HU" dirty="0"/>
              <a:t>– </a:t>
            </a:r>
            <a:r>
              <a:rPr lang="hu-HU" dirty="0" smtClean="0"/>
              <a:t>egyre jobban lemaradt a nyugati piaci követelményektől</a:t>
            </a:r>
          </a:p>
          <a:p>
            <a:pPr lvl="1"/>
            <a:r>
              <a:rPr lang="hu-HU" dirty="0" smtClean="0"/>
              <a:t>ez akkoriban igen bátor szakmai kiállást jelentett; ma újra kezdjük megérteni ennek jelentőségét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50145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Konvergencia a GDP és az RGDI alapján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5852" y="1507572"/>
            <a:ext cx="4580803" cy="275224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325" y="1489458"/>
            <a:ext cx="4580803" cy="275224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8287" y="4105755"/>
            <a:ext cx="4579279" cy="275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000" dirty="0"/>
              <a:t>A </a:t>
            </a:r>
            <a:r>
              <a:rPr lang="hu-HU" sz="4000" dirty="0" smtClean="0"/>
              <a:t>„</a:t>
            </a:r>
            <a:r>
              <a:rPr lang="hu-HU" sz="4000" dirty="0" err="1" smtClean="0"/>
              <a:t>terms</a:t>
            </a:r>
            <a:r>
              <a:rPr lang="hu-HU" sz="4000" dirty="0" smtClean="0"/>
              <a:t> </a:t>
            </a:r>
            <a:r>
              <a:rPr lang="hu-HU" sz="4000" dirty="0"/>
              <a:t>of </a:t>
            </a:r>
            <a:r>
              <a:rPr lang="hu-HU" sz="4000" dirty="0" smtClean="0"/>
              <a:t>trade”:</a:t>
            </a:r>
            <a:endParaRPr lang="hu-HU" sz="40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ToT</a:t>
            </a:r>
            <a:r>
              <a:rPr lang="hu-HU" dirty="0"/>
              <a:t> </a:t>
            </a:r>
            <a:r>
              <a:rPr lang="hu-HU" dirty="0" smtClean="0"/>
              <a:t>= 100*</a:t>
            </a:r>
            <a:r>
              <a:rPr lang="hu-HU" dirty="0" err="1" smtClean="0"/>
              <a:t>Px</a:t>
            </a:r>
            <a:r>
              <a:rPr lang="hu-HU" dirty="0" smtClean="0"/>
              <a:t>/</a:t>
            </a:r>
            <a:r>
              <a:rPr lang="hu-HU" dirty="0" err="1" smtClean="0"/>
              <a:t>Pm</a:t>
            </a:r>
            <a:endParaRPr lang="hu-HU" dirty="0"/>
          </a:p>
          <a:p>
            <a:r>
              <a:rPr lang="hu-HU" dirty="0"/>
              <a:t>Ha </a:t>
            </a:r>
            <a:r>
              <a:rPr lang="hu-HU" dirty="0" err="1"/>
              <a:t>Px</a:t>
            </a:r>
            <a:r>
              <a:rPr lang="hu-HU" dirty="0"/>
              <a:t>&gt;</a:t>
            </a:r>
            <a:r>
              <a:rPr lang="hu-HU" dirty="0" err="1"/>
              <a:t>Pm</a:t>
            </a:r>
            <a:r>
              <a:rPr lang="hu-HU" dirty="0"/>
              <a:t> </a:t>
            </a:r>
            <a:r>
              <a:rPr lang="hu-HU" dirty="0">
                <a:sym typeface="Wingdings" pitchFamily="2" charset="2"/>
              </a:rPr>
              <a:t> </a:t>
            </a:r>
            <a:r>
              <a:rPr lang="hu-HU" dirty="0" err="1"/>
              <a:t>jöv</a:t>
            </a:r>
            <a:r>
              <a:rPr lang="hu-HU" dirty="0"/>
              <a:t>. transzfer befelé; ellenkező esetben kifelé</a:t>
            </a:r>
          </a:p>
          <a:p>
            <a:r>
              <a:rPr lang="hu-HU" dirty="0"/>
              <a:t>Ez a </a:t>
            </a:r>
            <a:r>
              <a:rPr lang="hu-HU" dirty="0" err="1"/>
              <a:t>jöv</a:t>
            </a:r>
            <a:r>
              <a:rPr lang="hu-HU" dirty="0"/>
              <a:t>. transzfer „implicit” (miért?)</a:t>
            </a:r>
          </a:p>
          <a:p>
            <a:r>
              <a:rPr lang="hu-HU" dirty="0"/>
              <a:t>Általában az </a:t>
            </a:r>
            <a:r>
              <a:rPr lang="hu-HU" b="1" dirty="0"/>
              <a:t>áru</a:t>
            </a:r>
            <a:r>
              <a:rPr lang="hu-HU" dirty="0"/>
              <a:t>forgalomban nézzük (termékcsoportok között, azokon belül), </a:t>
            </a:r>
            <a:r>
              <a:rPr lang="hu-HU" b="1" dirty="0"/>
              <a:t>de makro-szinten az áru+ szolgáltatás-forgalmi cserearány-mutató </a:t>
            </a:r>
            <a:r>
              <a:rPr lang="hu-HU" b="1" dirty="0" smtClean="0"/>
              <a:t>érdekes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502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hu-HU" sz="3600" dirty="0"/>
              <a:t>Makroszinten miért érdekes?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2313" y="1125538"/>
            <a:ext cx="8229600" cy="452596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r>
              <a:rPr lang="hu-HU" sz="2000" dirty="0" smtClean="0"/>
              <a:t>Az folyó áras NX szempontjából triviális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solidFill>
                  <a:schemeClr val="bg2">
                    <a:lumMod val="90000"/>
                  </a:schemeClr>
                </a:solidFill>
              </a:rPr>
              <a:t>A makroszintű jövedelem szempontjából nem triviális</a:t>
            </a:r>
          </a:p>
          <a:p>
            <a:pPr>
              <a:lnSpc>
                <a:spcPct val="80000"/>
              </a:lnSpc>
            </a:pPr>
            <a:r>
              <a:rPr lang="hu-HU" sz="2000" dirty="0" smtClean="0">
                <a:solidFill>
                  <a:schemeClr val="bg2">
                    <a:lumMod val="90000"/>
                  </a:schemeClr>
                </a:solidFill>
              </a:rPr>
              <a:t>A </a:t>
            </a:r>
            <a:r>
              <a:rPr lang="hu-HU" sz="2000" dirty="0">
                <a:solidFill>
                  <a:schemeClr val="bg2">
                    <a:lumMod val="90000"/>
                  </a:schemeClr>
                </a:solidFill>
              </a:rPr>
              <a:t>GDP a belföldi </a:t>
            </a:r>
            <a:r>
              <a:rPr lang="hu-HU" sz="2000" i="1" dirty="0">
                <a:solidFill>
                  <a:schemeClr val="bg2">
                    <a:lumMod val="90000"/>
                  </a:schemeClr>
                </a:solidFill>
              </a:rPr>
              <a:t>termelés által generált</a:t>
            </a:r>
            <a:r>
              <a:rPr lang="hu-HU" sz="2000" dirty="0">
                <a:solidFill>
                  <a:schemeClr val="bg2">
                    <a:lumMod val="90000"/>
                  </a:schemeClr>
                </a:solidFill>
              </a:rPr>
              <a:t> jövedelemnek a mutatója </a:t>
            </a:r>
            <a:endParaRPr lang="hu-HU" sz="2000" dirty="0" smtClean="0">
              <a:solidFill>
                <a:schemeClr val="bg2">
                  <a:lumMod val="90000"/>
                </a:schemeClr>
              </a:solidFill>
            </a:endParaRPr>
          </a:p>
          <a:p>
            <a:pPr marL="360363" lvl="1" indent="-92075">
              <a:lnSpc>
                <a:spcPct val="80000"/>
              </a:lnSpc>
            </a:pPr>
            <a:r>
              <a:rPr lang="hu-HU" sz="1600" dirty="0" smtClean="0">
                <a:solidFill>
                  <a:schemeClr val="bg2">
                    <a:lumMod val="90000"/>
                  </a:schemeClr>
                </a:solidFill>
              </a:rPr>
              <a:t>GDP = Munkavállalói </a:t>
            </a:r>
            <a:r>
              <a:rPr lang="hu-HU" sz="1600" dirty="0" err="1" smtClean="0">
                <a:solidFill>
                  <a:schemeClr val="bg2">
                    <a:lumMod val="90000"/>
                  </a:schemeClr>
                </a:solidFill>
              </a:rPr>
              <a:t>jöv</a:t>
            </a:r>
            <a:r>
              <a:rPr lang="hu-HU" sz="1600" dirty="0" smtClean="0">
                <a:solidFill>
                  <a:schemeClr val="bg2">
                    <a:lumMod val="90000"/>
                  </a:schemeClr>
                </a:solidFill>
              </a:rPr>
              <a:t>. + vegyes </a:t>
            </a:r>
            <a:r>
              <a:rPr lang="hu-HU" sz="1600" dirty="0" err="1" smtClean="0">
                <a:solidFill>
                  <a:schemeClr val="bg2">
                    <a:lumMod val="90000"/>
                  </a:schemeClr>
                </a:solidFill>
              </a:rPr>
              <a:t>jövedelm</a:t>
            </a:r>
            <a:r>
              <a:rPr lang="hu-HU" sz="1600" dirty="0" smtClean="0">
                <a:solidFill>
                  <a:schemeClr val="bg2">
                    <a:lumMod val="90000"/>
                  </a:schemeClr>
                </a:solidFill>
              </a:rPr>
              <a:t> + működési eredmény + nettó termelési adók</a:t>
            </a:r>
          </a:p>
          <a:p>
            <a:pPr marL="268288" lvl="1" indent="0">
              <a:lnSpc>
                <a:spcPct val="80000"/>
              </a:lnSpc>
              <a:tabLst>
                <a:tab pos="536575" algn="l"/>
              </a:tabLst>
            </a:pPr>
            <a:r>
              <a:rPr lang="hu-HU" sz="1600" dirty="0" smtClean="0">
                <a:solidFill>
                  <a:schemeClr val="bg2">
                    <a:lumMod val="90000"/>
                  </a:schemeClr>
                </a:solidFill>
              </a:rPr>
              <a:t> GDP </a:t>
            </a:r>
            <a:r>
              <a:rPr lang="hu-HU" sz="1600" dirty="0">
                <a:solidFill>
                  <a:schemeClr val="bg2">
                    <a:lumMod val="90000"/>
                  </a:schemeClr>
                </a:solidFill>
              </a:rPr>
              <a:t>= összes hazai végső kiadás </a:t>
            </a:r>
            <a:r>
              <a:rPr lang="hu-HU" sz="1600" i="1" dirty="0">
                <a:solidFill>
                  <a:schemeClr val="bg2">
                    <a:lumMod val="90000"/>
                  </a:schemeClr>
                </a:solidFill>
              </a:rPr>
              <a:t>mínusz</a:t>
            </a:r>
            <a:r>
              <a:rPr lang="hu-HU" sz="1600" dirty="0">
                <a:solidFill>
                  <a:schemeClr val="bg2">
                    <a:lumMod val="90000"/>
                  </a:schemeClr>
                </a:solidFill>
              </a:rPr>
              <a:t> import </a:t>
            </a:r>
            <a:r>
              <a:rPr lang="hu-HU" sz="1600" i="1" dirty="0">
                <a:solidFill>
                  <a:schemeClr val="bg2">
                    <a:lumMod val="90000"/>
                  </a:schemeClr>
                </a:solidFill>
              </a:rPr>
              <a:t>plusz</a:t>
            </a:r>
            <a:r>
              <a:rPr lang="hu-HU" sz="1600" dirty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hu-HU" sz="1600" dirty="0" smtClean="0">
                <a:solidFill>
                  <a:schemeClr val="bg2">
                    <a:lumMod val="90000"/>
                  </a:schemeClr>
                </a:solidFill>
              </a:rPr>
              <a:t>export </a:t>
            </a:r>
          </a:p>
          <a:p>
            <a:pPr lvl="1">
              <a:lnSpc>
                <a:spcPct val="80000"/>
              </a:lnSpc>
            </a:pPr>
            <a:endParaRPr lang="hu-HU" sz="1600" dirty="0">
              <a:solidFill>
                <a:schemeClr val="bg2">
                  <a:lumMod val="9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hu-HU" sz="2000" dirty="0">
                <a:solidFill>
                  <a:schemeClr val="bg2">
                    <a:lumMod val="90000"/>
                  </a:schemeClr>
                </a:solidFill>
              </a:rPr>
              <a:t>A változatlan áron mért nettó export alakulása [</a:t>
            </a:r>
            <a:r>
              <a:rPr lang="hu-HU" sz="2000" dirty="0" smtClean="0">
                <a:solidFill>
                  <a:schemeClr val="bg2">
                    <a:lumMod val="90000"/>
                  </a:schemeClr>
                </a:solidFill>
              </a:rPr>
              <a:t>d(X/</a:t>
            </a:r>
            <a:r>
              <a:rPr lang="hu-HU" sz="2000" dirty="0" err="1" smtClean="0">
                <a:solidFill>
                  <a:schemeClr val="bg2">
                    <a:lumMod val="90000"/>
                  </a:schemeClr>
                </a:solidFill>
              </a:rPr>
              <a:t>Px</a:t>
            </a:r>
            <a:r>
              <a:rPr lang="hu-HU" sz="2000" dirty="0" smtClean="0">
                <a:solidFill>
                  <a:schemeClr val="bg2">
                    <a:lumMod val="90000"/>
                  </a:schemeClr>
                </a:solidFill>
              </a:rPr>
              <a:t> - M/</a:t>
            </a:r>
            <a:r>
              <a:rPr lang="hu-HU" sz="2000" dirty="0" err="1" smtClean="0">
                <a:solidFill>
                  <a:schemeClr val="bg2">
                    <a:lumMod val="90000"/>
                  </a:schemeClr>
                </a:solidFill>
              </a:rPr>
              <a:t>Pm</a:t>
            </a:r>
            <a:r>
              <a:rPr lang="hu-HU" sz="2000" dirty="0" smtClean="0">
                <a:solidFill>
                  <a:schemeClr val="bg2">
                    <a:lumMod val="90000"/>
                  </a:schemeClr>
                </a:solidFill>
              </a:rPr>
              <a:t>)] arról </a:t>
            </a:r>
            <a:r>
              <a:rPr lang="hu-HU" sz="2000" dirty="0">
                <a:solidFill>
                  <a:schemeClr val="bg2">
                    <a:lumMod val="90000"/>
                  </a:schemeClr>
                </a:solidFill>
              </a:rPr>
              <a:t>ad képet: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000" i="1" dirty="0">
                <a:solidFill>
                  <a:schemeClr val="bg2">
                    <a:lumMod val="90000"/>
                  </a:schemeClr>
                </a:solidFill>
              </a:rPr>
              <a:t>	</a:t>
            </a:r>
            <a:r>
              <a:rPr lang="hu-HU" sz="2000" i="1" dirty="0" smtClean="0">
                <a:solidFill>
                  <a:schemeClr val="bg2">
                    <a:lumMod val="90000"/>
                  </a:schemeClr>
                </a:solidFill>
              </a:rPr>
              <a:t>a megtermelt hazai </a:t>
            </a:r>
            <a:r>
              <a:rPr lang="hu-HU" sz="2000" dirty="0" smtClean="0">
                <a:solidFill>
                  <a:schemeClr val="bg2">
                    <a:lumMod val="90000"/>
                  </a:schemeClr>
                </a:solidFill>
              </a:rPr>
              <a:t>reáljövedelem </a:t>
            </a:r>
            <a:r>
              <a:rPr lang="hu-HU" sz="2000" i="1" dirty="0" smtClean="0">
                <a:solidFill>
                  <a:schemeClr val="bg2">
                    <a:lumMod val="90000"/>
                  </a:schemeClr>
                </a:solidFill>
              </a:rPr>
              <a:t>változásához</a:t>
            </a:r>
            <a:r>
              <a:rPr lang="hu-HU" sz="2000" dirty="0" smtClean="0">
                <a:solidFill>
                  <a:schemeClr val="bg2">
                    <a:lumMod val="90000"/>
                  </a:schemeClr>
                </a:solidFill>
              </a:rPr>
              <a:t> mennyiben </a:t>
            </a:r>
            <a:r>
              <a:rPr lang="hu-HU" sz="2000" dirty="0">
                <a:solidFill>
                  <a:schemeClr val="bg2">
                    <a:lumMod val="90000"/>
                  </a:schemeClr>
                </a:solidFill>
              </a:rPr>
              <a:t>járult hozzá a külgazdasági tranzakciók </a:t>
            </a:r>
            <a:r>
              <a:rPr lang="hu-HU" sz="2000" dirty="0" smtClean="0">
                <a:solidFill>
                  <a:schemeClr val="bg2">
                    <a:lumMod val="90000"/>
                  </a:schemeClr>
                </a:solidFill>
              </a:rPr>
              <a:t>„reálegyenlegének” változása</a:t>
            </a:r>
            <a:endParaRPr lang="hu-HU" sz="2000" dirty="0">
              <a:solidFill>
                <a:schemeClr val="bg2">
                  <a:lumMod val="90000"/>
                </a:schemeClr>
              </a:solidFill>
            </a:endParaRPr>
          </a:p>
          <a:p>
            <a:pPr>
              <a:lnSpc>
                <a:spcPct val="80000"/>
              </a:lnSpc>
            </a:pPr>
            <a:r>
              <a:rPr lang="hu-HU" sz="2000" dirty="0"/>
              <a:t>Arról azonban sem a </a:t>
            </a:r>
            <a:r>
              <a:rPr lang="hu-HU" sz="2000" dirty="0" smtClean="0"/>
              <a:t>GDP volumenváltozása, </a:t>
            </a:r>
            <a:r>
              <a:rPr lang="hu-HU" sz="2000" dirty="0"/>
              <a:t>sem a </a:t>
            </a:r>
            <a:r>
              <a:rPr lang="hu-HU" sz="2000" dirty="0" smtClean="0"/>
              <a:t>változatlan áron mért NX növekedési hozzájárulása nem </a:t>
            </a:r>
            <a:r>
              <a:rPr lang="hu-HU" sz="2000" dirty="0"/>
              <a:t>szolgál információval, hogy: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hu-HU" sz="2000" dirty="0"/>
              <a:t>	</a:t>
            </a:r>
            <a:r>
              <a:rPr lang="hu-HU" sz="2000" b="1" dirty="0"/>
              <a:t>a nemzetközi árarányok (a cserearányok) változása folytán a </a:t>
            </a:r>
            <a:r>
              <a:rPr lang="hu-HU" sz="2000" b="1" i="1" dirty="0"/>
              <a:t>belföldön megtermelt reáljövedelem </a:t>
            </a:r>
            <a:r>
              <a:rPr lang="hu-HU" sz="2000" b="1" dirty="0"/>
              <a:t>egységéből több vagy kevesebb import vásárolható-e meg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hu-HU" sz="2000" dirty="0"/>
              <a:t>	</a:t>
            </a:r>
            <a:r>
              <a:rPr lang="hu-HU" sz="2000" dirty="0" smtClean="0"/>
              <a:t>(Vagyis: </a:t>
            </a:r>
            <a:r>
              <a:rPr lang="hu-HU" sz="2000" dirty="0"/>
              <a:t>a </a:t>
            </a:r>
            <a:r>
              <a:rPr lang="hu-HU" sz="2000" i="1" dirty="0" smtClean="0"/>
              <a:t>megtermelt</a:t>
            </a:r>
            <a:r>
              <a:rPr lang="hu-HU" sz="2000" dirty="0" smtClean="0"/>
              <a:t> reáljövedelem </a:t>
            </a:r>
            <a:r>
              <a:rPr lang="hu-HU" sz="2000" i="1" dirty="0" smtClean="0"/>
              <a:t>vásárlóereje</a:t>
            </a:r>
            <a:r>
              <a:rPr lang="hu-HU" sz="2000" dirty="0" smtClean="0"/>
              <a:t> nőtt vagy csökkent-e a külföldi </a:t>
            </a:r>
            <a:r>
              <a:rPr lang="hu-HU" sz="2000" dirty="0"/>
              <a:t>árukkal és szolgáltatásokkal </a:t>
            </a:r>
            <a:r>
              <a:rPr lang="hu-HU" sz="2000" dirty="0" smtClean="0"/>
              <a:t>szemben, s </a:t>
            </a:r>
            <a:r>
              <a:rPr lang="hu-HU" sz="2000" dirty="0"/>
              <a:t>ha igen, milyen </a:t>
            </a:r>
            <a:r>
              <a:rPr lang="hu-HU" sz="2000" dirty="0" smtClean="0"/>
              <a:t>mértékben</a:t>
            </a:r>
            <a:r>
              <a:rPr lang="hu-HU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2438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dirty="0"/>
              <a:t>Hogyan </a:t>
            </a:r>
            <a:r>
              <a:rPr lang="hu-HU" sz="3600" dirty="0" smtClean="0"/>
              <a:t>mérjük a </a:t>
            </a:r>
            <a:r>
              <a:rPr lang="hu-HU" sz="3600" dirty="0" err="1" smtClean="0"/>
              <a:t>ToT</a:t>
            </a:r>
            <a:r>
              <a:rPr lang="hu-HU" sz="3600" dirty="0" smtClean="0"/>
              <a:t> hatását?</a:t>
            </a:r>
            <a:r>
              <a:rPr lang="hu-HU" sz="3600" dirty="0"/>
              <a:t/>
            </a:r>
            <a:br>
              <a:rPr lang="hu-HU" sz="3600" dirty="0"/>
            </a:br>
            <a:r>
              <a:rPr lang="hu-HU" sz="2400" dirty="0"/>
              <a:t>A folyó áron mért nettó export (NX = X-M) </a:t>
            </a:r>
            <a:r>
              <a:rPr lang="hu-HU" sz="2400" i="1" dirty="0"/>
              <a:t>változásának</a:t>
            </a:r>
            <a:r>
              <a:rPr lang="hu-HU" sz="2400" dirty="0"/>
              <a:t> felbontásából indulunk ki</a:t>
            </a:r>
            <a:r>
              <a:rPr lang="hu-HU" sz="2800" dirty="0"/>
              <a:t> </a:t>
            </a:r>
          </a:p>
        </p:txBody>
      </p:sp>
      <p:pic>
        <p:nvPicPr>
          <p:cNvPr id="5530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11338" y="2276475"/>
            <a:ext cx="8856662" cy="1563688"/>
          </a:xfrm>
          <a:noFill/>
          <a:ln/>
        </p:spPr>
      </p:pic>
      <p:pic>
        <p:nvPicPr>
          <p:cNvPr id="5530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47850" y="4005263"/>
            <a:ext cx="7710488" cy="703262"/>
          </a:xfrm>
          <a:noFill/>
          <a:ln/>
        </p:spPr>
      </p:pic>
      <p:sp>
        <p:nvSpPr>
          <p:cNvPr id="55304" name="Line 8"/>
          <p:cNvSpPr>
            <a:spLocks noChangeShapeType="1"/>
          </p:cNvSpPr>
          <p:nvPr/>
        </p:nvSpPr>
        <p:spPr bwMode="auto">
          <a:xfrm flipH="1">
            <a:off x="7896226" y="3500439"/>
            <a:ext cx="1152525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7732713" y="5392738"/>
            <a:ext cx="20392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hu-HU"/>
              <a:t>T: cserearány -hatás</a:t>
            </a:r>
          </a:p>
        </p:txBody>
      </p:sp>
    </p:spTree>
    <p:extLst>
      <p:ext uri="{BB962C8B-B14F-4D97-AF65-F5344CB8AC3E}">
        <p14:creationId xmlns:p14="http://schemas.microsoft.com/office/powerpoint/2010/main" val="310297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3600" dirty="0"/>
              <a:t>A cserarány-hatással korrigált GDP: RGDI</a:t>
            </a:r>
            <a:r>
              <a:rPr lang="hu-HU" sz="4000" dirty="0"/>
              <a:t>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79418"/>
            <a:ext cx="10515600" cy="459754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hu-HU" sz="2000" dirty="0"/>
              <a:t>RGDI: </a:t>
            </a:r>
            <a:r>
              <a:rPr lang="hu-HU" sz="2000" b="1" dirty="0" err="1"/>
              <a:t>real</a:t>
            </a:r>
            <a:r>
              <a:rPr lang="hu-HU" sz="2000" b="1" dirty="0"/>
              <a:t> </a:t>
            </a:r>
            <a:r>
              <a:rPr lang="hu-HU" sz="2000" b="1" dirty="0" err="1"/>
              <a:t>gross</a:t>
            </a:r>
            <a:r>
              <a:rPr lang="hu-HU" sz="2000" b="1" dirty="0"/>
              <a:t> </a:t>
            </a:r>
            <a:r>
              <a:rPr lang="hu-HU" sz="2000" b="1" dirty="0" err="1"/>
              <a:t>domestic</a:t>
            </a:r>
            <a:r>
              <a:rPr lang="hu-HU" sz="2000" b="1" dirty="0"/>
              <a:t> </a:t>
            </a:r>
            <a:r>
              <a:rPr lang="hu-HU" sz="2000" b="1" dirty="0" err="1"/>
              <a:t>income</a:t>
            </a:r>
            <a:r>
              <a:rPr lang="hu-HU" sz="2000" dirty="0"/>
              <a:t>; bruttó hazai reáljövedelem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sz="2000" dirty="0"/>
              <a:t>(más elnevezés: </a:t>
            </a:r>
            <a:r>
              <a:rPr lang="hu-HU" sz="2000" b="1" dirty="0"/>
              <a:t>GDP </a:t>
            </a:r>
            <a:r>
              <a:rPr lang="hu-HU" sz="2000" b="1" dirty="0" err="1"/>
              <a:t>adjusted</a:t>
            </a:r>
            <a:r>
              <a:rPr lang="hu-HU" sz="2000" b="1" dirty="0"/>
              <a:t> </a:t>
            </a:r>
            <a:r>
              <a:rPr lang="hu-HU" sz="2000" b="1" dirty="0" err="1"/>
              <a:t>for</a:t>
            </a:r>
            <a:r>
              <a:rPr lang="hu-HU" sz="2000" b="1" dirty="0"/>
              <a:t> </a:t>
            </a:r>
            <a:r>
              <a:rPr lang="hu-HU" sz="2000" b="1" dirty="0" err="1"/>
              <a:t>the</a:t>
            </a:r>
            <a:r>
              <a:rPr lang="hu-HU" sz="2000" b="1" dirty="0"/>
              <a:t> </a:t>
            </a:r>
            <a:r>
              <a:rPr lang="hu-HU" sz="2000" b="1" dirty="0" err="1"/>
              <a:t>effects</a:t>
            </a:r>
            <a:r>
              <a:rPr lang="hu-HU" sz="2000" b="1" dirty="0"/>
              <a:t> of </a:t>
            </a:r>
            <a:r>
              <a:rPr lang="hu-HU" sz="2000" b="1" dirty="0" err="1"/>
              <a:t>ToT</a:t>
            </a:r>
            <a:r>
              <a:rPr lang="hu-HU" sz="2000" dirty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sz="2000" dirty="0"/>
              <a:t>Kiszámítása: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sz="2400" dirty="0"/>
              <a:t>	</a:t>
            </a:r>
            <a:r>
              <a:rPr lang="hu-HU" dirty="0" err="1"/>
              <a:t>RGDI</a:t>
            </a:r>
            <a:r>
              <a:rPr lang="hu-HU" baseline="-25000" dirty="0" err="1"/>
              <a:t>t</a:t>
            </a:r>
            <a:r>
              <a:rPr lang="hu-HU" dirty="0"/>
              <a:t> = </a:t>
            </a:r>
            <a:r>
              <a:rPr lang="hu-HU" dirty="0" err="1"/>
              <a:t>GDP</a:t>
            </a:r>
            <a:r>
              <a:rPr lang="hu-HU" baseline="-25000" dirty="0" err="1"/>
              <a:t>t</a:t>
            </a:r>
            <a:r>
              <a:rPr lang="hu-HU" dirty="0"/>
              <a:t>/</a:t>
            </a:r>
            <a:r>
              <a:rPr lang="hu-HU" dirty="0" err="1"/>
              <a:t>P</a:t>
            </a:r>
            <a:r>
              <a:rPr lang="hu-HU" baseline="-25000" dirty="0" err="1"/>
              <a:t>gdp</a:t>
            </a:r>
            <a:r>
              <a:rPr lang="hu-HU" dirty="0"/>
              <a:t> +T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hu-HU" sz="2400" dirty="0"/>
              <a:t>	</a:t>
            </a:r>
            <a:r>
              <a:rPr lang="hu-HU" sz="2400" dirty="0" smtClean="0"/>
              <a:t>(T: </a:t>
            </a:r>
            <a:r>
              <a:rPr lang="hu-HU" sz="2400" dirty="0" err="1" smtClean="0"/>
              <a:t>trading</a:t>
            </a:r>
            <a:r>
              <a:rPr lang="hu-HU" sz="2400" dirty="0" smtClean="0"/>
              <a:t> </a:t>
            </a:r>
            <a:r>
              <a:rPr lang="hu-HU" sz="2400" dirty="0" err="1" smtClean="0"/>
              <a:t>gain</a:t>
            </a:r>
            <a:r>
              <a:rPr lang="hu-HU" sz="2400" dirty="0" smtClean="0"/>
              <a:t>/</a:t>
            </a:r>
            <a:r>
              <a:rPr lang="hu-HU" sz="2400" dirty="0" err="1" smtClean="0"/>
              <a:t>loss</a:t>
            </a:r>
            <a:r>
              <a:rPr lang="hu-HU" sz="2400" dirty="0" smtClean="0"/>
              <a:t>)</a:t>
            </a:r>
            <a:endParaRPr lang="hu-HU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hu-HU" sz="2400" dirty="0"/>
              <a:t>	</a:t>
            </a:r>
            <a:endParaRPr lang="hu-HU" sz="240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hu-HU" sz="2400" dirty="0"/>
              <a:t>	</a:t>
            </a:r>
            <a:r>
              <a:rPr lang="hu-HU" sz="2400" dirty="0" smtClean="0"/>
              <a:t>T </a:t>
            </a:r>
            <a:r>
              <a:rPr lang="hu-HU" sz="2400" dirty="0"/>
              <a:t>= (X </a:t>
            </a:r>
            <a:r>
              <a:rPr lang="hu-HU" sz="2400" dirty="0">
                <a:sym typeface="Symbol" pitchFamily="18" charset="2"/>
              </a:rPr>
              <a:t></a:t>
            </a:r>
            <a:r>
              <a:rPr lang="hu-HU" sz="2400" dirty="0"/>
              <a:t> M)/</a:t>
            </a:r>
            <a:r>
              <a:rPr lang="hu-HU" sz="2400" dirty="0" err="1"/>
              <a:t>Pxm</a:t>
            </a:r>
            <a:r>
              <a:rPr lang="hu-HU" sz="2400" dirty="0"/>
              <a:t> </a:t>
            </a:r>
            <a:r>
              <a:rPr lang="hu-HU" sz="2400" dirty="0">
                <a:sym typeface="Symbol" pitchFamily="18" charset="2"/>
              </a:rPr>
              <a:t></a:t>
            </a:r>
            <a:r>
              <a:rPr lang="hu-HU" sz="2400" dirty="0"/>
              <a:t> [(X/</a:t>
            </a:r>
            <a:r>
              <a:rPr lang="hu-HU" sz="2400" dirty="0" err="1"/>
              <a:t>Px</a:t>
            </a:r>
            <a:r>
              <a:rPr lang="hu-HU" sz="2400" dirty="0"/>
              <a:t>) –(M/</a:t>
            </a:r>
            <a:r>
              <a:rPr lang="hu-HU" sz="2400" dirty="0" err="1"/>
              <a:t>Pm</a:t>
            </a:r>
            <a:r>
              <a:rPr lang="hu-HU" sz="2400" dirty="0"/>
              <a:t>)]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hu-HU" sz="2000" dirty="0"/>
              <a:t>T &gt;0, ha </a:t>
            </a:r>
            <a:r>
              <a:rPr lang="hu-HU" sz="2000" dirty="0" err="1"/>
              <a:t>Px</a:t>
            </a:r>
            <a:r>
              <a:rPr lang="hu-HU" sz="2000" dirty="0"/>
              <a:t>&gt;</a:t>
            </a:r>
            <a:r>
              <a:rPr lang="hu-HU" sz="2000" dirty="0" err="1"/>
              <a:t>Pm</a:t>
            </a:r>
            <a:r>
              <a:rPr lang="hu-HU" sz="2000" dirty="0"/>
              <a:t>; T=0 ha </a:t>
            </a:r>
            <a:r>
              <a:rPr lang="hu-HU" sz="2000" dirty="0" err="1"/>
              <a:t>Px</a:t>
            </a:r>
            <a:r>
              <a:rPr lang="hu-HU" sz="2000" dirty="0"/>
              <a:t>=</a:t>
            </a:r>
            <a:r>
              <a:rPr lang="hu-HU" sz="2000" dirty="0" err="1"/>
              <a:t>Pm</a:t>
            </a:r>
            <a:r>
              <a:rPr lang="hu-HU" sz="2000" dirty="0"/>
              <a:t>; T&lt;0, ha </a:t>
            </a:r>
            <a:r>
              <a:rPr lang="hu-HU" sz="2000" dirty="0" err="1"/>
              <a:t>Px</a:t>
            </a:r>
            <a:r>
              <a:rPr lang="hu-HU" sz="2000" dirty="0"/>
              <a:t>&lt;</a:t>
            </a:r>
            <a:r>
              <a:rPr lang="hu-HU" sz="2000" dirty="0" err="1"/>
              <a:t>Pm</a:t>
            </a:r>
            <a:endParaRPr lang="hu-HU" sz="2000" dirty="0"/>
          </a:p>
          <a:p>
            <a:pPr lvl="1">
              <a:lnSpc>
                <a:spcPct val="90000"/>
              </a:lnSpc>
              <a:buFontTx/>
              <a:buChar char="•"/>
            </a:pPr>
            <a:endParaRPr lang="hu-HU" sz="2000" b="1" dirty="0"/>
          </a:p>
          <a:p>
            <a:pPr marL="0" indent="0">
              <a:buNone/>
            </a:pPr>
            <a:r>
              <a:rPr lang="hu-HU" b="1" dirty="0"/>
              <a:t> </a:t>
            </a:r>
            <a:r>
              <a:rPr lang="hu-HU" b="1" dirty="0" smtClean="0"/>
              <a:t>   </a:t>
            </a:r>
            <a:r>
              <a:rPr lang="hu-HU" b="1" dirty="0" err="1" smtClean="0"/>
              <a:t>Vol</a:t>
            </a:r>
            <a:r>
              <a:rPr lang="hu-HU" b="1" dirty="0"/>
              <a:t>. index: RGDI’=</a:t>
            </a:r>
            <a:r>
              <a:rPr lang="hu-HU" b="1" dirty="0" err="1"/>
              <a:t>RGDI</a:t>
            </a:r>
            <a:r>
              <a:rPr lang="hu-HU" b="1" baseline="-25000" dirty="0" err="1"/>
              <a:t>t</a:t>
            </a:r>
            <a:r>
              <a:rPr lang="hu-HU" b="1" dirty="0"/>
              <a:t>/GDP</a:t>
            </a:r>
            <a:r>
              <a:rPr lang="hu-HU" b="1" baseline="-25000" dirty="0"/>
              <a:t>t-1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hu-HU" b="1" baseline="-25000" dirty="0"/>
          </a:p>
          <a:p>
            <a:pPr lvl="1">
              <a:buNone/>
            </a:pPr>
            <a:r>
              <a:rPr lang="hu-HU" sz="1800" dirty="0" smtClean="0"/>
              <a:t>Részletek</a:t>
            </a:r>
            <a:r>
              <a:rPr lang="hu-HU" sz="1800" dirty="0"/>
              <a:t>: ESA: </a:t>
            </a:r>
            <a:r>
              <a:rPr lang="hu-HU" sz="1800" dirty="0">
                <a:hlinkClick r:id="rId2"/>
              </a:rPr>
              <a:t>https://</a:t>
            </a:r>
            <a:r>
              <a:rPr lang="hu-HU" sz="1800" dirty="0" smtClean="0">
                <a:hlinkClick r:id="rId2"/>
              </a:rPr>
              <a:t>ec.europa.eu/eurostat/documents/3859598/5925693/KS-02-13-269-EN.PDF/44cd9d01-bc64-40e5-bd40-d17df0c69334</a:t>
            </a:r>
            <a:endParaRPr lang="hu-HU" sz="1800" dirty="0" smtClean="0"/>
          </a:p>
          <a:p>
            <a:pPr lvl="1">
              <a:buNone/>
            </a:pPr>
            <a:endParaRPr lang="hu-HU" sz="18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hu-HU" sz="1400" b="1" dirty="0" smtClean="0"/>
              <a:t> 10.46-10.47: </a:t>
            </a:r>
            <a:r>
              <a:rPr lang="en-GB" sz="1400" b="1" dirty="0" smtClean="0"/>
              <a:t>Measures </a:t>
            </a:r>
            <a:r>
              <a:rPr lang="en-GB" sz="1400" b="1" dirty="0"/>
              <a:t>of real income for the total </a:t>
            </a:r>
            <a:r>
              <a:rPr lang="en-GB" sz="1400" b="1" dirty="0" smtClean="0"/>
              <a:t>economy</a:t>
            </a:r>
            <a:r>
              <a:rPr lang="hu-HU" sz="1400" b="1" dirty="0" smtClean="0"/>
              <a:t> </a:t>
            </a:r>
            <a:r>
              <a:rPr lang="hu-HU" sz="1400" dirty="0" smtClean="0"/>
              <a:t>(</a:t>
            </a:r>
            <a:r>
              <a:rPr lang="hu-HU" sz="1400" dirty="0"/>
              <a:t>pp. </a:t>
            </a:r>
            <a:r>
              <a:rPr lang="hu-HU" sz="1400" dirty="0" smtClean="0"/>
              <a:t>302-303)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461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/>
              <a:t>Az RGDI’ alternatív számszerűsítése a BF </a:t>
            </a:r>
            <a:r>
              <a:rPr lang="hu-HU" sz="3600" dirty="0" err="1" smtClean="0"/>
              <a:t>deflátorával</a:t>
            </a:r>
            <a:r>
              <a:rPr lang="hu-HU" sz="3600" dirty="0" smtClean="0"/>
              <a:t>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14764"/>
            <a:ext cx="10515600" cy="4662199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RGDI’ = (</a:t>
            </a:r>
            <a:r>
              <a:rPr lang="hu-HU" i="1" dirty="0" err="1" smtClean="0"/>
              <a:t>n</a:t>
            </a:r>
            <a:r>
              <a:rPr lang="hu-HU" dirty="0" err="1" smtClean="0"/>
              <a:t>GDP</a:t>
            </a:r>
            <a:r>
              <a:rPr lang="hu-HU" baseline="-25000" dirty="0" err="1" smtClean="0"/>
              <a:t>t</a:t>
            </a:r>
            <a:r>
              <a:rPr lang="hu-HU" dirty="0" smtClean="0"/>
              <a:t>/</a:t>
            </a:r>
            <a:r>
              <a:rPr lang="hu-HU" i="1" dirty="0" smtClean="0"/>
              <a:t>n</a:t>
            </a:r>
            <a:r>
              <a:rPr lang="hu-HU" dirty="0" smtClean="0"/>
              <a:t>GDP</a:t>
            </a:r>
            <a:r>
              <a:rPr lang="hu-HU" baseline="-25000" dirty="0" smtClean="0"/>
              <a:t>t-1</a:t>
            </a:r>
            <a:r>
              <a:rPr lang="hu-HU" dirty="0" smtClean="0"/>
              <a:t>)/P</a:t>
            </a:r>
            <a:r>
              <a:rPr lang="hu-HU" baseline="-25000" dirty="0" smtClean="0"/>
              <a:t>BF(t)</a:t>
            </a:r>
          </a:p>
          <a:p>
            <a:r>
              <a:rPr lang="hu-HU" dirty="0" smtClean="0"/>
              <a:t>Mi a mögöttes intuíció?</a:t>
            </a:r>
          </a:p>
          <a:p>
            <a:pPr lvl="1"/>
            <a:r>
              <a:rPr lang="hu-HU" sz="2000" dirty="0" smtClean="0"/>
              <a:t>GDP = BF + X – M </a:t>
            </a:r>
            <a:r>
              <a:rPr lang="hu-HU" sz="2000" dirty="0" smtClean="0">
                <a:sym typeface="Wingdings" panose="05000000000000000000" pitchFamily="2" charset="2"/>
              </a:rPr>
              <a:t> GDP-ben benne van az X (és </a:t>
            </a:r>
            <a:r>
              <a:rPr lang="hu-HU" sz="2000" dirty="0" err="1" smtClean="0">
                <a:sym typeface="Wingdings" panose="05000000000000000000" pitchFamily="2" charset="2"/>
              </a:rPr>
              <a:t>Px</a:t>
            </a:r>
            <a:r>
              <a:rPr lang="hu-HU" sz="2000" dirty="0" smtClean="0">
                <a:sym typeface="Wingdings" panose="05000000000000000000" pitchFamily="2" charset="2"/>
              </a:rPr>
              <a:t>), nincs benne az M (és </a:t>
            </a:r>
            <a:r>
              <a:rPr lang="hu-HU" sz="2000" dirty="0" err="1" smtClean="0">
                <a:sym typeface="Wingdings" panose="05000000000000000000" pitchFamily="2" charset="2"/>
              </a:rPr>
              <a:t>Pm</a:t>
            </a:r>
            <a:r>
              <a:rPr lang="hu-HU" sz="2000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hu-HU" sz="2000" dirty="0" smtClean="0">
                <a:sym typeface="Wingdings" panose="05000000000000000000" pitchFamily="2" charset="2"/>
              </a:rPr>
              <a:t>BF = GDP – X + M  a </a:t>
            </a:r>
            <a:r>
              <a:rPr lang="hu-HU" sz="2000" dirty="0" err="1" smtClean="0">
                <a:sym typeface="Wingdings" panose="05000000000000000000" pitchFamily="2" charset="2"/>
              </a:rPr>
              <a:t>BF-ben</a:t>
            </a:r>
            <a:r>
              <a:rPr lang="hu-HU" sz="2000" dirty="0" smtClean="0">
                <a:sym typeface="Wingdings" panose="05000000000000000000" pitchFamily="2" charset="2"/>
              </a:rPr>
              <a:t> </a:t>
            </a:r>
            <a:r>
              <a:rPr lang="hu-HU" sz="2000" dirty="0">
                <a:sym typeface="Wingdings" panose="05000000000000000000" pitchFamily="2" charset="2"/>
              </a:rPr>
              <a:t>benne van az </a:t>
            </a:r>
            <a:r>
              <a:rPr lang="hu-HU" sz="2000" dirty="0" smtClean="0">
                <a:sym typeface="Wingdings" panose="05000000000000000000" pitchFamily="2" charset="2"/>
              </a:rPr>
              <a:t>M, </a:t>
            </a:r>
            <a:r>
              <a:rPr lang="hu-HU" sz="2000" dirty="0">
                <a:sym typeface="Wingdings" panose="05000000000000000000" pitchFamily="2" charset="2"/>
              </a:rPr>
              <a:t>nincs benne az </a:t>
            </a:r>
            <a:r>
              <a:rPr lang="hu-HU" sz="2000" dirty="0" smtClean="0">
                <a:sym typeface="Wingdings" panose="05000000000000000000" pitchFamily="2" charset="2"/>
              </a:rPr>
              <a:t>X</a:t>
            </a:r>
          </a:p>
          <a:p>
            <a:pPr lvl="1"/>
            <a:r>
              <a:rPr lang="hu-HU" sz="2000" dirty="0" smtClean="0">
                <a:sym typeface="Wingdings" panose="05000000000000000000" pitchFamily="2" charset="2"/>
              </a:rPr>
              <a:t>Ha </a:t>
            </a:r>
            <a:r>
              <a:rPr lang="hu-HU" sz="2000" dirty="0" err="1" smtClean="0">
                <a:sym typeface="Wingdings" panose="05000000000000000000" pitchFamily="2" charset="2"/>
              </a:rPr>
              <a:t>Px</a:t>
            </a:r>
            <a:r>
              <a:rPr lang="hu-HU" sz="2000" dirty="0" smtClean="0">
                <a:sym typeface="Wingdings" panose="05000000000000000000" pitchFamily="2" charset="2"/>
              </a:rPr>
              <a:t> &gt; </a:t>
            </a:r>
            <a:r>
              <a:rPr lang="hu-HU" sz="2000" dirty="0" err="1" smtClean="0">
                <a:sym typeface="Wingdings" panose="05000000000000000000" pitchFamily="2" charset="2"/>
              </a:rPr>
              <a:t>Pm</a:t>
            </a:r>
            <a:r>
              <a:rPr lang="hu-HU" sz="2000" dirty="0" smtClean="0">
                <a:sym typeface="Wingdings" panose="05000000000000000000" pitchFamily="2" charset="2"/>
              </a:rPr>
              <a:t>  </a:t>
            </a:r>
            <a:r>
              <a:rPr lang="hu-HU" sz="2000" dirty="0" err="1" smtClean="0">
                <a:sym typeface="Wingdings" panose="05000000000000000000" pitchFamily="2" charset="2"/>
              </a:rPr>
              <a:t>Pgdp</a:t>
            </a:r>
            <a:r>
              <a:rPr lang="hu-HU" sz="2000" dirty="0" smtClean="0">
                <a:sym typeface="Wingdings" panose="05000000000000000000" pitchFamily="2" charset="2"/>
              </a:rPr>
              <a:t> &gt; P</a:t>
            </a:r>
            <a:r>
              <a:rPr lang="hu-HU" sz="2000" baseline="-25000" dirty="0" smtClean="0">
                <a:sym typeface="Wingdings" panose="05000000000000000000" pitchFamily="2" charset="2"/>
              </a:rPr>
              <a:t>BF</a:t>
            </a:r>
            <a:r>
              <a:rPr lang="hu-HU" sz="2000" dirty="0" smtClean="0">
                <a:sym typeface="Wingdings" panose="05000000000000000000" pitchFamily="2" charset="2"/>
              </a:rPr>
              <a:t> (és megfordítva)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Ha a GDP </a:t>
            </a:r>
            <a:r>
              <a:rPr lang="hu-HU" dirty="0" err="1" smtClean="0">
                <a:sym typeface="Wingdings" panose="05000000000000000000" pitchFamily="2" charset="2"/>
              </a:rPr>
              <a:t>nom</a:t>
            </a:r>
            <a:r>
              <a:rPr lang="hu-HU" dirty="0" smtClean="0">
                <a:sym typeface="Wingdings" panose="05000000000000000000" pitchFamily="2" charset="2"/>
              </a:rPr>
              <a:t>. növekedését a P</a:t>
            </a:r>
            <a:r>
              <a:rPr lang="hu-HU" baseline="-25000" dirty="0" smtClean="0">
                <a:sym typeface="Wingdings" panose="05000000000000000000" pitchFamily="2" charset="2"/>
              </a:rPr>
              <a:t>BF </a:t>
            </a:r>
            <a:r>
              <a:rPr lang="hu-HU" dirty="0" err="1" smtClean="0">
                <a:sym typeface="Wingdings" panose="05000000000000000000" pitchFamily="2" charset="2"/>
              </a:rPr>
              <a:t>-el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deflájuk</a:t>
            </a:r>
            <a:r>
              <a:rPr lang="hu-HU" dirty="0" smtClean="0">
                <a:sym typeface="Wingdings" panose="05000000000000000000" pitchFamily="2" charset="2"/>
              </a:rPr>
              <a:t>, </a:t>
            </a:r>
            <a:r>
              <a:rPr lang="hu-HU" i="1" dirty="0" smtClean="0">
                <a:sym typeface="Wingdings" panose="05000000000000000000" pitchFamily="2" charset="2"/>
              </a:rPr>
              <a:t>implicit módon</a:t>
            </a:r>
            <a:r>
              <a:rPr lang="hu-HU" dirty="0" smtClean="0">
                <a:sym typeface="Wingdings" panose="05000000000000000000" pitchFamily="2" charset="2"/>
              </a:rPr>
              <a:t> korrigálunk a </a:t>
            </a:r>
            <a:r>
              <a:rPr lang="hu-HU" dirty="0" err="1" smtClean="0">
                <a:sym typeface="Wingdings" panose="05000000000000000000" pitchFamily="2" charset="2"/>
              </a:rPr>
              <a:t>Px</a:t>
            </a:r>
            <a:r>
              <a:rPr lang="hu-HU" dirty="0" smtClean="0">
                <a:sym typeface="Wingdings" panose="05000000000000000000" pitchFamily="2" charset="2"/>
              </a:rPr>
              <a:t>/</a:t>
            </a:r>
            <a:r>
              <a:rPr lang="hu-HU" dirty="0" err="1" smtClean="0">
                <a:sym typeface="Wingdings" panose="05000000000000000000" pitchFamily="2" charset="2"/>
              </a:rPr>
              <a:t>Pm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-aránnyal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Ha pl. </a:t>
            </a:r>
            <a:r>
              <a:rPr lang="hu-HU" dirty="0" err="1" smtClean="0">
                <a:sym typeface="Wingdings" panose="05000000000000000000" pitchFamily="2" charset="2"/>
              </a:rPr>
              <a:t>Px</a:t>
            </a:r>
            <a:r>
              <a:rPr lang="hu-HU" dirty="0" smtClean="0">
                <a:sym typeface="Wingdings" panose="05000000000000000000" pitchFamily="2" charset="2"/>
              </a:rPr>
              <a:t> &gt; </a:t>
            </a:r>
            <a:r>
              <a:rPr lang="hu-HU" dirty="0" err="1" smtClean="0">
                <a:sym typeface="Wingdings" panose="05000000000000000000" pitchFamily="2" charset="2"/>
              </a:rPr>
              <a:t>Pm</a:t>
            </a:r>
            <a:r>
              <a:rPr lang="hu-HU" dirty="0" smtClean="0">
                <a:sym typeface="Wingdings" panose="05000000000000000000" pitchFamily="2" charset="2"/>
              </a:rPr>
              <a:t>, a </a:t>
            </a:r>
            <a:r>
              <a:rPr lang="hu-HU" dirty="0">
                <a:sym typeface="Wingdings" panose="05000000000000000000" pitchFamily="2" charset="2"/>
              </a:rPr>
              <a:t>P</a:t>
            </a:r>
            <a:r>
              <a:rPr lang="hu-HU" baseline="-25000" dirty="0">
                <a:sym typeface="Wingdings" panose="05000000000000000000" pitchFamily="2" charset="2"/>
              </a:rPr>
              <a:t>BF </a:t>
            </a:r>
            <a:r>
              <a:rPr lang="hu-HU" dirty="0" err="1" smtClean="0">
                <a:sym typeface="Wingdings" panose="05000000000000000000" pitchFamily="2" charset="2"/>
              </a:rPr>
              <a:t>-el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deflált</a:t>
            </a:r>
            <a:r>
              <a:rPr lang="hu-HU" dirty="0" smtClean="0">
                <a:sym typeface="Wingdings" panose="05000000000000000000" pitchFamily="2" charset="2"/>
              </a:rPr>
              <a:t> GDP (=RGDI) növekedése &gt; mint GDP reálnövekedése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(és megfordítva)  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Ugyanaz jön-e ki, mit a T </a:t>
            </a:r>
            <a:r>
              <a:rPr lang="hu-HU" dirty="0" err="1" smtClean="0">
                <a:sym typeface="Wingdings" panose="05000000000000000000" pitchFamily="2" charset="2"/>
              </a:rPr>
              <a:t>-vel</a:t>
            </a:r>
            <a:r>
              <a:rPr lang="hu-HU" dirty="0" smtClean="0">
                <a:sym typeface="Wingdings" panose="05000000000000000000" pitchFamily="2" charset="2"/>
              </a:rPr>
              <a:t> való korrekcióval? – Nem pontosan, de az irány azonos  </a:t>
            </a:r>
            <a:endParaRPr lang="hu-HU" dirty="0">
              <a:sym typeface="Wingdings" panose="05000000000000000000" pitchFamily="2" charset="2"/>
            </a:endParaRPr>
          </a:p>
          <a:p>
            <a:pPr lvl="1"/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63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</a:t>
            </a:r>
            <a:r>
              <a:rPr lang="hu-HU" dirty="0" err="1" smtClean="0"/>
              <a:t>belf-i</a:t>
            </a:r>
            <a:r>
              <a:rPr lang="hu-HU" dirty="0" smtClean="0"/>
              <a:t> felhasználás </a:t>
            </a:r>
            <a:r>
              <a:rPr lang="hu-HU" dirty="0" err="1" smtClean="0"/>
              <a:t>deflátorával</a:t>
            </a:r>
            <a:r>
              <a:rPr lang="hu-HU" dirty="0" smtClean="0"/>
              <a:t> (bal old.), ill. a „T”</a:t>
            </a:r>
            <a:r>
              <a:rPr lang="hu-HU" dirty="0" err="1" smtClean="0"/>
              <a:t>-vel</a:t>
            </a:r>
            <a:r>
              <a:rPr lang="hu-HU" dirty="0" smtClean="0"/>
              <a:t> számított RGDI (jobb old) 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655" y="1745749"/>
            <a:ext cx="6003636" cy="3607113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8962" y="1745673"/>
            <a:ext cx="6103038" cy="3666836"/>
          </a:xfrm>
          <a:prstGeom prst="rect">
            <a:avLst/>
          </a:prstGeom>
        </p:spPr>
      </p:pic>
      <p:sp>
        <p:nvSpPr>
          <p:cNvPr id="8" name="Ellipszis 7"/>
          <p:cNvSpPr/>
          <p:nvPr/>
        </p:nvSpPr>
        <p:spPr>
          <a:xfrm>
            <a:off x="9652000" y="2576946"/>
            <a:ext cx="314036" cy="10344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10303163" y="2849419"/>
            <a:ext cx="314036" cy="10344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928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Éves növekedési ütemek (T alapján)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4982" y="1465215"/>
            <a:ext cx="7573818" cy="455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0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</TotalTime>
  <Words>741</Words>
  <Application>Microsoft Office PowerPoint</Application>
  <PresentationFormat>Szélesvásznú</PresentationFormat>
  <Paragraphs>91</Paragraphs>
  <Slides>22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Wingdings</vt:lpstr>
      <vt:lpstr>Office-téma</vt:lpstr>
      <vt:lpstr>Cserearány-változások  és hatásuk a bruttó hazai reáljövedelemre: Magyarország és az EU új tagországainak tapasztalatai 1995 és 2017 között  </vt:lpstr>
      <vt:lpstr>Három fő témakör</vt:lpstr>
      <vt:lpstr>A „terms of trade”:</vt:lpstr>
      <vt:lpstr>Makroszinten miért érdekes?</vt:lpstr>
      <vt:lpstr>Hogyan mérjük a ToT hatását? A folyó áron mért nettó export (NX = X-M) változásának felbontásából indulunk ki </vt:lpstr>
      <vt:lpstr>A cserarány-hatással korrigált GDP: RGDI </vt:lpstr>
      <vt:lpstr>Az RGDI’ alternatív számszerűsítése a BF deflátorával </vt:lpstr>
      <vt:lpstr>A belf-i felhasználás deflátorával (bal old.), ill. a „T”-vel számított RGDI (jobb old) </vt:lpstr>
      <vt:lpstr>Éves növekedési ütemek (T alapján)</vt:lpstr>
      <vt:lpstr>A ToT index és a T/GDP hatása az RGDI növekedésére (növekvő nyitottság -&gt; növekvő hatás)</vt:lpstr>
      <vt:lpstr>Nemzetközi összehasonlítások</vt:lpstr>
      <vt:lpstr>KK deflátorok euróban (Px_gs ill. Pm_gs) és ToT_gs (évi átlagos változás: 1995-2017 és két részperiódus)</vt:lpstr>
      <vt:lpstr>Px_g, Pm_g, ToT_g</vt:lpstr>
      <vt:lpstr>Px_s, Pm_s, ToT_s</vt:lpstr>
      <vt:lpstr>ToT_g/ToT_s</vt:lpstr>
      <vt:lpstr>Nyitottság, ToT és az RGDI és GDP közötti növekedési ütemkülönbség</vt:lpstr>
      <vt:lpstr>Hány évnyi átlagos GDP-növ = RGDI/GDP-növ? (1995-2017) t=log[(1-gdi’)/(1+gdp´)]/log(1+gdp’) </vt:lpstr>
      <vt:lpstr>Hány évnyi átlagos GDP-növ = RGDI/GDP-növ? (1995-2017)</vt:lpstr>
      <vt:lpstr>Összegzés</vt:lpstr>
      <vt:lpstr>A GDP és a belföldi felhasználás deflátora (bal tengely), a kettő aránya és a nemzetgazdasági külkereskedelem cserearány-mutatójának alakulása (jobb tengely), 1995-2017</vt:lpstr>
      <vt:lpstr>Marton Ádám hozzájárulása a hazai cserarány-alakulás elemzéséhez (1970-es évek)</vt:lpstr>
      <vt:lpstr>Konvergencia a GDP és az RGDI alapján</vt:lpstr>
    </vt:vector>
  </TitlesOfParts>
  <Company>MTA KRTK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cserearány-változások hatása a bruttó hazai reáljövedelemre: Magyarország és az EU új tagországainak tapasztalatai 1995 és 2017 között</dc:title>
  <dc:creator>Oblath Gábor</dc:creator>
  <cp:lastModifiedBy>Obláth Gábor</cp:lastModifiedBy>
  <cp:revision>62</cp:revision>
  <dcterms:created xsi:type="dcterms:W3CDTF">2018-09-11T14:26:23Z</dcterms:created>
  <dcterms:modified xsi:type="dcterms:W3CDTF">2018-10-18T10:14:09Z</dcterms:modified>
</cp:coreProperties>
</file>