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3" r:id="rId6"/>
    <p:sldId id="303" r:id="rId7"/>
    <p:sldId id="298" r:id="rId8"/>
    <p:sldId id="292" r:id="rId9"/>
    <p:sldId id="301" r:id="rId10"/>
    <p:sldId id="295" r:id="rId11"/>
    <p:sldId id="300" r:id="rId12"/>
    <p:sldId id="302" r:id="rId13"/>
    <p:sldId id="294" r:id="rId14"/>
    <p:sldId id="299" r:id="rId15"/>
    <p:sldId id="296" r:id="rId16"/>
    <p:sldId id="297" r:id="rId17"/>
    <p:sldId id="278" r:id="rId18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ED17-6DDF-4C48-B9F2-A3C833B089BC}" type="datetimeFigureOut">
              <a:rPr lang="hu-HU" smtClean="0"/>
              <a:t>2020.10.07.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BF12-27C0-49EB-8A24-EEF92B7349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7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2020.10.07.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2020.10.07.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2020.10.07.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2020.10.07.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600200" y="2342900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A 2021</a:t>
            </a:r>
            <a:r>
              <a:rPr lang="hu-HU" sz="3200" b="1" dirty="0">
                <a:solidFill>
                  <a:srgbClr val="002060"/>
                </a:solidFill>
                <a:latin typeface="Myriad "/>
              </a:rPr>
              <a:t>. évi népszámlálásból előállítandó adatok, adatkörök, </a:t>
            </a:r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a közzététel részletei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866633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002060"/>
                </a:solidFill>
                <a:latin typeface="Myriad "/>
              </a:rPr>
              <a:t>Kovács Marcell, </a:t>
            </a:r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KSH - Népszámlálási </a:t>
            </a:r>
            <a:r>
              <a:rPr lang="hu-HU" b="1" i="1" dirty="0">
                <a:solidFill>
                  <a:srgbClr val="002060"/>
                </a:solidFill>
                <a:latin typeface="Myriad "/>
              </a:rPr>
              <a:t>és </a:t>
            </a:r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népesedési statisztikai főosztály</a:t>
            </a:r>
          </a:p>
          <a:p>
            <a:pPr algn="ctr"/>
            <a:r>
              <a:rPr lang="hu-HU" b="1" i="1" dirty="0" err="1">
                <a:solidFill>
                  <a:srgbClr val="002060"/>
                </a:solidFill>
                <a:latin typeface="Myriad "/>
              </a:rPr>
              <a:t>m</a:t>
            </a:r>
            <a:r>
              <a:rPr lang="hu-HU" b="1" i="1" dirty="0" err="1" smtClean="0">
                <a:solidFill>
                  <a:srgbClr val="002060"/>
                </a:solidFill>
                <a:latin typeface="Myriad "/>
              </a:rPr>
              <a:t>arcell.kovacs</a:t>
            </a:r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53154" y="6084276"/>
            <a:ext cx="69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Myriad "/>
              </a:rPr>
              <a:t>Statisztikai Tudományos 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Albizottság ülése, 2020. 10. 07.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15362"/>
            <a:ext cx="10515600" cy="4801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Népszámlálási </a:t>
            </a:r>
            <a:r>
              <a:rPr lang="hu-HU" sz="2800" b="1" i="1" dirty="0" err="1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geoportál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751" r="-650"/>
          <a:stretch/>
        </p:blipFill>
        <p:spPr>
          <a:xfrm>
            <a:off x="5785338" y="1690688"/>
            <a:ext cx="6089830" cy="307457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1825625"/>
            <a:ext cx="4428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KSH Térképes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Interaktív Megjelenítő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Alkalmazásának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(TIMEA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) népszámlálási felhasználásra továbbfejlesztett változata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8286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3485"/>
            <a:ext cx="6011008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2021</a:t>
            </a:r>
            <a:r>
              <a:rPr lang="hu-HU" sz="2000" b="1" dirty="0">
                <a:solidFill>
                  <a:srgbClr val="002060"/>
                </a:solidFill>
                <a:latin typeface="Myriad "/>
              </a:rPr>
              <a:t>. évi népszámlálásból vett 10%-os minta</a:t>
            </a:r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2016. évi mikrocenzus adatállománya (10%-os mintán végrehajtott adatgyűjtés)</a:t>
            </a:r>
          </a:p>
          <a:p>
            <a:pPr lvl="0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2011. évi népszámlálásból vett 10%-os minta</a:t>
            </a:r>
          </a:p>
          <a:p>
            <a:pPr lvl="0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2001. évi népszámlálásból vett 10%-os minta</a:t>
            </a:r>
          </a:p>
          <a:p>
            <a:pPr lvl="0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1990. évi népszámlálásból vett 10%-os minta</a:t>
            </a:r>
          </a:p>
          <a:p>
            <a:pPr lvl="0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1980. évi népszámlálásból vett 10%-os minta</a:t>
            </a:r>
          </a:p>
          <a:p>
            <a:pPr lvl="0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1970. évi népszámlálásból vett 10%-os minta</a:t>
            </a:r>
          </a:p>
          <a:p>
            <a:pPr>
              <a:lnSpc>
                <a:spcPct val="160000"/>
              </a:lnSpc>
            </a:pPr>
            <a:endParaRPr lang="hu-HU" sz="20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31" y="1599303"/>
            <a:ext cx="4760545" cy="3170523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38200" y="50328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Kutatószobai hozzáférés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621" y="1951895"/>
            <a:ext cx="5511170" cy="310306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838200" y="50328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Nyilvános Tesztállomány a honlapon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1825625"/>
            <a:ext cx="4428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1000 lakás és a kapcsolódó személyek, háztartások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mikroadatai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- felfedés elleni védelemmel - a kutatószobai munkára történő „otthoni” felkészüléshez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522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0315" y="1948174"/>
            <a:ext cx="5695810" cy="32070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838200" y="50328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Nyilvános Oktatási fájl a honlapon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1825625"/>
            <a:ext cx="4428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10 000 rekordból álló személyi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mikroadat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állomány 13 népszámlálási változóval.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9136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4091805" y="1879627"/>
            <a:ext cx="42425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algn="ctr">
              <a:spcAft>
                <a:spcPts val="600"/>
              </a:spcAft>
            </a:pP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Köszönöm 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a figyelmet</a:t>
            </a: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!</a:t>
            </a:r>
          </a:p>
          <a:p>
            <a:pPr algn="ctr">
              <a:spcAft>
                <a:spcPts val="600"/>
              </a:spcAft>
            </a:pPr>
            <a:r>
              <a:rPr lang="hu-HU" sz="2800" b="1" dirty="0" err="1" smtClean="0">
                <a:solidFill>
                  <a:srgbClr val="002060"/>
                </a:solidFill>
                <a:latin typeface="Myriad "/>
              </a:rPr>
              <a:t>marcell.kovacs</a:t>
            </a: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800" b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sz="28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8619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308797" y="1059922"/>
            <a:ext cx="979092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400" b="1" dirty="0" smtClean="0">
                <a:solidFill>
                  <a:srgbClr val="002060"/>
                </a:solidFill>
                <a:latin typeface="Myriad "/>
              </a:rPr>
              <a:t>Uniós adatszolgáltatási kötelezettség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 763/2008/EK Népszámlálási keretrendelet és a kapcsolódó 4 végrehajtási rendelet szerint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Közzététel az Európai Statisztikai Rendszer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Census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Hub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adatbázisában</a:t>
            </a:r>
          </a:p>
          <a:p>
            <a:pPr algn="just">
              <a:spcAft>
                <a:spcPts val="600"/>
              </a:spcAft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 algn="just">
              <a:spcAft>
                <a:spcPts val="600"/>
              </a:spcAft>
            </a:pPr>
            <a:r>
              <a:rPr lang="hu-HU" sz="2400" b="1" dirty="0" smtClean="0">
                <a:solidFill>
                  <a:srgbClr val="002060"/>
                </a:solidFill>
                <a:latin typeface="Myriad "/>
              </a:rPr>
              <a:t>Hazai közzététel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 hazai felhasználói igények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alapján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2019 október-novemberben fókuszcsoportos felhasználói véleménykutatás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Közzététel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több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csatornán keresztül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897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2018. évi CI. 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t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örvényben felsorolt adatkörök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0766" y="841973"/>
            <a:ext cx="10631717" cy="55497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családi- és utónév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születési idő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állampolgárság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lakóhely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lakáshasználat jogcíme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családi állapot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családi állás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élve született gyermekek száma, születési ideje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iskolába járás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iskolai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és </a:t>
            </a:r>
            <a:r>
              <a:rPr lang="hu-HU" dirty="0" smtClean="0">
                <a:solidFill>
                  <a:srgbClr val="00B050"/>
                </a:solidFill>
                <a:latin typeface="Myriad "/>
              </a:rPr>
              <a:t>szakmai végzettség, digitális jártasság</a:t>
            </a:r>
            <a:endParaRPr lang="hu-HU" dirty="0" smtClean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nyelvismeret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gazdasági aktivitás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foglalkozás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munkáltató és munkahely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tanulással, munkavégzéssel összefüggő napi közlekedés és utazás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nemzetiség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anyanyelv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családi, baráti közösségben beszélt nyelv,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vallás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egészségi állapot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fogyatékosság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természetbeni cím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rendeltetés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(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típus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)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tulajdoni jelleg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helyiségeinek száma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alapterület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kommunális ellátottság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B050"/>
                </a:solidFill>
                <a:latin typeface="Myriad "/>
              </a:rPr>
              <a:t>f</a:t>
            </a:r>
            <a:r>
              <a:rPr lang="hu-HU" dirty="0" smtClean="0">
                <a:solidFill>
                  <a:srgbClr val="00B050"/>
                </a:solidFill>
                <a:latin typeface="Myriad "/>
              </a:rPr>
              <a:t>elszereltség, fűtés, internetelérés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építési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év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B050"/>
                </a:solidFill>
                <a:latin typeface="Myriad "/>
              </a:rPr>
              <a:t>falazat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intézet rendeltetése, 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intézet férőhelyeinek száma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Myriad 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564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6866" y="1228925"/>
            <a:ext cx="3514457" cy="4351338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2060"/>
                </a:solidFill>
                <a:latin typeface="Myriad "/>
              </a:rPr>
              <a:t>41 db 4-9 dimenziós adatállomány</a:t>
            </a:r>
          </a:p>
          <a:p>
            <a:r>
              <a:rPr lang="hu-HU" sz="2000" dirty="0">
                <a:solidFill>
                  <a:srgbClr val="002060"/>
                </a:solidFill>
                <a:latin typeface="Myriad "/>
              </a:rPr>
              <a:t>Főleg megyei és régiós bontásban 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2011 és 2021 együtt vizsgálható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8772" r="10553" b="701"/>
          <a:stretch/>
        </p:blipFill>
        <p:spPr>
          <a:xfrm>
            <a:off x="4791807" y="1228925"/>
            <a:ext cx="6664107" cy="3797527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838200" y="348226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Adatszolgáltatási kötelezettség az EU felé: </a:t>
            </a:r>
            <a:r>
              <a:rPr lang="hu-HU" sz="2800" b="1" i="1" dirty="0" err="1">
                <a:solidFill>
                  <a:srgbClr val="002060"/>
                </a:solidFill>
                <a:latin typeface="Myriad "/>
              </a:rPr>
              <a:t>Census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800" b="1" i="1" dirty="0" err="1">
                <a:solidFill>
                  <a:srgbClr val="002060"/>
                </a:solidFill>
                <a:latin typeface="Myriad "/>
              </a:rPr>
              <a:t>Hub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 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305" y="406791"/>
            <a:ext cx="11843084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Adatszolgáltatási kötelezettség az EU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felé: </a:t>
            </a:r>
            <a:r>
              <a:rPr lang="hu-HU" sz="2800" b="1" i="1" dirty="0" err="1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Gridre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hu-HU" sz="2800" b="1" i="1" dirty="0" err="1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aggregált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adatok 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44402" t="53726" r="40843" b="29395"/>
          <a:stretch/>
        </p:blipFill>
        <p:spPr>
          <a:xfrm>
            <a:off x="6940933" y="1881554"/>
            <a:ext cx="4255016" cy="304213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59373" y="1329489"/>
            <a:ext cx="4776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Új adatszolgáltatási kötelezettség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1 km</a:t>
            </a:r>
            <a:r>
              <a:rPr lang="hu-HU" sz="2000" baseline="30000" dirty="0" smtClean="0">
                <a:solidFill>
                  <a:srgbClr val="002060"/>
                </a:solidFill>
                <a:latin typeface="Myriad "/>
              </a:rPr>
              <a:t>2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-es rácshálón: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Teljes 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2060"/>
                </a:solidFill>
                <a:latin typeface="Myriad "/>
              </a:rPr>
              <a:t>Férfi </a:t>
            </a:r>
            <a:r>
              <a:rPr lang="hu-HU" sz="1600" dirty="0">
                <a:solidFill>
                  <a:srgbClr val="002060"/>
                </a:solidFill>
                <a:latin typeface="Myriad "/>
              </a:rPr>
              <a:t>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Női 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15 év alatti 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15-64 éves 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65 éves és idősebb népesség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Foglalkoztatottak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Magyarországon születettek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Más EU tagállamban születettek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Nem EU tagállamban születettek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Egy évvel korábban változatlan lakóhelyen élők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Egy évvel korábban Magyarországon máshol élők száma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Myriad "/>
              </a:rPr>
              <a:t>Egy évvel korábban külföldön élők </a:t>
            </a:r>
            <a:r>
              <a:rPr lang="hu-HU" sz="1600" dirty="0" smtClean="0">
                <a:solidFill>
                  <a:srgbClr val="002060"/>
                </a:solidFill>
                <a:latin typeface="Myriad "/>
              </a:rPr>
              <a:t>száma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42174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5658" y="1325641"/>
            <a:ext cx="3514457" cy="4351338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Minnesotai Egyetem kezelésében</a:t>
            </a:r>
          </a:p>
          <a:p>
            <a:r>
              <a:rPr lang="hu-HU" sz="2000" dirty="0">
                <a:solidFill>
                  <a:srgbClr val="002060"/>
                </a:solidFill>
                <a:latin typeface="Myriad "/>
              </a:rPr>
              <a:t>1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00+ ország népszámlálásaiból vett minták adatbázisa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Magyarországról 1970, 1980, 1990, 2001, 2011 évi 5%-os mintaállományok.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38200" y="348226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IPUMS nemzetközi népszámlálási adatbázis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 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-588" t="7051" r="22383" b="-1924"/>
          <a:stretch/>
        </p:blipFill>
        <p:spPr>
          <a:xfrm>
            <a:off x="5273286" y="1228925"/>
            <a:ext cx="5016644" cy="38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5577" y="1104654"/>
            <a:ext cx="10108223" cy="3977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 smtClean="0">
                <a:solidFill>
                  <a:srgbClr val="002060"/>
                </a:solidFill>
                <a:latin typeface="Myriad "/>
              </a:rPr>
              <a:t>Célok</a:t>
            </a:r>
          </a:p>
          <a:p>
            <a:pPr lvl="0"/>
            <a:r>
              <a:rPr lang="hu-HU" sz="1800" dirty="0">
                <a:solidFill>
                  <a:srgbClr val="002060"/>
                </a:solidFill>
                <a:latin typeface="Myriad "/>
              </a:rPr>
              <a:t>A felhasználók minden csoportja </a:t>
            </a:r>
            <a:r>
              <a:rPr lang="hu-HU" sz="1800" dirty="0" smtClean="0">
                <a:solidFill>
                  <a:srgbClr val="002060"/>
                </a:solidFill>
                <a:latin typeface="Myriad "/>
              </a:rPr>
              <a:t>hozzáférjen </a:t>
            </a:r>
            <a:r>
              <a:rPr lang="hu-HU" sz="1800" dirty="0">
                <a:solidFill>
                  <a:srgbClr val="002060"/>
                </a:solidFill>
                <a:latin typeface="Myriad "/>
              </a:rPr>
              <a:t>az általa keresett cenzus adatokhoz a számára legmegfelelőbb tájékoztatási csatornán keresztül</a:t>
            </a:r>
          </a:p>
          <a:p>
            <a:pPr lvl="0"/>
            <a:r>
              <a:rPr lang="hu-HU" sz="1800" dirty="0">
                <a:solidFill>
                  <a:srgbClr val="002060"/>
                </a:solidFill>
                <a:latin typeface="Myriad "/>
              </a:rPr>
              <a:t>Az adatok rendelkezésre állásához </a:t>
            </a:r>
            <a:r>
              <a:rPr lang="hu-HU" sz="1800" dirty="0" smtClean="0">
                <a:solidFill>
                  <a:srgbClr val="002060"/>
                </a:solidFill>
                <a:latin typeface="Myriad "/>
              </a:rPr>
              <a:t>mérten </a:t>
            </a:r>
            <a:r>
              <a:rPr lang="hu-HU" sz="1800" dirty="0">
                <a:solidFill>
                  <a:srgbClr val="002060"/>
                </a:solidFill>
                <a:latin typeface="Myriad "/>
              </a:rPr>
              <a:t>gyors hozzáférést biztosítunk a felhasználók számára</a:t>
            </a:r>
          </a:p>
          <a:p>
            <a:pPr lvl="0"/>
            <a:r>
              <a:rPr lang="hu-HU" sz="1800" dirty="0">
                <a:solidFill>
                  <a:srgbClr val="002060"/>
                </a:solidFill>
                <a:latin typeface="Myriad "/>
              </a:rPr>
              <a:t>Nem mennyiségi, hanem minőségi tájékoztatásra törekszünk</a:t>
            </a:r>
          </a:p>
          <a:p>
            <a:pPr lvl="0"/>
            <a:r>
              <a:rPr lang="hu-HU" sz="1800" dirty="0">
                <a:solidFill>
                  <a:srgbClr val="002060"/>
                </a:solidFill>
                <a:latin typeface="Myriad "/>
              </a:rPr>
              <a:t>Az elektronikus tájékoztatás az elsődleges</a:t>
            </a:r>
          </a:p>
          <a:p>
            <a:pPr lvl="0"/>
            <a:r>
              <a:rPr lang="hu-HU" sz="1800" dirty="0" smtClean="0">
                <a:solidFill>
                  <a:srgbClr val="002060"/>
                </a:solidFill>
                <a:latin typeface="Myriad "/>
              </a:rPr>
              <a:t>Jó </a:t>
            </a:r>
            <a:r>
              <a:rPr lang="hu-HU" sz="1800" dirty="0">
                <a:solidFill>
                  <a:srgbClr val="002060"/>
                </a:solidFill>
                <a:latin typeface="Myriad "/>
              </a:rPr>
              <a:t>minőségű, közérthető publikációkat készítünk </a:t>
            </a:r>
          </a:p>
          <a:p>
            <a:pPr lvl="0"/>
            <a:r>
              <a:rPr lang="hu-HU" sz="1800" dirty="0">
                <a:solidFill>
                  <a:srgbClr val="002060"/>
                </a:solidFill>
                <a:latin typeface="Myriad "/>
              </a:rPr>
              <a:t>Támogatjuk az adatok megértését módszertani információkkal, </a:t>
            </a:r>
            <a:r>
              <a:rPr lang="hu-HU" sz="1800" dirty="0" err="1">
                <a:solidFill>
                  <a:srgbClr val="002060"/>
                </a:solidFill>
                <a:latin typeface="Myriad "/>
              </a:rPr>
              <a:t>adatvizualizációkkal</a:t>
            </a:r>
            <a:endParaRPr lang="hu-HU" sz="18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838200" y="34822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Hazai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közzététel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5817"/>
            <a:ext cx="442839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Hagyományos táblázatos adatközlés megyei és tematikus szerkezetben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KSH megújuló STADAT összefoglaló táblák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aloldalán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838200" y="34822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Statikus táblagyűjtemény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9989" t="6795" r="7318"/>
          <a:stretch/>
        </p:blipFill>
        <p:spPr>
          <a:xfrm>
            <a:off x="6194356" y="1605817"/>
            <a:ext cx="5358736" cy="37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42839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Jelenleg 14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megyei és régiós bontású adatállomány és</a:t>
            </a:r>
            <a:br>
              <a:rPr lang="hu-HU" sz="2000" dirty="0" smtClean="0">
                <a:solidFill>
                  <a:srgbClr val="002060"/>
                </a:solidFill>
                <a:latin typeface="Myriad "/>
              </a:rPr>
            </a:b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121 településszintű mutató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8421" r="-16"/>
          <a:stretch/>
        </p:blipFill>
        <p:spPr>
          <a:xfrm>
            <a:off x="5882349" y="1870075"/>
            <a:ext cx="5930348" cy="3057408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38200" y="34822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 KSH </a:t>
            </a:r>
            <a:r>
              <a:rPr lang="hu-HU" sz="28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Tájékoztatási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adatbázisa</a:t>
            </a:r>
            <a:endParaRPr lang="hu-HU" sz="28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522</Words>
  <Application>Microsoft Office PowerPoint</Application>
  <PresentationFormat>Szélesvásznú</PresentationFormat>
  <Paragraphs>114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Myriad </vt:lpstr>
      <vt:lpstr>Office-téma</vt:lpstr>
      <vt:lpstr>PowerPoint bemutató</vt:lpstr>
      <vt:lpstr>PowerPoint bemutató</vt:lpstr>
      <vt:lpstr>PowerPoint bemutató</vt:lpstr>
      <vt:lpstr>PowerPoint bemutató</vt:lpstr>
      <vt:lpstr>Adatszolgáltatási kötelezettség az EU felé: Gridre aggregált adatok </vt:lpstr>
      <vt:lpstr>PowerPoint bemutató</vt:lpstr>
      <vt:lpstr>PowerPoint bemutató</vt:lpstr>
      <vt:lpstr>PowerPoint bemutató</vt:lpstr>
      <vt:lpstr>PowerPoint bemutató</vt:lpstr>
      <vt:lpstr>Népszámlálási geoportál</vt:lpstr>
      <vt:lpstr>PowerPoint bemutató</vt:lpstr>
      <vt:lpstr>PowerPoint bemutató</vt:lpstr>
      <vt:lpstr>PowerPoint bemutató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Kovács Marcell</cp:lastModifiedBy>
  <cp:revision>108</cp:revision>
  <cp:lastPrinted>2020-03-03T17:15:09Z</cp:lastPrinted>
  <dcterms:created xsi:type="dcterms:W3CDTF">2017-03-01T09:38:02Z</dcterms:created>
  <dcterms:modified xsi:type="dcterms:W3CDTF">2020-10-07T10:40:10Z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