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69" r:id="rId6"/>
    <p:sldId id="273" r:id="rId7"/>
    <p:sldId id="274" r:id="rId8"/>
    <p:sldId id="275" r:id="rId9"/>
    <p:sldId id="276" r:id="rId10"/>
    <p:sldId id="277" r:id="rId11"/>
    <p:sldId id="285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7" r:id="rId23"/>
    <p:sldId id="288" r:id="rId24"/>
    <p:sldId id="270" r:id="rId25"/>
    <p:sldId id="272" r:id="rId26"/>
    <p:sldId id="271" r:id="rId27"/>
    <p:sldId id="289" r:id="rId28"/>
    <p:sldId id="290" r:id="rId29"/>
    <p:sldId id="291" r:id="rId30"/>
    <p:sldId id="292" r:id="rId31"/>
    <p:sldId id="293" r:id="rId32"/>
    <p:sldId id="294" r:id="rId33"/>
    <p:sldId id="296" r:id="rId34"/>
    <p:sldId id="295" r:id="rId35"/>
    <p:sldId id="267" r:id="rId36"/>
    <p:sldId id="297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k05580\AppData\Local\Microsoft\Windows\Temporary%20Internet%20Files\Content.Outlook\TWWS2KMB\Kiskker%20+%20Vend%20forgalom%20-%20OPG_20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NUSZ\Programok\Robastregtest\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2400" b="1" i="0" baseline="0" noProof="0" dirty="0" smtClean="0">
                <a:solidFill>
                  <a:schemeClr val="tx1"/>
                </a:solidFill>
                <a:effectLst/>
              </a:rPr>
              <a:t>Kiskereskedelmi forgalom a</a:t>
            </a:r>
            <a:r>
              <a:rPr lang="hu-HU" sz="2400" b="1" i="0" baseline="0" noProof="0" dirty="0" smtClean="0">
                <a:solidFill>
                  <a:srgbClr val="FF0000"/>
                </a:solidFill>
                <a:effectLst/>
              </a:rPr>
              <a:t> régi</a:t>
            </a:r>
            <a:r>
              <a:rPr lang="en-US" sz="2400" b="1" i="0" baseline="0" noProof="0" dirty="0" smtClean="0">
                <a:effectLst/>
              </a:rPr>
              <a:t> </a:t>
            </a:r>
            <a:r>
              <a:rPr lang="hu-HU" sz="2400" b="1" i="0" baseline="0" noProof="0" dirty="0" smtClean="0">
                <a:solidFill>
                  <a:schemeClr val="tx1"/>
                </a:solidFill>
                <a:effectLst/>
              </a:rPr>
              <a:t>és az</a:t>
            </a:r>
            <a:r>
              <a:rPr lang="en-US" sz="2400" b="1" i="0" baseline="0" noProof="0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sz="2400" b="1" i="0" baseline="0" noProof="0" dirty="0" smtClean="0">
                <a:solidFill>
                  <a:srgbClr val="0070C0"/>
                </a:solidFill>
                <a:effectLst/>
              </a:rPr>
              <a:t>új </a:t>
            </a:r>
            <a:r>
              <a:rPr lang="hu-HU" sz="2400" b="1" i="0" baseline="0" noProof="0" dirty="0" smtClean="0">
                <a:solidFill>
                  <a:schemeClr val="tx1"/>
                </a:solidFill>
                <a:effectLst/>
              </a:rPr>
              <a:t>módszertan alapján</a:t>
            </a:r>
            <a:endParaRPr lang="en-US" sz="2400" noProof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765283246129628"/>
          <c:y val="1.5059810983690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048284387337153E-2"/>
          <c:y val="0.15848822800495663"/>
          <c:w val="0.93879030046617307"/>
          <c:h val="0.74263559991803996"/>
        </c:manualLayout>
      </c:layout>
      <c:lineChart>
        <c:grouping val="standard"/>
        <c:varyColors val="0"/>
        <c:ser>
          <c:idx val="2"/>
          <c:order val="2"/>
          <c:tx>
            <c:strRef>
              <c:f>'Kisker_F-OPG'!$E$2</c:f>
              <c:strCache>
                <c:ptCount val="1"/>
                <c:pt idx="0">
                  <c:v>Élelmiszer összesen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'Kisker_F-OPG'!$E$4:$E$48</c:f>
              <c:numCache>
                <c:formatCode>#,##0</c:formatCode>
                <c:ptCount val="45"/>
                <c:pt idx="0">
                  <c:v>312035</c:v>
                </c:pt>
                <c:pt idx="1">
                  <c:v>302492</c:v>
                </c:pt>
                <c:pt idx="2">
                  <c:v>351018</c:v>
                </c:pt>
                <c:pt idx="3">
                  <c:v>352171</c:v>
                </c:pt>
                <c:pt idx="4">
                  <c:v>346249.90910854941</c:v>
                </c:pt>
                <c:pt idx="5">
                  <c:v>359138</c:v>
                </c:pt>
                <c:pt idx="6">
                  <c:v>382405</c:v>
                </c:pt>
                <c:pt idx="7">
                  <c:v>378152</c:v>
                </c:pt>
                <c:pt idx="8">
                  <c:v>350123</c:v>
                </c:pt>
                <c:pt idx="9">
                  <c:v>372859</c:v>
                </c:pt>
                <c:pt idx="10">
                  <c:v>354555</c:v>
                </c:pt>
                <c:pt idx="11">
                  <c:v>440159</c:v>
                </c:pt>
                <c:pt idx="12">
                  <c:v>314938</c:v>
                </c:pt>
                <c:pt idx="13">
                  <c:v>321948</c:v>
                </c:pt>
                <c:pt idx="14">
                  <c:v>372057</c:v>
                </c:pt>
                <c:pt idx="15">
                  <c:v>359822</c:v>
                </c:pt>
                <c:pt idx="16">
                  <c:v>366090</c:v>
                </c:pt>
                <c:pt idx="17">
                  <c:v>376590</c:v>
                </c:pt>
                <c:pt idx="18">
                  <c:v>391601</c:v>
                </c:pt>
                <c:pt idx="19">
                  <c:v>391119</c:v>
                </c:pt>
                <c:pt idx="20">
                  <c:v>366164</c:v>
                </c:pt>
                <c:pt idx="21">
                  <c:v>381773</c:v>
                </c:pt>
                <c:pt idx="22">
                  <c:v>366525</c:v>
                </c:pt>
                <c:pt idx="23">
                  <c:v>459912</c:v>
                </c:pt>
                <c:pt idx="24">
                  <c:v>330703</c:v>
                </c:pt>
                <c:pt idx="25">
                  <c:v>328751</c:v>
                </c:pt>
                <c:pt idx="26">
                  <c:v>380459</c:v>
                </c:pt>
                <c:pt idx="27">
                  <c:v>388210</c:v>
                </c:pt>
                <c:pt idx="28">
                  <c:v>389382</c:v>
                </c:pt>
                <c:pt idx="29">
                  <c:v>403123</c:v>
                </c:pt>
                <c:pt idx="30">
                  <c:v>413193</c:v>
                </c:pt>
                <c:pt idx="31">
                  <c:v>419587</c:v>
                </c:pt>
                <c:pt idx="32">
                  <c:v>391209</c:v>
                </c:pt>
                <c:pt idx="33">
                  <c:v>403202</c:v>
                </c:pt>
                <c:pt idx="34">
                  <c:v>397049</c:v>
                </c:pt>
                <c:pt idx="35">
                  <c:v>490762</c:v>
                </c:pt>
                <c:pt idx="36">
                  <c:v>359728</c:v>
                </c:pt>
                <c:pt idx="37">
                  <c:v>353840</c:v>
                </c:pt>
                <c:pt idx="38">
                  <c:v>443584</c:v>
                </c:pt>
                <c:pt idx="39">
                  <c:v>392206</c:v>
                </c:pt>
                <c:pt idx="40">
                  <c:v>428645</c:v>
                </c:pt>
                <c:pt idx="41">
                  <c:v>437098</c:v>
                </c:pt>
                <c:pt idx="42">
                  <c:v>437950</c:v>
                </c:pt>
                <c:pt idx="43">
                  <c:v>454884</c:v>
                </c:pt>
                <c:pt idx="44">
                  <c:v>419027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37-44E2-91BF-32674A3AC8B2}"/>
            </c:ext>
          </c:extLst>
        </c:ser>
        <c:ser>
          <c:idx val="3"/>
          <c:order val="3"/>
          <c:tx>
            <c:strRef>
              <c:f>'Kisker_F-E'!$E$2</c:f>
              <c:strCache>
                <c:ptCount val="1"/>
                <c:pt idx="0">
                  <c:v>Élelmiszer összesen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'Kisker_F-E'!$E$4:$E$48</c:f>
              <c:numCache>
                <c:formatCode>#,##0</c:formatCode>
                <c:ptCount val="45"/>
                <c:pt idx="0">
                  <c:v>314624</c:v>
                </c:pt>
                <c:pt idx="1">
                  <c:v>304854</c:v>
                </c:pt>
                <c:pt idx="2">
                  <c:v>354072</c:v>
                </c:pt>
                <c:pt idx="3">
                  <c:v>357705</c:v>
                </c:pt>
                <c:pt idx="4">
                  <c:v>349801</c:v>
                </c:pt>
                <c:pt idx="5">
                  <c:v>363299</c:v>
                </c:pt>
                <c:pt idx="6">
                  <c:v>392065</c:v>
                </c:pt>
                <c:pt idx="7">
                  <c:v>385694</c:v>
                </c:pt>
                <c:pt idx="8">
                  <c:v>356724</c:v>
                </c:pt>
                <c:pt idx="9">
                  <c:v>377164</c:v>
                </c:pt>
                <c:pt idx="10">
                  <c:v>362072</c:v>
                </c:pt>
                <c:pt idx="11">
                  <c:v>450338</c:v>
                </c:pt>
                <c:pt idx="12">
                  <c:v>317629</c:v>
                </c:pt>
                <c:pt idx="13">
                  <c:v>324545</c:v>
                </c:pt>
                <c:pt idx="14">
                  <c:v>375295</c:v>
                </c:pt>
                <c:pt idx="15">
                  <c:v>365578</c:v>
                </c:pt>
                <c:pt idx="16">
                  <c:v>369959</c:v>
                </c:pt>
                <c:pt idx="17">
                  <c:v>381185</c:v>
                </c:pt>
                <c:pt idx="18">
                  <c:v>401545</c:v>
                </c:pt>
                <c:pt idx="19">
                  <c:v>399245</c:v>
                </c:pt>
                <c:pt idx="20">
                  <c:v>373413</c:v>
                </c:pt>
                <c:pt idx="21">
                  <c:v>386461</c:v>
                </c:pt>
                <c:pt idx="22">
                  <c:v>374749</c:v>
                </c:pt>
                <c:pt idx="23">
                  <c:v>471192</c:v>
                </c:pt>
                <c:pt idx="24">
                  <c:v>336573</c:v>
                </c:pt>
                <c:pt idx="25">
                  <c:v>334026</c:v>
                </c:pt>
                <c:pt idx="26">
                  <c:v>383684</c:v>
                </c:pt>
                <c:pt idx="27">
                  <c:v>392146</c:v>
                </c:pt>
                <c:pt idx="28">
                  <c:v>391682</c:v>
                </c:pt>
                <c:pt idx="29">
                  <c:v>408190</c:v>
                </c:pt>
                <c:pt idx="30">
                  <c:v>423866</c:v>
                </c:pt>
                <c:pt idx="31">
                  <c:v>428398</c:v>
                </c:pt>
                <c:pt idx="32">
                  <c:v>400768</c:v>
                </c:pt>
                <c:pt idx="33">
                  <c:v>412884</c:v>
                </c:pt>
                <c:pt idx="34">
                  <c:v>405125</c:v>
                </c:pt>
                <c:pt idx="35">
                  <c:v>498964</c:v>
                </c:pt>
                <c:pt idx="36">
                  <c:v>365530</c:v>
                </c:pt>
                <c:pt idx="37">
                  <c:v>358316</c:v>
                </c:pt>
                <c:pt idx="38">
                  <c:v>446602</c:v>
                </c:pt>
                <c:pt idx="39">
                  <c:v>393853</c:v>
                </c:pt>
                <c:pt idx="40">
                  <c:v>425905</c:v>
                </c:pt>
                <c:pt idx="41">
                  <c:v>435914</c:v>
                </c:pt>
                <c:pt idx="42">
                  <c:v>443633</c:v>
                </c:pt>
                <c:pt idx="43">
                  <c:v>461395</c:v>
                </c:pt>
                <c:pt idx="44">
                  <c:v>426630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B37-44E2-91BF-32674A3AC8B2}"/>
            </c:ext>
          </c:extLst>
        </c:ser>
        <c:ser>
          <c:idx val="4"/>
          <c:order val="4"/>
          <c:tx>
            <c:strRef>
              <c:f>'Kisker_F-OPG'!$M$2</c:f>
              <c:strCache>
                <c:ptCount val="1"/>
                <c:pt idx="0">
                  <c:v>Nem élelmiszer 
üzemanyag nélkül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'Kisker_F-OPG'!$M$4:$M$48</c:f>
              <c:numCache>
                <c:formatCode>#,##0</c:formatCode>
                <c:ptCount val="45"/>
                <c:pt idx="0">
                  <c:v>204473</c:v>
                </c:pt>
                <c:pt idx="1">
                  <c:v>202057</c:v>
                </c:pt>
                <c:pt idx="2">
                  <c:v>245580</c:v>
                </c:pt>
                <c:pt idx="3">
                  <c:v>254044</c:v>
                </c:pt>
                <c:pt idx="4">
                  <c:v>254769.44353395884</c:v>
                </c:pt>
                <c:pt idx="5">
                  <c:v>267146</c:v>
                </c:pt>
                <c:pt idx="6">
                  <c:v>275163</c:v>
                </c:pt>
                <c:pt idx="7">
                  <c:v>274311</c:v>
                </c:pt>
                <c:pt idx="8">
                  <c:v>282599</c:v>
                </c:pt>
                <c:pt idx="9">
                  <c:v>307199</c:v>
                </c:pt>
                <c:pt idx="10">
                  <c:v>295633</c:v>
                </c:pt>
                <c:pt idx="11">
                  <c:v>376660</c:v>
                </c:pt>
                <c:pt idx="12">
                  <c:v>220871</c:v>
                </c:pt>
                <c:pt idx="13">
                  <c:v>225759</c:v>
                </c:pt>
                <c:pt idx="14">
                  <c:v>262902</c:v>
                </c:pt>
                <c:pt idx="15">
                  <c:v>288162</c:v>
                </c:pt>
                <c:pt idx="16">
                  <c:v>282239</c:v>
                </c:pt>
                <c:pt idx="17">
                  <c:v>296248</c:v>
                </c:pt>
                <c:pt idx="18">
                  <c:v>288707</c:v>
                </c:pt>
                <c:pt idx="19">
                  <c:v>303937</c:v>
                </c:pt>
                <c:pt idx="20">
                  <c:v>294588</c:v>
                </c:pt>
                <c:pt idx="21">
                  <c:v>322591</c:v>
                </c:pt>
                <c:pt idx="22">
                  <c:v>319844</c:v>
                </c:pt>
                <c:pt idx="23">
                  <c:v>389733</c:v>
                </c:pt>
                <c:pt idx="24">
                  <c:v>242572</c:v>
                </c:pt>
                <c:pt idx="25">
                  <c:v>235906</c:v>
                </c:pt>
                <c:pt idx="26">
                  <c:v>300578</c:v>
                </c:pt>
                <c:pt idx="27">
                  <c:v>297415</c:v>
                </c:pt>
                <c:pt idx="28">
                  <c:v>325925</c:v>
                </c:pt>
                <c:pt idx="29">
                  <c:v>319467</c:v>
                </c:pt>
                <c:pt idx="30">
                  <c:v>312569</c:v>
                </c:pt>
                <c:pt idx="31">
                  <c:v>325525</c:v>
                </c:pt>
                <c:pt idx="32">
                  <c:v>332785</c:v>
                </c:pt>
                <c:pt idx="33">
                  <c:v>343974</c:v>
                </c:pt>
                <c:pt idx="34">
                  <c:v>361458</c:v>
                </c:pt>
                <c:pt idx="35">
                  <c:v>429260</c:v>
                </c:pt>
                <c:pt idx="36">
                  <c:v>280506</c:v>
                </c:pt>
                <c:pt idx="37">
                  <c:v>260443</c:v>
                </c:pt>
                <c:pt idx="38">
                  <c:v>311363</c:v>
                </c:pt>
                <c:pt idx="39">
                  <c:v>346512</c:v>
                </c:pt>
                <c:pt idx="40">
                  <c:v>357038</c:v>
                </c:pt>
                <c:pt idx="41">
                  <c:v>356309</c:v>
                </c:pt>
                <c:pt idx="42">
                  <c:v>344230</c:v>
                </c:pt>
                <c:pt idx="43">
                  <c:v>361033</c:v>
                </c:pt>
                <c:pt idx="44">
                  <c:v>356900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B37-44E2-91BF-32674A3AC8B2}"/>
            </c:ext>
          </c:extLst>
        </c:ser>
        <c:ser>
          <c:idx val="5"/>
          <c:order val="5"/>
          <c:tx>
            <c:strRef>
              <c:f>'Kisker_F-E'!$M$2</c:f>
              <c:strCache>
                <c:ptCount val="1"/>
                <c:pt idx="0">
                  <c:v>Nem élelmiszer 
üzemanyag nélkül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'Kisker_F-E'!$M$4:$M$48</c:f>
              <c:numCache>
                <c:formatCode>#,##0</c:formatCode>
                <c:ptCount val="45"/>
                <c:pt idx="0">
                  <c:v>212659</c:v>
                </c:pt>
                <c:pt idx="1">
                  <c:v>209395</c:v>
                </c:pt>
                <c:pt idx="2">
                  <c:v>254811</c:v>
                </c:pt>
                <c:pt idx="3">
                  <c:v>263705</c:v>
                </c:pt>
                <c:pt idx="4">
                  <c:v>262507</c:v>
                </c:pt>
                <c:pt idx="5">
                  <c:v>276441</c:v>
                </c:pt>
                <c:pt idx="6">
                  <c:v>293339</c:v>
                </c:pt>
                <c:pt idx="7">
                  <c:v>285434</c:v>
                </c:pt>
                <c:pt idx="8">
                  <c:v>299406</c:v>
                </c:pt>
                <c:pt idx="9">
                  <c:v>314639</c:v>
                </c:pt>
                <c:pt idx="10">
                  <c:v>310830</c:v>
                </c:pt>
                <c:pt idx="11">
                  <c:v>393961</c:v>
                </c:pt>
                <c:pt idx="12">
                  <c:v>229235</c:v>
                </c:pt>
                <c:pt idx="13">
                  <c:v>233903</c:v>
                </c:pt>
                <c:pt idx="14">
                  <c:v>271920</c:v>
                </c:pt>
                <c:pt idx="15">
                  <c:v>297713</c:v>
                </c:pt>
                <c:pt idx="16">
                  <c:v>290262</c:v>
                </c:pt>
                <c:pt idx="17">
                  <c:v>305236</c:v>
                </c:pt>
                <c:pt idx="18">
                  <c:v>305980</c:v>
                </c:pt>
                <c:pt idx="19">
                  <c:v>315992</c:v>
                </c:pt>
                <c:pt idx="20">
                  <c:v>312146</c:v>
                </c:pt>
                <c:pt idx="21">
                  <c:v>329197</c:v>
                </c:pt>
                <c:pt idx="22">
                  <c:v>334912</c:v>
                </c:pt>
                <c:pt idx="23">
                  <c:v>406640</c:v>
                </c:pt>
                <c:pt idx="24">
                  <c:v>250143</c:v>
                </c:pt>
                <c:pt idx="25">
                  <c:v>247231</c:v>
                </c:pt>
                <c:pt idx="26">
                  <c:v>308659</c:v>
                </c:pt>
                <c:pt idx="27">
                  <c:v>309202</c:v>
                </c:pt>
                <c:pt idx="28">
                  <c:v>333949</c:v>
                </c:pt>
                <c:pt idx="29">
                  <c:v>330915</c:v>
                </c:pt>
                <c:pt idx="30">
                  <c:v>334294</c:v>
                </c:pt>
                <c:pt idx="31">
                  <c:v>348366</c:v>
                </c:pt>
                <c:pt idx="32">
                  <c:v>354250</c:v>
                </c:pt>
                <c:pt idx="33">
                  <c:v>365148</c:v>
                </c:pt>
                <c:pt idx="34">
                  <c:v>380301</c:v>
                </c:pt>
                <c:pt idx="35">
                  <c:v>446095</c:v>
                </c:pt>
                <c:pt idx="36">
                  <c:v>292464</c:v>
                </c:pt>
                <c:pt idx="37">
                  <c:v>276262</c:v>
                </c:pt>
                <c:pt idx="38">
                  <c:v>327304</c:v>
                </c:pt>
                <c:pt idx="39">
                  <c:v>348306</c:v>
                </c:pt>
                <c:pt idx="40">
                  <c:v>364849</c:v>
                </c:pt>
                <c:pt idx="41">
                  <c:v>369363</c:v>
                </c:pt>
                <c:pt idx="42">
                  <c:v>370419</c:v>
                </c:pt>
                <c:pt idx="43">
                  <c:v>382433</c:v>
                </c:pt>
                <c:pt idx="44">
                  <c:v>380916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B37-44E2-91BF-32674A3AC8B2}"/>
            </c:ext>
          </c:extLst>
        </c:ser>
        <c:ser>
          <c:idx val="6"/>
          <c:order val="6"/>
          <c:tx>
            <c:strRef>
              <c:f>'Kisker_F-OPG'!$O$2</c:f>
              <c:strCache>
                <c:ptCount val="1"/>
                <c:pt idx="0">
                  <c:v>Üzemanyag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'Kisker_F-OPG'!$O$4:$O$48</c:f>
              <c:numCache>
                <c:formatCode>#,##0</c:formatCode>
                <c:ptCount val="45"/>
                <c:pt idx="0">
                  <c:v>96573</c:v>
                </c:pt>
                <c:pt idx="1">
                  <c:v>97508</c:v>
                </c:pt>
                <c:pt idx="2">
                  <c:v>121904</c:v>
                </c:pt>
                <c:pt idx="3">
                  <c:v>122712</c:v>
                </c:pt>
                <c:pt idx="4">
                  <c:v>125961.6016869802</c:v>
                </c:pt>
                <c:pt idx="5">
                  <c:v>133628</c:v>
                </c:pt>
                <c:pt idx="6">
                  <c:v>147996</c:v>
                </c:pt>
                <c:pt idx="7">
                  <c:v>138413</c:v>
                </c:pt>
                <c:pt idx="8">
                  <c:v>124959</c:v>
                </c:pt>
                <c:pt idx="9">
                  <c:v>127837</c:v>
                </c:pt>
                <c:pt idx="10">
                  <c:v>122310</c:v>
                </c:pt>
                <c:pt idx="11">
                  <c:v>114899</c:v>
                </c:pt>
                <c:pt idx="12">
                  <c:v>95400</c:v>
                </c:pt>
                <c:pt idx="13">
                  <c:v>94478</c:v>
                </c:pt>
                <c:pt idx="14">
                  <c:v>109093</c:v>
                </c:pt>
                <c:pt idx="15">
                  <c:v>113258</c:v>
                </c:pt>
                <c:pt idx="16">
                  <c:v>120940</c:v>
                </c:pt>
                <c:pt idx="17">
                  <c:v>124026</c:v>
                </c:pt>
                <c:pt idx="18">
                  <c:v>131995</c:v>
                </c:pt>
                <c:pt idx="19">
                  <c:v>131780</c:v>
                </c:pt>
                <c:pt idx="20">
                  <c:v>129295</c:v>
                </c:pt>
                <c:pt idx="21">
                  <c:v>131460</c:v>
                </c:pt>
                <c:pt idx="22">
                  <c:v>127891</c:v>
                </c:pt>
                <c:pt idx="23">
                  <c:v>127941</c:v>
                </c:pt>
                <c:pt idx="24">
                  <c:v>122773</c:v>
                </c:pt>
                <c:pt idx="25">
                  <c:v>115241</c:v>
                </c:pt>
                <c:pt idx="26">
                  <c:v>134777</c:v>
                </c:pt>
                <c:pt idx="27">
                  <c:v>133279</c:v>
                </c:pt>
                <c:pt idx="28">
                  <c:v>138881</c:v>
                </c:pt>
                <c:pt idx="29">
                  <c:v>136648</c:v>
                </c:pt>
                <c:pt idx="30">
                  <c:v>143487</c:v>
                </c:pt>
                <c:pt idx="31">
                  <c:v>147572</c:v>
                </c:pt>
                <c:pt idx="32">
                  <c:v>139577</c:v>
                </c:pt>
                <c:pt idx="33">
                  <c:v>148545</c:v>
                </c:pt>
                <c:pt idx="34">
                  <c:v>143296</c:v>
                </c:pt>
                <c:pt idx="35">
                  <c:v>135818</c:v>
                </c:pt>
                <c:pt idx="36">
                  <c:v>132500</c:v>
                </c:pt>
                <c:pt idx="37">
                  <c:v>123795</c:v>
                </c:pt>
                <c:pt idx="38">
                  <c:v>135989</c:v>
                </c:pt>
                <c:pt idx="39">
                  <c:v>150801</c:v>
                </c:pt>
                <c:pt idx="40">
                  <c:v>166626</c:v>
                </c:pt>
                <c:pt idx="41">
                  <c:v>167551</c:v>
                </c:pt>
                <c:pt idx="42">
                  <c:v>180569</c:v>
                </c:pt>
                <c:pt idx="43">
                  <c:v>182544</c:v>
                </c:pt>
                <c:pt idx="44">
                  <c:v>171091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B37-44E2-91BF-32674A3AC8B2}"/>
            </c:ext>
          </c:extLst>
        </c:ser>
        <c:ser>
          <c:idx val="7"/>
          <c:order val="7"/>
          <c:tx>
            <c:strRef>
              <c:f>'Kisker_F-E'!$O$2</c:f>
              <c:strCache>
                <c:ptCount val="1"/>
                <c:pt idx="0">
                  <c:v>Üzemanyag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'Kisker_F-E'!$A$4:$B$48</c:f>
              <c:multiLvlStrCache>
                <c:ptCount val="45"/>
                <c:lvl>
                  <c:pt idx="0">
                    <c:v>01</c:v>
                  </c:pt>
                  <c:pt idx="1">
                    <c:v>02</c:v>
                  </c:pt>
                  <c:pt idx="2">
                    <c:v>03</c:v>
                  </c:pt>
                  <c:pt idx="3">
                    <c:v>04</c:v>
                  </c:pt>
                  <c:pt idx="4">
                    <c:v>05</c:v>
                  </c:pt>
                  <c:pt idx="5">
                    <c:v>06</c:v>
                  </c:pt>
                  <c:pt idx="6">
                    <c:v>07</c:v>
                  </c:pt>
                  <c:pt idx="7">
                    <c:v>08</c:v>
                  </c:pt>
                  <c:pt idx="8">
                    <c:v>09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01</c:v>
                  </c:pt>
                  <c:pt idx="13">
                    <c:v>02</c:v>
                  </c:pt>
                  <c:pt idx="14">
                    <c:v>03</c:v>
                  </c:pt>
                  <c:pt idx="15">
                    <c:v>04</c:v>
                  </c:pt>
                  <c:pt idx="16">
                    <c:v>05</c:v>
                  </c:pt>
                  <c:pt idx="17">
                    <c:v>06</c:v>
                  </c:pt>
                  <c:pt idx="18">
                    <c:v>07</c:v>
                  </c:pt>
                  <c:pt idx="19">
                    <c:v>08</c:v>
                  </c:pt>
                  <c:pt idx="20">
                    <c:v>09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01</c:v>
                  </c:pt>
                  <c:pt idx="25">
                    <c:v>02</c:v>
                  </c:pt>
                  <c:pt idx="26">
                    <c:v>03</c:v>
                  </c:pt>
                  <c:pt idx="27">
                    <c:v>04</c:v>
                  </c:pt>
                  <c:pt idx="28">
                    <c:v>05</c:v>
                  </c:pt>
                  <c:pt idx="29">
                    <c:v>06</c:v>
                  </c:pt>
                  <c:pt idx="30">
                    <c:v>07</c:v>
                  </c:pt>
                  <c:pt idx="31">
                    <c:v>08</c:v>
                  </c:pt>
                  <c:pt idx="32">
                    <c:v>09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01</c:v>
                  </c:pt>
                  <c:pt idx="37">
                    <c:v>02</c:v>
                  </c:pt>
                  <c:pt idx="38">
                    <c:v>03</c:v>
                  </c:pt>
                  <c:pt idx="39">
                    <c:v>04</c:v>
                  </c:pt>
                  <c:pt idx="40">
                    <c:v>05</c:v>
                  </c:pt>
                  <c:pt idx="41">
                    <c:v>06</c:v>
                  </c:pt>
                  <c:pt idx="42">
                    <c:v>07</c:v>
                  </c:pt>
                  <c:pt idx="43">
                    <c:v>08</c:v>
                  </c:pt>
                  <c:pt idx="44">
                    <c:v>09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</c:lvl>
              </c:multiLvlStrCache>
            </c:multiLvlStrRef>
          </c:cat>
          <c:val>
            <c:numRef>
              <c:f>'Kisker_F-E'!$O$4:$O$48</c:f>
              <c:numCache>
                <c:formatCode>#,##0</c:formatCode>
                <c:ptCount val="45"/>
                <c:pt idx="0">
                  <c:v>98813</c:v>
                </c:pt>
                <c:pt idx="1">
                  <c:v>99234</c:v>
                </c:pt>
                <c:pt idx="2">
                  <c:v>121788</c:v>
                </c:pt>
                <c:pt idx="3">
                  <c:v>130467</c:v>
                </c:pt>
                <c:pt idx="4">
                  <c:v>132368</c:v>
                </c:pt>
                <c:pt idx="5">
                  <c:v>137146</c:v>
                </c:pt>
                <c:pt idx="6">
                  <c:v>157899</c:v>
                </c:pt>
                <c:pt idx="7">
                  <c:v>146617</c:v>
                </c:pt>
                <c:pt idx="8">
                  <c:v>135889</c:v>
                </c:pt>
                <c:pt idx="9">
                  <c:v>133126</c:v>
                </c:pt>
                <c:pt idx="10">
                  <c:v>127166</c:v>
                </c:pt>
                <c:pt idx="11">
                  <c:v>112375</c:v>
                </c:pt>
                <c:pt idx="12">
                  <c:v>97613</c:v>
                </c:pt>
                <c:pt idx="13">
                  <c:v>96150</c:v>
                </c:pt>
                <c:pt idx="14">
                  <c:v>108989</c:v>
                </c:pt>
                <c:pt idx="15">
                  <c:v>120416</c:v>
                </c:pt>
                <c:pt idx="16">
                  <c:v>127091</c:v>
                </c:pt>
                <c:pt idx="17">
                  <c:v>127291</c:v>
                </c:pt>
                <c:pt idx="18">
                  <c:v>140827</c:v>
                </c:pt>
                <c:pt idx="19">
                  <c:v>139591</c:v>
                </c:pt>
                <c:pt idx="20">
                  <c:v>140604</c:v>
                </c:pt>
                <c:pt idx="21">
                  <c:v>136899</c:v>
                </c:pt>
                <c:pt idx="22">
                  <c:v>132969</c:v>
                </c:pt>
                <c:pt idx="23">
                  <c:v>125131</c:v>
                </c:pt>
                <c:pt idx="24">
                  <c:v>120855</c:v>
                </c:pt>
                <c:pt idx="25">
                  <c:v>112932</c:v>
                </c:pt>
                <c:pt idx="26">
                  <c:v>131112</c:v>
                </c:pt>
                <c:pt idx="27">
                  <c:v>133711</c:v>
                </c:pt>
                <c:pt idx="28">
                  <c:v>139317</c:v>
                </c:pt>
                <c:pt idx="29">
                  <c:v>132955</c:v>
                </c:pt>
                <c:pt idx="30">
                  <c:v>146333</c:v>
                </c:pt>
                <c:pt idx="31">
                  <c:v>151442</c:v>
                </c:pt>
                <c:pt idx="32">
                  <c:v>146821</c:v>
                </c:pt>
                <c:pt idx="33">
                  <c:v>148667</c:v>
                </c:pt>
                <c:pt idx="34">
                  <c:v>146292</c:v>
                </c:pt>
                <c:pt idx="35">
                  <c:v>129812</c:v>
                </c:pt>
                <c:pt idx="36">
                  <c:v>128556</c:v>
                </c:pt>
                <c:pt idx="37">
                  <c:v>121703</c:v>
                </c:pt>
                <c:pt idx="38">
                  <c:v>133675</c:v>
                </c:pt>
                <c:pt idx="39">
                  <c:v>149417</c:v>
                </c:pt>
                <c:pt idx="40">
                  <c:v>163757</c:v>
                </c:pt>
                <c:pt idx="41">
                  <c:v>160214</c:v>
                </c:pt>
                <c:pt idx="42">
                  <c:v>181541</c:v>
                </c:pt>
                <c:pt idx="43">
                  <c:v>184966</c:v>
                </c:pt>
                <c:pt idx="44">
                  <c:v>176223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B37-44E2-91BF-32674A3AC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902432"/>
        <c:axId val="14390204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'Kisker_F-OPG'!$P$2</c15:sqref>
                        </c15:formulaRef>
                      </c:ext>
                    </c:extLst>
                    <c:strCache>
                      <c:ptCount val="1"/>
                      <c:pt idx="0">
                        <c:v>Kiskeres-kedelem 
+
üzemanyag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'Kisker_F-E'!$A$4:$B$48</c15:sqref>
                        </c15:formulaRef>
                      </c:ext>
                    </c:extLst>
                    <c:multiLvlStrCache>
                      <c:ptCount val="45"/>
                      <c:lvl>
                        <c:pt idx="0">
                          <c:v>01</c:v>
                        </c:pt>
                        <c:pt idx="1">
                          <c:v>02</c:v>
                        </c:pt>
                        <c:pt idx="2">
                          <c:v>03</c:v>
                        </c:pt>
                        <c:pt idx="3">
                          <c:v>04</c:v>
                        </c:pt>
                        <c:pt idx="4">
                          <c:v>05</c:v>
                        </c:pt>
                        <c:pt idx="5">
                          <c:v>06</c:v>
                        </c:pt>
                        <c:pt idx="6">
                          <c:v>07</c:v>
                        </c:pt>
                        <c:pt idx="7">
                          <c:v>08</c:v>
                        </c:pt>
                        <c:pt idx="8">
                          <c:v>09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01</c:v>
                        </c:pt>
                        <c:pt idx="13">
                          <c:v>02</c:v>
                        </c:pt>
                        <c:pt idx="14">
                          <c:v>03</c:v>
                        </c:pt>
                        <c:pt idx="15">
                          <c:v>04</c:v>
                        </c:pt>
                        <c:pt idx="16">
                          <c:v>05</c:v>
                        </c:pt>
                        <c:pt idx="17">
                          <c:v>06</c:v>
                        </c:pt>
                        <c:pt idx="18">
                          <c:v>07</c:v>
                        </c:pt>
                        <c:pt idx="19">
                          <c:v>08</c:v>
                        </c:pt>
                        <c:pt idx="20">
                          <c:v>09</c:v>
                        </c:pt>
                        <c:pt idx="21">
                          <c:v>10</c:v>
                        </c:pt>
                        <c:pt idx="22">
                          <c:v>11</c:v>
                        </c:pt>
                        <c:pt idx="23">
                          <c:v>12</c:v>
                        </c:pt>
                        <c:pt idx="24">
                          <c:v>01</c:v>
                        </c:pt>
                        <c:pt idx="25">
                          <c:v>02</c:v>
                        </c:pt>
                        <c:pt idx="26">
                          <c:v>03</c:v>
                        </c:pt>
                        <c:pt idx="27">
                          <c:v>04</c:v>
                        </c:pt>
                        <c:pt idx="28">
                          <c:v>05</c:v>
                        </c:pt>
                        <c:pt idx="29">
                          <c:v>06</c:v>
                        </c:pt>
                        <c:pt idx="30">
                          <c:v>07</c:v>
                        </c:pt>
                        <c:pt idx="31">
                          <c:v>08</c:v>
                        </c:pt>
                        <c:pt idx="32">
                          <c:v>09</c:v>
                        </c:pt>
                        <c:pt idx="33">
                          <c:v>10</c:v>
                        </c:pt>
                        <c:pt idx="34">
                          <c:v>11</c:v>
                        </c:pt>
                        <c:pt idx="35">
                          <c:v>12</c:v>
                        </c:pt>
                        <c:pt idx="36">
                          <c:v>01</c:v>
                        </c:pt>
                        <c:pt idx="37">
                          <c:v>02</c:v>
                        </c:pt>
                        <c:pt idx="38">
                          <c:v>03</c:v>
                        </c:pt>
                        <c:pt idx="39">
                          <c:v>04</c:v>
                        </c:pt>
                        <c:pt idx="40">
                          <c:v>05</c:v>
                        </c:pt>
                        <c:pt idx="41">
                          <c:v>06</c:v>
                        </c:pt>
                        <c:pt idx="42">
                          <c:v>07</c:v>
                        </c:pt>
                        <c:pt idx="43">
                          <c:v>08</c:v>
                        </c:pt>
                        <c:pt idx="44">
                          <c:v>09</c:v>
                        </c:pt>
                      </c:lvl>
                      <c:lvl>
                        <c:pt idx="0">
                          <c:v>2015</c:v>
                        </c:pt>
                        <c:pt idx="12">
                          <c:v>2016</c:v>
                        </c:pt>
                        <c:pt idx="24">
                          <c:v>2017</c:v>
                        </c:pt>
                        <c:pt idx="36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'Kisker_F-OPG'!$P$4:$P$48</c15:sqref>
                        </c15:formulaRef>
                      </c:ext>
                    </c:extLst>
                    <c:numCache>
                      <c:formatCode>#,##0</c:formatCode>
                      <c:ptCount val="45"/>
                      <c:pt idx="0">
                        <c:v>613081</c:v>
                      </c:pt>
                      <c:pt idx="1">
                        <c:v>602057</c:v>
                      </c:pt>
                      <c:pt idx="2">
                        <c:v>718502</c:v>
                      </c:pt>
                      <c:pt idx="3">
                        <c:v>728927</c:v>
                      </c:pt>
                      <c:pt idx="4">
                        <c:v>726980.95432948845</c:v>
                      </c:pt>
                      <c:pt idx="5">
                        <c:v>759912</c:v>
                      </c:pt>
                      <c:pt idx="6">
                        <c:v>805564</c:v>
                      </c:pt>
                      <c:pt idx="7">
                        <c:v>790876</c:v>
                      </c:pt>
                      <c:pt idx="8">
                        <c:v>757681</c:v>
                      </c:pt>
                      <c:pt idx="9">
                        <c:v>807895</c:v>
                      </c:pt>
                      <c:pt idx="10">
                        <c:v>772498</c:v>
                      </c:pt>
                      <c:pt idx="11">
                        <c:v>931718</c:v>
                      </c:pt>
                      <c:pt idx="12">
                        <c:v>631209</c:v>
                      </c:pt>
                      <c:pt idx="13">
                        <c:v>642185</c:v>
                      </c:pt>
                      <c:pt idx="14">
                        <c:v>744052</c:v>
                      </c:pt>
                      <c:pt idx="15">
                        <c:v>761242</c:v>
                      </c:pt>
                      <c:pt idx="16">
                        <c:v>769269</c:v>
                      </c:pt>
                      <c:pt idx="17">
                        <c:v>796864</c:v>
                      </c:pt>
                      <c:pt idx="18">
                        <c:v>812303</c:v>
                      </c:pt>
                      <c:pt idx="19">
                        <c:v>826836</c:v>
                      </c:pt>
                      <c:pt idx="20">
                        <c:v>790047</c:v>
                      </c:pt>
                      <c:pt idx="21">
                        <c:v>835824</c:v>
                      </c:pt>
                      <c:pt idx="22">
                        <c:v>814260</c:v>
                      </c:pt>
                      <c:pt idx="23">
                        <c:v>977586</c:v>
                      </c:pt>
                      <c:pt idx="24">
                        <c:v>696048</c:v>
                      </c:pt>
                      <c:pt idx="25">
                        <c:v>679898</c:v>
                      </c:pt>
                      <c:pt idx="26">
                        <c:v>815814</c:v>
                      </c:pt>
                      <c:pt idx="27">
                        <c:v>818904</c:v>
                      </c:pt>
                      <c:pt idx="28">
                        <c:v>854188</c:v>
                      </c:pt>
                      <c:pt idx="29">
                        <c:v>859238</c:v>
                      </c:pt>
                      <c:pt idx="30">
                        <c:v>869249</c:v>
                      </c:pt>
                      <c:pt idx="31">
                        <c:v>892684</c:v>
                      </c:pt>
                      <c:pt idx="32">
                        <c:v>863571</c:v>
                      </c:pt>
                      <c:pt idx="33">
                        <c:v>895721</c:v>
                      </c:pt>
                      <c:pt idx="34">
                        <c:v>901803</c:v>
                      </c:pt>
                      <c:pt idx="35">
                        <c:v>1055840</c:v>
                      </c:pt>
                      <c:pt idx="36">
                        <c:v>772734</c:v>
                      </c:pt>
                      <c:pt idx="37">
                        <c:v>738078</c:v>
                      </c:pt>
                      <c:pt idx="38">
                        <c:v>890936</c:v>
                      </c:pt>
                      <c:pt idx="39">
                        <c:v>889519</c:v>
                      </c:pt>
                      <c:pt idx="40">
                        <c:v>952309</c:v>
                      </c:pt>
                      <c:pt idx="41">
                        <c:v>960958</c:v>
                      </c:pt>
                      <c:pt idx="42">
                        <c:v>962749</c:v>
                      </c:pt>
                      <c:pt idx="43">
                        <c:v>998461</c:v>
                      </c:pt>
                      <c:pt idx="44">
                        <c:v>947018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8B37-44E2-91BF-32674A3AC8B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'Kisker_F-E'!$P$2</c15:sqref>
                        </c15:formulaRef>
                      </c:ext>
                    </c:extLst>
                    <c:strCache>
                      <c:ptCount val="1"/>
                      <c:pt idx="0">
                        <c:v>Kiskeres-kedelem 
+
üzemanyag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'Kisker_F-E'!$A$4:$B$48</c15:sqref>
                        </c15:formulaRef>
                      </c:ext>
                    </c:extLst>
                    <c:multiLvlStrCache>
                      <c:ptCount val="45"/>
                      <c:lvl>
                        <c:pt idx="0">
                          <c:v>01</c:v>
                        </c:pt>
                        <c:pt idx="1">
                          <c:v>02</c:v>
                        </c:pt>
                        <c:pt idx="2">
                          <c:v>03</c:v>
                        </c:pt>
                        <c:pt idx="3">
                          <c:v>04</c:v>
                        </c:pt>
                        <c:pt idx="4">
                          <c:v>05</c:v>
                        </c:pt>
                        <c:pt idx="5">
                          <c:v>06</c:v>
                        </c:pt>
                        <c:pt idx="6">
                          <c:v>07</c:v>
                        </c:pt>
                        <c:pt idx="7">
                          <c:v>08</c:v>
                        </c:pt>
                        <c:pt idx="8">
                          <c:v>09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01</c:v>
                        </c:pt>
                        <c:pt idx="13">
                          <c:v>02</c:v>
                        </c:pt>
                        <c:pt idx="14">
                          <c:v>03</c:v>
                        </c:pt>
                        <c:pt idx="15">
                          <c:v>04</c:v>
                        </c:pt>
                        <c:pt idx="16">
                          <c:v>05</c:v>
                        </c:pt>
                        <c:pt idx="17">
                          <c:v>06</c:v>
                        </c:pt>
                        <c:pt idx="18">
                          <c:v>07</c:v>
                        </c:pt>
                        <c:pt idx="19">
                          <c:v>08</c:v>
                        </c:pt>
                        <c:pt idx="20">
                          <c:v>09</c:v>
                        </c:pt>
                        <c:pt idx="21">
                          <c:v>10</c:v>
                        </c:pt>
                        <c:pt idx="22">
                          <c:v>11</c:v>
                        </c:pt>
                        <c:pt idx="23">
                          <c:v>12</c:v>
                        </c:pt>
                        <c:pt idx="24">
                          <c:v>01</c:v>
                        </c:pt>
                        <c:pt idx="25">
                          <c:v>02</c:v>
                        </c:pt>
                        <c:pt idx="26">
                          <c:v>03</c:v>
                        </c:pt>
                        <c:pt idx="27">
                          <c:v>04</c:v>
                        </c:pt>
                        <c:pt idx="28">
                          <c:v>05</c:v>
                        </c:pt>
                        <c:pt idx="29">
                          <c:v>06</c:v>
                        </c:pt>
                        <c:pt idx="30">
                          <c:v>07</c:v>
                        </c:pt>
                        <c:pt idx="31">
                          <c:v>08</c:v>
                        </c:pt>
                        <c:pt idx="32">
                          <c:v>09</c:v>
                        </c:pt>
                        <c:pt idx="33">
                          <c:v>10</c:v>
                        </c:pt>
                        <c:pt idx="34">
                          <c:v>11</c:v>
                        </c:pt>
                        <c:pt idx="35">
                          <c:v>12</c:v>
                        </c:pt>
                        <c:pt idx="36">
                          <c:v>01</c:v>
                        </c:pt>
                        <c:pt idx="37">
                          <c:v>02</c:v>
                        </c:pt>
                        <c:pt idx="38">
                          <c:v>03</c:v>
                        </c:pt>
                        <c:pt idx="39">
                          <c:v>04</c:v>
                        </c:pt>
                        <c:pt idx="40">
                          <c:v>05</c:v>
                        </c:pt>
                        <c:pt idx="41">
                          <c:v>06</c:v>
                        </c:pt>
                        <c:pt idx="42">
                          <c:v>07</c:v>
                        </c:pt>
                        <c:pt idx="43">
                          <c:v>08</c:v>
                        </c:pt>
                        <c:pt idx="44">
                          <c:v>09</c:v>
                        </c:pt>
                      </c:lvl>
                      <c:lvl>
                        <c:pt idx="0">
                          <c:v>2015</c:v>
                        </c:pt>
                        <c:pt idx="12">
                          <c:v>2016</c:v>
                        </c:pt>
                        <c:pt idx="24">
                          <c:v>2017</c:v>
                        </c:pt>
                        <c:pt idx="36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'Kisker_F-E'!$P$4:$P$48</c15:sqref>
                        </c15:formulaRef>
                      </c:ext>
                    </c:extLst>
                    <c:numCache>
                      <c:formatCode>#,##0</c:formatCode>
                      <c:ptCount val="45"/>
                      <c:pt idx="0">
                        <c:v>626096</c:v>
                      </c:pt>
                      <c:pt idx="1">
                        <c:v>613483</c:v>
                      </c:pt>
                      <c:pt idx="2">
                        <c:v>730671</c:v>
                      </c:pt>
                      <c:pt idx="3">
                        <c:v>751877</c:v>
                      </c:pt>
                      <c:pt idx="4">
                        <c:v>744676</c:v>
                      </c:pt>
                      <c:pt idx="5">
                        <c:v>776886</c:v>
                      </c:pt>
                      <c:pt idx="6">
                        <c:v>843303</c:v>
                      </c:pt>
                      <c:pt idx="7">
                        <c:v>817745</c:v>
                      </c:pt>
                      <c:pt idx="8">
                        <c:v>792019</c:v>
                      </c:pt>
                      <c:pt idx="9">
                        <c:v>824929</c:v>
                      </c:pt>
                      <c:pt idx="10">
                        <c:v>800068</c:v>
                      </c:pt>
                      <c:pt idx="11">
                        <c:v>956674</c:v>
                      </c:pt>
                      <c:pt idx="12">
                        <c:v>644477</c:v>
                      </c:pt>
                      <c:pt idx="13">
                        <c:v>654598</c:v>
                      </c:pt>
                      <c:pt idx="14">
                        <c:v>756204</c:v>
                      </c:pt>
                      <c:pt idx="15">
                        <c:v>783707</c:v>
                      </c:pt>
                      <c:pt idx="16">
                        <c:v>787312</c:v>
                      </c:pt>
                      <c:pt idx="17">
                        <c:v>813712</c:v>
                      </c:pt>
                      <c:pt idx="18">
                        <c:v>848352</c:v>
                      </c:pt>
                      <c:pt idx="19">
                        <c:v>854828</c:v>
                      </c:pt>
                      <c:pt idx="20">
                        <c:v>826163</c:v>
                      </c:pt>
                      <c:pt idx="21">
                        <c:v>852557</c:v>
                      </c:pt>
                      <c:pt idx="22">
                        <c:v>842630</c:v>
                      </c:pt>
                      <c:pt idx="23">
                        <c:v>1002963</c:v>
                      </c:pt>
                      <c:pt idx="24">
                        <c:v>707571</c:v>
                      </c:pt>
                      <c:pt idx="25">
                        <c:v>694189</c:v>
                      </c:pt>
                      <c:pt idx="26">
                        <c:v>823455</c:v>
                      </c:pt>
                      <c:pt idx="27">
                        <c:v>835059</c:v>
                      </c:pt>
                      <c:pt idx="28">
                        <c:v>864948</c:v>
                      </c:pt>
                      <c:pt idx="29">
                        <c:v>872060</c:v>
                      </c:pt>
                      <c:pt idx="30">
                        <c:v>904493</c:v>
                      </c:pt>
                      <c:pt idx="31">
                        <c:v>928206</c:v>
                      </c:pt>
                      <c:pt idx="32">
                        <c:v>901839</c:v>
                      </c:pt>
                      <c:pt idx="33">
                        <c:v>926699</c:v>
                      </c:pt>
                      <c:pt idx="34">
                        <c:v>931718</c:v>
                      </c:pt>
                      <c:pt idx="35">
                        <c:v>1074871</c:v>
                      </c:pt>
                      <c:pt idx="36">
                        <c:v>786550</c:v>
                      </c:pt>
                      <c:pt idx="37">
                        <c:v>756281</c:v>
                      </c:pt>
                      <c:pt idx="38">
                        <c:v>907581</c:v>
                      </c:pt>
                      <c:pt idx="39">
                        <c:v>891576</c:v>
                      </c:pt>
                      <c:pt idx="40">
                        <c:v>954511</c:v>
                      </c:pt>
                      <c:pt idx="41">
                        <c:v>965491</c:v>
                      </c:pt>
                      <c:pt idx="42">
                        <c:v>995593</c:v>
                      </c:pt>
                      <c:pt idx="43">
                        <c:v>1028794</c:v>
                      </c:pt>
                      <c:pt idx="44">
                        <c:v>983769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8B37-44E2-91BF-32674A3AC8B2}"/>
                  </c:ext>
                </c:extLst>
              </c15:ser>
            </c15:filteredLineSeries>
          </c:ext>
        </c:extLst>
      </c:lineChart>
      <c:catAx>
        <c:axId val="1439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02040"/>
        <c:crosses val="autoZero"/>
        <c:auto val="1"/>
        <c:lblAlgn val="ctr"/>
        <c:lblOffset val="100"/>
        <c:noMultiLvlLbl val="0"/>
      </c:catAx>
      <c:valAx>
        <c:axId val="143902040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noProof="0" dirty="0" smtClean="0"/>
                  <a:t>milli</a:t>
                </a:r>
                <a:r>
                  <a:rPr lang="hu-HU" dirty="0" smtClean="0"/>
                  <a:t>ó</a:t>
                </a:r>
                <a:r>
                  <a:rPr lang="en-US" dirty="0" smtClean="0"/>
                  <a:t> </a:t>
                </a:r>
                <a:r>
                  <a:rPr lang="hu-HU" dirty="0" smtClean="0"/>
                  <a:t>Ft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781660972795937E-3"/>
              <c:y val="8.22159491204482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02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06131867740924E-2"/>
          <c:y val="7.3635195284629737E-2"/>
          <c:w val="0.93651409003022357"/>
          <c:h val="0.873487079889452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Sheet1!$A$2:$A$150</c:f>
              <c:numCache>
                <c:formatCode>General</c:formatCode>
                <c:ptCount val="149"/>
                <c:pt idx="0">
                  <c:v>84</c:v>
                </c:pt>
                <c:pt idx="1">
                  <c:v>84.7</c:v>
                </c:pt>
                <c:pt idx="2">
                  <c:v>85.4</c:v>
                </c:pt>
                <c:pt idx="3">
                  <c:v>86.100000000000009</c:v>
                </c:pt>
                <c:pt idx="4">
                  <c:v>86.800000000000011</c:v>
                </c:pt>
                <c:pt idx="5">
                  <c:v>87.500000000000014</c:v>
                </c:pt>
                <c:pt idx="6">
                  <c:v>88.200000000000017</c:v>
                </c:pt>
                <c:pt idx="7">
                  <c:v>88.90000000000002</c:v>
                </c:pt>
                <c:pt idx="8">
                  <c:v>89.600000000000023</c:v>
                </c:pt>
                <c:pt idx="9">
                  <c:v>90.300000000000026</c:v>
                </c:pt>
                <c:pt idx="10">
                  <c:v>91.000000000000028</c:v>
                </c:pt>
                <c:pt idx="11">
                  <c:v>91.700000000000031</c:v>
                </c:pt>
                <c:pt idx="12">
                  <c:v>92.400000000000034</c:v>
                </c:pt>
                <c:pt idx="13">
                  <c:v>93.100000000000037</c:v>
                </c:pt>
                <c:pt idx="14">
                  <c:v>93.80000000000004</c:v>
                </c:pt>
                <c:pt idx="15">
                  <c:v>94.500000000000043</c:v>
                </c:pt>
                <c:pt idx="16">
                  <c:v>95.200000000000045</c:v>
                </c:pt>
                <c:pt idx="17">
                  <c:v>95.900000000000048</c:v>
                </c:pt>
                <c:pt idx="18">
                  <c:v>96.600000000000051</c:v>
                </c:pt>
                <c:pt idx="19">
                  <c:v>97.300000000000054</c:v>
                </c:pt>
                <c:pt idx="20">
                  <c:v>98.000000000000057</c:v>
                </c:pt>
                <c:pt idx="21">
                  <c:v>98.70000000000006</c:v>
                </c:pt>
                <c:pt idx="22">
                  <c:v>99.400000000000063</c:v>
                </c:pt>
                <c:pt idx="23">
                  <c:v>100.10000000000007</c:v>
                </c:pt>
                <c:pt idx="24">
                  <c:v>100.80000000000007</c:v>
                </c:pt>
                <c:pt idx="25">
                  <c:v>101.50000000000007</c:v>
                </c:pt>
                <c:pt idx="26">
                  <c:v>102.20000000000007</c:v>
                </c:pt>
                <c:pt idx="27">
                  <c:v>102.90000000000008</c:v>
                </c:pt>
                <c:pt idx="28">
                  <c:v>103.60000000000008</c:v>
                </c:pt>
                <c:pt idx="29">
                  <c:v>104.30000000000008</c:v>
                </c:pt>
                <c:pt idx="30">
                  <c:v>105.00000000000009</c:v>
                </c:pt>
                <c:pt idx="31">
                  <c:v>105.70000000000009</c:v>
                </c:pt>
                <c:pt idx="32">
                  <c:v>106.40000000000009</c:v>
                </c:pt>
                <c:pt idx="33">
                  <c:v>107.10000000000009</c:v>
                </c:pt>
                <c:pt idx="34">
                  <c:v>107.8000000000001</c:v>
                </c:pt>
                <c:pt idx="35">
                  <c:v>108.5000000000001</c:v>
                </c:pt>
                <c:pt idx="36">
                  <c:v>109.2000000000001</c:v>
                </c:pt>
                <c:pt idx="37">
                  <c:v>109.90000000000011</c:v>
                </c:pt>
                <c:pt idx="38">
                  <c:v>110.60000000000011</c:v>
                </c:pt>
                <c:pt idx="39">
                  <c:v>111.30000000000011</c:v>
                </c:pt>
                <c:pt idx="40">
                  <c:v>112.00000000000011</c:v>
                </c:pt>
                <c:pt idx="41">
                  <c:v>112.70000000000012</c:v>
                </c:pt>
                <c:pt idx="42">
                  <c:v>113.40000000000012</c:v>
                </c:pt>
                <c:pt idx="43">
                  <c:v>114.10000000000012</c:v>
                </c:pt>
                <c:pt idx="44">
                  <c:v>114.80000000000013</c:v>
                </c:pt>
                <c:pt idx="45">
                  <c:v>115.50000000000013</c:v>
                </c:pt>
                <c:pt idx="46">
                  <c:v>116.20000000000013</c:v>
                </c:pt>
                <c:pt idx="47">
                  <c:v>116.90000000000013</c:v>
                </c:pt>
                <c:pt idx="48">
                  <c:v>117.60000000000014</c:v>
                </c:pt>
                <c:pt idx="49">
                  <c:v>118.30000000000014</c:v>
                </c:pt>
                <c:pt idx="50">
                  <c:v>119.00000000000014</c:v>
                </c:pt>
                <c:pt idx="51">
                  <c:v>119.70000000000014</c:v>
                </c:pt>
                <c:pt idx="52">
                  <c:v>120.40000000000015</c:v>
                </c:pt>
                <c:pt idx="53">
                  <c:v>121.10000000000015</c:v>
                </c:pt>
                <c:pt idx="54">
                  <c:v>121.80000000000015</c:v>
                </c:pt>
                <c:pt idx="55">
                  <c:v>122.50000000000016</c:v>
                </c:pt>
                <c:pt idx="56">
                  <c:v>123.20000000000016</c:v>
                </c:pt>
                <c:pt idx="57">
                  <c:v>123.90000000000016</c:v>
                </c:pt>
                <c:pt idx="58">
                  <c:v>124.60000000000016</c:v>
                </c:pt>
                <c:pt idx="59">
                  <c:v>125.30000000000017</c:v>
                </c:pt>
                <c:pt idx="60">
                  <c:v>126.00000000000017</c:v>
                </c:pt>
                <c:pt idx="61">
                  <c:v>126.70000000000017</c:v>
                </c:pt>
                <c:pt idx="62">
                  <c:v>127.40000000000018</c:v>
                </c:pt>
                <c:pt idx="63">
                  <c:v>128.10000000000016</c:v>
                </c:pt>
                <c:pt idx="64">
                  <c:v>128.80000000000015</c:v>
                </c:pt>
                <c:pt idx="65">
                  <c:v>129.50000000000014</c:v>
                </c:pt>
                <c:pt idx="66">
                  <c:v>130.20000000000013</c:v>
                </c:pt>
                <c:pt idx="67">
                  <c:v>130.90000000000012</c:v>
                </c:pt>
                <c:pt idx="68">
                  <c:v>131.60000000000011</c:v>
                </c:pt>
                <c:pt idx="69">
                  <c:v>132.3000000000001</c:v>
                </c:pt>
                <c:pt idx="70">
                  <c:v>133.00000000000009</c:v>
                </c:pt>
                <c:pt idx="71">
                  <c:v>133.70000000000007</c:v>
                </c:pt>
                <c:pt idx="72">
                  <c:v>134.40000000000006</c:v>
                </c:pt>
                <c:pt idx="73">
                  <c:v>135.10000000000005</c:v>
                </c:pt>
                <c:pt idx="74">
                  <c:v>135.80000000000004</c:v>
                </c:pt>
                <c:pt idx="75">
                  <c:v>136.50000000000003</c:v>
                </c:pt>
                <c:pt idx="76">
                  <c:v>137.20000000000002</c:v>
                </c:pt>
                <c:pt idx="77">
                  <c:v>137.9</c:v>
                </c:pt>
                <c:pt idx="78">
                  <c:v>138.6</c:v>
                </c:pt>
                <c:pt idx="79">
                  <c:v>139.29999999999998</c:v>
                </c:pt>
                <c:pt idx="80">
                  <c:v>139.99999999999997</c:v>
                </c:pt>
                <c:pt idx="81">
                  <c:v>140.69999999999996</c:v>
                </c:pt>
                <c:pt idx="82">
                  <c:v>141.39999999999995</c:v>
                </c:pt>
                <c:pt idx="83">
                  <c:v>142.09999999999994</c:v>
                </c:pt>
                <c:pt idx="84">
                  <c:v>142.79999999999993</c:v>
                </c:pt>
                <c:pt idx="85">
                  <c:v>143.49999999999991</c:v>
                </c:pt>
                <c:pt idx="86">
                  <c:v>144.1999999999999</c:v>
                </c:pt>
                <c:pt idx="87">
                  <c:v>144.89999999999989</c:v>
                </c:pt>
                <c:pt idx="88">
                  <c:v>145.59999999999988</c:v>
                </c:pt>
                <c:pt idx="89">
                  <c:v>146.29999999999987</c:v>
                </c:pt>
                <c:pt idx="90">
                  <c:v>146.99999999999986</c:v>
                </c:pt>
                <c:pt idx="91">
                  <c:v>147.69999999999985</c:v>
                </c:pt>
                <c:pt idx="92">
                  <c:v>148.39999999999984</c:v>
                </c:pt>
                <c:pt idx="93">
                  <c:v>149.09999999999982</c:v>
                </c:pt>
                <c:pt idx="94">
                  <c:v>149.79999999999981</c:v>
                </c:pt>
                <c:pt idx="95">
                  <c:v>150.4999999999998</c:v>
                </c:pt>
                <c:pt idx="96">
                  <c:v>151.19999999999979</c:v>
                </c:pt>
                <c:pt idx="97">
                  <c:v>151.89999999999978</c:v>
                </c:pt>
                <c:pt idx="98">
                  <c:v>152.59999999999977</c:v>
                </c:pt>
                <c:pt idx="99">
                  <c:v>153.29999999999976</c:v>
                </c:pt>
                <c:pt idx="100">
                  <c:v>153.99999999999974</c:v>
                </c:pt>
                <c:pt idx="101">
                  <c:v>154.69999999999973</c:v>
                </c:pt>
                <c:pt idx="102">
                  <c:v>155.39999999999972</c:v>
                </c:pt>
                <c:pt idx="103">
                  <c:v>156.09999999999971</c:v>
                </c:pt>
                <c:pt idx="104">
                  <c:v>156.7999999999997</c:v>
                </c:pt>
                <c:pt idx="105">
                  <c:v>157.49999999999969</c:v>
                </c:pt>
                <c:pt idx="106">
                  <c:v>158.19999999999968</c:v>
                </c:pt>
                <c:pt idx="107">
                  <c:v>158.89999999999966</c:v>
                </c:pt>
                <c:pt idx="108">
                  <c:v>159.59999999999965</c:v>
                </c:pt>
                <c:pt idx="109">
                  <c:v>160.29999999999964</c:v>
                </c:pt>
                <c:pt idx="110">
                  <c:v>160.99999999999963</c:v>
                </c:pt>
                <c:pt idx="111">
                  <c:v>161.69999999999962</c:v>
                </c:pt>
                <c:pt idx="112">
                  <c:v>162.39999999999961</c:v>
                </c:pt>
                <c:pt idx="113">
                  <c:v>163.0999999999996</c:v>
                </c:pt>
                <c:pt idx="114">
                  <c:v>163.79999999999959</c:v>
                </c:pt>
                <c:pt idx="115">
                  <c:v>164.49999999999957</c:v>
                </c:pt>
                <c:pt idx="116">
                  <c:v>165.19999999999956</c:v>
                </c:pt>
                <c:pt idx="117">
                  <c:v>165.89999999999955</c:v>
                </c:pt>
                <c:pt idx="118">
                  <c:v>166.59999999999954</c:v>
                </c:pt>
                <c:pt idx="119">
                  <c:v>167.29999999999953</c:v>
                </c:pt>
                <c:pt idx="120">
                  <c:v>167.99999999999952</c:v>
                </c:pt>
                <c:pt idx="121">
                  <c:v>168.69999999999951</c:v>
                </c:pt>
                <c:pt idx="122">
                  <c:v>169.39999999999949</c:v>
                </c:pt>
                <c:pt idx="123">
                  <c:v>170.09999999999948</c:v>
                </c:pt>
                <c:pt idx="124">
                  <c:v>170.79999999999947</c:v>
                </c:pt>
                <c:pt idx="125">
                  <c:v>171.49999999999946</c:v>
                </c:pt>
                <c:pt idx="126">
                  <c:v>172.19999999999945</c:v>
                </c:pt>
                <c:pt idx="127">
                  <c:v>172.89999999999944</c:v>
                </c:pt>
                <c:pt idx="128">
                  <c:v>173.59999999999943</c:v>
                </c:pt>
                <c:pt idx="129">
                  <c:v>174.29999999999941</c:v>
                </c:pt>
                <c:pt idx="130">
                  <c:v>174.9999999999994</c:v>
                </c:pt>
                <c:pt idx="131">
                  <c:v>175.69999999999939</c:v>
                </c:pt>
                <c:pt idx="132">
                  <c:v>176.39999999999938</c:v>
                </c:pt>
                <c:pt idx="133">
                  <c:v>177.09999999999937</c:v>
                </c:pt>
                <c:pt idx="134">
                  <c:v>177.79999999999936</c:v>
                </c:pt>
                <c:pt idx="135">
                  <c:v>178.49999999999935</c:v>
                </c:pt>
                <c:pt idx="136">
                  <c:v>179.19999999999933</c:v>
                </c:pt>
                <c:pt idx="137">
                  <c:v>179.89999999999932</c:v>
                </c:pt>
                <c:pt idx="138">
                  <c:v>180.59999999999931</c:v>
                </c:pt>
                <c:pt idx="139">
                  <c:v>181.2999999999993</c:v>
                </c:pt>
                <c:pt idx="140">
                  <c:v>181.99999999999929</c:v>
                </c:pt>
                <c:pt idx="141">
                  <c:v>182.69999999999928</c:v>
                </c:pt>
                <c:pt idx="142">
                  <c:v>183.39999999999927</c:v>
                </c:pt>
                <c:pt idx="143">
                  <c:v>184.09999999999926</c:v>
                </c:pt>
                <c:pt idx="144">
                  <c:v>184.79999999999924</c:v>
                </c:pt>
                <c:pt idx="145">
                  <c:v>185.49999999999923</c:v>
                </c:pt>
                <c:pt idx="146">
                  <c:v>186.19999999999922</c:v>
                </c:pt>
                <c:pt idx="147">
                  <c:v>186.89999999999921</c:v>
                </c:pt>
                <c:pt idx="148">
                  <c:v>187.5999999999992</c:v>
                </c:pt>
              </c:numCache>
            </c:numRef>
          </c:xVal>
          <c:yVal>
            <c:numRef>
              <c:f>Sheet1!$C$2:$C$150</c:f>
              <c:numCache>
                <c:formatCode>General</c:formatCode>
                <c:ptCount val="149"/>
                <c:pt idx="0">
                  <c:v>37.813845153203886</c:v>
                </c:pt>
                <c:pt idx="1">
                  <c:v>56.276849513196268</c:v>
                </c:pt>
                <c:pt idx="2">
                  <c:v>55.395674358186241</c:v>
                </c:pt>
                <c:pt idx="3">
                  <c:v>44.429630836887412</c:v>
                </c:pt>
                <c:pt idx="4">
                  <c:v>64.287860452863285</c:v>
                </c:pt>
                <c:pt idx="5">
                  <c:v>61.484702389176043</c:v>
                </c:pt>
                <c:pt idx="6">
                  <c:v>46.808207055725532</c:v>
                </c:pt>
                <c:pt idx="7">
                  <c:v>52.11523748999187</c:v>
                </c:pt>
                <c:pt idx="8">
                  <c:v>57.099042210654552</c:v>
                </c:pt>
                <c:pt idx="9">
                  <c:v>42.265935537287078</c:v>
                </c:pt>
                <c:pt idx="10">
                  <c:v>44.257113362020199</c:v>
                </c:pt>
                <c:pt idx="11">
                  <c:v>48.152661175289857</c:v>
                </c:pt>
                <c:pt idx="12">
                  <c:v>44.292803267593122</c:v>
                </c:pt>
                <c:pt idx="13">
                  <c:v>42.961560617744389</c:v>
                </c:pt>
                <c:pt idx="14">
                  <c:v>67.805842570627647</c:v>
                </c:pt>
                <c:pt idx="15">
                  <c:v>51.755689547921541</c:v>
                </c:pt>
                <c:pt idx="16">
                  <c:v>53.818850614878514</c:v>
                </c:pt>
                <c:pt idx="17">
                  <c:v>72.30468049192288</c:v>
                </c:pt>
                <c:pt idx="18">
                  <c:v>49.877875409684279</c:v>
                </c:pt>
                <c:pt idx="19">
                  <c:v>45.337852773031329</c:v>
                </c:pt>
                <c:pt idx="20">
                  <c:v>47.508265707776388</c:v>
                </c:pt>
                <c:pt idx="21">
                  <c:v>45.570505747316233</c:v>
                </c:pt>
                <c:pt idx="22">
                  <c:v>59.926386276161885</c:v>
                </c:pt>
                <c:pt idx="23">
                  <c:v>60.366305837086216</c:v>
                </c:pt>
                <c:pt idx="24">
                  <c:v>53.619586698938306</c:v>
                </c:pt>
                <c:pt idx="25">
                  <c:v>60.017983023216701</c:v>
                </c:pt>
                <c:pt idx="26">
                  <c:v>52.008259352745029</c:v>
                </c:pt>
                <c:pt idx="27">
                  <c:v>55.541918979785493</c:v>
                </c:pt>
                <c:pt idx="28">
                  <c:v>69.710067109174389</c:v>
                </c:pt>
                <c:pt idx="29">
                  <c:v>67.127665842617844</c:v>
                </c:pt>
                <c:pt idx="30">
                  <c:v>54.183827297735775</c:v>
                </c:pt>
                <c:pt idx="31">
                  <c:v>70.19908641416788</c:v>
                </c:pt>
                <c:pt idx="32">
                  <c:v>55.507159194796749</c:v>
                </c:pt>
                <c:pt idx="33">
                  <c:v>63.847553875883371</c:v>
                </c:pt>
                <c:pt idx="34">
                  <c:v>64.496619225300279</c:v>
                </c:pt>
                <c:pt idx="35">
                  <c:v>73.913663508604685</c:v>
                </c:pt>
                <c:pt idx="36">
                  <c:v>65.917466566051345</c:v>
                </c:pt>
                <c:pt idx="37">
                  <c:v>56.557947956514766</c:v>
                </c:pt>
                <c:pt idx="38">
                  <c:v>62.201814339861691</c:v>
                </c:pt>
                <c:pt idx="39">
                  <c:v>58.882758915914515</c:v>
                </c:pt>
                <c:pt idx="40">
                  <c:v>78.213602455320427</c:v>
                </c:pt>
                <c:pt idx="41">
                  <c:v>71.253716304960307</c:v>
                </c:pt>
                <c:pt idx="42">
                  <c:v>68.034616815910042</c:v>
                </c:pt>
                <c:pt idx="43">
                  <c:v>56.049184372738559</c:v>
                </c:pt>
                <c:pt idx="44">
                  <c:v>68.962360035998714</c:v>
                </c:pt>
                <c:pt idx="45">
                  <c:v>75.125200872221299</c:v>
                </c:pt>
                <c:pt idx="46">
                  <c:v>71.052295210746138</c:v>
                </c:pt>
                <c:pt idx="47">
                  <c:v>74.029393291408738</c:v>
                </c:pt>
                <c:pt idx="48">
                  <c:v>68.116092574720142</c:v>
                </c:pt>
                <c:pt idx="49">
                  <c:v>81.729862047701999</c:v>
                </c:pt>
                <c:pt idx="50">
                  <c:v>63.433333764404267</c:v>
                </c:pt>
                <c:pt idx="51">
                  <c:v>62.502135574971739</c:v>
                </c:pt>
                <c:pt idx="52">
                  <c:v>65.464239680999839</c:v>
                </c:pt>
                <c:pt idx="53">
                  <c:v>76.953176407237564</c:v>
                </c:pt>
                <c:pt idx="54">
                  <c:v>56.428934062834188</c:v>
                </c:pt>
                <c:pt idx="55">
                  <c:v>81.419922484824866</c:v>
                </c:pt>
                <c:pt idx="56">
                  <c:v>78.794812477317805</c:v>
                </c:pt>
                <c:pt idx="57">
                  <c:v>70.473423532111781</c:v>
                </c:pt>
                <c:pt idx="58">
                  <c:v>77.992897692318934</c:v>
                </c:pt>
                <c:pt idx="59">
                  <c:v>61.813053001583668</c:v>
                </c:pt>
                <c:pt idx="60">
                  <c:v>85.635543291070505</c:v>
                </c:pt>
                <c:pt idx="61">
                  <c:v>65.022813964690798</c:v>
                </c:pt>
                <c:pt idx="62">
                  <c:v>86.55944660897336</c:v>
                </c:pt>
                <c:pt idx="63">
                  <c:v>63.964483090823165</c:v>
                </c:pt>
                <c:pt idx="64">
                  <c:v>78.410313154943452</c:v>
                </c:pt>
                <c:pt idx="65">
                  <c:v>67.014138234373974</c:v>
                </c:pt>
                <c:pt idx="66">
                  <c:v>80.693850209907708</c:v>
                </c:pt>
                <c:pt idx="67">
                  <c:v>70.174434948190211</c:v>
                </c:pt>
                <c:pt idx="68">
                  <c:v>64.383913725824016</c:v>
                </c:pt>
                <c:pt idx="69">
                  <c:v>85.6407232854244</c:v>
                </c:pt>
                <c:pt idx="70">
                  <c:v>79.524595393244553</c:v>
                </c:pt>
                <c:pt idx="71">
                  <c:v>65.455220727856641</c:v>
                </c:pt>
                <c:pt idx="72">
                  <c:v>80.631292842867751</c:v>
                </c:pt>
                <c:pt idx="73">
                  <c:v>89.816191812329748</c:v>
                </c:pt>
                <c:pt idx="74">
                  <c:v>66.53320889132435</c:v>
                </c:pt>
                <c:pt idx="75">
                  <c:v>67.736394087256073</c:v>
                </c:pt>
                <c:pt idx="76">
                  <c:v>73.496257731763762</c:v>
                </c:pt>
                <c:pt idx="77">
                  <c:v>69.487129580084911</c:v>
                </c:pt>
                <c:pt idx="78">
                  <c:v>82.568623804561156</c:v>
                </c:pt>
                <c:pt idx="79">
                  <c:v>89.531827925146857</c:v>
                </c:pt>
                <c:pt idx="80">
                  <c:v>68.409941209242319</c:v>
                </c:pt>
                <c:pt idx="81">
                  <c:v>76.571037010199973</c:v>
                </c:pt>
                <c:pt idx="82">
                  <c:v>74.595621203198775</c:v>
                </c:pt>
                <c:pt idx="83">
                  <c:v>90.926715084004428</c:v>
                </c:pt>
                <c:pt idx="84">
                  <c:v>95.161989050974071</c:v>
                </c:pt>
                <c:pt idx="85">
                  <c:v>77.359449123758452</c:v>
                </c:pt>
                <c:pt idx="86">
                  <c:v>91.552624419194203</c:v>
                </c:pt>
                <c:pt idx="87">
                  <c:v>79.332009873181946</c:v>
                </c:pt>
                <c:pt idx="88">
                  <c:v>74.730888931344253</c:v>
                </c:pt>
                <c:pt idx="89">
                  <c:v>91.594434067686137</c:v>
                </c:pt>
                <c:pt idx="90">
                  <c:v>89.940558901749299</c:v>
                </c:pt>
                <c:pt idx="91">
                  <c:v>97.178262879499144</c:v>
                </c:pt>
                <c:pt idx="92">
                  <c:v>74.340917701138551</c:v>
                </c:pt>
                <c:pt idx="93">
                  <c:v>91.96814573889742</c:v>
                </c:pt>
                <c:pt idx="94">
                  <c:v>71.293788501889424</c:v>
                </c:pt>
                <c:pt idx="95">
                  <c:v>71.787803536780828</c:v>
                </c:pt>
                <c:pt idx="96">
                  <c:v>72.417454845397401</c:v>
                </c:pt>
                <c:pt idx="97">
                  <c:v>99.79559102213868</c:v>
                </c:pt>
                <c:pt idx="98">
                  <c:v>77.767654477331206</c:v>
                </c:pt>
                <c:pt idx="99">
                  <c:v>87.229433018059652</c:v>
                </c:pt>
                <c:pt idx="100">
                  <c:v>94.372329242892846</c:v>
                </c:pt>
                <c:pt idx="101">
                  <c:v>73.879022641046944</c:v>
                </c:pt>
                <c:pt idx="102">
                  <c:v>76.081517910202464</c:v>
                </c:pt>
                <c:pt idx="103">
                  <c:v>89.338694078250043</c:v>
                </c:pt>
                <c:pt idx="104">
                  <c:v>94.175806453597374</c:v>
                </c:pt>
                <c:pt idx="105">
                  <c:v>76.745035471910583</c:v>
                </c:pt>
                <c:pt idx="106">
                  <c:v>91.705136305608306</c:v>
                </c:pt>
                <c:pt idx="107">
                  <c:v>97.723169875025334</c:v>
                </c:pt>
                <c:pt idx="108">
                  <c:v>81.611722005985072</c:v>
                </c:pt>
                <c:pt idx="109">
                  <c:v>90.451060834202224</c:v>
                </c:pt>
                <c:pt idx="110">
                  <c:v>96.906487495262169</c:v>
                </c:pt>
                <c:pt idx="111">
                  <c:v>99.078695084988397</c:v>
                </c:pt>
                <c:pt idx="112">
                  <c:v>87.726171790940953</c:v>
                </c:pt>
                <c:pt idx="113">
                  <c:v>80.059284349140142</c:v>
                </c:pt>
                <c:pt idx="114">
                  <c:v>77.42587019273256</c:v>
                </c:pt>
                <c:pt idx="115">
                  <c:v>102.37978927315693</c:v>
                </c:pt>
                <c:pt idx="116">
                  <c:v>104.46814251048103</c:v>
                </c:pt>
                <c:pt idx="117">
                  <c:v>88.353001174510737</c:v>
                </c:pt>
                <c:pt idx="118">
                  <c:v>99.779405035752873</c:v>
                </c:pt>
                <c:pt idx="119">
                  <c:v>91.888515772815751</c:v>
                </c:pt>
                <c:pt idx="120">
                  <c:v>99.61519958072256</c:v>
                </c:pt>
                <c:pt idx="121">
                  <c:v>98.424915838304855</c:v>
                </c:pt>
                <c:pt idx="122">
                  <c:v>98.892591176467803</c:v>
                </c:pt>
                <c:pt idx="123">
                  <c:v>82.127040823622494</c:v>
                </c:pt>
                <c:pt idx="124">
                  <c:v>92.735461222619676</c:v>
                </c:pt>
                <c:pt idx="125">
                  <c:v>88.32183366983503</c:v>
                </c:pt>
                <c:pt idx="126">
                  <c:v>99.071518798268983</c:v>
                </c:pt>
                <c:pt idx="127">
                  <c:v>92.943294332708831</c:v>
                </c:pt>
                <c:pt idx="128">
                  <c:v>87.306380714112549</c:v>
                </c:pt>
                <c:pt idx="129">
                  <c:v>90.404119576861319</c:v>
                </c:pt>
                <c:pt idx="130">
                  <c:v>84.11238976075245</c:v>
                </c:pt>
                <c:pt idx="131">
                  <c:v>97.118903971618067</c:v>
                </c:pt>
                <c:pt idx="132">
                  <c:v>95.095196019531443</c:v>
                </c:pt>
                <c:pt idx="133">
                  <c:v>111.70338888040948</c:v>
                </c:pt>
                <c:pt idx="134">
                  <c:v>102.0300881559611</c:v>
                </c:pt>
                <c:pt idx="135">
                  <c:v>91.197188661944097</c:v>
                </c:pt>
                <c:pt idx="136">
                  <c:v>109.64517481213447</c:v>
                </c:pt>
                <c:pt idx="137">
                  <c:v>105.92398084317624</c:v>
                </c:pt>
                <c:pt idx="138">
                  <c:v>94.15170239564651</c:v>
                </c:pt>
                <c:pt idx="139">
                  <c:v>114.87074823449451</c:v>
                </c:pt>
                <c:pt idx="140">
                  <c:v>113.40585533111782</c:v>
                </c:pt>
                <c:pt idx="141">
                  <c:v>94.067740200312599</c:v>
                </c:pt>
                <c:pt idx="142">
                  <c:v>97.018302546809053</c:v>
                </c:pt>
                <c:pt idx="143">
                  <c:v>93.668982890955846</c:v>
                </c:pt>
                <c:pt idx="144">
                  <c:v>92.566104824194582</c:v>
                </c:pt>
                <c:pt idx="145">
                  <c:v>91.683012485973052</c:v>
                </c:pt>
                <c:pt idx="146">
                  <c:v>96.501487852476984</c:v>
                </c:pt>
                <c:pt idx="147">
                  <c:v>97.033581724835244</c:v>
                </c:pt>
                <c:pt idx="148">
                  <c:v>106.88996269593517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86-4086-A3C7-E624D0056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36840"/>
        <c:axId val="146437232"/>
      </c:scatterChart>
      <c:valAx>
        <c:axId val="14643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7232"/>
        <c:crosses val="autoZero"/>
        <c:crossBetween val="midCat"/>
      </c:valAx>
      <c:valAx>
        <c:axId val="14643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36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37014343742233E-2"/>
          <c:y val="7.3724438815281859E-2"/>
          <c:w val="0.92655677797727765"/>
          <c:h val="0.898962431957056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yout5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Sheet1!$A$2:$A$150</c:f>
              <c:numCache>
                <c:formatCode>General</c:formatCode>
                <c:ptCount val="149"/>
                <c:pt idx="0">
                  <c:v>84</c:v>
                </c:pt>
                <c:pt idx="1">
                  <c:v>84.7</c:v>
                </c:pt>
                <c:pt idx="2">
                  <c:v>85.4</c:v>
                </c:pt>
                <c:pt idx="3">
                  <c:v>86.100000000000009</c:v>
                </c:pt>
                <c:pt idx="4">
                  <c:v>86.800000000000011</c:v>
                </c:pt>
                <c:pt idx="5">
                  <c:v>87.500000000000014</c:v>
                </c:pt>
                <c:pt idx="6">
                  <c:v>88.200000000000017</c:v>
                </c:pt>
                <c:pt idx="7">
                  <c:v>88.90000000000002</c:v>
                </c:pt>
                <c:pt idx="8">
                  <c:v>89.600000000000023</c:v>
                </c:pt>
                <c:pt idx="9">
                  <c:v>90.300000000000026</c:v>
                </c:pt>
                <c:pt idx="10">
                  <c:v>91.000000000000028</c:v>
                </c:pt>
                <c:pt idx="11">
                  <c:v>91.700000000000031</c:v>
                </c:pt>
                <c:pt idx="12">
                  <c:v>92.400000000000034</c:v>
                </c:pt>
                <c:pt idx="13">
                  <c:v>93.100000000000037</c:v>
                </c:pt>
                <c:pt idx="14">
                  <c:v>93.80000000000004</c:v>
                </c:pt>
                <c:pt idx="15">
                  <c:v>94.500000000000043</c:v>
                </c:pt>
                <c:pt idx="16">
                  <c:v>95.200000000000045</c:v>
                </c:pt>
                <c:pt idx="17">
                  <c:v>95.900000000000048</c:v>
                </c:pt>
                <c:pt idx="18">
                  <c:v>96.600000000000051</c:v>
                </c:pt>
                <c:pt idx="19">
                  <c:v>97.300000000000054</c:v>
                </c:pt>
                <c:pt idx="20">
                  <c:v>98.000000000000057</c:v>
                </c:pt>
                <c:pt idx="21">
                  <c:v>98.70000000000006</c:v>
                </c:pt>
                <c:pt idx="22">
                  <c:v>99.400000000000063</c:v>
                </c:pt>
                <c:pt idx="23">
                  <c:v>100.10000000000007</c:v>
                </c:pt>
                <c:pt idx="24">
                  <c:v>100.80000000000007</c:v>
                </c:pt>
                <c:pt idx="25">
                  <c:v>101.50000000000007</c:v>
                </c:pt>
                <c:pt idx="26">
                  <c:v>102.20000000000007</c:v>
                </c:pt>
                <c:pt idx="27">
                  <c:v>102.90000000000008</c:v>
                </c:pt>
                <c:pt idx="28">
                  <c:v>103.60000000000008</c:v>
                </c:pt>
                <c:pt idx="29">
                  <c:v>104.30000000000008</c:v>
                </c:pt>
                <c:pt idx="30">
                  <c:v>105.00000000000009</c:v>
                </c:pt>
                <c:pt idx="31">
                  <c:v>105.70000000000009</c:v>
                </c:pt>
                <c:pt idx="32">
                  <c:v>106.40000000000009</c:v>
                </c:pt>
                <c:pt idx="33">
                  <c:v>107.10000000000009</c:v>
                </c:pt>
                <c:pt idx="34">
                  <c:v>107.8000000000001</c:v>
                </c:pt>
                <c:pt idx="35">
                  <c:v>108.5000000000001</c:v>
                </c:pt>
                <c:pt idx="36">
                  <c:v>109.2000000000001</c:v>
                </c:pt>
                <c:pt idx="37">
                  <c:v>109.90000000000011</c:v>
                </c:pt>
                <c:pt idx="38">
                  <c:v>110.60000000000011</c:v>
                </c:pt>
                <c:pt idx="39">
                  <c:v>111.30000000000011</c:v>
                </c:pt>
                <c:pt idx="40">
                  <c:v>112.00000000000011</c:v>
                </c:pt>
                <c:pt idx="41">
                  <c:v>112.70000000000012</c:v>
                </c:pt>
                <c:pt idx="42">
                  <c:v>113.40000000000012</c:v>
                </c:pt>
                <c:pt idx="43">
                  <c:v>114.10000000000012</c:v>
                </c:pt>
                <c:pt idx="44">
                  <c:v>114.80000000000013</c:v>
                </c:pt>
                <c:pt idx="45">
                  <c:v>115.50000000000013</c:v>
                </c:pt>
                <c:pt idx="46">
                  <c:v>116.20000000000013</c:v>
                </c:pt>
                <c:pt idx="47">
                  <c:v>116.90000000000013</c:v>
                </c:pt>
                <c:pt idx="48">
                  <c:v>117.60000000000014</c:v>
                </c:pt>
                <c:pt idx="49">
                  <c:v>118.30000000000014</c:v>
                </c:pt>
                <c:pt idx="50">
                  <c:v>119.00000000000014</c:v>
                </c:pt>
                <c:pt idx="51">
                  <c:v>119.70000000000014</c:v>
                </c:pt>
                <c:pt idx="52">
                  <c:v>120.40000000000015</c:v>
                </c:pt>
                <c:pt idx="53">
                  <c:v>121.10000000000015</c:v>
                </c:pt>
                <c:pt idx="54">
                  <c:v>121.80000000000015</c:v>
                </c:pt>
                <c:pt idx="55">
                  <c:v>122.50000000000016</c:v>
                </c:pt>
                <c:pt idx="56">
                  <c:v>123.20000000000016</c:v>
                </c:pt>
                <c:pt idx="57">
                  <c:v>123.90000000000016</c:v>
                </c:pt>
                <c:pt idx="58">
                  <c:v>124.60000000000016</c:v>
                </c:pt>
                <c:pt idx="59">
                  <c:v>125.30000000000017</c:v>
                </c:pt>
                <c:pt idx="60">
                  <c:v>126.00000000000017</c:v>
                </c:pt>
                <c:pt idx="61">
                  <c:v>126.70000000000017</c:v>
                </c:pt>
                <c:pt idx="62">
                  <c:v>127.40000000000018</c:v>
                </c:pt>
                <c:pt idx="63">
                  <c:v>128.10000000000016</c:v>
                </c:pt>
                <c:pt idx="64">
                  <c:v>128.80000000000015</c:v>
                </c:pt>
                <c:pt idx="65">
                  <c:v>129.50000000000014</c:v>
                </c:pt>
                <c:pt idx="66">
                  <c:v>130.20000000000013</c:v>
                </c:pt>
                <c:pt idx="67">
                  <c:v>130.90000000000012</c:v>
                </c:pt>
                <c:pt idx="68">
                  <c:v>131.60000000000011</c:v>
                </c:pt>
                <c:pt idx="69">
                  <c:v>132.3000000000001</c:v>
                </c:pt>
                <c:pt idx="70">
                  <c:v>133.00000000000009</c:v>
                </c:pt>
                <c:pt idx="71">
                  <c:v>133.70000000000007</c:v>
                </c:pt>
                <c:pt idx="72">
                  <c:v>134.40000000000006</c:v>
                </c:pt>
                <c:pt idx="73">
                  <c:v>135.10000000000005</c:v>
                </c:pt>
                <c:pt idx="74">
                  <c:v>135.80000000000004</c:v>
                </c:pt>
                <c:pt idx="75">
                  <c:v>136.50000000000003</c:v>
                </c:pt>
                <c:pt idx="76">
                  <c:v>137.20000000000002</c:v>
                </c:pt>
                <c:pt idx="77">
                  <c:v>137.9</c:v>
                </c:pt>
                <c:pt idx="78">
                  <c:v>138.6</c:v>
                </c:pt>
                <c:pt idx="79">
                  <c:v>139.29999999999998</c:v>
                </c:pt>
                <c:pt idx="80">
                  <c:v>139.99999999999997</c:v>
                </c:pt>
                <c:pt idx="81">
                  <c:v>140.69999999999996</c:v>
                </c:pt>
                <c:pt idx="82">
                  <c:v>141.39999999999995</c:v>
                </c:pt>
                <c:pt idx="83">
                  <c:v>142.09999999999994</c:v>
                </c:pt>
                <c:pt idx="84">
                  <c:v>142.79999999999993</c:v>
                </c:pt>
                <c:pt idx="85">
                  <c:v>143.49999999999991</c:v>
                </c:pt>
                <c:pt idx="86">
                  <c:v>144.1999999999999</c:v>
                </c:pt>
                <c:pt idx="87">
                  <c:v>144.89999999999989</c:v>
                </c:pt>
                <c:pt idx="88">
                  <c:v>145.59999999999988</c:v>
                </c:pt>
                <c:pt idx="89">
                  <c:v>146.29999999999987</c:v>
                </c:pt>
                <c:pt idx="90">
                  <c:v>146.99999999999986</c:v>
                </c:pt>
                <c:pt idx="91">
                  <c:v>147.69999999999985</c:v>
                </c:pt>
                <c:pt idx="92">
                  <c:v>148.39999999999984</c:v>
                </c:pt>
                <c:pt idx="93">
                  <c:v>149.09999999999982</c:v>
                </c:pt>
                <c:pt idx="94">
                  <c:v>149.79999999999981</c:v>
                </c:pt>
                <c:pt idx="95">
                  <c:v>150.4999999999998</c:v>
                </c:pt>
                <c:pt idx="96">
                  <c:v>151.19999999999979</c:v>
                </c:pt>
                <c:pt idx="97">
                  <c:v>151.89999999999978</c:v>
                </c:pt>
                <c:pt idx="98">
                  <c:v>152.59999999999977</c:v>
                </c:pt>
                <c:pt idx="99">
                  <c:v>153.29999999999976</c:v>
                </c:pt>
                <c:pt idx="100">
                  <c:v>153.99999999999974</c:v>
                </c:pt>
                <c:pt idx="101">
                  <c:v>154.69999999999973</c:v>
                </c:pt>
                <c:pt idx="102">
                  <c:v>155.39999999999972</c:v>
                </c:pt>
                <c:pt idx="103">
                  <c:v>156.09999999999971</c:v>
                </c:pt>
                <c:pt idx="104">
                  <c:v>156.7999999999997</c:v>
                </c:pt>
                <c:pt idx="105">
                  <c:v>157.49999999999969</c:v>
                </c:pt>
                <c:pt idx="106">
                  <c:v>158.19999999999968</c:v>
                </c:pt>
                <c:pt idx="107">
                  <c:v>158.89999999999966</c:v>
                </c:pt>
                <c:pt idx="108">
                  <c:v>159.59999999999965</c:v>
                </c:pt>
                <c:pt idx="109">
                  <c:v>160.29999999999964</c:v>
                </c:pt>
                <c:pt idx="110">
                  <c:v>160.99999999999963</c:v>
                </c:pt>
                <c:pt idx="111">
                  <c:v>161.69999999999962</c:v>
                </c:pt>
                <c:pt idx="112">
                  <c:v>162.39999999999961</c:v>
                </c:pt>
                <c:pt idx="113">
                  <c:v>163.0999999999996</c:v>
                </c:pt>
                <c:pt idx="114">
                  <c:v>163.79999999999959</c:v>
                </c:pt>
                <c:pt idx="115">
                  <c:v>164.49999999999957</c:v>
                </c:pt>
                <c:pt idx="116">
                  <c:v>165.19999999999956</c:v>
                </c:pt>
                <c:pt idx="117">
                  <c:v>165.89999999999955</c:v>
                </c:pt>
                <c:pt idx="118">
                  <c:v>166.59999999999954</c:v>
                </c:pt>
                <c:pt idx="119">
                  <c:v>167.29999999999953</c:v>
                </c:pt>
                <c:pt idx="120">
                  <c:v>167.99999999999952</c:v>
                </c:pt>
                <c:pt idx="121">
                  <c:v>168.69999999999951</c:v>
                </c:pt>
                <c:pt idx="122">
                  <c:v>169.39999999999949</c:v>
                </c:pt>
                <c:pt idx="123">
                  <c:v>170.09999999999948</c:v>
                </c:pt>
                <c:pt idx="124">
                  <c:v>170.79999999999947</c:v>
                </c:pt>
                <c:pt idx="125">
                  <c:v>171.49999999999946</c:v>
                </c:pt>
                <c:pt idx="126">
                  <c:v>172.19999999999945</c:v>
                </c:pt>
                <c:pt idx="127">
                  <c:v>172.89999999999944</c:v>
                </c:pt>
                <c:pt idx="128">
                  <c:v>173.59999999999943</c:v>
                </c:pt>
                <c:pt idx="129">
                  <c:v>174.29999999999941</c:v>
                </c:pt>
                <c:pt idx="130">
                  <c:v>174.9999999999994</c:v>
                </c:pt>
                <c:pt idx="131">
                  <c:v>175.69999999999939</c:v>
                </c:pt>
                <c:pt idx="132">
                  <c:v>176.39999999999938</c:v>
                </c:pt>
                <c:pt idx="133">
                  <c:v>177.09999999999937</c:v>
                </c:pt>
                <c:pt idx="134">
                  <c:v>177.79999999999936</c:v>
                </c:pt>
                <c:pt idx="135">
                  <c:v>178.49999999999935</c:v>
                </c:pt>
                <c:pt idx="136">
                  <c:v>179.19999999999933</c:v>
                </c:pt>
                <c:pt idx="137">
                  <c:v>179.89999999999932</c:v>
                </c:pt>
                <c:pt idx="138">
                  <c:v>180.59999999999931</c:v>
                </c:pt>
                <c:pt idx="139">
                  <c:v>181.2999999999993</c:v>
                </c:pt>
                <c:pt idx="140">
                  <c:v>181.99999999999929</c:v>
                </c:pt>
                <c:pt idx="141">
                  <c:v>182.69999999999928</c:v>
                </c:pt>
                <c:pt idx="142">
                  <c:v>183.39999999999927</c:v>
                </c:pt>
                <c:pt idx="143">
                  <c:v>184.09999999999926</c:v>
                </c:pt>
                <c:pt idx="144">
                  <c:v>184.79999999999924</c:v>
                </c:pt>
                <c:pt idx="145">
                  <c:v>185.49999999999923</c:v>
                </c:pt>
                <c:pt idx="146">
                  <c:v>186.19999999999922</c:v>
                </c:pt>
                <c:pt idx="147">
                  <c:v>186.89999999999921</c:v>
                </c:pt>
                <c:pt idx="148">
                  <c:v>187.5999999999992</c:v>
                </c:pt>
              </c:numCache>
            </c:numRef>
          </c:xVal>
          <c:yVal>
            <c:numRef>
              <c:f>Sheet1!$H$2:$H$150</c:f>
              <c:numCache>
                <c:formatCode>General</c:formatCode>
                <c:ptCount val="149"/>
                <c:pt idx="0">
                  <c:v>37.813845153203886</c:v>
                </c:pt>
                <c:pt idx="1">
                  <c:v>56.276849513196268</c:v>
                </c:pt>
                <c:pt idx="2">
                  <c:v>55.395674358186241</c:v>
                </c:pt>
                <c:pt idx="3">
                  <c:v>44.429630836887412</c:v>
                </c:pt>
                <c:pt idx="4">
                  <c:v>64.287860452863285</c:v>
                </c:pt>
                <c:pt idx="5">
                  <c:v>61.484702389176043</c:v>
                </c:pt>
                <c:pt idx="6">
                  <c:v>46.808207055725532</c:v>
                </c:pt>
                <c:pt idx="7">
                  <c:v>52.11523748999187</c:v>
                </c:pt>
                <c:pt idx="8">
                  <c:v>57.099042210654552</c:v>
                </c:pt>
                <c:pt idx="9">
                  <c:v>42.265935537287078</c:v>
                </c:pt>
                <c:pt idx="10">
                  <c:v>44.257113362020199</c:v>
                </c:pt>
                <c:pt idx="11">
                  <c:v>48.152661175289857</c:v>
                </c:pt>
                <c:pt idx="12">
                  <c:v>44.292803267593122</c:v>
                </c:pt>
                <c:pt idx="13">
                  <c:v>42.961560617744389</c:v>
                </c:pt>
                <c:pt idx="14">
                  <c:v>67.805842570627647</c:v>
                </c:pt>
                <c:pt idx="15">
                  <c:v>517.55689547921543</c:v>
                </c:pt>
                <c:pt idx="16">
                  <c:v>53.818850614878514</c:v>
                </c:pt>
                <c:pt idx="17">
                  <c:v>72.30468049192288</c:v>
                </c:pt>
                <c:pt idx="18">
                  <c:v>49.877875409684279</c:v>
                </c:pt>
                <c:pt idx="19">
                  <c:v>45.337852773031329</c:v>
                </c:pt>
                <c:pt idx="20">
                  <c:v>47.508265707776388</c:v>
                </c:pt>
                <c:pt idx="21">
                  <c:v>45.570505747316233</c:v>
                </c:pt>
                <c:pt idx="22">
                  <c:v>59.926386276161885</c:v>
                </c:pt>
                <c:pt idx="23">
                  <c:v>60.366305837086216</c:v>
                </c:pt>
                <c:pt idx="24">
                  <c:v>53.619586698938306</c:v>
                </c:pt>
                <c:pt idx="25">
                  <c:v>60.017983023216701</c:v>
                </c:pt>
                <c:pt idx="26">
                  <c:v>52.008259352745029</c:v>
                </c:pt>
                <c:pt idx="27">
                  <c:v>55.541918979785493</c:v>
                </c:pt>
                <c:pt idx="28">
                  <c:v>69.710067109174389</c:v>
                </c:pt>
                <c:pt idx="29">
                  <c:v>67.127665842617844</c:v>
                </c:pt>
                <c:pt idx="30">
                  <c:v>54.183827297735775</c:v>
                </c:pt>
                <c:pt idx="31">
                  <c:v>70.19908641416788</c:v>
                </c:pt>
                <c:pt idx="32">
                  <c:v>55.507159194796749</c:v>
                </c:pt>
                <c:pt idx="33">
                  <c:v>63.847553875883371</c:v>
                </c:pt>
                <c:pt idx="34">
                  <c:v>64.496619225300279</c:v>
                </c:pt>
                <c:pt idx="35">
                  <c:v>73.913663508604685</c:v>
                </c:pt>
                <c:pt idx="36">
                  <c:v>65.917466566051345</c:v>
                </c:pt>
                <c:pt idx="37">
                  <c:v>56.557947956514766</c:v>
                </c:pt>
                <c:pt idx="38">
                  <c:v>62.201814339861691</c:v>
                </c:pt>
                <c:pt idx="39">
                  <c:v>58.882758915914515</c:v>
                </c:pt>
                <c:pt idx="40">
                  <c:v>78.213602455320427</c:v>
                </c:pt>
                <c:pt idx="41">
                  <c:v>71.253716304960307</c:v>
                </c:pt>
                <c:pt idx="42">
                  <c:v>68.034616815910042</c:v>
                </c:pt>
                <c:pt idx="43">
                  <c:v>560.49184372738557</c:v>
                </c:pt>
                <c:pt idx="44">
                  <c:v>68.962360035998714</c:v>
                </c:pt>
                <c:pt idx="45">
                  <c:v>75.125200872221299</c:v>
                </c:pt>
                <c:pt idx="46">
                  <c:v>71.052295210746138</c:v>
                </c:pt>
                <c:pt idx="47">
                  <c:v>74.029393291408738</c:v>
                </c:pt>
                <c:pt idx="48">
                  <c:v>68.116092574720142</c:v>
                </c:pt>
                <c:pt idx="49">
                  <c:v>81.729862047701999</c:v>
                </c:pt>
                <c:pt idx="50">
                  <c:v>63.433333764404267</c:v>
                </c:pt>
                <c:pt idx="51">
                  <c:v>62.502135574971739</c:v>
                </c:pt>
                <c:pt idx="52">
                  <c:v>65.464239680999839</c:v>
                </c:pt>
                <c:pt idx="53">
                  <c:v>769.53176407237561</c:v>
                </c:pt>
                <c:pt idx="54">
                  <c:v>56.428934062834188</c:v>
                </c:pt>
                <c:pt idx="55">
                  <c:v>-814.1992248482486</c:v>
                </c:pt>
                <c:pt idx="56">
                  <c:v>78.794812477317805</c:v>
                </c:pt>
                <c:pt idx="57">
                  <c:v>70.473423532111781</c:v>
                </c:pt>
                <c:pt idx="58">
                  <c:v>77.992897692318934</c:v>
                </c:pt>
                <c:pt idx="59">
                  <c:v>61.813053001583668</c:v>
                </c:pt>
                <c:pt idx="60">
                  <c:v>85.635543291070505</c:v>
                </c:pt>
                <c:pt idx="61">
                  <c:v>65.022813964690798</c:v>
                </c:pt>
                <c:pt idx="62">
                  <c:v>86.55944660897336</c:v>
                </c:pt>
                <c:pt idx="63">
                  <c:v>63.964483090823165</c:v>
                </c:pt>
                <c:pt idx="64">
                  <c:v>78.410313154943452</c:v>
                </c:pt>
                <c:pt idx="65">
                  <c:v>67.014138234373974</c:v>
                </c:pt>
                <c:pt idx="66">
                  <c:v>80.693850209907708</c:v>
                </c:pt>
                <c:pt idx="67">
                  <c:v>70.174434948190211</c:v>
                </c:pt>
                <c:pt idx="68">
                  <c:v>64.383913725824016</c:v>
                </c:pt>
                <c:pt idx="69">
                  <c:v>85.6407232854244</c:v>
                </c:pt>
                <c:pt idx="70">
                  <c:v>79.524595393244553</c:v>
                </c:pt>
                <c:pt idx="71">
                  <c:v>65.455220727856641</c:v>
                </c:pt>
                <c:pt idx="72">
                  <c:v>80.631292842867751</c:v>
                </c:pt>
                <c:pt idx="73">
                  <c:v>89.816191812329748</c:v>
                </c:pt>
                <c:pt idx="74">
                  <c:v>66.53320889132435</c:v>
                </c:pt>
                <c:pt idx="75">
                  <c:v>67.736394087256073</c:v>
                </c:pt>
                <c:pt idx="76">
                  <c:v>73.496257731763762</c:v>
                </c:pt>
                <c:pt idx="77">
                  <c:v>69.487129580084911</c:v>
                </c:pt>
                <c:pt idx="78">
                  <c:v>82.568623804561156</c:v>
                </c:pt>
                <c:pt idx="79">
                  <c:v>89.531827925146857</c:v>
                </c:pt>
                <c:pt idx="80">
                  <c:v>68.409941209242319</c:v>
                </c:pt>
                <c:pt idx="81">
                  <c:v>76.571037010199973</c:v>
                </c:pt>
                <c:pt idx="82">
                  <c:v>74.595621203198775</c:v>
                </c:pt>
                <c:pt idx="83">
                  <c:v>90.926715084004428</c:v>
                </c:pt>
                <c:pt idx="84">
                  <c:v>95.161989050974071</c:v>
                </c:pt>
                <c:pt idx="85">
                  <c:v>77.359449123758452</c:v>
                </c:pt>
                <c:pt idx="86">
                  <c:v>91.552624419194203</c:v>
                </c:pt>
                <c:pt idx="87">
                  <c:v>79.332009873181946</c:v>
                </c:pt>
                <c:pt idx="88">
                  <c:v>74.730888931344253</c:v>
                </c:pt>
                <c:pt idx="89">
                  <c:v>91.594434067686137</c:v>
                </c:pt>
                <c:pt idx="90">
                  <c:v>89.940558901749299</c:v>
                </c:pt>
                <c:pt idx="91">
                  <c:v>97.178262879499144</c:v>
                </c:pt>
                <c:pt idx="92">
                  <c:v>74.340917701138551</c:v>
                </c:pt>
                <c:pt idx="93">
                  <c:v>91.96814573889742</c:v>
                </c:pt>
                <c:pt idx="94">
                  <c:v>71.293788501889424</c:v>
                </c:pt>
                <c:pt idx="95">
                  <c:v>71.787803536780828</c:v>
                </c:pt>
                <c:pt idx="96">
                  <c:v>72.417454845397401</c:v>
                </c:pt>
                <c:pt idx="97">
                  <c:v>99.79559102213868</c:v>
                </c:pt>
                <c:pt idx="98">
                  <c:v>77.767654477331206</c:v>
                </c:pt>
                <c:pt idx="99">
                  <c:v>87.229433018059652</c:v>
                </c:pt>
                <c:pt idx="100">
                  <c:v>94.372329242892846</c:v>
                </c:pt>
                <c:pt idx="101">
                  <c:v>73.879022641046944</c:v>
                </c:pt>
                <c:pt idx="102">
                  <c:v>76.081517910202464</c:v>
                </c:pt>
                <c:pt idx="103">
                  <c:v>89.338694078250043</c:v>
                </c:pt>
                <c:pt idx="104">
                  <c:v>94.175806453597374</c:v>
                </c:pt>
                <c:pt idx="105">
                  <c:v>76.745035471910583</c:v>
                </c:pt>
                <c:pt idx="106">
                  <c:v>91.705136305608306</c:v>
                </c:pt>
                <c:pt idx="107">
                  <c:v>97.723169875025334</c:v>
                </c:pt>
                <c:pt idx="108">
                  <c:v>81.611722005985072</c:v>
                </c:pt>
                <c:pt idx="109">
                  <c:v>90.451060834202224</c:v>
                </c:pt>
                <c:pt idx="110">
                  <c:v>96.906487495262169</c:v>
                </c:pt>
                <c:pt idx="111">
                  <c:v>99.078695084988397</c:v>
                </c:pt>
                <c:pt idx="112">
                  <c:v>87.726171790940953</c:v>
                </c:pt>
                <c:pt idx="113">
                  <c:v>80.059284349140142</c:v>
                </c:pt>
                <c:pt idx="114">
                  <c:v>77.42587019273256</c:v>
                </c:pt>
                <c:pt idx="115">
                  <c:v>102.37978927315693</c:v>
                </c:pt>
                <c:pt idx="116">
                  <c:v>104.46814251048103</c:v>
                </c:pt>
                <c:pt idx="117">
                  <c:v>88.353001174510737</c:v>
                </c:pt>
                <c:pt idx="118">
                  <c:v>99.779405035752873</c:v>
                </c:pt>
                <c:pt idx="119">
                  <c:v>91.888515772815751</c:v>
                </c:pt>
                <c:pt idx="120">
                  <c:v>99.61519958072256</c:v>
                </c:pt>
                <c:pt idx="121">
                  <c:v>98.424915838304855</c:v>
                </c:pt>
                <c:pt idx="122">
                  <c:v>98.892591176467803</c:v>
                </c:pt>
                <c:pt idx="123">
                  <c:v>82.127040823622494</c:v>
                </c:pt>
                <c:pt idx="124">
                  <c:v>92.735461222619676</c:v>
                </c:pt>
                <c:pt idx="125">
                  <c:v>88.32183366983503</c:v>
                </c:pt>
                <c:pt idx="126">
                  <c:v>99.071518798268983</c:v>
                </c:pt>
                <c:pt idx="127">
                  <c:v>92.943294332708831</c:v>
                </c:pt>
                <c:pt idx="128">
                  <c:v>87.306380714112549</c:v>
                </c:pt>
                <c:pt idx="129">
                  <c:v>90.404119576861319</c:v>
                </c:pt>
                <c:pt idx="130">
                  <c:v>84.11238976075245</c:v>
                </c:pt>
                <c:pt idx="131">
                  <c:v>-971.18903971618067</c:v>
                </c:pt>
                <c:pt idx="132">
                  <c:v>95.095196019531443</c:v>
                </c:pt>
                <c:pt idx="133">
                  <c:v>111.70338888040948</c:v>
                </c:pt>
                <c:pt idx="134">
                  <c:v>102.0300881559611</c:v>
                </c:pt>
                <c:pt idx="135">
                  <c:v>91.197188661944097</c:v>
                </c:pt>
                <c:pt idx="136">
                  <c:v>109.64517481213447</c:v>
                </c:pt>
                <c:pt idx="137">
                  <c:v>105.92398084317624</c:v>
                </c:pt>
                <c:pt idx="138">
                  <c:v>94.15170239564651</c:v>
                </c:pt>
                <c:pt idx="139">
                  <c:v>114.87074823449451</c:v>
                </c:pt>
                <c:pt idx="140">
                  <c:v>113.40585533111782</c:v>
                </c:pt>
                <c:pt idx="141">
                  <c:v>94.067740200312599</c:v>
                </c:pt>
                <c:pt idx="142">
                  <c:v>97.018302546809053</c:v>
                </c:pt>
                <c:pt idx="143">
                  <c:v>93.668982890955846</c:v>
                </c:pt>
                <c:pt idx="144">
                  <c:v>92.566104824194582</c:v>
                </c:pt>
                <c:pt idx="145">
                  <c:v>91.683012485973052</c:v>
                </c:pt>
                <c:pt idx="146">
                  <c:v>96.501487852476984</c:v>
                </c:pt>
                <c:pt idx="147">
                  <c:v>97.033581724835244</c:v>
                </c:pt>
                <c:pt idx="148">
                  <c:v>106.88996269593517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E4-401F-BCDC-A7872871F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83448"/>
        <c:axId val="147583840"/>
      </c:scatterChart>
      <c:valAx>
        <c:axId val="147583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83840"/>
        <c:crosses val="autoZero"/>
        <c:crossBetween val="midCat"/>
      </c:valAx>
      <c:valAx>
        <c:axId val="1475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83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0.06716</cdr:x>
      <cdr:y>0.19703</cdr:y>
    </cdr:from>
    <cdr:to>
      <cdr:x>0.20647</cdr:x>
      <cdr:y>0.2881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771525" y="1009650"/>
          <a:ext cx="160020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0.04205</cdr:x>
      <cdr:y>0.242</cdr:y>
    </cdr:from>
    <cdr:to>
      <cdr:x>0.18337</cdr:x>
      <cdr:y>0.35932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442181" y="1053042"/>
          <a:ext cx="1486102" cy="510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 smtClean="0"/>
            <a:t>Élelmiszer</a:t>
          </a:r>
          <a:endParaRPr lang="hu-HU" sz="2000" b="1" dirty="0"/>
        </a:p>
      </cdr:txBody>
    </cdr:sp>
  </cdr:relSizeAnchor>
  <cdr:relSizeAnchor xmlns:cdr="http://schemas.openxmlformats.org/drawingml/2006/chartDrawing">
    <cdr:from>
      <cdr:x>0.12982</cdr:x>
      <cdr:y>0.5</cdr:y>
    </cdr:from>
    <cdr:to>
      <cdr:x>0.32347</cdr:x>
      <cdr:y>0.58561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1365105" y="2175669"/>
          <a:ext cx="2036379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 smtClean="0"/>
            <a:t>Nem-élelmiszer</a:t>
          </a:r>
          <a:endParaRPr lang="hu-HU" sz="2000" b="1" dirty="0"/>
        </a:p>
      </cdr:txBody>
    </cdr:sp>
  </cdr:relSizeAnchor>
  <cdr:relSizeAnchor xmlns:cdr="http://schemas.openxmlformats.org/drawingml/2006/chartDrawing">
    <cdr:from>
      <cdr:x>0.11968</cdr:x>
      <cdr:y>0.73042</cdr:y>
    </cdr:from>
    <cdr:to>
      <cdr:x>0.28643</cdr:x>
      <cdr:y>0.82962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1258549" y="3178313"/>
          <a:ext cx="1753467" cy="431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b="1" dirty="0" smtClean="0"/>
            <a:t>Üzemanyag</a:t>
          </a:r>
          <a:endParaRPr lang="hu-H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2019.04.24.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becsléshez</a:t>
            </a:r>
            <a:r>
              <a:rPr lang="hu-HU" baseline="0" dirty="0" smtClean="0"/>
              <a:t> szükséges a </a:t>
            </a:r>
            <a:r>
              <a:rPr lang="hu-HU" baseline="0" smtClean="0"/>
              <a:t>célsokaság állampolgárság </a:t>
            </a:r>
            <a:r>
              <a:rPr lang="hu-HU" baseline="0" dirty="0" smtClean="0"/>
              <a:t>szerinti minél pontosabb ismerete, ennek eredményeként változik a költés.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71961-42AC-47CB-A8BC-3915EDADA049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9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71961-42AC-47CB-A8BC-3915EDADA049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434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2019.04.24.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2019.04.24.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2019.04.24.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2019.04.24.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2019.04.24.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2019.04.24.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2019.04.24.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abor.lovics@ksh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633285" y="6249600"/>
            <a:ext cx="237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Myriad "/>
              </a:rPr>
              <a:t> 2019. 04. 24. </a:t>
            </a:r>
          </a:p>
          <a:p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00200" y="2131971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Új adatforrások, modern adatszerzési technikák, technológiák a KSH gyakorlatában</a:t>
            </a:r>
            <a:endParaRPr lang="hu-HU" sz="36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658403"/>
            <a:ext cx="1059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 smtClean="0">
                <a:solidFill>
                  <a:srgbClr val="002060"/>
                </a:solidFill>
                <a:latin typeface="Myriad "/>
              </a:rPr>
              <a:t>Lovics</a:t>
            </a:r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 Gábor</a:t>
            </a:r>
            <a:endParaRPr lang="hu-HU" sz="2400" b="1" i="1" dirty="0" smtClean="0">
              <a:solidFill>
                <a:srgbClr val="002060"/>
              </a:solidFill>
              <a:latin typeface="Myriad "/>
            </a:endParaRPr>
          </a:p>
          <a:p>
            <a:pPr algn="ctr"/>
            <a:endParaRPr lang="hu-HU" sz="2400" b="1" i="1" dirty="0" smtClean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sz="2400" b="1" i="1" dirty="0" err="1" smtClean="0">
                <a:solidFill>
                  <a:srgbClr val="002060"/>
                </a:solidFill>
                <a:latin typeface="Myriad "/>
                <a:hlinkClick r:id="rId4"/>
              </a:rPr>
              <a:t>gabor.lovics</a:t>
            </a:r>
            <a:r>
              <a:rPr lang="hu-HU" sz="2400" b="1" i="1" dirty="0" smtClean="0">
                <a:solidFill>
                  <a:srgbClr val="002060"/>
                </a:solidFill>
                <a:latin typeface="Myriad "/>
                <a:hlinkClick r:id="rId4"/>
              </a:rPr>
              <a:t>@</a:t>
            </a:r>
            <a:r>
              <a:rPr lang="hu-HU" sz="2400" b="1" i="1" dirty="0" err="1" smtClean="0">
                <a:solidFill>
                  <a:srgbClr val="002060"/>
                </a:solidFill>
                <a:latin typeface="Myriad "/>
                <a:hlinkClick r:id="rId4"/>
              </a:rPr>
              <a:t>ksh.hu</a:t>
            </a:r>
            <a:endParaRPr lang="hu-HU" sz="2400" b="1" i="1" dirty="0" smtClean="0">
              <a:solidFill>
                <a:srgbClr val="002060"/>
              </a:solidFill>
              <a:latin typeface="Myriad "/>
            </a:endParaRPr>
          </a:p>
          <a:p>
            <a:pPr algn="ctr"/>
            <a:endParaRPr lang="hu-HU" sz="2400" b="1" i="1" dirty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Myriad "/>
              </a:rPr>
              <a:t>Módszertani főosztály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2219219" y="0"/>
            <a:ext cx="8294915" cy="841602"/>
          </a:xfrm>
        </p:spPr>
        <p:txBody>
          <a:bodyPr/>
          <a:lstStyle/>
          <a:p>
            <a:r>
              <a:rPr lang="hu-HU" altLang="hu-HU" dirty="0" smtClean="0"/>
              <a:t>Adatforrások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1655827" y="5322907"/>
                <a:ext cx="8671668" cy="851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h𝑎𝑡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𝑡𝑙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ő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𝑘𝑎𝑚𝑒𝑟𝑎𝑑𝑎𝑡𝑜𝑘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=???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hu-HU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𝑅𝑒𝑔𝑟𝑒𝑠𝑠𝑧𝑖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𝑚𝑜𝑑𝑒𝑙𝑙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827" y="5322907"/>
                <a:ext cx="8671668" cy="8518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827" y="-776146"/>
            <a:ext cx="9025523" cy="4387772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427" y="1913044"/>
            <a:ext cx="9044946" cy="36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1" y="-1104900"/>
            <a:ext cx="8294915" cy="2806700"/>
          </a:xfrm>
        </p:spPr>
        <p:txBody>
          <a:bodyPr/>
          <a:lstStyle/>
          <a:p>
            <a:pPr algn="ctr"/>
            <a:r>
              <a:rPr lang="hu-HU" dirty="0" err="1" smtClean="0"/>
              <a:t>NÚSZ-kamerák</a:t>
            </a:r>
            <a:r>
              <a:rPr lang="hu-HU" dirty="0" smtClean="0"/>
              <a:t> és határátkelők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412777"/>
            <a:ext cx="7911753" cy="50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dirty="0" err="1"/>
              <a:t>NÚSZ-kamerák</a:t>
            </a:r>
            <a:r>
              <a:rPr lang="hu-HU" dirty="0"/>
              <a:t> és </a:t>
            </a:r>
            <a:r>
              <a:rPr lang="hu-HU" dirty="0" smtClean="0"/>
              <a:t>határátkelők 2</a:t>
            </a:r>
            <a:endParaRPr lang="en-GB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9" y="1325563"/>
            <a:ext cx="8576871" cy="43513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73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1772900" cy="1325563"/>
          </a:xfrm>
        </p:spPr>
        <p:txBody>
          <a:bodyPr/>
          <a:lstStyle/>
          <a:p>
            <a:r>
              <a:rPr lang="hu-HU" dirty="0" smtClean="0"/>
              <a:t>Kamera és határátkelő adatok külföldi személygépkocsik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pic>
        <p:nvPicPr>
          <p:cNvPr id="1025" name="Picture 1" descr="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476375"/>
            <a:ext cx="6743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67050" y="1476375"/>
            <a:ext cx="12192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1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-116114"/>
            <a:ext cx="8294915" cy="841602"/>
          </a:xfrm>
        </p:spPr>
        <p:txBody>
          <a:bodyPr/>
          <a:lstStyle/>
          <a:p>
            <a:r>
              <a:rPr lang="hu-HU" dirty="0" smtClean="0"/>
              <a:t>Schengen külső buszok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990259"/>
            <a:ext cx="6154009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8721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Becslő modell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09073" y="841603"/>
                <a:ext cx="11044989" cy="551107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hu-HU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u-HU" dirty="0" smtClean="0">
                    <a:latin typeface="+mj-lt"/>
                  </a:rPr>
                  <a:t>: Megfigyelt </a:t>
                </a:r>
                <a:r>
                  <a:rPr lang="hu-HU" dirty="0" err="1" smtClean="0">
                    <a:latin typeface="+mj-lt"/>
                  </a:rPr>
                  <a:t>szgk</a:t>
                </a:r>
                <a:r>
                  <a:rPr lang="hu-HU" dirty="0" smtClean="0">
                    <a:latin typeface="+mj-lt"/>
                  </a:rPr>
                  <a:t>. </a:t>
                </a:r>
                <a:r>
                  <a:rPr lang="hu-HU" dirty="0" err="1" smtClean="0">
                    <a:latin typeface="+mj-lt"/>
                  </a:rPr>
                  <a:t>log-sa</a:t>
                </a:r>
                <a:r>
                  <a:rPr lang="hu-HU" dirty="0" smtClean="0">
                    <a:latin typeface="+mj-lt"/>
                  </a:rPr>
                  <a:t> adott határátkelőn</a:t>
                </a:r>
              </a:p>
              <a:p>
                <a:pPr marL="0" indent="0">
                  <a:buNone/>
                </a:pPr>
                <a:r>
                  <a:rPr lang="hu-HU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dirty="0" smtClean="0">
                    <a:latin typeface="+mj-lt"/>
                  </a:rPr>
                  <a:t> Becsült </a:t>
                </a:r>
                <a:r>
                  <a:rPr lang="hu-HU" dirty="0" err="1" smtClean="0">
                    <a:latin typeface="+mj-lt"/>
                  </a:rPr>
                  <a:t>szgk</a:t>
                </a:r>
                <a:r>
                  <a:rPr lang="hu-HU" dirty="0" smtClean="0">
                    <a:latin typeface="+mj-lt"/>
                  </a:rPr>
                  <a:t>. </a:t>
                </a:r>
                <a:r>
                  <a:rPr lang="hu-HU" dirty="0" err="1" smtClean="0">
                    <a:latin typeface="+mj-lt"/>
                  </a:rPr>
                  <a:t>log-sa</a:t>
                </a:r>
                <a:r>
                  <a:rPr lang="hu-HU" dirty="0" smtClean="0">
                    <a:latin typeface="+mj-lt"/>
                  </a:rPr>
                  <a:t> adott határátkelőn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+mj-lt"/>
                  </a:rPr>
                  <a:t>	</a:t>
                </a:r>
                <a:r>
                  <a:rPr lang="hu-HU" dirty="0" smtClean="0">
                    <a:latin typeface="+mj-lt"/>
                  </a:rPr>
                  <a:t>X: </a:t>
                </a:r>
                <a:r>
                  <a:rPr lang="hu-HU" dirty="0" err="1" smtClean="0">
                    <a:latin typeface="+mj-lt"/>
                  </a:rPr>
                  <a:t>NÚSZ-kamerák</a:t>
                </a:r>
                <a:r>
                  <a:rPr lang="hu-HU" dirty="0" smtClean="0">
                    <a:latin typeface="+mj-lt"/>
                  </a:rPr>
                  <a:t> által megfigyelt </a:t>
                </a:r>
                <a:r>
                  <a:rPr lang="hu-HU" dirty="0" err="1" smtClean="0">
                    <a:latin typeface="+mj-lt"/>
                  </a:rPr>
                  <a:t>szgk</a:t>
                </a:r>
                <a:r>
                  <a:rPr lang="hu-HU" dirty="0" smtClean="0">
                    <a:latin typeface="+mj-lt"/>
                  </a:rPr>
                  <a:t>. </a:t>
                </a:r>
                <a:r>
                  <a:rPr lang="hu-HU" dirty="0" err="1">
                    <a:latin typeface="+mj-lt"/>
                  </a:rPr>
                  <a:t>l</a:t>
                </a:r>
                <a:r>
                  <a:rPr lang="hu-HU" dirty="0" err="1" smtClean="0">
                    <a:latin typeface="+mj-lt"/>
                  </a:rPr>
                  <a:t>og-sa</a:t>
                </a:r>
                <a:endParaRPr lang="hu-HU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hu-HU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hu-H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smtClean="0">
                    <a:latin typeface="+mj-lt"/>
                  </a:rPr>
                  <a:t>: kontroll változók </a:t>
                </a:r>
              </a:p>
              <a:p>
                <a:pPr lvl="2"/>
                <a:r>
                  <a:rPr lang="hu-HU" dirty="0" smtClean="0">
                    <a:latin typeface="+mj-lt"/>
                  </a:rPr>
                  <a:t>Kamera és a határátkelő közötti kereszteződések számának logaritmusa</a:t>
                </a:r>
              </a:p>
              <a:p>
                <a:pPr lvl="2"/>
                <a:r>
                  <a:rPr lang="hu-HU" dirty="0" smtClean="0">
                    <a:latin typeface="+mj-lt"/>
                  </a:rPr>
                  <a:t>Kamera előző év azonos időszaki modellje</a:t>
                </a:r>
              </a:p>
              <a:p>
                <a:pPr lvl="2"/>
                <a:r>
                  <a:rPr lang="hu-HU" dirty="0" smtClean="0">
                    <a:latin typeface="+mj-lt"/>
                  </a:rPr>
                  <a:t>Kamera és a határátkelő közötti települések népessége</a:t>
                </a:r>
              </a:p>
              <a:p>
                <a:pPr lvl="2"/>
                <a:r>
                  <a:rPr lang="hu-HU" dirty="0" smtClean="0">
                    <a:latin typeface="+mj-lt"/>
                  </a:rPr>
                  <a:t>Adott időszak reptéri forgalma</a:t>
                </a:r>
              </a:p>
              <a:p>
                <a:pPr marL="0" indent="0">
                  <a:buNone/>
                </a:pPr>
                <a:r>
                  <a:rPr lang="hu-HU" dirty="0">
                    <a:latin typeface="+mj-lt"/>
                  </a:rPr>
                  <a:t>	</a:t>
                </a:r>
                <a:endParaRPr lang="hu-HU" dirty="0" smtClean="0">
                  <a:latin typeface="+mj-lt"/>
                </a:endParaRP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h𝑠𝑧</m:t>
                          </m:r>
                        </m:sub>
                      </m:sSub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u-HU" b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 smtClean="0">
                  <a:latin typeface="+mj-lt"/>
                </a:endParaRP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h𝑠𝑧</m:t>
                          </m:r>
                        </m:sub>
                      </m:sSub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hu-HU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073" y="841603"/>
                <a:ext cx="11044989" cy="5511071"/>
              </a:xfrm>
              <a:blipFill rotWithShape="0">
                <a:blip r:embed="rId2"/>
                <a:stretch>
                  <a:fillRect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dirty="0" smtClean="0"/>
              <a:t>Modell tesztelése Ukrán határszakaszon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2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 err="1" smtClean="0"/>
              <a:t>Outlierek</a:t>
            </a:r>
            <a:r>
              <a:rPr lang="hu-HU" dirty="0" smtClean="0"/>
              <a:t> és kezelésük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17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1557338"/>
            <a:ext cx="5803900" cy="435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187" y="1140897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Regressziós hiba eloszlása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0" y="1325563"/>
                <a:ext cx="48577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/>
                  <a:t>Robusztus regresszió</a:t>
                </a:r>
              </a:p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just"/>
                <a:r>
                  <a:rPr lang="hu-HU" dirty="0" smtClean="0"/>
                  <a:t>Hagyományos megközelítés: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hu-HU" dirty="0" smtClean="0"/>
                  <a:t>átlag minimalizálása</a:t>
                </a:r>
              </a:p>
              <a:p>
                <a:pPr algn="ctr"/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Robosztus regresszió esetén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hu-H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hu-HU" dirty="0" smtClean="0"/>
                  <a:t>medián </a:t>
                </a:r>
                <a:r>
                  <a:rPr lang="hu-HU" dirty="0"/>
                  <a:t>minimalizálása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325563"/>
                <a:ext cx="485775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004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1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 smtClean="0"/>
              <a:t>Robosztus regresszió hatása gyakorlatban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18</a:t>
            </a:fld>
            <a:endParaRPr lang="hu-HU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53403"/>
              </p:ext>
            </p:extLst>
          </p:nvPr>
        </p:nvGraphicFramePr>
        <p:xfrm>
          <a:off x="149469" y="895350"/>
          <a:ext cx="5908431" cy="400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14176"/>
              </p:ext>
            </p:extLst>
          </p:nvPr>
        </p:nvGraphicFramePr>
        <p:xfrm>
          <a:off x="5886450" y="749971"/>
          <a:ext cx="6305550" cy="429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38667"/>
              </p:ext>
            </p:extLst>
          </p:nvPr>
        </p:nvGraphicFramePr>
        <p:xfrm>
          <a:off x="149469" y="5264009"/>
          <a:ext cx="11890130" cy="872490"/>
        </p:xfrm>
        <a:graphic>
          <a:graphicData uri="http://schemas.openxmlformats.org/drawingml/2006/table">
            <a:tbl>
              <a:tblPr/>
              <a:tblGrid>
                <a:gridCol w="2300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1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Hagyományos regresszió eredménye</a:t>
                      </a:r>
                      <a:endParaRPr lang="hu-H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7.23 + 0.51x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76.67 - 0.01x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Robosztus regresszió eredménye</a:t>
                      </a:r>
                      <a:endParaRPr lang="hu-H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7.17 + 0.51x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=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+ 0.51x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31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A fogyasztói árindex, infláció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389" y="965201"/>
            <a:ext cx="10756232" cy="5211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Fogyasztói árindex:</a:t>
            </a:r>
            <a:r>
              <a:rPr lang="hu-HU" dirty="0"/>
              <a:t> a lakosság (a háztartások) által vásárolt termékek, igénybe vett szolgáltatások fogyasztói árainak havonkénti átlagos változását mérő mutatószám. 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Képzett </a:t>
            </a:r>
            <a:r>
              <a:rPr lang="hu-HU" b="1" dirty="0"/>
              <a:t>mutatók:</a:t>
            </a:r>
            <a:endParaRPr lang="hu-HU" dirty="0"/>
          </a:p>
          <a:p>
            <a:r>
              <a:rPr lang="hu-HU" dirty="0"/>
              <a:t>fogyasztói árindexek a lakosság egészére és egyes rétegeire (aktív háztartások, nyugdíjasok, 3 és több gyerekes háztartások, valamint alacsony, közepes és magas jövedelmű háztartások) a termékek és szolgáltatások részletes csoportjai szerint,</a:t>
            </a:r>
          </a:p>
          <a:p>
            <a:r>
              <a:rPr lang="hu-HU" dirty="0"/>
              <a:t>harmonizált fogyasztói árindex, a COICOP nemzetközi nómenklatúra 4 számjegyű részletes csoportjai szerint,</a:t>
            </a:r>
          </a:p>
          <a:p>
            <a:r>
              <a:rPr lang="hu-HU" dirty="0"/>
              <a:t>maginflációs mutató,</a:t>
            </a:r>
          </a:p>
          <a:p>
            <a:r>
              <a:rPr lang="hu-HU" dirty="0"/>
              <a:t>változatlan adótartalmú árindex.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0569" y="-460375"/>
            <a:ext cx="8294915" cy="2286000"/>
          </a:xfrm>
        </p:spPr>
        <p:txBody>
          <a:bodyPr/>
          <a:lstStyle/>
          <a:p>
            <a:pPr algn="ctr"/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Kiskereskedelmi adatok becslése </a:t>
            </a:r>
            <a:r>
              <a:rPr lang="hu-HU" dirty="0" err="1" smtClean="0"/>
              <a:t>Onlinepénztárgép-adatok</a:t>
            </a:r>
            <a:r>
              <a:rPr lang="hu-HU" dirty="0" smtClean="0"/>
              <a:t> felhasználásával (Andics Ágnes, Macsári István, Takács Zsolt)</a:t>
            </a:r>
          </a:p>
          <a:p>
            <a:r>
              <a:rPr lang="hu-HU" dirty="0"/>
              <a:t>Határforgalom becslése NÚSZ és ORFK kamerák segítségével (Kaszás Kriszta)</a:t>
            </a:r>
          </a:p>
          <a:p>
            <a:r>
              <a:rPr lang="hu-HU" dirty="0" smtClean="0"/>
              <a:t>Fogyasztói árindex becslése online, </a:t>
            </a:r>
            <a:r>
              <a:rPr lang="hu-HU" dirty="0" err="1" smtClean="0"/>
              <a:t>webscrappelt</a:t>
            </a:r>
            <a:r>
              <a:rPr lang="hu-HU" dirty="0" smtClean="0"/>
              <a:t> árak felhasználása (</a:t>
            </a:r>
            <a:r>
              <a:rPr lang="hu-HU" dirty="0" err="1" smtClean="0"/>
              <a:t>Mináry</a:t>
            </a:r>
            <a:r>
              <a:rPr lang="hu-HU" dirty="0" smtClean="0"/>
              <a:t> Borbála, Vajda Ákos)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89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Publikált adatok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645970"/>
            <a:ext cx="5511751" cy="41623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739" y="1645970"/>
            <a:ext cx="4103911" cy="27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Jelenlegi adatforrások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4084" y="1181101"/>
            <a:ext cx="10467473" cy="49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Fogyasztói árösszeírás (OSAP-1006)</a:t>
            </a:r>
          </a:p>
          <a:p>
            <a:r>
              <a:rPr lang="hu-HU" dirty="0" smtClean="0"/>
              <a:t>Árösszeírók </a:t>
            </a:r>
            <a:r>
              <a:rPr lang="hu-HU" dirty="0"/>
              <a:t>által végzett hagyományos összeírás a kijelölt üzletekben, piacokon, </a:t>
            </a:r>
            <a:r>
              <a:rPr lang="hu-HU" dirty="0" smtClean="0"/>
              <a:t>szolgáltató helyeken</a:t>
            </a:r>
            <a:r>
              <a:rPr lang="hu-HU" dirty="0"/>
              <a:t>. Az összeírás elektronikus eszköz (PDA) segítségével történik.</a:t>
            </a:r>
          </a:p>
          <a:p>
            <a:r>
              <a:rPr lang="hu-HU" dirty="0" smtClean="0"/>
              <a:t>Telefonon </a:t>
            </a:r>
            <a:r>
              <a:rPr lang="hu-HU" dirty="0"/>
              <a:t>történő adatkérés.</a:t>
            </a:r>
          </a:p>
          <a:p>
            <a:r>
              <a:rPr lang="hu-HU" dirty="0" smtClean="0"/>
              <a:t>Interneten </a:t>
            </a:r>
            <a:r>
              <a:rPr lang="hu-HU" dirty="0"/>
              <a:t>megtalálható árak és információk begyűjtése.</a:t>
            </a:r>
          </a:p>
          <a:p>
            <a:pPr marL="0" indent="0">
              <a:buNone/>
            </a:pPr>
            <a:r>
              <a:rPr lang="hu-HU" dirty="0"/>
              <a:t>A súlyadatok kialakításához adatátvétel a lakossági fogyasztási adatokra vonatkozón.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dirty="0" smtClean="0"/>
              <a:t>Potenciális technikák internetes adatok gyűjtésére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u-HU" dirty="0" smtClean="0"/>
              <a:t>Hagyományos adatátadás</a:t>
            </a:r>
          </a:p>
          <a:p>
            <a:pPr>
              <a:lnSpc>
                <a:spcPct val="200000"/>
              </a:lnSpc>
            </a:pPr>
            <a:r>
              <a:rPr lang="hu-HU" dirty="0" err="1" smtClean="0"/>
              <a:t>API-k</a:t>
            </a:r>
            <a:r>
              <a:rPr lang="hu-HU" dirty="0" smtClean="0"/>
              <a:t> alkalmazása, nagyon korlátozott és felügyelt hozzáférés biztosítása a cég adatbázisához</a:t>
            </a:r>
          </a:p>
          <a:p>
            <a:pPr>
              <a:lnSpc>
                <a:spcPct val="200000"/>
              </a:lnSpc>
            </a:pPr>
            <a:r>
              <a:rPr lang="hu-HU" dirty="0" err="1" smtClean="0"/>
              <a:t>Webscrapping</a:t>
            </a:r>
            <a:r>
              <a:rPr lang="hu-HU" dirty="0" smtClean="0"/>
              <a:t> teljes honlap letöltése, majd megfelelő adatok kibányászása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78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Internetes 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4084" y="841602"/>
            <a:ext cx="10804357" cy="5335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árak egy része csak az interneten jelenik meg. Jelenleg ezt is összeírók gyűjtik össze kézzel.</a:t>
            </a:r>
          </a:p>
          <a:p>
            <a:pPr marL="0" indent="0">
              <a:buNone/>
            </a:pPr>
            <a:r>
              <a:rPr lang="hu-HU" b="1" dirty="0" err="1" smtClean="0"/>
              <a:t>Webscrapping</a:t>
            </a:r>
            <a:endParaRPr lang="hu-HU" b="1" dirty="0" smtClean="0"/>
          </a:p>
          <a:p>
            <a:r>
              <a:rPr lang="hu-HU" dirty="0" smtClean="0"/>
              <a:t>Részben kiválthatja az árösszeírókat a reprezentánsok megfigyelésénél.</a:t>
            </a:r>
          </a:p>
          <a:p>
            <a:r>
              <a:rPr lang="hu-HU" dirty="0" smtClean="0"/>
              <a:t>Megfigyelheti az összes online reprezentánst.</a:t>
            </a:r>
            <a:endParaRPr lang="hu-HU" dirty="0"/>
          </a:p>
          <a:p>
            <a:r>
              <a:rPr lang="hu-HU" dirty="0" smtClean="0"/>
              <a:t>Megfigyelheti az összes a terméket, kérdés, miként kezeljük ezeket az eredményeket.</a:t>
            </a:r>
          </a:p>
          <a:p>
            <a:pPr marL="0" indent="0">
              <a:buNone/>
            </a:pPr>
            <a:r>
              <a:rPr lang="hu-HU" b="1" dirty="0" smtClean="0"/>
              <a:t>Jelentős probléma</a:t>
            </a:r>
          </a:p>
          <a:p>
            <a:pPr marL="0" indent="0">
              <a:buNone/>
            </a:pPr>
            <a:r>
              <a:rPr lang="hu-HU" dirty="0" smtClean="0"/>
              <a:t>Pontos jogi háttér hiánya. Ki mikor mivel </a:t>
            </a:r>
            <a:r>
              <a:rPr lang="hu-HU" dirty="0" err="1" smtClean="0"/>
              <a:t>webscappelhet</a:t>
            </a:r>
            <a:r>
              <a:rPr lang="hu-HU" dirty="0" smtClean="0"/>
              <a:t>? Mit van joga letiltani a tulajdonosnak? Mi számít robotnak?</a:t>
            </a:r>
          </a:p>
          <a:p>
            <a:pPr marL="0" indent="0">
              <a:buNone/>
            </a:pPr>
            <a:r>
              <a:rPr lang="hu-HU" dirty="0" smtClean="0"/>
              <a:t>Jelenleg csak olyan oldalakról szedünk le adatot, akik ehhez külön hozzájárulnak.</a:t>
            </a:r>
          </a:p>
        </p:txBody>
      </p:sp>
    </p:spTree>
    <p:extLst>
      <p:ext uri="{BB962C8B-B14F-4D97-AF65-F5344CB8AC3E}">
        <p14:creationId xmlns:p14="http://schemas.microsoft.com/office/powerpoint/2010/main" val="334773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1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Jelenleg megfigyelt 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6274" y="841603"/>
            <a:ext cx="10780293" cy="533536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Három terméktípus</a:t>
            </a:r>
          </a:p>
          <a:p>
            <a:r>
              <a:rPr lang="hu-HU" b="1" dirty="0" smtClean="0"/>
              <a:t>Elektronikus eszközök (</a:t>
            </a:r>
            <a:r>
              <a:rPr lang="hu-HU" dirty="0" smtClean="0"/>
              <a:t>pl. </a:t>
            </a:r>
            <a:r>
              <a:rPr lang="hu-HU" dirty="0" err="1" smtClean="0"/>
              <a:t>tabletek</a:t>
            </a:r>
            <a:r>
              <a:rPr lang="hu-HU" dirty="0" smtClean="0"/>
              <a:t>) </a:t>
            </a:r>
            <a:r>
              <a:rPr lang="hu-HU" dirty="0" err="1" smtClean="0"/>
              <a:t>arukereso.hu</a:t>
            </a:r>
            <a:r>
              <a:rPr lang="hu-HU" dirty="0" smtClean="0"/>
              <a:t> oldal termék ára és a termék minden elérhető tulajdonsága. Sokkal több információ annál, mint amit az összeírok feljegyeznek. </a:t>
            </a:r>
          </a:p>
          <a:p>
            <a:r>
              <a:rPr lang="hu-HU" dirty="0" smtClean="0"/>
              <a:t>Minden </a:t>
            </a:r>
            <a:r>
              <a:rPr lang="hu-HU" dirty="0" err="1" smtClean="0"/>
              <a:t>éleémiszer</a:t>
            </a:r>
            <a:r>
              <a:rPr lang="hu-HU" dirty="0" smtClean="0"/>
              <a:t> </a:t>
            </a:r>
            <a:r>
              <a:rPr lang="hu-HU" dirty="0" err="1" smtClean="0"/>
              <a:t>tesco.hu</a:t>
            </a:r>
            <a:r>
              <a:rPr lang="hu-HU" dirty="0" smtClean="0"/>
              <a:t> lényegében csak az ár.</a:t>
            </a:r>
          </a:p>
          <a:p>
            <a:r>
              <a:rPr lang="hu-HU" dirty="0" err="1" smtClean="0"/>
              <a:t>Repülőjegyárak.Tárgyalosák</a:t>
            </a:r>
            <a:r>
              <a:rPr lang="hu-HU" dirty="0" smtClean="0"/>
              <a:t> elején tartunk a </a:t>
            </a:r>
            <a:r>
              <a:rPr lang="hu-HU" dirty="0" err="1" smtClean="0"/>
              <a:t>Skyscannerrel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9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0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Jelenlegi </a:t>
            </a:r>
            <a:r>
              <a:rPr lang="hu-HU" dirty="0" err="1" smtClean="0"/>
              <a:t>webscrpap</a:t>
            </a:r>
            <a:r>
              <a:rPr lang="hu-HU" dirty="0" smtClean="0"/>
              <a:t> program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1579" y="939801"/>
            <a:ext cx="11261558" cy="5237162"/>
          </a:xfrm>
        </p:spPr>
        <p:txBody>
          <a:bodyPr/>
          <a:lstStyle/>
          <a:p>
            <a:r>
              <a:rPr lang="hu-HU" dirty="0" smtClean="0"/>
              <a:t>Linux program alatt szöveges böngésző</a:t>
            </a:r>
          </a:p>
          <a:p>
            <a:pPr lvl="1"/>
            <a:r>
              <a:rPr lang="hu-HU" dirty="0" smtClean="0"/>
              <a:t>Nem érzi semmi robotnak, így nem lehet védelmet beállítani ellene.</a:t>
            </a:r>
          </a:p>
          <a:p>
            <a:pPr lvl="1"/>
            <a:r>
              <a:rPr lang="hu-HU" dirty="0" smtClean="0"/>
              <a:t>Amit klikkel, azt a honlapon emberi klikkelésnek érzékelik.</a:t>
            </a:r>
          </a:p>
          <a:p>
            <a:r>
              <a:rPr lang="hu-HU" dirty="0" err="1" smtClean="0"/>
              <a:t>Htlm</a:t>
            </a:r>
            <a:r>
              <a:rPr lang="hu-HU" dirty="0" err="1"/>
              <a:t>-</a:t>
            </a:r>
            <a:r>
              <a:rPr lang="hu-HU" dirty="0" err="1" smtClean="0"/>
              <a:t>kódokból</a:t>
            </a:r>
            <a:r>
              <a:rPr lang="hu-HU" dirty="0" smtClean="0"/>
              <a:t> veszi ki az információkat, szöveges elemzésből válogatja ki a megfelelő adatokat. </a:t>
            </a:r>
          </a:p>
          <a:p>
            <a:r>
              <a:rPr lang="hu-HU" dirty="0" smtClean="0"/>
              <a:t>Ezeket egy adott </a:t>
            </a:r>
            <a:r>
              <a:rPr lang="hu-HU" dirty="0" err="1" smtClean="0"/>
              <a:t>xml</a:t>
            </a:r>
            <a:r>
              <a:rPr lang="hu-HU" dirty="0" err="1"/>
              <a:t>-</a:t>
            </a:r>
            <a:r>
              <a:rPr lang="hu-HU" dirty="0" err="1" smtClean="0"/>
              <a:t>struktúrába</a:t>
            </a:r>
            <a:r>
              <a:rPr lang="hu-HU" dirty="0" smtClean="0"/>
              <a:t> tölti, onnan kerül be a KSH adatbázisába. </a:t>
            </a:r>
          </a:p>
          <a:p>
            <a:r>
              <a:rPr lang="hu-HU" dirty="0" smtClean="0"/>
              <a:t>A program viszonylag könnyen bővíthető újabb termékekre és új oldalakra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6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287"/>
            <a:ext cx="10515600" cy="1325563"/>
          </a:xfrm>
        </p:spPr>
        <p:txBody>
          <a:bodyPr/>
          <a:lstStyle/>
          <a:p>
            <a:r>
              <a:rPr lang="hu-HU" dirty="0" smtClean="0"/>
              <a:t>Hűtőszekrény eredmények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3" y="1593850"/>
            <a:ext cx="6669472" cy="439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 smtClean="0"/>
              <a:t>Hűtőszekrény eredmények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90" y="1556792"/>
            <a:ext cx="4176000" cy="3132690"/>
          </a:xfrm>
          <a:prstGeom prst="rect">
            <a:avLst/>
          </a:prstGeom>
          <a:noFill/>
        </p:spPr>
      </p:pic>
      <p:pic>
        <p:nvPicPr>
          <p:cNvPr id="5" name="Kép 10" descr="img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549790"/>
            <a:ext cx="4176000" cy="3139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Piacvezető élelmiszer-kiskereskedelemben Magyarországon</a:t>
            </a:r>
          </a:p>
          <a:p>
            <a:r>
              <a:rPr lang="hu-HU" dirty="0" smtClean="0"/>
              <a:t>Háttér-információk szerint komoly forgalma a web-shopjának</a:t>
            </a:r>
          </a:p>
          <a:p>
            <a:r>
              <a:rPr lang="hu-HU" dirty="0" smtClean="0"/>
              <a:t>Borzalmasan rosszul strukturált adatok</a:t>
            </a:r>
          </a:p>
          <a:p>
            <a:r>
              <a:rPr lang="hu-HU" dirty="0" smtClean="0"/>
              <a:t>De nem igazán tartalmaz hibás adatokat</a:t>
            </a:r>
          </a:p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Új terv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webscrapping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helyett adatátvétel, webshop- és OPG-adatok együttesen.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/>
          <a:lstStyle/>
          <a:p>
            <a:r>
              <a:rPr lang="hu-HU" dirty="0" smtClean="0"/>
              <a:t>Mekkora egy Fürjtojás?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124744"/>
            <a:ext cx="3960238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1" y="0"/>
            <a:ext cx="8294915" cy="7493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Kiskereskedelem, publikált 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8801" y="1282701"/>
            <a:ext cx="11108266" cy="5181600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Kiskereskedelem eladási forgalma</a:t>
            </a:r>
            <a:r>
              <a:rPr lang="hu-HU" dirty="0"/>
              <a:t>: a kiskereskedelmi hálózatban fogyasztói folyóáron - </a:t>
            </a:r>
            <a:r>
              <a:rPr lang="hu-HU" dirty="0" err="1" smtClean="0"/>
              <a:t>ÁFÁ-val</a:t>
            </a:r>
            <a:r>
              <a:rPr lang="hu-HU" dirty="0" smtClean="0"/>
              <a:t> </a:t>
            </a:r>
            <a:r>
              <a:rPr lang="hu-HU" dirty="0"/>
              <a:t>és fogyasztási adóval növelt értéken - történő eladás. (A mutató tevékenységcsoportonkénti és régiók szerinti bontásban kerül előállításra</a:t>
            </a:r>
            <a:r>
              <a:rPr lang="hu-HU" dirty="0" smtClean="0"/>
              <a:t>.)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Kiskereskedelmi forgalom volumenindexe: </a:t>
            </a:r>
            <a:r>
              <a:rPr lang="hu-HU" dirty="0"/>
              <a:t>a kiskereskedelmi eladási forgalom értékindexének </a:t>
            </a:r>
            <a:r>
              <a:rPr lang="hu-HU" dirty="0" err="1"/>
              <a:t>deflálásával</a:t>
            </a:r>
            <a:r>
              <a:rPr lang="hu-HU" dirty="0"/>
              <a:t> készül a fogyasztói ármegfigyelés reprezentánsaiból számított </a:t>
            </a:r>
            <a:r>
              <a:rPr lang="hu-HU" dirty="0" err="1"/>
              <a:t>deflátor</a:t>
            </a:r>
            <a:r>
              <a:rPr lang="hu-HU" dirty="0"/>
              <a:t> árindex felhasználásával. (A mutató tevékenységcsoportonként kiigazítás nélküli, naptárhatástól megtisztított, valamint szezonális és naptárhatástól megtisztított formában kerül előállításra.)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Tojás eredmények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391" y="1754283"/>
            <a:ext cx="5761219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 tojásról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7" y="1628800"/>
            <a:ext cx="4170702" cy="31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628800"/>
            <a:ext cx="4170702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32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250" y="-30955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Myriad "/>
              </a:rPr>
              <a:t>Adattisztító terv</a:t>
            </a:r>
            <a:endParaRPr lang="en-US" sz="3600" dirty="0">
              <a:latin typeface="Myriad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Decision 1"/>
              <p:cNvSpPr/>
              <p:nvPr/>
            </p:nvSpPr>
            <p:spPr>
              <a:xfrm>
                <a:off x="355496" y="2645609"/>
                <a:ext cx="2160000" cy="1440000"/>
              </a:xfrm>
              <a:prstGeom prst="flowChartDecisi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Flowchart: Decisio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96" y="2645609"/>
                <a:ext cx="2160000" cy="1440000"/>
              </a:xfrm>
              <a:prstGeom prst="flowChartDecision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Decision 7"/>
          <p:cNvSpPr/>
          <p:nvPr/>
        </p:nvSpPr>
        <p:spPr>
          <a:xfrm>
            <a:off x="2231299" y="510960"/>
            <a:ext cx="2160000" cy="14400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Új termék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Decision 9"/>
              <p:cNvSpPr/>
              <p:nvPr/>
            </p:nvSpPr>
            <p:spPr>
              <a:xfrm>
                <a:off x="2231299" y="2206304"/>
                <a:ext cx="2160000" cy="1440000"/>
              </a:xfrm>
              <a:prstGeom prst="flowChartDecisi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Flowchart: Decisio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299" y="2206304"/>
                <a:ext cx="2160000" cy="1440000"/>
              </a:xfrm>
              <a:prstGeom prst="flowChartDecision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ocess 10"/>
          <p:cNvSpPr/>
          <p:nvPr/>
        </p:nvSpPr>
        <p:spPr>
          <a:xfrm>
            <a:off x="2469462" y="4559158"/>
            <a:ext cx="1676411" cy="10519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Egyes féle figyelmeztetés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Decision 11"/>
              <p:cNvSpPr/>
              <p:nvPr/>
            </p:nvSpPr>
            <p:spPr>
              <a:xfrm>
                <a:off x="4382469" y="2683380"/>
                <a:ext cx="2160000" cy="1440000"/>
              </a:xfrm>
              <a:prstGeom prst="flowChartDecisi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hu-HU" sz="15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u-HU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u-H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u-HU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Flowchart: Decisi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9" y="2683380"/>
                <a:ext cx="2160000" cy="1440000"/>
              </a:xfrm>
              <a:prstGeom prst="flowChartDecision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Process 12"/>
          <p:cNvSpPr/>
          <p:nvPr/>
        </p:nvSpPr>
        <p:spPr>
          <a:xfrm>
            <a:off x="4617427" y="4569791"/>
            <a:ext cx="1676411" cy="10519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Kettes féle figyelmeztetés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6534686" y="2205641"/>
            <a:ext cx="2160000" cy="14400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Adjusted boxplot method ok?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776025" y="4588165"/>
            <a:ext cx="1676411" cy="10519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Hármas féle figyelmeztetés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0979787" y="1172449"/>
            <a:ext cx="1010916" cy="46295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Végső Döntés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2" idx="2"/>
          </p:cNvCxnSpPr>
          <p:nvPr/>
        </p:nvCxnSpPr>
        <p:spPr>
          <a:xfrm rot="16200000" flipH="1">
            <a:off x="5393955" y="127149"/>
            <a:ext cx="1627373" cy="9544291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" idx="0"/>
            <a:endCxn id="8" idx="1"/>
          </p:cNvCxnSpPr>
          <p:nvPr/>
        </p:nvCxnSpPr>
        <p:spPr>
          <a:xfrm rot="5400000" flipH="1" flipV="1">
            <a:off x="1126073" y="1540384"/>
            <a:ext cx="1414649" cy="79580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  <a:endCxn id="15" idx="0"/>
          </p:cNvCxnSpPr>
          <p:nvPr/>
        </p:nvCxnSpPr>
        <p:spPr>
          <a:xfrm>
            <a:off x="4391299" y="1230960"/>
            <a:ext cx="3223387" cy="974681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3" idx="3"/>
          </p:cNvCxnSpPr>
          <p:nvPr/>
        </p:nvCxnSpPr>
        <p:spPr>
          <a:xfrm flipV="1">
            <a:off x="6293838" y="3062177"/>
            <a:ext cx="393247" cy="2033596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67" idx="3"/>
          </p:cNvCxnSpPr>
          <p:nvPr/>
        </p:nvCxnSpPr>
        <p:spPr>
          <a:xfrm flipV="1">
            <a:off x="10640076" y="5085140"/>
            <a:ext cx="339711" cy="12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133888" y="4924487"/>
            <a:ext cx="58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43637" y="962845"/>
            <a:ext cx="65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0948" y="2972118"/>
            <a:ext cx="5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498526" y="4081222"/>
            <a:ext cx="73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83499" y="2967932"/>
            <a:ext cx="61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81015" y="1831994"/>
            <a:ext cx="64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84221" y="1837574"/>
            <a:ext cx="65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21359" y="4077200"/>
            <a:ext cx="73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73521" y="4074791"/>
            <a:ext cx="69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74450" y="4074791"/>
            <a:ext cx="66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Flowchart: Decision 41"/>
          <p:cNvSpPr/>
          <p:nvPr/>
        </p:nvSpPr>
        <p:spPr>
          <a:xfrm>
            <a:off x="8709577" y="2682717"/>
            <a:ext cx="2160000" cy="14400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500" dirty="0" smtClean="0">
                <a:solidFill>
                  <a:schemeClr val="tx1"/>
                </a:solidFill>
              </a:rPr>
              <a:t>Akciós időszak eleje vagy vége?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7" name="Flowchart: Process 66"/>
          <p:cNvSpPr/>
          <p:nvPr/>
        </p:nvSpPr>
        <p:spPr>
          <a:xfrm>
            <a:off x="8963665" y="4560402"/>
            <a:ext cx="1676411" cy="105196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Figyelmezeté-sek</a:t>
            </a:r>
            <a:r>
              <a:rPr lang="hu-HU" dirty="0" smtClean="0">
                <a:solidFill>
                  <a:schemeClr val="tx1"/>
                </a:solidFill>
              </a:rPr>
              <a:t> felülvizsgálata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1" name="Elbow Connector 62"/>
          <p:cNvCxnSpPr>
            <a:stCxn id="10" idx="2"/>
            <a:endCxn id="11" idx="0"/>
          </p:cNvCxnSpPr>
          <p:nvPr/>
        </p:nvCxnSpPr>
        <p:spPr>
          <a:xfrm flipH="1">
            <a:off x="3307668" y="3646304"/>
            <a:ext cx="3631" cy="91285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62"/>
          <p:cNvCxnSpPr>
            <a:stCxn id="8" idx="2"/>
            <a:endCxn id="10" idx="0"/>
          </p:cNvCxnSpPr>
          <p:nvPr/>
        </p:nvCxnSpPr>
        <p:spPr>
          <a:xfrm>
            <a:off x="3311299" y="1950960"/>
            <a:ext cx="0" cy="2553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62"/>
          <p:cNvCxnSpPr>
            <a:stCxn id="12" idx="2"/>
            <a:endCxn id="13" idx="0"/>
          </p:cNvCxnSpPr>
          <p:nvPr/>
        </p:nvCxnSpPr>
        <p:spPr>
          <a:xfrm flipH="1">
            <a:off x="5455633" y="4123380"/>
            <a:ext cx="6836" cy="44641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62"/>
          <p:cNvCxnSpPr>
            <a:stCxn id="10" idx="3"/>
            <a:endCxn id="12" idx="1"/>
          </p:cNvCxnSpPr>
          <p:nvPr/>
        </p:nvCxnSpPr>
        <p:spPr>
          <a:xfrm flipH="1">
            <a:off x="4382469" y="2926304"/>
            <a:ext cx="8830" cy="4770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62"/>
          <p:cNvCxnSpPr>
            <a:stCxn id="12" idx="3"/>
            <a:endCxn id="15" idx="1"/>
          </p:cNvCxnSpPr>
          <p:nvPr/>
        </p:nvCxnSpPr>
        <p:spPr>
          <a:xfrm flipH="1" flipV="1">
            <a:off x="6534686" y="2925641"/>
            <a:ext cx="7783" cy="4777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62"/>
          <p:cNvCxnSpPr>
            <a:endCxn id="16" idx="0"/>
          </p:cNvCxnSpPr>
          <p:nvPr/>
        </p:nvCxnSpPr>
        <p:spPr>
          <a:xfrm flipH="1">
            <a:off x="7614231" y="3660476"/>
            <a:ext cx="6811" cy="92768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11" idx="3"/>
          </p:cNvCxnSpPr>
          <p:nvPr/>
        </p:nvCxnSpPr>
        <p:spPr>
          <a:xfrm flipV="1">
            <a:off x="4145873" y="3528534"/>
            <a:ext cx="382614" cy="1556606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62"/>
          <p:cNvCxnSpPr>
            <a:stCxn id="42" idx="2"/>
            <a:endCxn id="67" idx="0"/>
          </p:cNvCxnSpPr>
          <p:nvPr/>
        </p:nvCxnSpPr>
        <p:spPr>
          <a:xfrm>
            <a:off x="9789577" y="4122717"/>
            <a:ext cx="12294" cy="43768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62"/>
          <p:cNvCxnSpPr>
            <a:stCxn id="15" idx="3"/>
            <a:endCxn id="42" idx="1"/>
          </p:cNvCxnSpPr>
          <p:nvPr/>
        </p:nvCxnSpPr>
        <p:spPr>
          <a:xfrm>
            <a:off x="8694686" y="2925641"/>
            <a:ext cx="14891" cy="47707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6" idx="3"/>
          </p:cNvCxnSpPr>
          <p:nvPr/>
        </p:nvCxnSpPr>
        <p:spPr>
          <a:xfrm flipV="1">
            <a:off x="8452436" y="3473674"/>
            <a:ext cx="401019" cy="1640473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42" idx="0"/>
          </p:cNvCxnSpPr>
          <p:nvPr/>
        </p:nvCxnSpPr>
        <p:spPr>
          <a:xfrm rot="5400000" flipH="1" flipV="1">
            <a:off x="10290996" y="1993924"/>
            <a:ext cx="187374" cy="1190212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8503619" y="2954686"/>
            <a:ext cx="73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Igen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968874" y="2219515"/>
            <a:ext cx="6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Nem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dirty="0" err="1" smtClean="0"/>
              <a:t>Hedonikus</a:t>
            </a:r>
            <a:r>
              <a:rPr lang="hu-HU" dirty="0" smtClean="0"/>
              <a:t> regresszió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1069975"/>
                <a:ext cx="10991850" cy="5286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b="1" dirty="0" smtClean="0">
                    <a:latin typeface="+mj-lt"/>
                  </a:rPr>
                  <a:t>Probléma: </a:t>
                </a:r>
              </a:p>
              <a:p>
                <a:pPr marL="0" indent="0">
                  <a:buNone/>
                </a:pPr>
                <a:r>
                  <a:rPr lang="hu-HU" dirty="0" smtClean="0">
                    <a:latin typeface="+mj-lt"/>
                  </a:rPr>
                  <a:t>Hogyan különböztetjük meg a minőség időbeli javulása okozta drágulást attól, amikor termékek ára kizárólag az idő múlása „miatt” drágul?</a:t>
                </a:r>
              </a:p>
              <a:p>
                <a:pPr marL="0" indent="0">
                  <a:buNone/>
                </a:pPr>
                <a:r>
                  <a:rPr lang="hu-HU" b="1" dirty="0" smtClean="0">
                    <a:latin typeface="+mj-lt"/>
                  </a:rPr>
                  <a:t>Megoldás: </a:t>
                </a:r>
              </a:p>
              <a:p>
                <a:pPr marL="0" indent="0">
                  <a:buNone/>
                </a:pPr>
                <a:r>
                  <a:rPr lang="hu-HU" dirty="0" smtClean="0">
                    <a:latin typeface="+mj-lt"/>
                  </a:rPr>
                  <a:t>Minőségi korrekció, melynek egyik legnépszerűbb formája az un. </a:t>
                </a:r>
                <a:r>
                  <a:rPr lang="hu-HU" dirty="0" err="1" smtClean="0">
                    <a:latin typeface="+mj-lt"/>
                  </a:rPr>
                  <a:t>Hedonikus</a:t>
                </a:r>
                <a:r>
                  <a:rPr lang="hu-HU" dirty="0" smtClean="0">
                    <a:latin typeface="+mj-lt"/>
                  </a:rPr>
                  <a:t> regresszió. </a:t>
                </a:r>
              </a:p>
              <a:p>
                <a:pPr marL="0" indent="0">
                  <a:buNone/>
                </a:pPr>
                <a:r>
                  <a:rPr lang="hu-HU" dirty="0" err="1" smtClean="0">
                    <a:latin typeface="+mj-lt"/>
                  </a:rPr>
                  <a:t>Hedonikus</a:t>
                </a:r>
                <a:r>
                  <a:rPr lang="hu-HU" dirty="0" smtClean="0">
                    <a:latin typeface="+mj-lt"/>
                  </a:rPr>
                  <a:t> ár függvény azt feltételezi, hogy a termékek egyes karakterisztikái jól meghatározzák a termék árát: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u-HU" dirty="0" smtClean="0">
                  <a:latin typeface="+mj-lt"/>
                </a:endParaRPr>
              </a:p>
              <a:p>
                <a:pPr marL="0" indent="0" algn="just">
                  <a:buNone/>
                </a:pPr>
                <a:r>
                  <a:rPr lang="hu-HU" dirty="0" smtClean="0">
                    <a:latin typeface="+mj-lt"/>
                  </a:rPr>
                  <a:t>Ha több időpontban is van megfigyelésünk, akkor megkülönböztethető az idő múlásának és a minőség változásának hatása.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069975"/>
                <a:ext cx="10991850" cy="5286375"/>
              </a:xfrm>
              <a:blipFill rotWithShape="0">
                <a:blip r:embed="rId2"/>
                <a:stretch>
                  <a:fillRect l="-1109" t="-2653" r="-1109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107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5221" y="0"/>
            <a:ext cx="8294915" cy="841602"/>
          </a:xfrm>
        </p:spPr>
        <p:txBody>
          <a:bodyPr/>
          <a:lstStyle/>
          <a:p>
            <a:pPr algn="ctr"/>
            <a:r>
              <a:rPr lang="hu-HU" dirty="0" smtClean="0"/>
              <a:t>Publikált adatok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1479811"/>
            <a:ext cx="10893746" cy="39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6821" y="0"/>
            <a:ext cx="8294915" cy="84160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Korábban felhasznált adatforrások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0667" y="1079501"/>
            <a:ext cx="10346266" cy="5097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Adatforrások: </a:t>
            </a:r>
            <a:endParaRPr lang="hu-HU" b="1" dirty="0" smtClean="0"/>
          </a:p>
          <a:p>
            <a:r>
              <a:rPr lang="hu-HU" dirty="0" smtClean="0"/>
              <a:t>Közvetlen </a:t>
            </a:r>
            <a:r>
              <a:rPr lang="hu-HU" dirty="0"/>
              <a:t>KSH-adatgyűjtés, </a:t>
            </a:r>
            <a:r>
              <a:rPr lang="hu-HU" dirty="0" err="1"/>
              <a:t>ELEKTRA-rendszeren</a:t>
            </a:r>
            <a:r>
              <a:rPr lang="hu-HU" dirty="0"/>
              <a:t> keresztül</a:t>
            </a:r>
          </a:p>
          <a:p>
            <a:r>
              <a:rPr lang="hu-HU" dirty="0" smtClean="0"/>
              <a:t>OSAP 1045 Jelentés</a:t>
            </a:r>
            <a:r>
              <a:rPr lang="hu-HU" b="1" dirty="0" smtClean="0"/>
              <a:t> </a:t>
            </a:r>
            <a:r>
              <a:rPr lang="hu-HU" dirty="0"/>
              <a:t>a kiskereskedelem és vendéglátás eladási </a:t>
            </a:r>
            <a:r>
              <a:rPr lang="hu-HU" dirty="0" smtClean="0"/>
              <a:t>forgalmáról </a:t>
            </a:r>
            <a:r>
              <a:rPr lang="hu-HU" dirty="0"/>
              <a:t>című kérdőíven a kijelölt vállalkozások üzleteinek, vendéglátóhelyeinek havi forgalmi adatát gyűjti.</a:t>
            </a:r>
          </a:p>
          <a:p>
            <a:pPr marL="0" indent="0">
              <a:buNone/>
            </a:pPr>
            <a:r>
              <a:rPr lang="hu-HU" b="1" dirty="0"/>
              <a:t>Egyéb felhasznált források:</a:t>
            </a:r>
          </a:p>
          <a:p>
            <a:r>
              <a:rPr lang="hu-HU" dirty="0"/>
              <a:t>A mintakeret kiválasztásának alapja a Kereskedelmi regiszter (KERREG) és a Gazdasági szervezetek statisztikai regisztere (GSZR).</a:t>
            </a:r>
          </a:p>
          <a:p>
            <a:r>
              <a:rPr lang="hu-HU" dirty="0"/>
              <a:t>Adminisztratív források (</a:t>
            </a:r>
            <a:r>
              <a:rPr lang="hu-HU" dirty="0" err="1" smtClean="0"/>
              <a:t>ÁFA-adatok</a:t>
            </a:r>
            <a:r>
              <a:rPr lang="hu-HU" dirty="0"/>
              <a:t>) a csomagküldő és internetes kereskedelemi forgalom </a:t>
            </a:r>
            <a:r>
              <a:rPr lang="hu-HU" dirty="0" smtClean="0"/>
              <a:t>becsléséhez, </a:t>
            </a:r>
            <a:r>
              <a:rPr lang="hu-HU" dirty="0"/>
              <a:t>valamint esetenként pótláshoz.</a:t>
            </a:r>
          </a:p>
          <a:p>
            <a:r>
              <a:rPr lang="hu-HU" dirty="0"/>
              <a:t>Adminisztratív források (dohányforgalom) a Nemzeti Dohány </a:t>
            </a:r>
            <a:r>
              <a:rPr lang="hu-HU" dirty="0" err="1" smtClean="0"/>
              <a:t>Zrt</a:t>
            </a:r>
            <a:r>
              <a:rPr lang="hu-HU" dirty="0" smtClean="0"/>
              <a:t> </a:t>
            </a:r>
            <a:r>
              <a:rPr lang="hu-HU" dirty="0"/>
              <a:t>adatai a </a:t>
            </a:r>
            <a:r>
              <a:rPr lang="hu-HU" dirty="0" smtClean="0"/>
              <a:t>dohányszaküzletek </a:t>
            </a:r>
            <a:r>
              <a:rPr lang="hu-HU" dirty="0"/>
              <a:t>forgalmának megállapításához.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Új adatforrás Online Pénztárgépek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hu-HU" dirty="0" err="1" smtClean="0"/>
              <a:t>Electronic</a:t>
            </a:r>
            <a:r>
              <a:rPr lang="hu-HU" dirty="0" smtClean="0"/>
              <a:t> </a:t>
            </a:r>
            <a:r>
              <a:rPr lang="hu-HU" dirty="0" err="1" smtClean="0"/>
              <a:t>Fishcal</a:t>
            </a:r>
            <a:r>
              <a:rPr lang="hu-HU" dirty="0" smtClean="0"/>
              <a:t> </a:t>
            </a:r>
            <a:r>
              <a:rPr lang="hu-HU" dirty="0" err="1" smtClean="0"/>
              <a:t>Devises</a:t>
            </a:r>
            <a:r>
              <a:rPr lang="hu-HU" dirty="0" smtClean="0"/>
              <a:t> (EFD): Olyan modern IT-eszközök összessége, mely az adóhatóságoknak segít követni az üzleti tranzakciókat, annak érdekében, hogy csökkentsék az adóelkerülést.</a:t>
            </a:r>
          </a:p>
          <a:p>
            <a:r>
              <a:rPr lang="hu-HU" dirty="0" smtClean="0"/>
              <a:t>Magyarországon a döntés 2012 őszén született az OPG bevezetéséről, végső határidő a bevezetésre 2014 augusztusa lett. A bevezetés közel a teljes kiskereskedelmi tevékenységet lefedi.</a:t>
            </a:r>
          </a:p>
          <a:p>
            <a:r>
              <a:rPr lang="hu-HU" dirty="0" smtClean="0"/>
              <a:t>Közel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online elküldi ugyanazt a bizonylatot a NAV számára, amit kiállít. Pontosan ugyanaz az információtartam, ami nyomtatott blokkon van.</a:t>
            </a:r>
          </a:p>
          <a:p>
            <a:r>
              <a:rPr lang="hu-HU" dirty="0" smtClean="0"/>
              <a:t>A NAV havonta egyszer </a:t>
            </a:r>
            <a:r>
              <a:rPr lang="hu-HU" dirty="0" err="1" smtClean="0"/>
              <a:t>aggregáltan</a:t>
            </a:r>
            <a:r>
              <a:rPr lang="hu-HU" dirty="0" smtClean="0"/>
              <a:t> adja át az adatot a KSH-nak a gyanús tranzakciók listájával együtt.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85" y="34555"/>
            <a:ext cx="10515600" cy="944581"/>
          </a:xfrm>
        </p:spPr>
        <p:txBody>
          <a:bodyPr/>
          <a:lstStyle/>
          <a:p>
            <a:pPr algn="ctr"/>
            <a:r>
              <a:rPr lang="hu-HU" dirty="0" smtClean="0"/>
              <a:t>Régen és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5" y="1791754"/>
            <a:ext cx="5578324" cy="363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76" y="1791754"/>
            <a:ext cx="5578324" cy="3632312"/>
          </a:xfrm>
          <a:prstGeom prst="rect">
            <a:avLst/>
          </a:prstGeom>
        </p:spPr>
      </p:pic>
      <p:sp>
        <p:nvSpPr>
          <p:cNvPr id="6" name="Szalagnyíl jobbra 229"/>
          <p:cNvSpPr/>
          <p:nvPr/>
        </p:nvSpPr>
        <p:spPr>
          <a:xfrm rot="10800000">
            <a:off x="4248150" y="2489041"/>
            <a:ext cx="330988" cy="62611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Szalagnyíl jobbra 229"/>
          <p:cNvSpPr/>
          <p:nvPr/>
        </p:nvSpPr>
        <p:spPr>
          <a:xfrm rot="10800000">
            <a:off x="10775203" y="4448240"/>
            <a:ext cx="330988" cy="17939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430" y="979136"/>
            <a:ext cx="1144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egyes adatforrások által biztosított lefedettség, a teljes forgalomhoz viszonyítva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5444" y="1435704"/>
            <a:ext cx="1723604" cy="3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41036" y="1435704"/>
            <a:ext cx="1723604" cy="3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1556" y="0"/>
            <a:ext cx="10515600" cy="1325563"/>
          </a:xfrm>
        </p:spPr>
        <p:txBody>
          <a:bodyPr/>
          <a:lstStyle/>
          <a:p>
            <a:r>
              <a:rPr lang="hu-HU" dirty="0" smtClean="0"/>
              <a:t>Eredmények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5" name="Diagram 2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20583"/>
              </p:ext>
            </p:extLst>
          </p:nvPr>
        </p:nvGraphicFramePr>
        <p:xfrm>
          <a:off x="781050" y="11144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557113"/>
            <a:ext cx="1064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Az új módszertan szerint készült becslés során 80%-kal csökkentek az adatszolgáltatói terhek a régihez képest.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79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2143941" y="0"/>
            <a:ext cx="8294915" cy="841602"/>
          </a:xfrm>
        </p:spPr>
        <p:txBody>
          <a:bodyPr/>
          <a:lstStyle/>
          <a:p>
            <a:pPr algn="ctr"/>
            <a:r>
              <a:rPr lang="hu-HU" altLang="hu-HU" dirty="0" smtClean="0"/>
              <a:t>A vizsgált probléma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625642" y="1097280"/>
            <a:ext cx="10756232" cy="5931624"/>
          </a:xfrm>
        </p:spPr>
        <p:txBody>
          <a:bodyPr>
            <a:normAutofit/>
          </a:bodyPr>
          <a:lstStyle/>
          <a:p>
            <a:r>
              <a:rPr lang="hu-HU" altLang="hu-HU" sz="2300" dirty="0"/>
              <a:t>Az MNB által publikált fizetési mérleg egyik fontos sora az Utazás (mennyit költenek nálunk a külföldiek, és mi mennyit költünk külföldön).</a:t>
            </a:r>
          </a:p>
          <a:p>
            <a:r>
              <a:rPr lang="hu-HU" altLang="hu-HU" sz="2300" dirty="0"/>
              <a:t>Ismertek becslések arról, hogy egy átlagos turista mennyit költ itthon, de tudnunk kell, hogy összesen hányan látogattak hazánkba.</a:t>
            </a:r>
          </a:p>
          <a:p>
            <a:r>
              <a:rPr lang="hu-HU" altLang="hu-HU" sz="2300" dirty="0"/>
              <a:t>A közúton érkezők/</a:t>
            </a:r>
            <a:r>
              <a:rPr lang="hu-HU" altLang="hu-HU" sz="2300" b="1" dirty="0"/>
              <a:t>távozók</a:t>
            </a:r>
            <a:r>
              <a:rPr lang="hu-HU" altLang="hu-HU" sz="2300" dirty="0"/>
              <a:t> </a:t>
            </a:r>
            <a:r>
              <a:rPr lang="hu-HU" altLang="hu-HU" sz="2300" dirty="0" smtClean="0"/>
              <a:t>számáról </a:t>
            </a:r>
            <a:r>
              <a:rPr lang="hu-HU" altLang="hu-HU" sz="2300" dirty="0"/>
              <a:t>a határátkelőknél lévő Forgalom Ellenőrzési Pontoktól (FEP) kapunk adatot, amennyiben van határellenőrzés.</a:t>
            </a:r>
          </a:p>
          <a:p>
            <a:r>
              <a:rPr lang="hu-HU" altLang="hu-HU" sz="2300" dirty="0"/>
              <a:t>Az osztrák, szlovák és szlovén határszakaszokon ez az adatforrás 2008-ban megszűnt, azóta korábbi adatok továbbvezetése, illetve kézi forgalomszámlálási adatok feldolgozása történik.</a:t>
            </a:r>
          </a:p>
          <a:p>
            <a:r>
              <a:rPr lang="hu-HU" altLang="hu-HU" sz="2300" dirty="0"/>
              <a:t>Az eredményeket felhasználja még a KSH nemzeti számlák főosztálya, a turizmusért felelős kormányzati </a:t>
            </a:r>
            <a:r>
              <a:rPr lang="hu-HU" altLang="hu-HU" sz="2300" dirty="0" smtClean="0"/>
              <a:t>szervek </a:t>
            </a:r>
            <a:r>
              <a:rPr lang="hu-HU" altLang="hu-HU" sz="2300" dirty="0"/>
              <a:t>(</a:t>
            </a:r>
            <a:r>
              <a:rPr lang="hu-HU" altLang="hu-HU" sz="2300" dirty="0" smtClean="0"/>
              <a:t>MTÜ) </a:t>
            </a:r>
            <a:r>
              <a:rPr lang="hu-HU" altLang="hu-HU" sz="2300" dirty="0"/>
              <a:t>stb. </a:t>
            </a:r>
          </a:p>
        </p:txBody>
      </p:sp>
    </p:spTree>
    <p:extLst>
      <p:ext uri="{BB962C8B-B14F-4D97-AF65-F5344CB8AC3E}">
        <p14:creationId xmlns:p14="http://schemas.microsoft.com/office/powerpoint/2010/main" val="41968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19DC6E-76E8-47E8-A11A-620C1CF63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AB8B7B-805B-4959-9C36-397AABFB2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A80D48-2377-4F80-9511-B718F6BDB42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946</Words>
  <Application>Microsoft Office PowerPoint</Application>
  <PresentationFormat>Widescreen</PresentationFormat>
  <Paragraphs>183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Myriad </vt:lpstr>
      <vt:lpstr>Office-téma</vt:lpstr>
      <vt:lpstr>PowerPoint Presentation</vt:lpstr>
      <vt:lpstr>Vázlat</vt:lpstr>
      <vt:lpstr>Kiskereskedelem, publikált adatok</vt:lpstr>
      <vt:lpstr>Publikált adatok</vt:lpstr>
      <vt:lpstr>Korábban felhasznált adatforrások</vt:lpstr>
      <vt:lpstr>Új adatforrás Online Pénztárgépek</vt:lpstr>
      <vt:lpstr>Régen és most</vt:lpstr>
      <vt:lpstr>Eredmények</vt:lpstr>
      <vt:lpstr>A vizsgált probléma</vt:lpstr>
      <vt:lpstr>Adatforrások</vt:lpstr>
      <vt:lpstr>NÚSZ-kamerák és határátkelők</vt:lpstr>
      <vt:lpstr>NÚSZ-kamerák és határátkelők 2</vt:lpstr>
      <vt:lpstr>Kamera és határátkelő adatok külföldi személygépkocsik</vt:lpstr>
      <vt:lpstr>Schengen külső buszok</vt:lpstr>
      <vt:lpstr>Becslő modell</vt:lpstr>
      <vt:lpstr>Modell tesztelése Ukrán határszakaszon</vt:lpstr>
      <vt:lpstr>Outlierek és kezelésük</vt:lpstr>
      <vt:lpstr>Robosztus regresszió hatása gyakorlatban</vt:lpstr>
      <vt:lpstr>A fogyasztói árindex, infláció</vt:lpstr>
      <vt:lpstr>Publikált adatok</vt:lpstr>
      <vt:lpstr>Jelenlegi adatforrások</vt:lpstr>
      <vt:lpstr>Potenciális technikák internetes adatok gyűjtésére</vt:lpstr>
      <vt:lpstr>Internetes adatok</vt:lpstr>
      <vt:lpstr>Jelenleg megfigyelt adatok</vt:lpstr>
      <vt:lpstr>Jelenlegi webscrpap program</vt:lpstr>
      <vt:lpstr>Hűtőszekrény eredmények</vt:lpstr>
      <vt:lpstr>Hűtőszekrény eredmények 2</vt:lpstr>
      <vt:lpstr>TESCO</vt:lpstr>
      <vt:lpstr>Mekkora egy Fürjtojás?</vt:lpstr>
      <vt:lpstr>Tojás eredmények</vt:lpstr>
      <vt:lpstr>Eredmények tojásról 2</vt:lpstr>
      <vt:lpstr>PowerPoint Presentation</vt:lpstr>
      <vt:lpstr>Hedonikus regresszió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Lovics Gábor</cp:lastModifiedBy>
  <cp:revision>112</cp:revision>
  <dcterms:created xsi:type="dcterms:W3CDTF">2017-03-01T09:38:02Z</dcterms:created>
  <dcterms:modified xsi:type="dcterms:W3CDTF">2019-04-24T10:25:58Z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