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7" r:id="rId2"/>
    <p:sldId id="321" r:id="rId3"/>
    <p:sldId id="333" r:id="rId4"/>
    <p:sldId id="335" r:id="rId5"/>
    <p:sldId id="355" r:id="rId6"/>
    <p:sldId id="345" r:id="rId7"/>
    <p:sldId id="323" r:id="rId8"/>
    <p:sldId id="324" r:id="rId9"/>
    <p:sldId id="325" r:id="rId10"/>
    <p:sldId id="361" r:id="rId11"/>
    <p:sldId id="362" r:id="rId12"/>
    <p:sldId id="344" r:id="rId13"/>
    <p:sldId id="342" r:id="rId14"/>
    <p:sldId id="367" r:id="rId15"/>
    <p:sldId id="336" r:id="rId16"/>
    <p:sldId id="343" r:id="rId17"/>
    <p:sldId id="368" r:id="rId18"/>
    <p:sldId id="373" r:id="rId19"/>
    <p:sldId id="366" r:id="rId20"/>
    <p:sldId id="346" r:id="rId21"/>
    <p:sldId id="347" r:id="rId22"/>
    <p:sldId id="348" r:id="rId23"/>
    <p:sldId id="349" r:id="rId24"/>
    <p:sldId id="354" r:id="rId25"/>
    <p:sldId id="375" r:id="rId26"/>
    <p:sldId id="376" r:id="rId27"/>
  </p:sldIdLst>
  <p:sldSz cx="9144000" cy="6858000" type="screen4x3"/>
  <p:notesSz cx="6797675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esztes Hunor László" initials="KH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5817" autoAdjust="0"/>
  </p:normalViewPr>
  <p:slideViewPr>
    <p:cSldViewPr>
      <p:cViewPr varScale="1">
        <p:scale>
          <a:sx n="96" d="100"/>
          <a:sy n="96" d="100"/>
        </p:scale>
        <p:origin x="15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Munka1!$F$2:$F$67</c:f>
              <c:strCache>
                <c:ptCount val="66"/>
                <c:pt idx="0">
                  <c:v>2013 1</c:v>
                </c:pt>
                <c:pt idx="1">
                  <c:v>2013 2</c:v>
                </c:pt>
                <c:pt idx="2">
                  <c:v>2013 3</c:v>
                </c:pt>
                <c:pt idx="3">
                  <c:v>2013 4</c:v>
                </c:pt>
                <c:pt idx="4">
                  <c:v>2013 5</c:v>
                </c:pt>
                <c:pt idx="5">
                  <c:v>2013 6</c:v>
                </c:pt>
                <c:pt idx="6">
                  <c:v>2013 7</c:v>
                </c:pt>
                <c:pt idx="7">
                  <c:v>2013 8</c:v>
                </c:pt>
                <c:pt idx="8">
                  <c:v>2013 9</c:v>
                </c:pt>
                <c:pt idx="9">
                  <c:v>2013 10</c:v>
                </c:pt>
                <c:pt idx="10">
                  <c:v>2013 11</c:v>
                </c:pt>
                <c:pt idx="11">
                  <c:v>2013 12</c:v>
                </c:pt>
                <c:pt idx="12">
                  <c:v>2014 1</c:v>
                </c:pt>
                <c:pt idx="13">
                  <c:v>2014 2</c:v>
                </c:pt>
                <c:pt idx="14">
                  <c:v>2014 3</c:v>
                </c:pt>
                <c:pt idx="15">
                  <c:v>2014 4</c:v>
                </c:pt>
                <c:pt idx="16">
                  <c:v>2014 5</c:v>
                </c:pt>
                <c:pt idx="17">
                  <c:v>2014 6</c:v>
                </c:pt>
                <c:pt idx="18">
                  <c:v>2014 7</c:v>
                </c:pt>
                <c:pt idx="19">
                  <c:v>2014 8</c:v>
                </c:pt>
                <c:pt idx="20">
                  <c:v>2014 9</c:v>
                </c:pt>
                <c:pt idx="21">
                  <c:v>2014 10</c:v>
                </c:pt>
                <c:pt idx="22">
                  <c:v>2014 11</c:v>
                </c:pt>
                <c:pt idx="23">
                  <c:v>2014 12</c:v>
                </c:pt>
                <c:pt idx="24">
                  <c:v>2015 1</c:v>
                </c:pt>
                <c:pt idx="25">
                  <c:v>2015 2</c:v>
                </c:pt>
                <c:pt idx="26">
                  <c:v>2015 3</c:v>
                </c:pt>
                <c:pt idx="27">
                  <c:v>2015 4</c:v>
                </c:pt>
                <c:pt idx="28">
                  <c:v>2015 5</c:v>
                </c:pt>
                <c:pt idx="29">
                  <c:v>2015 6</c:v>
                </c:pt>
                <c:pt idx="30">
                  <c:v>2015 7</c:v>
                </c:pt>
                <c:pt idx="31">
                  <c:v>2015 8</c:v>
                </c:pt>
                <c:pt idx="32">
                  <c:v>2015 9</c:v>
                </c:pt>
                <c:pt idx="33">
                  <c:v>2015 10</c:v>
                </c:pt>
                <c:pt idx="34">
                  <c:v>2015 11</c:v>
                </c:pt>
                <c:pt idx="35">
                  <c:v>2015 12</c:v>
                </c:pt>
                <c:pt idx="36">
                  <c:v>2016 1</c:v>
                </c:pt>
                <c:pt idx="37">
                  <c:v>2016 2</c:v>
                </c:pt>
                <c:pt idx="38">
                  <c:v>2016 3</c:v>
                </c:pt>
                <c:pt idx="39">
                  <c:v>2016 4</c:v>
                </c:pt>
                <c:pt idx="40">
                  <c:v>2016 5</c:v>
                </c:pt>
                <c:pt idx="41">
                  <c:v>2016 6</c:v>
                </c:pt>
                <c:pt idx="42">
                  <c:v>2016 7</c:v>
                </c:pt>
                <c:pt idx="43">
                  <c:v>2016 8</c:v>
                </c:pt>
                <c:pt idx="44">
                  <c:v>2016 9</c:v>
                </c:pt>
                <c:pt idx="45">
                  <c:v>2016 10</c:v>
                </c:pt>
                <c:pt idx="46">
                  <c:v>2016 11</c:v>
                </c:pt>
                <c:pt idx="47">
                  <c:v>2016 12</c:v>
                </c:pt>
                <c:pt idx="48">
                  <c:v>2017 1</c:v>
                </c:pt>
                <c:pt idx="49">
                  <c:v>2017 2</c:v>
                </c:pt>
                <c:pt idx="50">
                  <c:v>2017 3</c:v>
                </c:pt>
                <c:pt idx="51">
                  <c:v>2017 4</c:v>
                </c:pt>
                <c:pt idx="52">
                  <c:v>2017 5</c:v>
                </c:pt>
                <c:pt idx="53">
                  <c:v>2017 6</c:v>
                </c:pt>
                <c:pt idx="54">
                  <c:v>2017 7</c:v>
                </c:pt>
                <c:pt idx="55">
                  <c:v>2017 8</c:v>
                </c:pt>
                <c:pt idx="56">
                  <c:v>2017 9</c:v>
                </c:pt>
                <c:pt idx="57">
                  <c:v>2017 10</c:v>
                </c:pt>
                <c:pt idx="58">
                  <c:v>2017 11</c:v>
                </c:pt>
                <c:pt idx="59">
                  <c:v>2017 12</c:v>
                </c:pt>
                <c:pt idx="60">
                  <c:v>2018 1</c:v>
                </c:pt>
                <c:pt idx="61">
                  <c:v>2018 2</c:v>
                </c:pt>
                <c:pt idx="62">
                  <c:v>2018 3</c:v>
                </c:pt>
                <c:pt idx="63">
                  <c:v>2018 4</c:v>
                </c:pt>
                <c:pt idx="64">
                  <c:v>2018 5</c:v>
                </c:pt>
                <c:pt idx="65">
                  <c:v>2018 6</c:v>
                </c:pt>
              </c:strCache>
            </c:strRef>
          </c:cat>
          <c:val>
            <c:numRef>
              <c:f>Munka1!$G$2:$G$67</c:f>
              <c:numCache>
                <c:formatCode>_-* #\ ##0\ _F_t_-;\-* #\ ##0\ _F_t_-;_-* "-"??\ _F_t_-;_-@_-</c:formatCode>
                <c:ptCount val="66"/>
                <c:pt idx="0">
                  <c:v>53188</c:v>
                </c:pt>
                <c:pt idx="1">
                  <c:v>53117</c:v>
                </c:pt>
                <c:pt idx="2">
                  <c:v>63400</c:v>
                </c:pt>
                <c:pt idx="3">
                  <c:v>63224</c:v>
                </c:pt>
                <c:pt idx="4">
                  <c:v>62357</c:v>
                </c:pt>
                <c:pt idx="5">
                  <c:v>61899</c:v>
                </c:pt>
                <c:pt idx="6">
                  <c:v>64637</c:v>
                </c:pt>
                <c:pt idx="7">
                  <c:v>64779</c:v>
                </c:pt>
                <c:pt idx="8">
                  <c:v>69897</c:v>
                </c:pt>
                <c:pt idx="9">
                  <c:v>74272</c:v>
                </c:pt>
                <c:pt idx="10">
                  <c:v>72625</c:v>
                </c:pt>
                <c:pt idx="11">
                  <c:v>82524</c:v>
                </c:pt>
                <c:pt idx="12">
                  <c:v>62362</c:v>
                </c:pt>
                <c:pt idx="13">
                  <c:v>61863</c:v>
                </c:pt>
                <c:pt idx="14">
                  <c:v>76356</c:v>
                </c:pt>
                <c:pt idx="15">
                  <c:v>73942</c:v>
                </c:pt>
                <c:pt idx="16">
                  <c:v>72468</c:v>
                </c:pt>
                <c:pt idx="17">
                  <c:v>77628</c:v>
                </c:pt>
                <c:pt idx="18">
                  <c:v>81094</c:v>
                </c:pt>
                <c:pt idx="19">
                  <c:v>73839</c:v>
                </c:pt>
                <c:pt idx="20">
                  <c:v>81214</c:v>
                </c:pt>
                <c:pt idx="21">
                  <c:v>80779</c:v>
                </c:pt>
                <c:pt idx="22">
                  <c:v>78509</c:v>
                </c:pt>
                <c:pt idx="23">
                  <c:v>91433</c:v>
                </c:pt>
                <c:pt idx="24">
                  <c:v>148927</c:v>
                </c:pt>
                <c:pt idx="25">
                  <c:v>153342</c:v>
                </c:pt>
                <c:pt idx="26">
                  <c:v>186154</c:v>
                </c:pt>
                <c:pt idx="27">
                  <c:v>175072</c:v>
                </c:pt>
                <c:pt idx="28">
                  <c:v>168623</c:v>
                </c:pt>
                <c:pt idx="29">
                  <c:v>188241</c:v>
                </c:pt>
                <c:pt idx="30">
                  <c:v>183212</c:v>
                </c:pt>
                <c:pt idx="31">
                  <c:v>164506</c:v>
                </c:pt>
                <c:pt idx="32">
                  <c:v>201339</c:v>
                </c:pt>
                <c:pt idx="33">
                  <c:v>199358</c:v>
                </c:pt>
                <c:pt idx="34">
                  <c:v>204780</c:v>
                </c:pt>
                <c:pt idx="35">
                  <c:v>221857</c:v>
                </c:pt>
                <c:pt idx="36">
                  <c:v>151364</c:v>
                </c:pt>
                <c:pt idx="37">
                  <c:v>166486</c:v>
                </c:pt>
                <c:pt idx="38">
                  <c:v>187904</c:v>
                </c:pt>
                <c:pt idx="39">
                  <c:v>187375</c:v>
                </c:pt>
                <c:pt idx="40">
                  <c:v>183412</c:v>
                </c:pt>
                <c:pt idx="41">
                  <c:v>198263</c:v>
                </c:pt>
                <c:pt idx="42">
                  <c:v>178073</c:v>
                </c:pt>
                <c:pt idx="43">
                  <c:v>189469</c:v>
                </c:pt>
                <c:pt idx="44">
                  <c:v>205098</c:v>
                </c:pt>
                <c:pt idx="45">
                  <c:v>200811</c:v>
                </c:pt>
                <c:pt idx="46">
                  <c:v>213639</c:v>
                </c:pt>
                <c:pt idx="47">
                  <c:v>232043</c:v>
                </c:pt>
                <c:pt idx="48">
                  <c:v>166655</c:v>
                </c:pt>
                <c:pt idx="49">
                  <c:v>168360</c:v>
                </c:pt>
                <c:pt idx="50">
                  <c:v>214642</c:v>
                </c:pt>
                <c:pt idx="51">
                  <c:v>192212</c:v>
                </c:pt>
                <c:pt idx="52">
                  <c:v>211268</c:v>
                </c:pt>
                <c:pt idx="53">
                  <c:v>217079</c:v>
                </c:pt>
                <c:pt idx="54">
                  <c:v>203252</c:v>
                </c:pt>
                <c:pt idx="55">
                  <c:v>210451</c:v>
                </c:pt>
                <c:pt idx="56">
                  <c:v>217408</c:v>
                </c:pt>
                <c:pt idx="57">
                  <c:v>225433</c:v>
                </c:pt>
                <c:pt idx="58">
                  <c:v>242076</c:v>
                </c:pt>
                <c:pt idx="59">
                  <c:v>244998</c:v>
                </c:pt>
                <c:pt idx="60">
                  <c:v>195340</c:v>
                </c:pt>
                <c:pt idx="61">
                  <c:v>192434</c:v>
                </c:pt>
                <c:pt idx="62">
                  <c:v>222171</c:v>
                </c:pt>
                <c:pt idx="63">
                  <c:v>222974</c:v>
                </c:pt>
                <c:pt idx="64">
                  <c:v>244221</c:v>
                </c:pt>
                <c:pt idx="65">
                  <c:v>283682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346896"/>
        <c:axId val="306347680"/>
      </c:lineChart>
      <c:catAx>
        <c:axId val="30634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6347680"/>
        <c:crosses val="autoZero"/>
        <c:auto val="1"/>
        <c:lblAlgn val="ctr"/>
        <c:lblOffset val="100"/>
        <c:noMultiLvlLbl val="0"/>
      </c:catAx>
      <c:valAx>
        <c:axId val="30634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F_t_-;\-* #\ ##0\ _F_t_-;_-* &quot;-&quot;??\ _F_t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634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4CEB0-4864-4883-81EA-5EE8964DFFFC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9386D63-9EC6-41A5-AA4D-26FF9F9F27B9}">
      <dgm:prSet phldrT="[Szöveg]"/>
      <dgm:spPr/>
      <dgm:t>
        <a:bodyPr/>
        <a:lstStyle/>
        <a:p>
          <a:r>
            <a:rPr lang="hu-HU" altLang="hu-HU" b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Harmadik féltől származó adatok</a:t>
          </a:r>
          <a:endParaRPr lang="hu-HU" b="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6B90521C-E8B4-4CB3-A09F-3F598980052A}" type="parTrans" cxnId="{B710FF93-E8CB-40E3-981E-B88741950535}">
      <dgm:prSet/>
      <dgm:spPr/>
      <dgm:t>
        <a:bodyPr/>
        <a:lstStyle/>
        <a:p>
          <a:endParaRPr lang="hu-HU"/>
        </a:p>
      </dgm:t>
    </dgm:pt>
    <dgm:pt modelId="{0B60DC37-9428-4591-95E4-D69CB2DCEDEA}" type="sibTrans" cxnId="{B710FF93-E8CB-40E3-981E-B88741950535}">
      <dgm:prSet/>
      <dgm:spPr/>
      <dgm:t>
        <a:bodyPr/>
        <a:lstStyle/>
        <a:p>
          <a:endParaRPr lang="hu-HU"/>
        </a:p>
      </dgm:t>
    </dgm:pt>
    <dgm:pt modelId="{2F899F8E-23F4-434A-870C-789817319A44}">
      <dgm:prSet phldrT="[Szöveg]"/>
      <dgm:spPr/>
      <dgm:t>
        <a:bodyPr/>
        <a:lstStyle/>
        <a:p>
          <a:r>
            <a:rPr lang="hu-HU" altLang="hu-HU" b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Adózók által szolgáltatott adatok</a:t>
          </a:r>
          <a:endParaRPr lang="hu-HU" b="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DAB33ED6-D2D3-47E6-8567-F3F6D5FBD77A}" type="parTrans" cxnId="{C76E3DDD-7A4A-4F11-A18E-602A8E51A6C4}">
      <dgm:prSet/>
      <dgm:spPr/>
      <dgm:t>
        <a:bodyPr/>
        <a:lstStyle/>
        <a:p>
          <a:endParaRPr lang="hu-HU"/>
        </a:p>
      </dgm:t>
    </dgm:pt>
    <dgm:pt modelId="{0D977BA5-33EC-488E-B900-1452C44263E6}" type="sibTrans" cxnId="{C76E3DDD-7A4A-4F11-A18E-602A8E51A6C4}">
      <dgm:prSet/>
      <dgm:spPr/>
      <dgm:t>
        <a:bodyPr/>
        <a:lstStyle/>
        <a:p>
          <a:endParaRPr lang="hu-HU"/>
        </a:p>
      </dgm:t>
    </dgm:pt>
    <dgm:pt modelId="{68E1D4C4-1272-4F45-9019-BD047B355656}">
      <dgm:prSet phldrT="[Szöveg]"/>
      <dgm:spPr/>
      <dgm:t>
        <a:bodyPr/>
        <a:lstStyle/>
        <a:p>
          <a:r>
            <a:rPr lang="hu-HU" altLang="hu-HU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NAV által előállított adatok</a:t>
          </a:r>
          <a:endParaRPr lang="hu-HU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11E3D0CE-AD3E-41F4-B1D6-A5C1E967F3F3}" type="parTrans" cxnId="{ADE2CB6E-1BF4-49D7-AE6A-42AAE55F2C9E}">
      <dgm:prSet/>
      <dgm:spPr/>
      <dgm:t>
        <a:bodyPr/>
        <a:lstStyle/>
        <a:p>
          <a:endParaRPr lang="hu-HU"/>
        </a:p>
      </dgm:t>
    </dgm:pt>
    <dgm:pt modelId="{F117DCC0-6471-4C70-87A6-0D8A7FA41D38}" type="sibTrans" cxnId="{ADE2CB6E-1BF4-49D7-AE6A-42AAE55F2C9E}">
      <dgm:prSet/>
      <dgm:spPr/>
      <dgm:t>
        <a:bodyPr/>
        <a:lstStyle/>
        <a:p>
          <a:endParaRPr lang="hu-HU"/>
        </a:p>
      </dgm:t>
    </dgm:pt>
    <dgm:pt modelId="{C0C25B81-D5BF-47B9-A77B-26E9FA590B61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Adatok együttes elemzése ADATTÁRHÁZAKBAN</a:t>
          </a:r>
          <a:endParaRPr lang="hu-H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B7C934-5BA8-4AEA-BAB2-FF9D51C39BB3}" type="parTrans" cxnId="{466232F6-F50C-4404-AD02-48B23B0C66A4}">
      <dgm:prSet/>
      <dgm:spPr/>
      <dgm:t>
        <a:bodyPr/>
        <a:lstStyle/>
        <a:p>
          <a:endParaRPr lang="hu-HU"/>
        </a:p>
      </dgm:t>
    </dgm:pt>
    <dgm:pt modelId="{F9307E2A-F459-47D3-885A-3E3B49D6B006}" type="sibTrans" cxnId="{466232F6-F50C-4404-AD02-48B23B0C66A4}">
      <dgm:prSet/>
      <dgm:spPr/>
      <dgm:t>
        <a:bodyPr/>
        <a:lstStyle/>
        <a:p>
          <a:endParaRPr lang="hu-HU"/>
        </a:p>
      </dgm:t>
    </dgm:pt>
    <dgm:pt modelId="{1E0484F8-9369-493F-8CD1-8D227CC70792}">
      <dgm:prSet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F35A00D-102D-4AD2-AB91-89D40EF3ED3F}" type="parTrans" cxnId="{0FD74946-F938-4252-8863-9415FE1759FB}">
      <dgm:prSet/>
      <dgm:spPr/>
      <dgm:t>
        <a:bodyPr/>
        <a:lstStyle/>
        <a:p>
          <a:endParaRPr lang="hu-HU"/>
        </a:p>
      </dgm:t>
    </dgm:pt>
    <dgm:pt modelId="{9DDA071D-2B7F-468E-83FA-3EB70A60C1A3}" type="sibTrans" cxnId="{0FD74946-F938-4252-8863-9415FE1759FB}">
      <dgm:prSet/>
      <dgm:spPr/>
      <dgm:t>
        <a:bodyPr/>
        <a:lstStyle/>
        <a:p>
          <a:endParaRPr lang="hu-HU"/>
        </a:p>
      </dgm:t>
    </dgm:pt>
    <dgm:pt modelId="{5B07C54E-BA1E-4A60-B896-32C90CD008E3}">
      <dgm:prSet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6347C5-7EBB-4749-AFF5-805A01C27762}" type="parTrans" cxnId="{FE4674B8-246B-425B-9C62-4B7973DA9974}">
      <dgm:prSet/>
      <dgm:spPr/>
      <dgm:t>
        <a:bodyPr/>
        <a:lstStyle/>
        <a:p>
          <a:endParaRPr lang="hu-HU"/>
        </a:p>
      </dgm:t>
    </dgm:pt>
    <dgm:pt modelId="{B885FC2B-713C-44E5-AF7F-EA6DBD9A120C}" type="sibTrans" cxnId="{FE4674B8-246B-425B-9C62-4B7973DA9974}">
      <dgm:prSet/>
      <dgm:spPr/>
      <dgm:t>
        <a:bodyPr/>
        <a:lstStyle/>
        <a:p>
          <a:endParaRPr lang="hu-HU"/>
        </a:p>
      </dgm:t>
    </dgm:pt>
    <dgm:pt modelId="{A269195C-F807-4335-9A73-F5BF93A07DC6}">
      <dgm:prSet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44B71B-9FC1-4A85-8954-3850DE5D5C03}" type="parTrans" cxnId="{2DF0FA44-CC12-4F4F-948A-BE70C61CFAD7}">
      <dgm:prSet/>
      <dgm:spPr/>
      <dgm:t>
        <a:bodyPr/>
        <a:lstStyle/>
        <a:p>
          <a:endParaRPr lang="hu-HU"/>
        </a:p>
      </dgm:t>
    </dgm:pt>
    <dgm:pt modelId="{025D088C-BB46-4DD1-9B93-59BDD079B417}" type="sibTrans" cxnId="{2DF0FA44-CC12-4F4F-948A-BE70C61CFAD7}">
      <dgm:prSet/>
      <dgm:spPr/>
      <dgm:t>
        <a:bodyPr/>
        <a:lstStyle/>
        <a:p>
          <a:endParaRPr lang="hu-HU"/>
        </a:p>
      </dgm:t>
    </dgm:pt>
    <dgm:pt modelId="{D8300BC1-CFF1-411B-957C-378BA00FEF94}">
      <dgm:prSet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EF8A80C-3FCA-457D-81E4-AEAA4A70DE1F}" type="parTrans" cxnId="{846417DA-4FE8-4D7A-B4AB-F16B727D9B9A}">
      <dgm:prSet/>
      <dgm:spPr/>
      <dgm:t>
        <a:bodyPr/>
        <a:lstStyle/>
        <a:p>
          <a:endParaRPr lang="hu-HU"/>
        </a:p>
      </dgm:t>
    </dgm:pt>
    <dgm:pt modelId="{FEE72EB7-6425-4E00-89C4-F38D141280C5}" type="sibTrans" cxnId="{846417DA-4FE8-4D7A-B4AB-F16B727D9B9A}">
      <dgm:prSet/>
      <dgm:spPr/>
      <dgm:t>
        <a:bodyPr/>
        <a:lstStyle/>
        <a:p>
          <a:endParaRPr lang="hu-HU"/>
        </a:p>
      </dgm:t>
    </dgm:pt>
    <dgm:pt modelId="{97DB9B31-7E3F-456F-8AD8-1AC67FBCF552}">
      <dgm:prSet phldrT="[Szöveg]"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3AE80D1-AC42-494F-BEF4-3ACBCCCE6F53}" type="parTrans" cxnId="{7223D1CF-FBC9-47D9-BC7A-286FE53A014C}">
      <dgm:prSet/>
      <dgm:spPr/>
      <dgm:t>
        <a:bodyPr/>
        <a:lstStyle/>
        <a:p>
          <a:endParaRPr lang="hu-HU"/>
        </a:p>
      </dgm:t>
    </dgm:pt>
    <dgm:pt modelId="{5F969EBC-58B8-430C-AEF2-F3D6E7A6F64E}" type="sibTrans" cxnId="{7223D1CF-FBC9-47D9-BC7A-286FE53A014C}">
      <dgm:prSet/>
      <dgm:spPr/>
      <dgm:t>
        <a:bodyPr/>
        <a:lstStyle/>
        <a:p>
          <a:endParaRPr lang="hu-HU"/>
        </a:p>
      </dgm:t>
    </dgm:pt>
    <dgm:pt modelId="{3E536FC3-6F57-4280-9BCE-505D378255E9}">
      <dgm:prSet phldrT="[Szöveg]"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4FC4A7-DFB1-49F4-BBED-C2F6452A95FE}" type="parTrans" cxnId="{A704576B-BE91-41C4-9901-8F1A961AD4EF}">
      <dgm:prSet/>
      <dgm:spPr/>
      <dgm:t>
        <a:bodyPr/>
        <a:lstStyle/>
        <a:p>
          <a:endParaRPr lang="hu-HU"/>
        </a:p>
      </dgm:t>
    </dgm:pt>
    <dgm:pt modelId="{7BA6ADBB-F824-4824-A447-2A2A311D184C}" type="sibTrans" cxnId="{A704576B-BE91-41C4-9901-8F1A961AD4EF}">
      <dgm:prSet/>
      <dgm:spPr/>
      <dgm:t>
        <a:bodyPr/>
        <a:lstStyle/>
        <a:p>
          <a:endParaRPr lang="hu-HU"/>
        </a:p>
      </dgm:t>
    </dgm:pt>
    <dgm:pt modelId="{BC5DD40A-AEDF-442A-8516-F13171702587}">
      <dgm:prSet phldrT="[Szöveg]"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66FDC5-3750-4D54-A6B4-D91036F64073}" type="parTrans" cxnId="{9BDE3203-31B1-45D0-9A11-87CC381F1B11}">
      <dgm:prSet/>
      <dgm:spPr/>
      <dgm:t>
        <a:bodyPr/>
        <a:lstStyle/>
        <a:p>
          <a:endParaRPr lang="hu-HU"/>
        </a:p>
      </dgm:t>
    </dgm:pt>
    <dgm:pt modelId="{5CE8BF6A-FD11-4B43-ABA8-1A848E119132}" type="sibTrans" cxnId="{9BDE3203-31B1-45D0-9A11-87CC381F1B11}">
      <dgm:prSet/>
      <dgm:spPr/>
      <dgm:t>
        <a:bodyPr/>
        <a:lstStyle/>
        <a:p>
          <a:endParaRPr lang="hu-HU"/>
        </a:p>
      </dgm:t>
    </dgm:pt>
    <dgm:pt modelId="{F252810C-996C-46B2-8A39-52144D4EFA28}">
      <dgm:prSet phldrT="[Szöveg]"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8A58ED-DB2B-4FA0-AB3E-DA4B5B30F901}" type="parTrans" cxnId="{4C4ACF4D-30A1-4B6B-B3FA-397B5D26B73D}">
      <dgm:prSet/>
      <dgm:spPr/>
      <dgm:t>
        <a:bodyPr/>
        <a:lstStyle/>
        <a:p>
          <a:endParaRPr lang="hu-HU"/>
        </a:p>
      </dgm:t>
    </dgm:pt>
    <dgm:pt modelId="{CE7715DD-9701-4C14-9F6A-5282368FD77F}" type="sibTrans" cxnId="{4C4ACF4D-30A1-4B6B-B3FA-397B5D26B73D}">
      <dgm:prSet/>
      <dgm:spPr/>
      <dgm:t>
        <a:bodyPr/>
        <a:lstStyle/>
        <a:p>
          <a:endParaRPr lang="hu-HU"/>
        </a:p>
      </dgm:t>
    </dgm:pt>
    <dgm:pt modelId="{48CE49BF-5073-473C-95D9-8D20AC64A295}">
      <dgm:prSet phldrT="[Szöveg]" custScaleX="67112" custScaleY="42222" custLinFactNeighborY="-60889"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C0B511-AA8B-42B9-99CD-DCEB1D14AA24}" type="parTrans" cxnId="{AFBE1E7A-5CE8-41B3-BC2D-BA5050987AB7}">
      <dgm:prSet/>
      <dgm:spPr/>
      <dgm:t>
        <a:bodyPr/>
        <a:lstStyle/>
        <a:p>
          <a:endParaRPr lang="hu-HU"/>
        </a:p>
      </dgm:t>
    </dgm:pt>
    <dgm:pt modelId="{08AB650E-836D-4BBE-9AEF-80B994C85702}" type="sibTrans" cxnId="{AFBE1E7A-5CE8-41B3-BC2D-BA5050987AB7}">
      <dgm:prSet/>
      <dgm:spPr/>
      <dgm:t>
        <a:bodyPr/>
        <a:lstStyle/>
        <a:p>
          <a:endParaRPr lang="hu-HU"/>
        </a:p>
      </dgm:t>
    </dgm:pt>
    <dgm:pt modelId="{35827E46-E800-4A94-8FEA-C0C6EFC10942}">
      <dgm:prSet phldrT="[Szöveg]" custScaleX="67112" custScaleY="42222" custLinFactNeighborY="-60889"/>
      <dgm:spPr/>
      <dgm:t>
        <a:bodyPr/>
        <a:lstStyle/>
        <a:p>
          <a:endParaRPr lang="hu-H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580A4FA-BBDE-453C-A9D3-4F3B3144B680}" type="parTrans" cxnId="{B9276E12-1B2A-468C-B6B6-2CF138F4D5AD}">
      <dgm:prSet/>
      <dgm:spPr/>
      <dgm:t>
        <a:bodyPr/>
        <a:lstStyle/>
        <a:p>
          <a:endParaRPr lang="hu-HU"/>
        </a:p>
      </dgm:t>
    </dgm:pt>
    <dgm:pt modelId="{D757113C-F1D5-4C7B-9BFE-F22EC06E0C4B}" type="sibTrans" cxnId="{B9276E12-1B2A-468C-B6B6-2CF138F4D5AD}">
      <dgm:prSet/>
      <dgm:spPr/>
      <dgm:t>
        <a:bodyPr/>
        <a:lstStyle/>
        <a:p>
          <a:endParaRPr lang="hu-HU"/>
        </a:p>
      </dgm:t>
    </dgm:pt>
    <dgm:pt modelId="{AA980BF9-DD58-4442-8AFE-6007A96CA643}" type="pres">
      <dgm:prSet presAssocID="{D064CEB0-4864-4883-81EA-5EE8964DFFF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B7F3736-B772-4020-905F-DC7FD4A4D576}" type="pres">
      <dgm:prSet presAssocID="{D064CEB0-4864-4883-81EA-5EE8964DFFFC}" presName="ellipse" presStyleLbl="trBgShp" presStyleIdx="0" presStyleCnt="1"/>
      <dgm:spPr/>
      <dgm:t>
        <a:bodyPr/>
        <a:lstStyle/>
        <a:p>
          <a:endParaRPr lang="hu-HU"/>
        </a:p>
      </dgm:t>
    </dgm:pt>
    <dgm:pt modelId="{16FB98CA-EA5D-4E60-A200-C7CBEC8226FE}" type="pres">
      <dgm:prSet presAssocID="{D064CEB0-4864-4883-81EA-5EE8964DFFFC}" presName="arrow1" presStyleLbl="fgShp" presStyleIdx="0" presStyleCnt="1" custScaleX="68267" custScaleY="47500" custLinFactNeighborX="0" custLinFactNeighborY="-39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E68F59D9-72A7-4F2E-9269-4E97FA5F5E43}" type="pres">
      <dgm:prSet presAssocID="{D064CEB0-4864-4883-81EA-5EE8964DFFFC}" presName="rectangle" presStyleLbl="revTx" presStyleIdx="0" presStyleCnt="1" custScaleX="96000" custScaleY="50377" custLinFactNeighborY="-447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59D6EA-01BE-4B73-A608-E7C7596EFEAA}" type="pres">
      <dgm:prSet presAssocID="{2F899F8E-23F4-434A-870C-789817319A44}" presName="item1" presStyleLbl="node1" presStyleIdx="0" presStyleCnt="3" custLinFactNeighborX="-785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ABD295-4D5D-48A8-99B3-DD73B8284036}" type="pres">
      <dgm:prSet presAssocID="{68E1D4C4-1272-4F45-9019-BD047B355656}" presName="item2" presStyleLbl="node1" presStyleIdx="1" presStyleCnt="3" custLinFactNeighborY="-753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F92FE2-4623-4426-9B5D-C2499B3DB1DC}" type="pres">
      <dgm:prSet presAssocID="{C0C25B81-D5BF-47B9-A77B-26E9FA590B6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926446-A1E1-4A90-AE89-8AD7D3277392}" type="pres">
      <dgm:prSet presAssocID="{D064CEB0-4864-4883-81EA-5EE8964DFFFC}" presName="funnel" presStyleLbl="trAlignAcc1" presStyleIdx="0" presStyleCnt="1" custScaleX="100571" custLinFactNeighborX="-3048" custLinFactNeighborY="-4216"/>
      <dgm:spPr/>
      <dgm:t>
        <a:bodyPr/>
        <a:lstStyle/>
        <a:p>
          <a:endParaRPr lang="hu-HU"/>
        </a:p>
      </dgm:t>
    </dgm:pt>
  </dgm:ptLst>
  <dgm:cxnLst>
    <dgm:cxn modelId="{B710FF93-E8CB-40E3-981E-B88741950535}" srcId="{D064CEB0-4864-4883-81EA-5EE8964DFFFC}" destId="{F9386D63-9EC6-41A5-AA4D-26FF9F9F27B9}" srcOrd="0" destOrd="0" parTransId="{6B90521C-E8B4-4CB3-A09F-3F598980052A}" sibTransId="{0B60DC37-9428-4591-95E4-D69CB2DCEDEA}"/>
    <dgm:cxn modelId="{5048C843-80A1-4F46-B1C7-CDB4344F750A}" type="presOf" srcId="{F9386D63-9EC6-41A5-AA4D-26FF9F9F27B9}" destId="{11F92FE2-4623-4426-9B5D-C2499B3DB1DC}" srcOrd="0" destOrd="0" presId="urn:microsoft.com/office/officeart/2005/8/layout/funnel1"/>
    <dgm:cxn modelId="{4D11D016-C783-4487-863D-0597A5068C2A}" type="presOf" srcId="{2F899F8E-23F4-434A-870C-789817319A44}" destId="{CDABD295-4D5D-48A8-99B3-DD73B8284036}" srcOrd="0" destOrd="0" presId="urn:microsoft.com/office/officeart/2005/8/layout/funnel1"/>
    <dgm:cxn modelId="{FE4674B8-246B-425B-9C62-4B7973DA9974}" srcId="{D064CEB0-4864-4883-81EA-5EE8964DFFFC}" destId="{5B07C54E-BA1E-4A60-B896-32C90CD008E3}" srcOrd="6" destOrd="0" parTransId="{416347C5-7EBB-4749-AFF5-805A01C27762}" sibTransId="{B885FC2B-713C-44E5-AF7F-EA6DBD9A120C}"/>
    <dgm:cxn modelId="{7223D1CF-FBC9-47D9-BC7A-286FE53A014C}" srcId="{D064CEB0-4864-4883-81EA-5EE8964DFFFC}" destId="{97DB9B31-7E3F-456F-8AD8-1AC67FBCF552}" srcOrd="9" destOrd="0" parTransId="{63AE80D1-AC42-494F-BEF4-3ACBCCCE6F53}" sibTransId="{5F969EBC-58B8-430C-AEF2-F3D6E7A6F64E}"/>
    <dgm:cxn modelId="{365CB9E3-3569-4A67-8851-86348E3EA805}" type="presOf" srcId="{C0C25B81-D5BF-47B9-A77B-26E9FA590B61}" destId="{E68F59D9-72A7-4F2E-9269-4E97FA5F5E43}" srcOrd="0" destOrd="0" presId="urn:microsoft.com/office/officeart/2005/8/layout/funnel1"/>
    <dgm:cxn modelId="{0FD74946-F938-4252-8863-9415FE1759FB}" srcId="{D064CEB0-4864-4883-81EA-5EE8964DFFFC}" destId="{1E0484F8-9369-493F-8CD1-8D227CC70792}" srcOrd="5" destOrd="0" parTransId="{0F35A00D-102D-4AD2-AB91-89D40EF3ED3F}" sibTransId="{9DDA071D-2B7F-468E-83FA-3EB70A60C1A3}"/>
    <dgm:cxn modelId="{466232F6-F50C-4404-AD02-48B23B0C66A4}" srcId="{D064CEB0-4864-4883-81EA-5EE8964DFFFC}" destId="{C0C25B81-D5BF-47B9-A77B-26E9FA590B61}" srcOrd="3" destOrd="0" parTransId="{EEB7C934-5BA8-4AEA-BAB2-FF9D51C39BB3}" sibTransId="{F9307E2A-F459-47D3-885A-3E3B49D6B006}"/>
    <dgm:cxn modelId="{C76E3DDD-7A4A-4F11-A18E-602A8E51A6C4}" srcId="{D064CEB0-4864-4883-81EA-5EE8964DFFFC}" destId="{2F899F8E-23F4-434A-870C-789817319A44}" srcOrd="1" destOrd="0" parTransId="{DAB33ED6-D2D3-47E6-8567-F3F6D5FBD77A}" sibTransId="{0D977BA5-33EC-488E-B900-1452C44263E6}"/>
    <dgm:cxn modelId="{B9276E12-1B2A-468C-B6B6-2CF138F4D5AD}" srcId="{D064CEB0-4864-4883-81EA-5EE8964DFFFC}" destId="{35827E46-E800-4A94-8FEA-C0C6EFC10942}" srcOrd="13" destOrd="0" parTransId="{5580A4FA-BBDE-453C-A9D3-4F3B3144B680}" sibTransId="{D757113C-F1D5-4C7B-9BFE-F22EC06E0C4B}"/>
    <dgm:cxn modelId="{AFBE1E7A-5CE8-41B3-BC2D-BA5050987AB7}" srcId="{D064CEB0-4864-4883-81EA-5EE8964DFFFC}" destId="{48CE49BF-5073-473C-95D9-8D20AC64A295}" srcOrd="4" destOrd="0" parTransId="{01C0B511-AA8B-42B9-99CD-DCEB1D14AA24}" sibTransId="{08AB650E-836D-4BBE-9AEF-80B994C85702}"/>
    <dgm:cxn modelId="{9BDE3203-31B1-45D0-9A11-87CC381F1B11}" srcId="{D064CEB0-4864-4883-81EA-5EE8964DFFFC}" destId="{BC5DD40A-AEDF-442A-8516-F13171702587}" srcOrd="11" destOrd="0" parTransId="{BB66FDC5-3750-4D54-A6B4-D91036F64073}" sibTransId="{5CE8BF6A-FD11-4B43-ABA8-1A848E119132}"/>
    <dgm:cxn modelId="{65216CBB-2DC9-44EF-9BFA-1C688C8BC2C2}" type="presOf" srcId="{D064CEB0-4864-4883-81EA-5EE8964DFFFC}" destId="{AA980BF9-DD58-4442-8AFE-6007A96CA643}" srcOrd="0" destOrd="0" presId="urn:microsoft.com/office/officeart/2005/8/layout/funnel1"/>
    <dgm:cxn modelId="{A704576B-BE91-41C4-9901-8F1A961AD4EF}" srcId="{D064CEB0-4864-4883-81EA-5EE8964DFFFC}" destId="{3E536FC3-6F57-4280-9BCE-505D378255E9}" srcOrd="10" destOrd="0" parTransId="{964FC4A7-DFB1-49F4-BBED-C2F6452A95FE}" sibTransId="{7BA6ADBB-F824-4824-A447-2A2A311D184C}"/>
    <dgm:cxn modelId="{846417DA-4FE8-4D7A-B4AB-F16B727D9B9A}" srcId="{D064CEB0-4864-4883-81EA-5EE8964DFFFC}" destId="{D8300BC1-CFF1-411B-957C-378BA00FEF94}" srcOrd="8" destOrd="0" parTransId="{1EF8A80C-3FCA-457D-81E4-AEAA4A70DE1F}" sibTransId="{FEE72EB7-6425-4E00-89C4-F38D141280C5}"/>
    <dgm:cxn modelId="{286E78C3-DA55-4FDE-987C-29880A636848}" type="presOf" srcId="{68E1D4C4-1272-4F45-9019-BD047B355656}" destId="{EA59D6EA-01BE-4B73-A608-E7C7596EFEAA}" srcOrd="0" destOrd="0" presId="urn:microsoft.com/office/officeart/2005/8/layout/funnel1"/>
    <dgm:cxn modelId="{4C4ACF4D-30A1-4B6B-B3FA-397B5D26B73D}" srcId="{D064CEB0-4864-4883-81EA-5EE8964DFFFC}" destId="{F252810C-996C-46B2-8A39-52144D4EFA28}" srcOrd="12" destOrd="0" parTransId="{C08A58ED-DB2B-4FA0-AB3E-DA4B5B30F901}" sibTransId="{CE7715DD-9701-4C14-9F6A-5282368FD77F}"/>
    <dgm:cxn modelId="{2DF0FA44-CC12-4F4F-948A-BE70C61CFAD7}" srcId="{D064CEB0-4864-4883-81EA-5EE8964DFFFC}" destId="{A269195C-F807-4335-9A73-F5BF93A07DC6}" srcOrd="7" destOrd="0" parTransId="{1944B71B-9FC1-4A85-8954-3850DE5D5C03}" sibTransId="{025D088C-BB46-4DD1-9B93-59BDD079B417}"/>
    <dgm:cxn modelId="{ADE2CB6E-1BF4-49D7-AE6A-42AAE55F2C9E}" srcId="{D064CEB0-4864-4883-81EA-5EE8964DFFFC}" destId="{68E1D4C4-1272-4F45-9019-BD047B355656}" srcOrd="2" destOrd="0" parTransId="{11E3D0CE-AD3E-41F4-B1D6-A5C1E967F3F3}" sibTransId="{F117DCC0-6471-4C70-87A6-0D8A7FA41D38}"/>
    <dgm:cxn modelId="{683749A0-E92A-42E4-902B-EDDAF62914E7}" type="presParOf" srcId="{AA980BF9-DD58-4442-8AFE-6007A96CA643}" destId="{3B7F3736-B772-4020-905F-DC7FD4A4D576}" srcOrd="0" destOrd="0" presId="urn:microsoft.com/office/officeart/2005/8/layout/funnel1"/>
    <dgm:cxn modelId="{A5DC6209-88BD-4F24-AFB0-BF279D4525BF}" type="presParOf" srcId="{AA980BF9-DD58-4442-8AFE-6007A96CA643}" destId="{16FB98CA-EA5D-4E60-A200-C7CBEC8226FE}" srcOrd="1" destOrd="0" presId="urn:microsoft.com/office/officeart/2005/8/layout/funnel1"/>
    <dgm:cxn modelId="{C098D1EC-7A27-4983-9485-D8F02AB5F684}" type="presParOf" srcId="{AA980BF9-DD58-4442-8AFE-6007A96CA643}" destId="{E68F59D9-72A7-4F2E-9269-4E97FA5F5E43}" srcOrd="2" destOrd="0" presId="urn:microsoft.com/office/officeart/2005/8/layout/funnel1"/>
    <dgm:cxn modelId="{70F26DFB-6EDD-404F-8987-3F5EC7E5BC53}" type="presParOf" srcId="{AA980BF9-DD58-4442-8AFE-6007A96CA643}" destId="{EA59D6EA-01BE-4B73-A608-E7C7596EFEAA}" srcOrd="3" destOrd="0" presId="urn:microsoft.com/office/officeart/2005/8/layout/funnel1"/>
    <dgm:cxn modelId="{B15C8117-2F0C-4E01-89FA-678E9076B0F4}" type="presParOf" srcId="{AA980BF9-DD58-4442-8AFE-6007A96CA643}" destId="{CDABD295-4D5D-48A8-99B3-DD73B8284036}" srcOrd="4" destOrd="0" presId="urn:microsoft.com/office/officeart/2005/8/layout/funnel1"/>
    <dgm:cxn modelId="{AFBD53D3-7AF4-4B7F-BEFE-94835708BB78}" type="presParOf" srcId="{AA980BF9-DD58-4442-8AFE-6007A96CA643}" destId="{11F92FE2-4623-4426-9B5D-C2499B3DB1DC}" srcOrd="5" destOrd="0" presId="urn:microsoft.com/office/officeart/2005/8/layout/funnel1"/>
    <dgm:cxn modelId="{5A90AD68-F8C5-4594-8013-258FEBEFB427}" type="presParOf" srcId="{AA980BF9-DD58-4442-8AFE-6007A96CA643}" destId="{15926446-A1E1-4A90-AE89-8AD7D327739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B400A-0081-4DBC-BCC1-9840F057833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0CB4AA7-9DDD-4220-AF3F-559D5DEDCECB}">
      <dgm:prSet phldrT="[Szöveg]" custT="1"/>
      <dgm:spPr>
        <a:solidFill>
          <a:srgbClr val="C00000"/>
        </a:solidFill>
      </dgm:spPr>
      <dgm:t>
        <a:bodyPr/>
        <a:lstStyle/>
        <a:p>
          <a:r>
            <a:rPr lang="hu-HU" sz="1500" baseline="0" dirty="0" smtClean="0"/>
            <a:t>Pénztárgép</a:t>
          </a:r>
          <a:r>
            <a:rPr lang="hu-HU" sz="1500" dirty="0" smtClean="0"/>
            <a:t> forgalmi adatok</a:t>
          </a:r>
          <a:endParaRPr lang="hu-HU" sz="1500" dirty="0"/>
        </a:p>
      </dgm:t>
    </dgm:pt>
    <dgm:pt modelId="{C1BA0DE7-EDC4-450A-A258-C165C23BBC35}" type="parTrans" cxnId="{E25D37DE-E67F-4959-8E78-8F4246E16BCF}">
      <dgm:prSet/>
      <dgm:spPr/>
      <dgm:t>
        <a:bodyPr/>
        <a:lstStyle/>
        <a:p>
          <a:endParaRPr lang="hu-HU"/>
        </a:p>
      </dgm:t>
    </dgm:pt>
    <dgm:pt modelId="{3E5FBE7B-5684-4D3B-88AF-DD26D0DAE6D9}" type="sibTrans" cxnId="{E25D37DE-E67F-4959-8E78-8F4246E16BCF}">
      <dgm:prSet/>
      <dgm:spPr/>
      <dgm:t>
        <a:bodyPr/>
        <a:lstStyle/>
        <a:p>
          <a:endParaRPr lang="hu-HU"/>
        </a:p>
      </dgm:t>
    </dgm:pt>
    <dgm:pt modelId="{7CCA35D8-AC65-4133-B71A-48D3C53773CC}">
      <dgm:prSet phldrT="[Szöveg]" custT="1"/>
      <dgm:spPr>
        <a:solidFill>
          <a:srgbClr val="C00000"/>
        </a:solidFill>
      </dgm:spPr>
      <dgm:t>
        <a:bodyPr/>
        <a:lstStyle/>
        <a:p>
          <a:r>
            <a:rPr lang="hu-HU" sz="1500" baseline="0" dirty="0" smtClean="0"/>
            <a:t>Pénztárgép technikai adatok</a:t>
          </a:r>
          <a:endParaRPr lang="hu-HU" sz="1500" baseline="0" dirty="0"/>
        </a:p>
      </dgm:t>
    </dgm:pt>
    <dgm:pt modelId="{8BD964B9-EACB-40E8-A912-B914B904A67B}" type="parTrans" cxnId="{F4A535A6-B19F-49C0-9A09-86C5E10E0666}">
      <dgm:prSet/>
      <dgm:spPr/>
      <dgm:t>
        <a:bodyPr/>
        <a:lstStyle/>
        <a:p>
          <a:endParaRPr lang="hu-HU"/>
        </a:p>
      </dgm:t>
    </dgm:pt>
    <dgm:pt modelId="{55E46553-7042-49A0-BCAC-66A433322592}" type="sibTrans" cxnId="{F4A535A6-B19F-49C0-9A09-86C5E10E0666}">
      <dgm:prSet/>
      <dgm:spPr/>
      <dgm:t>
        <a:bodyPr/>
        <a:lstStyle/>
        <a:p>
          <a:endParaRPr lang="hu-HU"/>
        </a:p>
      </dgm:t>
    </dgm:pt>
    <dgm:pt modelId="{9D1D5A69-7D37-43FF-ABF7-56F77EBD20E5}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 smtClean="0"/>
            <a:t>Pénztárgép adatközlő  lapok</a:t>
          </a:r>
          <a:endParaRPr lang="hu-HU" dirty="0"/>
        </a:p>
      </dgm:t>
    </dgm:pt>
    <dgm:pt modelId="{A9FD8F83-F714-4DF6-847D-2FDCE412B72D}" type="parTrans" cxnId="{EFE06E50-34B1-4D9A-B8D4-0DD211019D25}">
      <dgm:prSet/>
      <dgm:spPr/>
      <dgm:t>
        <a:bodyPr/>
        <a:lstStyle/>
        <a:p>
          <a:endParaRPr lang="hu-HU"/>
        </a:p>
      </dgm:t>
    </dgm:pt>
    <dgm:pt modelId="{0AA2A173-CE8A-4099-9C20-61A07EAA97F5}" type="sibTrans" cxnId="{EFE06E50-34B1-4D9A-B8D4-0DD211019D25}">
      <dgm:prSet/>
      <dgm:spPr/>
      <dgm:t>
        <a:bodyPr/>
        <a:lstStyle/>
        <a:p>
          <a:endParaRPr lang="hu-HU"/>
        </a:p>
      </dgm:t>
    </dgm:pt>
    <dgm:pt modelId="{9EFEEF2D-28FF-449D-A3AF-11A004D33ADF}">
      <dgm:prSet phldrT="[Szöveg]"/>
      <dgm:spPr/>
      <dgm:t>
        <a:bodyPr/>
        <a:lstStyle/>
        <a:p>
          <a:r>
            <a:rPr lang="hu-HU" dirty="0" smtClean="0"/>
            <a:t> </a:t>
          </a:r>
          <a:endParaRPr lang="hu-HU" dirty="0"/>
        </a:p>
      </dgm:t>
    </dgm:pt>
    <dgm:pt modelId="{97A22296-E180-48DA-B7AA-E580BD2829CB}" type="sibTrans" cxnId="{82C00488-1A02-4C73-B2F3-0B7B8B0AEDD2}">
      <dgm:prSet/>
      <dgm:spPr/>
      <dgm:t>
        <a:bodyPr/>
        <a:lstStyle/>
        <a:p>
          <a:endParaRPr lang="hu-HU"/>
        </a:p>
      </dgm:t>
    </dgm:pt>
    <dgm:pt modelId="{7792959C-F0F4-4969-B35E-B13E2B528859}" type="parTrans" cxnId="{82C00488-1A02-4C73-B2F3-0B7B8B0AEDD2}">
      <dgm:prSet/>
      <dgm:spPr/>
      <dgm:t>
        <a:bodyPr/>
        <a:lstStyle/>
        <a:p>
          <a:endParaRPr lang="hu-HU"/>
        </a:p>
      </dgm:t>
    </dgm:pt>
    <dgm:pt modelId="{D9776088-CCAF-455B-9BF1-53F2BB78A4B8}">
      <dgm:prSet phldrT="[Szöveg]"/>
      <dgm:spPr/>
      <dgm:t>
        <a:bodyPr/>
        <a:lstStyle/>
        <a:p>
          <a:endParaRPr lang="hu-HU" dirty="0"/>
        </a:p>
      </dgm:t>
    </dgm:pt>
    <dgm:pt modelId="{53213AE5-DE10-44D4-96BE-89D9FF3D07F9}" type="parTrans" cxnId="{FF4D84B0-3A24-43B6-B6F0-646CC86B19E3}">
      <dgm:prSet/>
      <dgm:spPr/>
      <dgm:t>
        <a:bodyPr/>
        <a:lstStyle/>
        <a:p>
          <a:endParaRPr lang="hu-HU"/>
        </a:p>
      </dgm:t>
    </dgm:pt>
    <dgm:pt modelId="{815C3C6F-1CE5-4EB7-9453-9D9A4F89C0D2}" type="sibTrans" cxnId="{FF4D84B0-3A24-43B6-B6F0-646CC86B19E3}">
      <dgm:prSet/>
      <dgm:spPr/>
      <dgm:t>
        <a:bodyPr/>
        <a:lstStyle/>
        <a:p>
          <a:endParaRPr lang="hu-HU"/>
        </a:p>
      </dgm:t>
    </dgm:pt>
    <dgm:pt modelId="{8E1AC6EB-65D4-4631-9A44-7FFC480ADFC2}" type="pres">
      <dgm:prSet presAssocID="{9CFB400A-0081-4DBC-BCC1-9840F057833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C638D33-CF1B-4502-B3B5-42105DAFAB55}" type="pres">
      <dgm:prSet presAssocID="{9CFB400A-0081-4DBC-BCC1-9840F057833A}" presName="ellipse" presStyleLbl="trBgShp" presStyleIdx="0" presStyleCnt="1"/>
      <dgm:spPr/>
    </dgm:pt>
    <dgm:pt modelId="{8895DA8A-2373-4B5D-BC92-F9F17C5CB39A}" type="pres">
      <dgm:prSet presAssocID="{9CFB400A-0081-4DBC-BCC1-9840F057833A}" presName="arrow1" presStyleLbl="fgShp" presStyleIdx="0" presStyleCnt="1" custLinFactNeighborX="2341" custLinFactNeighborY="46144"/>
      <dgm:spPr>
        <a:solidFill>
          <a:schemeClr val="accent1"/>
        </a:solidFill>
      </dgm:spPr>
    </dgm:pt>
    <dgm:pt modelId="{0F8C5D26-84BB-4565-A128-BEF3DE9822B0}" type="pres">
      <dgm:prSet presAssocID="{9CFB400A-0081-4DBC-BCC1-9840F057833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99B837-18CC-4193-8645-3A5CF2CC27BA}" type="pres">
      <dgm:prSet presAssocID="{7CCA35D8-AC65-4133-B71A-48D3C53773CC}" presName="item1" presStyleLbl="node1" presStyleIdx="0" presStyleCnt="3" custScaleX="137977" custScaleY="103159" custLinFactNeighborX="-20889" custLinFactNeighborY="-27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3037DD-9DB2-420B-BF41-60EF2FCC55BB}" type="pres">
      <dgm:prSet presAssocID="{9D1D5A69-7D37-43FF-ABF7-56F77EBD20E5}" presName="item2" presStyleLbl="node1" presStyleIdx="1" presStyleCnt="3" custScaleX="160047" custScaleY="132163" custLinFactNeighborX="-52955" custLinFactNeighborY="-2269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044E35-5FF1-41E5-A120-EAAFEFDDC798}" type="pres">
      <dgm:prSet presAssocID="{9EFEEF2D-28FF-449D-A3AF-11A004D33ADF}" presName="item3" presStyleLbl="node1" presStyleIdx="2" presStyleCnt="3" custScaleX="197683" custScaleY="152342" custLinFactNeighborX="69078" custLinFactNeighborY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824497-B2D4-48F1-88A9-C4CD341D4809}" type="pres">
      <dgm:prSet presAssocID="{9CFB400A-0081-4DBC-BCC1-9840F057833A}" presName="funnel" presStyleLbl="trAlignAcc1" presStyleIdx="0" presStyleCnt="1" custScaleX="153192" custScaleY="105918" custLinFactNeighborX="0" custLinFactNeighborY="8105"/>
      <dgm:spPr>
        <a:solidFill>
          <a:schemeClr val="accent1">
            <a:lumMod val="40000"/>
            <a:lumOff val="60000"/>
            <a:alpha val="40000"/>
          </a:schemeClr>
        </a:solidFill>
      </dgm:spPr>
    </dgm:pt>
  </dgm:ptLst>
  <dgm:cxnLst>
    <dgm:cxn modelId="{3DF36D43-83AC-405A-8236-107E4A0B871E}" type="presOf" srcId="{9D1D5A69-7D37-43FF-ABF7-56F77EBD20E5}" destId="{2C99B837-18CC-4193-8645-3A5CF2CC27BA}" srcOrd="0" destOrd="0" presId="urn:microsoft.com/office/officeart/2005/8/layout/funnel1"/>
    <dgm:cxn modelId="{F4A535A6-B19F-49C0-9A09-86C5E10E0666}" srcId="{9CFB400A-0081-4DBC-BCC1-9840F057833A}" destId="{7CCA35D8-AC65-4133-B71A-48D3C53773CC}" srcOrd="1" destOrd="0" parTransId="{8BD964B9-EACB-40E8-A912-B914B904A67B}" sibTransId="{55E46553-7042-49A0-BCAC-66A433322592}"/>
    <dgm:cxn modelId="{1137954D-8607-44EA-9026-5BAED640FCF4}" type="presOf" srcId="{9CFB400A-0081-4DBC-BCC1-9840F057833A}" destId="{8E1AC6EB-65D4-4631-9A44-7FFC480ADFC2}" srcOrd="0" destOrd="0" presId="urn:microsoft.com/office/officeart/2005/8/layout/funnel1"/>
    <dgm:cxn modelId="{82C00488-1A02-4C73-B2F3-0B7B8B0AEDD2}" srcId="{9CFB400A-0081-4DBC-BCC1-9840F057833A}" destId="{9EFEEF2D-28FF-449D-A3AF-11A004D33ADF}" srcOrd="3" destOrd="0" parTransId="{7792959C-F0F4-4969-B35E-B13E2B528859}" sibTransId="{97A22296-E180-48DA-B7AA-E580BD2829CB}"/>
    <dgm:cxn modelId="{E25D37DE-E67F-4959-8E78-8F4246E16BCF}" srcId="{9CFB400A-0081-4DBC-BCC1-9840F057833A}" destId="{30CB4AA7-9DDD-4220-AF3F-559D5DEDCECB}" srcOrd="0" destOrd="0" parTransId="{C1BA0DE7-EDC4-450A-A258-C165C23BBC35}" sibTransId="{3E5FBE7B-5684-4D3B-88AF-DD26D0DAE6D9}"/>
    <dgm:cxn modelId="{B680D7E0-0495-4E2D-A3D4-DDFAF4306310}" type="presOf" srcId="{30CB4AA7-9DDD-4220-AF3F-559D5DEDCECB}" destId="{C0044E35-5FF1-41E5-A120-EAAFEFDDC798}" srcOrd="0" destOrd="0" presId="urn:microsoft.com/office/officeart/2005/8/layout/funnel1"/>
    <dgm:cxn modelId="{FF4D84B0-3A24-43B6-B6F0-646CC86B19E3}" srcId="{9CFB400A-0081-4DBC-BCC1-9840F057833A}" destId="{D9776088-CCAF-455B-9BF1-53F2BB78A4B8}" srcOrd="4" destOrd="0" parTransId="{53213AE5-DE10-44D4-96BE-89D9FF3D07F9}" sibTransId="{815C3C6F-1CE5-4EB7-9453-9D9A4F89C0D2}"/>
    <dgm:cxn modelId="{EFE06E50-34B1-4D9A-B8D4-0DD211019D25}" srcId="{9CFB400A-0081-4DBC-BCC1-9840F057833A}" destId="{9D1D5A69-7D37-43FF-ABF7-56F77EBD20E5}" srcOrd="2" destOrd="0" parTransId="{A9FD8F83-F714-4DF6-847D-2FDCE412B72D}" sibTransId="{0AA2A173-CE8A-4099-9C20-61A07EAA97F5}"/>
    <dgm:cxn modelId="{8C118D19-C8D2-4BE5-86D1-B70DDFAA9F7E}" type="presOf" srcId="{9EFEEF2D-28FF-449D-A3AF-11A004D33ADF}" destId="{0F8C5D26-84BB-4565-A128-BEF3DE9822B0}" srcOrd="0" destOrd="0" presId="urn:microsoft.com/office/officeart/2005/8/layout/funnel1"/>
    <dgm:cxn modelId="{6AD4C1D4-8F6E-4E88-8ABA-98759238CAF0}" type="presOf" srcId="{7CCA35D8-AC65-4133-B71A-48D3C53773CC}" destId="{753037DD-9DB2-420B-BF41-60EF2FCC55BB}" srcOrd="0" destOrd="0" presId="urn:microsoft.com/office/officeart/2005/8/layout/funnel1"/>
    <dgm:cxn modelId="{0E512F0A-8A98-4940-9CCB-F7FDEF7E28FB}" type="presParOf" srcId="{8E1AC6EB-65D4-4631-9A44-7FFC480ADFC2}" destId="{8C638D33-CF1B-4502-B3B5-42105DAFAB55}" srcOrd="0" destOrd="0" presId="urn:microsoft.com/office/officeart/2005/8/layout/funnel1"/>
    <dgm:cxn modelId="{FB195302-24DE-4FB4-BFA8-84449AEC2D81}" type="presParOf" srcId="{8E1AC6EB-65D4-4631-9A44-7FFC480ADFC2}" destId="{8895DA8A-2373-4B5D-BC92-F9F17C5CB39A}" srcOrd="1" destOrd="0" presId="urn:microsoft.com/office/officeart/2005/8/layout/funnel1"/>
    <dgm:cxn modelId="{512AD82C-DE7B-4E95-9383-66ECF4DFE09C}" type="presParOf" srcId="{8E1AC6EB-65D4-4631-9A44-7FFC480ADFC2}" destId="{0F8C5D26-84BB-4565-A128-BEF3DE9822B0}" srcOrd="2" destOrd="0" presId="urn:microsoft.com/office/officeart/2005/8/layout/funnel1"/>
    <dgm:cxn modelId="{AFDD8F06-93C8-4F21-A1DC-C760DE5C6D0D}" type="presParOf" srcId="{8E1AC6EB-65D4-4631-9A44-7FFC480ADFC2}" destId="{2C99B837-18CC-4193-8645-3A5CF2CC27BA}" srcOrd="3" destOrd="0" presId="urn:microsoft.com/office/officeart/2005/8/layout/funnel1"/>
    <dgm:cxn modelId="{83771600-EF34-49B8-BD85-DD53E56A673A}" type="presParOf" srcId="{8E1AC6EB-65D4-4631-9A44-7FFC480ADFC2}" destId="{753037DD-9DB2-420B-BF41-60EF2FCC55BB}" srcOrd="4" destOrd="0" presId="urn:microsoft.com/office/officeart/2005/8/layout/funnel1"/>
    <dgm:cxn modelId="{347F02DD-0A59-4153-9084-4B3D3F40B53D}" type="presParOf" srcId="{8E1AC6EB-65D4-4631-9A44-7FFC480ADFC2}" destId="{C0044E35-5FF1-41E5-A120-EAAFEFDDC798}" srcOrd="5" destOrd="0" presId="urn:microsoft.com/office/officeart/2005/8/layout/funnel1"/>
    <dgm:cxn modelId="{2156937F-858C-41C3-A609-4772DAECA45F}" type="presParOf" srcId="{8E1AC6EB-65D4-4631-9A44-7FFC480ADFC2}" destId="{D6824497-B2D4-48F1-88A9-C4CD341D48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1EE29-B52F-4373-86E6-B56CE641E91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6F6D63F-B581-4DF6-887F-F2A85D881C3B}">
      <dgm:prSet phldrT="[Szöveg]" custT="1"/>
      <dgm:spPr/>
      <dgm:t>
        <a:bodyPr/>
        <a:lstStyle/>
        <a:p>
          <a:r>
            <a:rPr lang="hu-HU" sz="1200" baseline="0" dirty="0" smtClean="0"/>
            <a:t>Összevetés bevallás adatokkal (áfa, szja, tao)</a:t>
          </a:r>
          <a:endParaRPr lang="hu-HU" sz="1200" baseline="0" dirty="0"/>
        </a:p>
      </dgm:t>
    </dgm:pt>
    <dgm:pt modelId="{831F6592-8E6D-41D2-8DBD-567B8FF8E825}" type="parTrans" cxnId="{9B4A3EC4-A6D7-4C65-8373-C9637F61A731}">
      <dgm:prSet/>
      <dgm:spPr/>
      <dgm:t>
        <a:bodyPr/>
        <a:lstStyle/>
        <a:p>
          <a:endParaRPr lang="hu-HU"/>
        </a:p>
      </dgm:t>
    </dgm:pt>
    <dgm:pt modelId="{B5F6D7D9-1F15-4751-B7E5-838815CC4B35}" type="sibTrans" cxnId="{9B4A3EC4-A6D7-4C65-8373-C9637F61A731}">
      <dgm:prSet/>
      <dgm:spPr/>
      <dgm:t>
        <a:bodyPr/>
        <a:lstStyle/>
        <a:p>
          <a:endParaRPr lang="hu-HU"/>
        </a:p>
      </dgm:t>
    </dgm:pt>
    <dgm:pt modelId="{AF34006A-1D90-42E4-8D04-219A1A32DD79}">
      <dgm:prSet phldrT="[Szöveg]" custT="1"/>
      <dgm:spPr/>
      <dgm:t>
        <a:bodyPr/>
        <a:lstStyle/>
        <a:p>
          <a:r>
            <a:rPr lang="hu-HU" sz="1200" baseline="0" dirty="0" smtClean="0"/>
            <a:t>Összevetés egyéb törzsadatokkal (telephely, folyószámla)</a:t>
          </a:r>
          <a:endParaRPr lang="hu-HU" sz="1200" baseline="0" dirty="0"/>
        </a:p>
      </dgm:t>
    </dgm:pt>
    <dgm:pt modelId="{699D26AA-B26C-468B-8AB5-1B4126CC8333}" type="parTrans" cxnId="{092B65B1-47EF-4D20-9890-7A63A11A64E3}">
      <dgm:prSet/>
      <dgm:spPr/>
      <dgm:t>
        <a:bodyPr/>
        <a:lstStyle/>
        <a:p>
          <a:endParaRPr lang="hu-HU"/>
        </a:p>
      </dgm:t>
    </dgm:pt>
    <dgm:pt modelId="{D295BE50-E189-4FC3-B2C8-23E23CBBF664}" type="sibTrans" cxnId="{092B65B1-47EF-4D20-9890-7A63A11A64E3}">
      <dgm:prSet/>
      <dgm:spPr/>
      <dgm:t>
        <a:bodyPr/>
        <a:lstStyle/>
        <a:p>
          <a:endParaRPr lang="hu-HU"/>
        </a:p>
      </dgm:t>
    </dgm:pt>
    <dgm:pt modelId="{029EBEEF-9659-490F-8A98-D52C75983987}">
      <dgm:prSet phldrT="[Szöveg]" custT="1"/>
      <dgm:spPr/>
      <dgm:t>
        <a:bodyPr/>
        <a:lstStyle/>
        <a:p>
          <a:r>
            <a:rPr lang="hu-HU" sz="1200" baseline="0" dirty="0" smtClean="0"/>
            <a:t>Adatok idősoros elemzése</a:t>
          </a:r>
          <a:endParaRPr lang="hu-HU" sz="1200" baseline="0" dirty="0"/>
        </a:p>
      </dgm:t>
    </dgm:pt>
    <dgm:pt modelId="{23462CAA-48F2-4AC7-9BC8-6707AD6CDCA0}" type="parTrans" cxnId="{85F14DF5-D6B4-4836-9EF1-E4991E7785E0}">
      <dgm:prSet/>
      <dgm:spPr/>
      <dgm:t>
        <a:bodyPr/>
        <a:lstStyle/>
        <a:p>
          <a:endParaRPr lang="hu-HU"/>
        </a:p>
      </dgm:t>
    </dgm:pt>
    <dgm:pt modelId="{6F3D4A1A-3874-4D3E-845D-4C5506F69508}" type="sibTrans" cxnId="{85F14DF5-D6B4-4836-9EF1-E4991E7785E0}">
      <dgm:prSet/>
      <dgm:spPr/>
      <dgm:t>
        <a:bodyPr/>
        <a:lstStyle/>
        <a:p>
          <a:endParaRPr lang="hu-HU"/>
        </a:p>
      </dgm:t>
    </dgm:pt>
    <dgm:pt modelId="{06A1B2B9-0DD3-4463-83D6-154CF9EC2982}" type="pres">
      <dgm:prSet presAssocID="{66F1EE29-B52F-4373-86E6-B56CE641E91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58EA7A2-F453-495A-9106-1AA43BE91578}" type="pres">
      <dgm:prSet presAssocID="{16F6D63F-B581-4DF6-887F-F2A85D881C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E0B1CF-EC29-4F41-93F1-F375E4C828E7}" type="pres">
      <dgm:prSet presAssocID="{16F6D63F-B581-4DF6-887F-F2A85D881C3B}" presName="gear1srcNode" presStyleLbl="node1" presStyleIdx="0" presStyleCnt="3"/>
      <dgm:spPr/>
      <dgm:t>
        <a:bodyPr/>
        <a:lstStyle/>
        <a:p>
          <a:endParaRPr lang="hu-HU"/>
        </a:p>
      </dgm:t>
    </dgm:pt>
    <dgm:pt modelId="{E5C7823B-9290-42FE-A12D-F724C478BD31}" type="pres">
      <dgm:prSet presAssocID="{16F6D63F-B581-4DF6-887F-F2A85D881C3B}" presName="gear1dstNode" presStyleLbl="node1" presStyleIdx="0" presStyleCnt="3"/>
      <dgm:spPr/>
      <dgm:t>
        <a:bodyPr/>
        <a:lstStyle/>
        <a:p>
          <a:endParaRPr lang="hu-HU"/>
        </a:p>
      </dgm:t>
    </dgm:pt>
    <dgm:pt modelId="{752025A3-FFB0-4A16-959C-F94E798B8D78}" type="pres">
      <dgm:prSet presAssocID="{AF34006A-1D90-42E4-8D04-219A1A32DD79}" presName="gear2" presStyleLbl="node1" presStyleIdx="1" presStyleCnt="3" custScaleX="123047" custScaleY="104392" custLinFactNeighborX="-522" custLinFactNeighborY="513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01EE51-581F-4071-BB38-7BC98A9F039C}" type="pres">
      <dgm:prSet presAssocID="{AF34006A-1D90-42E4-8D04-219A1A32DD79}" presName="gear2srcNode" presStyleLbl="node1" presStyleIdx="1" presStyleCnt="3"/>
      <dgm:spPr/>
      <dgm:t>
        <a:bodyPr/>
        <a:lstStyle/>
        <a:p>
          <a:endParaRPr lang="hu-HU"/>
        </a:p>
      </dgm:t>
    </dgm:pt>
    <dgm:pt modelId="{9A279EEA-41A4-40D9-B860-1D29202609A6}" type="pres">
      <dgm:prSet presAssocID="{AF34006A-1D90-42E4-8D04-219A1A32DD79}" presName="gear2dstNode" presStyleLbl="node1" presStyleIdx="1" presStyleCnt="3"/>
      <dgm:spPr/>
      <dgm:t>
        <a:bodyPr/>
        <a:lstStyle/>
        <a:p>
          <a:endParaRPr lang="hu-HU"/>
        </a:p>
      </dgm:t>
    </dgm:pt>
    <dgm:pt modelId="{282CC903-961F-4F59-AE7F-B3C4E33FBCF5}" type="pres">
      <dgm:prSet presAssocID="{029EBEEF-9659-490F-8A98-D52C75983987}" presName="gear3" presStyleLbl="node1" presStyleIdx="2" presStyleCnt="3"/>
      <dgm:spPr/>
      <dgm:t>
        <a:bodyPr/>
        <a:lstStyle/>
        <a:p>
          <a:endParaRPr lang="hu-HU"/>
        </a:p>
      </dgm:t>
    </dgm:pt>
    <dgm:pt modelId="{D902E706-23EC-427A-804B-76D81690D675}" type="pres">
      <dgm:prSet presAssocID="{029EBEEF-9659-490F-8A98-D52C7598398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6941FC-233A-48C2-A093-8D65DEEBD862}" type="pres">
      <dgm:prSet presAssocID="{029EBEEF-9659-490F-8A98-D52C75983987}" presName="gear3srcNode" presStyleLbl="node1" presStyleIdx="2" presStyleCnt="3"/>
      <dgm:spPr/>
      <dgm:t>
        <a:bodyPr/>
        <a:lstStyle/>
        <a:p>
          <a:endParaRPr lang="hu-HU"/>
        </a:p>
      </dgm:t>
    </dgm:pt>
    <dgm:pt modelId="{ECC9964E-6EBD-4432-8057-38438FCBCD75}" type="pres">
      <dgm:prSet presAssocID="{029EBEEF-9659-490F-8A98-D52C75983987}" presName="gear3dstNode" presStyleLbl="node1" presStyleIdx="2" presStyleCnt="3"/>
      <dgm:spPr/>
      <dgm:t>
        <a:bodyPr/>
        <a:lstStyle/>
        <a:p>
          <a:endParaRPr lang="hu-HU"/>
        </a:p>
      </dgm:t>
    </dgm:pt>
    <dgm:pt modelId="{2C871A91-361F-4C91-B5DE-218B8DA061CA}" type="pres">
      <dgm:prSet presAssocID="{B5F6D7D9-1F15-4751-B7E5-838815CC4B35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84B7D7A1-819F-497B-8A18-5F46CBE94BD0}" type="pres">
      <dgm:prSet presAssocID="{D295BE50-E189-4FC3-B2C8-23E23CBBF664}" presName="connector2" presStyleLbl="sibTrans2D1" presStyleIdx="1" presStyleCnt="3"/>
      <dgm:spPr/>
      <dgm:t>
        <a:bodyPr/>
        <a:lstStyle/>
        <a:p>
          <a:endParaRPr lang="hu-HU"/>
        </a:p>
      </dgm:t>
    </dgm:pt>
    <dgm:pt modelId="{1BD7CC62-E174-422D-BBDF-E2E5ED0EC1B6}" type="pres">
      <dgm:prSet presAssocID="{6F3D4A1A-3874-4D3E-845D-4C5506F69508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075354C2-154B-4E97-A4B3-B2570DD899A4}" type="presOf" srcId="{16F6D63F-B581-4DF6-887F-F2A85D881C3B}" destId="{558EA7A2-F453-495A-9106-1AA43BE91578}" srcOrd="0" destOrd="0" presId="urn:microsoft.com/office/officeart/2005/8/layout/gear1"/>
    <dgm:cxn modelId="{9C9CAAC2-3583-4D22-B59D-FD3428BD02DB}" type="presOf" srcId="{029EBEEF-9659-490F-8A98-D52C75983987}" destId="{282CC903-961F-4F59-AE7F-B3C4E33FBCF5}" srcOrd="0" destOrd="0" presId="urn:microsoft.com/office/officeart/2005/8/layout/gear1"/>
    <dgm:cxn modelId="{7B17C5AC-DD53-4342-BBD1-7B45D14EBDCA}" type="presOf" srcId="{B5F6D7D9-1F15-4751-B7E5-838815CC4B35}" destId="{2C871A91-361F-4C91-B5DE-218B8DA061CA}" srcOrd="0" destOrd="0" presId="urn:microsoft.com/office/officeart/2005/8/layout/gear1"/>
    <dgm:cxn modelId="{602AE6A7-6629-4F81-B8F0-BCA2F0C66FC3}" type="presOf" srcId="{029EBEEF-9659-490F-8A98-D52C75983987}" destId="{D902E706-23EC-427A-804B-76D81690D675}" srcOrd="1" destOrd="0" presId="urn:microsoft.com/office/officeart/2005/8/layout/gear1"/>
    <dgm:cxn modelId="{EE791895-F6D3-42A8-9F53-710259E025A9}" type="presOf" srcId="{16F6D63F-B581-4DF6-887F-F2A85D881C3B}" destId="{7FE0B1CF-EC29-4F41-93F1-F375E4C828E7}" srcOrd="1" destOrd="0" presId="urn:microsoft.com/office/officeart/2005/8/layout/gear1"/>
    <dgm:cxn modelId="{380C4A35-B7AA-45C7-A7A8-59512AFBB723}" type="presOf" srcId="{AF34006A-1D90-42E4-8D04-219A1A32DD79}" destId="{9A279EEA-41A4-40D9-B860-1D29202609A6}" srcOrd="2" destOrd="0" presId="urn:microsoft.com/office/officeart/2005/8/layout/gear1"/>
    <dgm:cxn modelId="{60E087A5-05C0-49C1-9546-A2A36697B0DA}" type="presOf" srcId="{029EBEEF-9659-490F-8A98-D52C75983987}" destId="{006941FC-233A-48C2-A093-8D65DEEBD862}" srcOrd="2" destOrd="0" presId="urn:microsoft.com/office/officeart/2005/8/layout/gear1"/>
    <dgm:cxn modelId="{76703B25-C8B3-4F02-95F9-ADB6FB34A970}" type="presOf" srcId="{AF34006A-1D90-42E4-8D04-219A1A32DD79}" destId="{F101EE51-581F-4071-BB38-7BC98A9F039C}" srcOrd="1" destOrd="0" presId="urn:microsoft.com/office/officeart/2005/8/layout/gear1"/>
    <dgm:cxn modelId="{9B4A3EC4-A6D7-4C65-8373-C9637F61A731}" srcId="{66F1EE29-B52F-4373-86E6-B56CE641E91C}" destId="{16F6D63F-B581-4DF6-887F-F2A85D881C3B}" srcOrd="0" destOrd="0" parTransId="{831F6592-8E6D-41D2-8DBD-567B8FF8E825}" sibTransId="{B5F6D7D9-1F15-4751-B7E5-838815CC4B35}"/>
    <dgm:cxn modelId="{092B65B1-47EF-4D20-9890-7A63A11A64E3}" srcId="{66F1EE29-B52F-4373-86E6-B56CE641E91C}" destId="{AF34006A-1D90-42E4-8D04-219A1A32DD79}" srcOrd="1" destOrd="0" parTransId="{699D26AA-B26C-468B-8AB5-1B4126CC8333}" sibTransId="{D295BE50-E189-4FC3-B2C8-23E23CBBF664}"/>
    <dgm:cxn modelId="{2331FD14-7953-4CD1-9607-8002ED3D9474}" type="presOf" srcId="{029EBEEF-9659-490F-8A98-D52C75983987}" destId="{ECC9964E-6EBD-4432-8057-38438FCBCD75}" srcOrd="3" destOrd="0" presId="urn:microsoft.com/office/officeart/2005/8/layout/gear1"/>
    <dgm:cxn modelId="{85F14DF5-D6B4-4836-9EF1-E4991E7785E0}" srcId="{66F1EE29-B52F-4373-86E6-B56CE641E91C}" destId="{029EBEEF-9659-490F-8A98-D52C75983987}" srcOrd="2" destOrd="0" parTransId="{23462CAA-48F2-4AC7-9BC8-6707AD6CDCA0}" sibTransId="{6F3D4A1A-3874-4D3E-845D-4C5506F69508}"/>
    <dgm:cxn modelId="{23391785-ED67-4B09-A484-CA07F688F91B}" type="presOf" srcId="{66F1EE29-B52F-4373-86E6-B56CE641E91C}" destId="{06A1B2B9-0DD3-4463-83D6-154CF9EC2982}" srcOrd="0" destOrd="0" presId="urn:microsoft.com/office/officeart/2005/8/layout/gear1"/>
    <dgm:cxn modelId="{E01ECD0B-74A3-443F-8B2B-8BAE8C2F0048}" type="presOf" srcId="{16F6D63F-B581-4DF6-887F-F2A85D881C3B}" destId="{E5C7823B-9290-42FE-A12D-F724C478BD31}" srcOrd="2" destOrd="0" presId="urn:microsoft.com/office/officeart/2005/8/layout/gear1"/>
    <dgm:cxn modelId="{C47C7891-0FAD-49D7-AB8A-720582540D5F}" type="presOf" srcId="{D295BE50-E189-4FC3-B2C8-23E23CBBF664}" destId="{84B7D7A1-819F-497B-8A18-5F46CBE94BD0}" srcOrd="0" destOrd="0" presId="urn:microsoft.com/office/officeart/2005/8/layout/gear1"/>
    <dgm:cxn modelId="{18DF22B6-4440-4913-815A-33BDF714B89D}" type="presOf" srcId="{AF34006A-1D90-42E4-8D04-219A1A32DD79}" destId="{752025A3-FFB0-4A16-959C-F94E798B8D78}" srcOrd="0" destOrd="0" presId="urn:microsoft.com/office/officeart/2005/8/layout/gear1"/>
    <dgm:cxn modelId="{CF4E25D3-86D0-4248-AD1E-34E21EC92980}" type="presOf" srcId="{6F3D4A1A-3874-4D3E-845D-4C5506F69508}" destId="{1BD7CC62-E174-422D-BBDF-E2E5ED0EC1B6}" srcOrd="0" destOrd="0" presId="urn:microsoft.com/office/officeart/2005/8/layout/gear1"/>
    <dgm:cxn modelId="{8ADE94F2-4565-421A-866C-B3C1D84FD875}" type="presParOf" srcId="{06A1B2B9-0DD3-4463-83D6-154CF9EC2982}" destId="{558EA7A2-F453-495A-9106-1AA43BE91578}" srcOrd="0" destOrd="0" presId="urn:microsoft.com/office/officeart/2005/8/layout/gear1"/>
    <dgm:cxn modelId="{A4D0FA1C-45C9-4691-90F4-4BE69A1BE06E}" type="presParOf" srcId="{06A1B2B9-0DD3-4463-83D6-154CF9EC2982}" destId="{7FE0B1CF-EC29-4F41-93F1-F375E4C828E7}" srcOrd="1" destOrd="0" presId="urn:microsoft.com/office/officeart/2005/8/layout/gear1"/>
    <dgm:cxn modelId="{F6BEFBEB-A090-4B36-A0DA-5D6C9F9A5F08}" type="presParOf" srcId="{06A1B2B9-0DD3-4463-83D6-154CF9EC2982}" destId="{E5C7823B-9290-42FE-A12D-F724C478BD31}" srcOrd="2" destOrd="0" presId="urn:microsoft.com/office/officeart/2005/8/layout/gear1"/>
    <dgm:cxn modelId="{20BF3501-758C-46AE-B5C6-DF6CA4BDE5E6}" type="presParOf" srcId="{06A1B2B9-0DD3-4463-83D6-154CF9EC2982}" destId="{752025A3-FFB0-4A16-959C-F94E798B8D78}" srcOrd="3" destOrd="0" presId="urn:microsoft.com/office/officeart/2005/8/layout/gear1"/>
    <dgm:cxn modelId="{DAF57E63-291C-483D-80BD-BA1B52CA2BAA}" type="presParOf" srcId="{06A1B2B9-0DD3-4463-83D6-154CF9EC2982}" destId="{F101EE51-581F-4071-BB38-7BC98A9F039C}" srcOrd="4" destOrd="0" presId="urn:microsoft.com/office/officeart/2005/8/layout/gear1"/>
    <dgm:cxn modelId="{227C7BA7-580A-4586-8290-A57105B36894}" type="presParOf" srcId="{06A1B2B9-0DD3-4463-83D6-154CF9EC2982}" destId="{9A279EEA-41A4-40D9-B860-1D29202609A6}" srcOrd="5" destOrd="0" presId="urn:microsoft.com/office/officeart/2005/8/layout/gear1"/>
    <dgm:cxn modelId="{019970A1-C22B-4E2B-93EE-FA1E816EB5F7}" type="presParOf" srcId="{06A1B2B9-0DD3-4463-83D6-154CF9EC2982}" destId="{282CC903-961F-4F59-AE7F-B3C4E33FBCF5}" srcOrd="6" destOrd="0" presId="urn:microsoft.com/office/officeart/2005/8/layout/gear1"/>
    <dgm:cxn modelId="{B5391DC5-2798-49FB-876D-C6A30455E9E4}" type="presParOf" srcId="{06A1B2B9-0DD3-4463-83D6-154CF9EC2982}" destId="{D902E706-23EC-427A-804B-76D81690D675}" srcOrd="7" destOrd="0" presId="urn:microsoft.com/office/officeart/2005/8/layout/gear1"/>
    <dgm:cxn modelId="{8AA466C1-710A-4D3F-8975-C766541C6B86}" type="presParOf" srcId="{06A1B2B9-0DD3-4463-83D6-154CF9EC2982}" destId="{006941FC-233A-48C2-A093-8D65DEEBD862}" srcOrd="8" destOrd="0" presId="urn:microsoft.com/office/officeart/2005/8/layout/gear1"/>
    <dgm:cxn modelId="{EB63A0DD-2ED6-48F2-9949-F79271F61383}" type="presParOf" srcId="{06A1B2B9-0DD3-4463-83D6-154CF9EC2982}" destId="{ECC9964E-6EBD-4432-8057-38438FCBCD75}" srcOrd="9" destOrd="0" presId="urn:microsoft.com/office/officeart/2005/8/layout/gear1"/>
    <dgm:cxn modelId="{EE167270-D042-4B5D-B950-8255E7AE4B97}" type="presParOf" srcId="{06A1B2B9-0DD3-4463-83D6-154CF9EC2982}" destId="{2C871A91-361F-4C91-B5DE-218B8DA061CA}" srcOrd="10" destOrd="0" presId="urn:microsoft.com/office/officeart/2005/8/layout/gear1"/>
    <dgm:cxn modelId="{BD0FE46F-BE4D-4B1D-BB35-AA7F664C816D}" type="presParOf" srcId="{06A1B2B9-0DD3-4463-83D6-154CF9EC2982}" destId="{84B7D7A1-819F-497B-8A18-5F46CBE94BD0}" srcOrd="11" destOrd="0" presId="urn:microsoft.com/office/officeart/2005/8/layout/gear1"/>
    <dgm:cxn modelId="{740ADF04-92B1-438E-BC60-E1F5E3B45BB8}" type="presParOf" srcId="{06A1B2B9-0DD3-4463-83D6-154CF9EC2982}" destId="{1BD7CC62-E174-422D-BBDF-E2E5ED0EC1B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81B2D8-1F3E-4081-A31C-634BC63B3EF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07EB076-783F-4761-8410-F38BC2A18DE9}">
      <dgm:prSet phldrT="[Szöveg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 smtClean="0"/>
            <a:t>Célzott helyszíni ellenőrzések, forgalomszámlálás</a:t>
          </a:r>
          <a:endParaRPr lang="hu-HU" dirty="0"/>
        </a:p>
      </dgm:t>
    </dgm:pt>
    <dgm:pt modelId="{5C4FF31B-A43B-4168-B63B-A026B1115ACA}" type="parTrans" cxnId="{AE534A6B-2DDC-402A-9DB1-7F3C73F3F285}">
      <dgm:prSet/>
      <dgm:spPr/>
      <dgm:t>
        <a:bodyPr/>
        <a:lstStyle/>
        <a:p>
          <a:endParaRPr lang="hu-HU"/>
        </a:p>
      </dgm:t>
    </dgm:pt>
    <dgm:pt modelId="{552CDF8D-8396-43B0-A8BA-327933F718ED}" type="sibTrans" cxnId="{AE534A6B-2DDC-402A-9DB1-7F3C73F3F285}">
      <dgm:prSet/>
      <dgm:spPr/>
      <dgm:t>
        <a:bodyPr/>
        <a:lstStyle/>
        <a:p>
          <a:endParaRPr lang="hu-HU"/>
        </a:p>
      </dgm:t>
    </dgm:pt>
    <dgm:pt modelId="{9A0F7010-F711-4E3D-B501-66028E9E91B5}">
      <dgm:prSet phldrT="[Szöveg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hu-HU" dirty="0" smtClean="0"/>
            <a:t>Utólagos ellenőrzések bevallási adatoktól való eltérés esetén</a:t>
          </a:r>
          <a:endParaRPr lang="hu-HU" dirty="0"/>
        </a:p>
      </dgm:t>
    </dgm:pt>
    <dgm:pt modelId="{0529FF36-9DFB-48C9-AC9F-8FE58C46891C}" type="parTrans" cxnId="{77C1E839-6E5D-4223-8BF3-09E8EABAE345}">
      <dgm:prSet/>
      <dgm:spPr/>
      <dgm:t>
        <a:bodyPr/>
        <a:lstStyle/>
        <a:p>
          <a:endParaRPr lang="hu-HU"/>
        </a:p>
      </dgm:t>
    </dgm:pt>
    <dgm:pt modelId="{677F372A-F446-4F5F-87A3-C2182070D2D4}" type="sibTrans" cxnId="{77C1E839-6E5D-4223-8BF3-09E8EABAE345}">
      <dgm:prSet/>
      <dgm:spPr/>
      <dgm:t>
        <a:bodyPr/>
        <a:lstStyle/>
        <a:p>
          <a:endParaRPr lang="hu-HU"/>
        </a:p>
      </dgm:t>
    </dgm:pt>
    <dgm:pt modelId="{67897F18-594C-4C5B-ACEB-6B73B3A8C7E6}">
      <dgm:prSet phldrT="[Szöveg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hu-HU" dirty="0" smtClean="0"/>
            <a:t>Egyéb kockázatkezelési, statisztikai célú elemzések</a:t>
          </a:r>
          <a:endParaRPr lang="hu-HU" dirty="0"/>
        </a:p>
      </dgm:t>
    </dgm:pt>
    <dgm:pt modelId="{A7D4A984-AC11-489A-B11F-CC2A1A8633E4}" type="parTrans" cxnId="{8049ADE0-52ED-4029-ACD6-840853C14E26}">
      <dgm:prSet/>
      <dgm:spPr/>
      <dgm:t>
        <a:bodyPr/>
        <a:lstStyle/>
        <a:p>
          <a:endParaRPr lang="hu-HU"/>
        </a:p>
      </dgm:t>
    </dgm:pt>
    <dgm:pt modelId="{9E2C6300-BAF8-484B-A6B9-8224234B998E}" type="sibTrans" cxnId="{8049ADE0-52ED-4029-ACD6-840853C14E26}">
      <dgm:prSet/>
      <dgm:spPr/>
      <dgm:t>
        <a:bodyPr/>
        <a:lstStyle/>
        <a:p>
          <a:endParaRPr lang="hu-HU"/>
        </a:p>
      </dgm:t>
    </dgm:pt>
    <dgm:pt modelId="{A7E56274-9994-4F9D-8662-9D6D3492F3CF}" type="pres">
      <dgm:prSet presAssocID="{2781B2D8-1F3E-4081-A31C-634BC63B3EF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08A1C27F-FDF3-48AA-9DA7-FDF20C7E9F97}" type="pres">
      <dgm:prSet presAssocID="{2781B2D8-1F3E-4081-A31C-634BC63B3EF4}" presName="pyramid" presStyleLbl="node1" presStyleIdx="0" presStyleCnt="1"/>
      <dgm:spPr>
        <a:solidFill>
          <a:schemeClr val="accent6">
            <a:lumMod val="60000"/>
            <a:lumOff val="40000"/>
          </a:schemeClr>
        </a:solidFill>
        <a:ln>
          <a:solidFill>
            <a:srgbClr val="0070C0"/>
          </a:solidFill>
        </a:ln>
      </dgm:spPr>
    </dgm:pt>
    <dgm:pt modelId="{A0ED54DD-9144-44DF-9A31-74F02EF48E14}" type="pres">
      <dgm:prSet presAssocID="{2781B2D8-1F3E-4081-A31C-634BC63B3EF4}" presName="theList" presStyleCnt="0"/>
      <dgm:spPr/>
    </dgm:pt>
    <dgm:pt modelId="{50EA9336-2E9F-4A35-A002-ADB8B8478E05}" type="pres">
      <dgm:prSet presAssocID="{607EB076-783F-4761-8410-F38BC2A18DE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C71C2F-9433-4BE6-99B0-1929B472EAC1}" type="pres">
      <dgm:prSet presAssocID="{607EB076-783F-4761-8410-F38BC2A18DE9}" presName="aSpace" presStyleCnt="0"/>
      <dgm:spPr/>
    </dgm:pt>
    <dgm:pt modelId="{CAD24D1E-C7DF-4057-ACE5-A4A5E5F3E062}" type="pres">
      <dgm:prSet presAssocID="{9A0F7010-F711-4E3D-B501-66028E9E91B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D690D5-AA19-473B-9F46-674763F1B752}" type="pres">
      <dgm:prSet presAssocID="{9A0F7010-F711-4E3D-B501-66028E9E91B5}" presName="aSpace" presStyleCnt="0"/>
      <dgm:spPr/>
    </dgm:pt>
    <dgm:pt modelId="{8432E419-0A7A-4157-8EEA-57F3A8659566}" type="pres">
      <dgm:prSet presAssocID="{67897F18-594C-4C5B-ACEB-6B73B3A8C7E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09B3A2-AEE3-4062-A775-751E54546A30}" type="pres">
      <dgm:prSet presAssocID="{67897F18-594C-4C5B-ACEB-6B73B3A8C7E6}" presName="aSpace" presStyleCnt="0"/>
      <dgm:spPr/>
    </dgm:pt>
  </dgm:ptLst>
  <dgm:cxnLst>
    <dgm:cxn modelId="{8049ADE0-52ED-4029-ACD6-840853C14E26}" srcId="{2781B2D8-1F3E-4081-A31C-634BC63B3EF4}" destId="{67897F18-594C-4C5B-ACEB-6B73B3A8C7E6}" srcOrd="2" destOrd="0" parTransId="{A7D4A984-AC11-489A-B11F-CC2A1A8633E4}" sibTransId="{9E2C6300-BAF8-484B-A6B9-8224234B998E}"/>
    <dgm:cxn modelId="{2C252251-C672-4BC8-B0E3-778139AA9E18}" type="presOf" srcId="{2781B2D8-1F3E-4081-A31C-634BC63B3EF4}" destId="{A7E56274-9994-4F9D-8662-9D6D3492F3CF}" srcOrd="0" destOrd="0" presId="urn:microsoft.com/office/officeart/2005/8/layout/pyramid2"/>
    <dgm:cxn modelId="{D6285143-BD17-497C-9F8C-192FF4FCF995}" type="presOf" srcId="{9A0F7010-F711-4E3D-B501-66028E9E91B5}" destId="{CAD24D1E-C7DF-4057-ACE5-A4A5E5F3E062}" srcOrd="0" destOrd="0" presId="urn:microsoft.com/office/officeart/2005/8/layout/pyramid2"/>
    <dgm:cxn modelId="{77C1E839-6E5D-4223-8BF3-09E8EABAE345}" srcId="{2781B2D8-1F3E-4081-A31C-634BC63B3EF4}" destId="{9A0F7010-F711-4E3D-B501-66028E9E91B5}" srcOrd="1" destOrd="0" parTransId="{0529FF36-9DFB-48C9-AC9F-8FE58C46891C}" sibTransId="{677F372A-F446-4F5F-87A3-C2182070D2D4}"/>
    <dgm:cxn modelId="{AE534A6B-2DDC-402A-9DB1-7F3C73F3F285}" srcId="{2781B2D8-1F3E-4081-A31C-634BC63B3EF4}" destId="{607EB076-783F-4761-8410-F38BC2A18DE9}" srcOrd="0" destOrd="0" parTransId="{5C4FF31B-A43B-4168-B63B-A026B1115ACA}" sibTransId="{552CDF8D-8396-43B0-A8BA-327933F718ED}"/>
    <dgm:cxn modelId="{310B2193-CB68-45EB-B032-83C14BAB6A26}" type="presOf" srcId="{67897F18-594C-4C5B-ACEB-6B73B3A8C7E6}" destId="{8432E419-0A7A-4157-8EEA-57F3A8659566}" srcOrd="0" destOrd="0" presId="urn:microsoft.com/office/officeart/2005/8/layout/pyramid2"/>
    <dgm:cxn modelId="{40DEDFBF-0D8D-48A2-87C9-A8F75FF9FA79}" type="presOf" srcId="{607EB076-783F-4761-8410-F38BC2A18DE9}" destId="{50EA9336-2E9F-4A35-A002-ADB8B8478E05}" srcOrd="0" destOrd="0" presId="urn:microsoft.com/office/officeart/2005/8/layout/pyramid2"/>
    <dgm:cxn modelId="{0C5CE0DE-DE6B-4223-B276-B0031FF4071A}" type="presParOf" srcId="{A7E56274-9994-4F9D-8662-9D6D3492F3CF}" destId="{08A1C27F-FDF3-48AA-9DA7-FDF20C7E9F97}" srcOrd="0" destOrd="0" presId="urn:microsoft.com/office/officeart/2005/8/layout/pyramid2"/>
    <dgm:cxn modelId="{F5FE511C-6A23-4340-B679-3614E76770BC}" type="presParOf" srcId="{A7E56274-9994-4F9D-8662-9D6D3492F3CF}" destId="{A0ED54DD-9144-44DF-9A31-74F02EF48E14}" srcOrd="1" destOrd="0" presId="urn:microsoft.com/office/officeart/2005/8/layout/pyramid2"/>
    <dgm:cxn modelId="{07F9B46F-7384-4C88-9BBE-0DD1E135B83C}" type="presParOf" srcId="{A0ED54DD-9144-44DF-9A31-74F02EF48E14}" destId="{50EA9336-2E9F-4A35-A002-ADB8B8478E05}" srcOrd="0" destOrd="0" presId="urn:microsoft.com/office/officeart/2005/8/layout/pyramid2"/>
    <dgm:cxn modelId="{F8924A78-33AE-4192-B361-0BBCAFD19C7C}" type="presParOf" srcId="{A0ED54DD-9144-44DF-9A31-74F02EF48E14}" destId="{A7C71C2F-9433-4BE6-99B0-1929B472EAC1}" srcOrd="1" destOrd="0" presId="urn:microsoft.com/office/officeart/2005/8/layout/pyramid2"/>
    <dgm:cxn modelId="{8F861622-9767-4FC3-9938-8E832814D971}" type="presParOf" srcId="{A0ED54DD-9144-44DF-9A31-74F02EF48E14}" destId="{CAD24D1E-C7DF-4057-ACE5-A4A5E5F3E062}" srcOrd="2" destOrd="0" presId="urn:microsoft.com/office/officeart/2005/8/layout/pyramid2"/>
    <dgm:cxn modelId="{8560373F-5B3A-4DED-BD77-260A9443D383}" type="presParOf" srcId="{A0ED54DD-9144-44DF-9A31-74F02EF48E14}" destId="{6FD690D5-AA19-473B-9F46-674763F1B752}" srcOrd="3" destOrd="0" presId="urn:microsoft.com/office/officeart/2005/8/layout/pyramid2"/>
    <dgm:cxn modelId="{8B378EC5-B953-4E68-A975-E775E0B41BEC}" type="presParOf" srcId="{A0ED54DD-9144-44DF-9A31-74F02EF48E14}" destId="{8432E419-0A7A-4157-8EEA-57F3A8659566}" srcOrd="4" destOrd="0" presId="urn:microsoft.com/office/officeart/2005/8/layout/pyramid2"/>
    <dgm:cxn modelId="{862E0387-A16E-4694-8CF2-5C186D745270}" type="presParOf" srcId="{A0ED54DD-9144-44DF-9A31-74F02EF48E14}" destId="{6809B3A2-AEE3-4062-A775-751E54546A3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208C94-965B-43E6-908C-07C4E4A19E71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C449A689-3F7C-4366-8B75-5149CF60425E}">
      <dgm:prSet phldrT="[Szöveg]"/>
      <dgm:spPr/>
      <dgm:t>
        <a:bodyPr/>
        <a:lstStyle/>
        <a:p>
          <a:r>
            <a:rPr lang="hu-HU" noProof="0" dirty="0" smtClean="0"/>
            <a:t>Fuvareszközök</a:t>
          </a:r>
          <a:endParaRPr lang="en-US" noProof="0" dirty="0"/>
        </a:p>
      </dgm:t>
    </dgm:pt>
    <dgm:pt modelId="{5126215F-36A9-4486-B25C-A412DB9D318F}" type="parTrans" cxnId="{F46E340A-4140-4BE1-8923-61575D946544}">
      <dgm:prSet/>
      <dgm:spPr/>
      <dgm:t>
        <a:bodyPr/>
        <a:lstStyle/>
        <a:p>
          <a:endParaRPr lang="hu-HU"/>
        </a:p>
      </dgm:t>
    </dgm:pt>
    <dgm:pt modelId="{D6BB9FC6-8DF3-492B-9DFD-23653809CF82}" type="sibTrans" cxnId="{F46E340A-4140-4BE1-8923-61575D94654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hu-HU"/>
        </a:p>
      </dgm:t>
    </dgm:pt>
    <dgm:pt modelId="{DB7C5189-6378-40BD-9CAB-10B1CB37FBD9}">
      <dgm:prSet phldrT="[Szöveg]"/>
      <dgm:spPr/>
      <dgm:t>
        <a:bodyPr/>
        <a:lstStyle/>
        <a:p>
          <a:r>
            <a:rPr lang="hu-HU" noProof="0" dirty="0" smtClean="0"/>
            <a:t>Termékkörök</a:t>
          </a:r>
          <a:endParaRPr lang="en-US" noProof="0" dirty="0"/>
        </a:p>
      </dgm:t>
    </dgm:pt>
    <dgm:pt modelId="{1991030E-34AE-48EF-B08F-FADC4AADD4C1}" type="parTrans" cxnId="{792E6630-D766-43B1-894D-22D9B2F47206}">
      <dgm:prSet/>
      <dgm:spPr/>
      <dgm:t>
        <a:bodyPr/>
        <a:lstStyle/>
        <a:p>
          <a:endParaRPr lang="hu-HU"/>
        </a:p>
      </dgm:t>
    </dgm:pt>
    <dgm:pt modelId="{7FE976E4-88F6-4A56-A4E7-D966B2984B42}" type="sibTrans" cxnId="{792E6630-D766-43B1-894D-22D9B2F4720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hu-HU"/>
        </a:p>
      </dgm:t>
    </dgm:pt>
    <dgm:pt modelId="{FBAE804A-CB38-43FC-B2F6-9E2816D882E5}">
      <dgm:prSet phldrT="[Szöveg]"/>
      <dgm:spPr/>
      <dgm:t>
        <a:bodyPr/>
        <a:lstStyle/>
        <a:p>
          <a:r>
            <a:rPr lang="hu-HU" noProof="0" dirty="0" smtClean="0"/>
            <a:t>Gazdálkodók</a:t>
          </a:r>
          <a:endParaRPr lang="en-US" noProof="0" dirty="0"/>
        </a:p>
      </dgm:t>
    </dgm:pt>
    <dgm:pt modelId="{3037FF01-222F-49DE-9E03-C151E0B2A79D}" type="parTrans" cxnId="{ABD6AD26-F8EC-4058-AAA2-BE5720DE5DC0}">
      <dgm:prSet/>
      <dgm:spPr/>
      <dgm:t>
        <a:bodyPr/>
        <a:lstStyle/>
        <a:p>
          <a:endParaRPr lang="hu-HU"/>
        </a:p>
      </dgm:t>
    </dgm:pt>
    <dgm:pt modelId="{16F6A7E6-75BC-409B-92E7-E338F6913B9A}" type="sibTrans" cxnId="{ABD6AD26-F8EC-4058-AAA2-BE5720DE5DC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hu-HU"/>
        </a:p>
      </dgm:t>
    </dgm:pt>
    <dgm:pt modelId="{3A3CA113-79BE-486F-94A0-7A662161500D}" type="pres">
      <dgm:prSet presAssocID="{34208C94-965B-43E6-908C-07C4E4A19E7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hu-HU"/>
        </a:p>
      </dgm:t>
    </dgm:pt>
    <dgm:pt modelId="{B6990D37-64D8-434D-8AEF-0BAD9D24CA24}" type="pres">
      <dgm:prSet presAssocID="{C449A689-3F7C-4366-8B75-5149CF60425E}" presName="text1" presStyleCnt="0"/>
      <dgm:spPr/>
    </dgm:pt>
    <dgm:pt modelId="{50B3EB6B-E600-4303-881A-EC74009752B1}" type="pres">
      <dgm:prSet presAssocID="{C449A689-3F7C-4366-8B75-5149CF60425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BD3228-F253-4A34-9B3A-9E8DA7A7EAEB}" type="pres">
      <dgm:prSet presAssocID="{C449A689-3F7C-4366-8B75-5149CF60425E}" presName="textaccent1" presStyleCnt="0"/>
      <dgm:spPr/>
    </dgm:pt>
    <dgm:pt modelId="{D28334E7-8D3D-42C2-A46A-F66BF6BD6156}" type="pres">
      <dgm:prSet presAssocID="{C449A689-3F7C-4366-8B75-5149CF60425E}" presName="accentRepeatNode" presStyleLbl="solidAlignAcc1" presStyleIdx="0" presStyleCnt="6"/>
      <dgm:spPr/>
    </dgm:pt>
    <dgm:pt modelId="{5BAECA0E-6B21-464B-BF4C-71C4B3F41968}" type="pres">
      <dgm:prSet presAssocID="{D6BB9FC6-8DF3-492B-9DFD-23653809CF82}" presName="image1" presStyleCnt="0"/>
      <dgm:spPr/>
    </dgm:pt>
    <dgm:pt modelId="{BCCACBFF-F79A-454F-84C8-ACC4DB3E4EF2}" type="pres">
      <dgm:prSet presAssocID="{D6BB9FC6-8DF3-492B-9DFD-23653809CF82}" presName="imageRepeatNode" presStyleLbl="alignAcc1" presStyleIdx="0" presStyleCnt="3"/>
      <dgm:spPr/>
      <dgm:t>
        <a:bodyPr/>
        <a:lstStyle/>
        <a:p>
          <a:endParaRPr lang="hu-HU"/>
        </a:p>
      </dgm:t>
    </dgm:pt>
    <dgm:pt modelId="{717F1ED0-D4F6-4CA4-BD42-CA6506A222ED}" type="pres">
      <dgm:prSet presAssocID="{D6BB9FC6-8DF3-492B-9DFD-23653809CF82}" presName="imageaccent1" presStyleCnt="0"/>
      <dgm:spPr/>
    </dgm:pt>
    <dgm:pt modelId="{BF419996-B260-4C2E-B233-F5768A64AD19}" type="pres">
      <dgm:prSet presAssocID="{D6BB9FC6-8DF3-492B-9DFD-23653809CF82}" presName="accentRepeatNode" presStyleLbl="solidAlignAcc1" presStyleIdx="1" presStyleCnt="6"/>
      <dgm:spPr/>
    </dgm:pt>
    <dgm:pt modelId="{4138A934-7D11-4129-9AF3-BED109FBA617}" type="pres">
      <dgm:prSet presAssocID="{DB7C5189-6378-40BD-9CAB-10B1CB37FBD9}" presName="text2" presStyleCnt="0"/>
      <dgm:spPr/>
    </dgm:pt>
    <dgm:pt modelId="{154D0C34-FDF8-4C3B-AAAB-E19F8F6EA424}" type="pres">
      <dgm:prSet presAssocID="{DB7C5189-6378-40BD-9CAB-10B1CB37FBD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9F0866-AB3F-4516-8565-852EC67AE09A}" type="pres">
      <dgm:prSet presAssocID="{DB7C5189-6378-40BD-9CAB-10B1CB37FBD9}" presName="textaccent2" presStyleCnt="0"/>
      <dgm:spPr/>
    </dgm:pt>
    <dgm:pt modelId="{5369142D-D95D-4A76-AF5D-FB377F31799D}" type="pres">
      <dgm:prSet presAssocID="{DB7C5189-6378-40BD-9CAB-10B1CB37FBD9}" presName="accentRepeatNode" presStyleLbl="solidAlignAcc1" presStyleIdx="2" presStyleCnt="6"/>
      <dgm:spPr/>
    </dgm:pt>
    <dgm:pt modelId="{E5B4F886-0CAA-4DE2-8276-D1C177DE37E8}" type="pres">
      <dgm:prSet presAssocID="{7FE976E4-88F6-4A56-A4E7-D966B2984B42}" presName="image2" presStyleCnt="0"/>
      <dgm:spPr/>
    </dgm:pt>
    <dgm:pt modelId="{FC8F3DAF-3C7E-45D9-A562-A1DE9977C7C7}" type="pres">
      <dgm:prSet presAssocID="{7FE976E4-88F6-4A56-A4E7-D966B2984B42}" presName="imageRepeatNode" presStyleLbl="alignAcc1" presStyleIdx="1" presStyleCnt="3"/>
      <dgm:spPr/>
      <dgm:t>
        <a:bodyPr/>
        <a:lstStyle/>
        <a:p>
          <a:endParaRPr lang="hu-HU"/>
        </a:p>
      </dgm:t>
    </dgm:pt>
    <dgm:pt modelId="{EE631D49-3B11-4C27-8CA8-E62CEE4DE508}" type="pres">
      <dgm:prSet presAssocID="{7FE976E4-88F6-4A56-A4E7-D966B2984B42}" presName="imageaccent2" presStyleCnt="0"/>
      <dgm:spPr/>
    </dgm:pt>
    <dgm:pt modelId="{EF28FBC0-E57F-4DDD-8244-6387BB1B8302}" type="pres">
      <dgm:prSet presAssocID="{7FE976E4-88F6-4A56-A4E7-D966B2984B42}" presName="accentRepeatNode" presStyleLbl="solidAlignAcc1" presStyleIdx="3" presStyleCnt="6"/>
      <dgm:spPr/>
    </dgm:pt>
    <dgm:pt modelId="{7E173F8E-395B-4EAB-836E-F23572A05CA6}" type="pres">
      <dgm:prSet presAssocID="{FBAE804A-CB38-43FC-B2F6-9E2816D882E5}" presName="text3" presStyleCnt="0"/>
      <dgm:spPr/>
    </dgm:pt>
    <dgm:pt modelId="{7F44EEA6-8074-43B3-83F3-809B3458F6D0}" type="pres">
      <dgm:prSet presAssocID="{FBAE804A-CB38-43FC-B2F6-9E2816D882E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E26195-990D-4BE1-86A4-F8574E002859}" type="pres">
      <dgm:prSet presAssocID="{FBAE804A-CB38-43FC-B2F6-9E2816D882E5}" presName="textaccent3" presStyleCnt="0"/>
      <dgm:spPr/>
    </dgm:pt>
    <dgm:pt modelId="{0C94D5BF-6F6B-4FE7-915E-1B74165ABDF6}" type="pres">
      <dgm:prSet presAssocID="{FBAE804A-CB38-43FC-B2F6-9E2816D882E5}" presName="accentRepeatNode" presStyleLbl="solidAlignAcc1" presStyleIdx="4" presStyleCnt="6"/>
      <dgm:spPr/>
    </dgm:pt>
    <dgm:pt modelId="{4C7D6FD8-AA26-4E73-9FE2-AD5453D65204}" type="pres">
      <dgm:prSet presAssocID="{16F6A7E6-75BC-409B-92E7-E338F6913B9A}" presName="image3" presStyleCnt="0"/>
      <dgm:spPr/>
    </dgm:pt>
    <dgm:pt modelId="{2F9420C1-6A5A-4DEB-BD9D-013ABAEACD3F}" type="pres">
      <dgm:prSet presAssocID="{16F6A7E6-75BC-409B-92E7-E338F6913B9A}" presName="imageRepeatNode" presStyleLbl="alignAcc1" presStyleIdx="2" presStyleCnt="3"/>
      <dgm:spPr/>
      <dgm:t>
        <a:bodyPr/>
        <a:lstStyle/>
        <a:p>
          <a:endParaRPr lang="hu-HU"/>
        </a:p>
      </dgm:t>
    </dgm:pt>
    <dgm:pt modelId="{6B43A70B-3A32-476A-A116-803202D2DA5D}" type="pres">
      <dgm:prSet presAssocID="{16F6A7E6-75BC-409B-92E7-E338F6913B9A}" presName="imageaccent3" presStyleCnt="0"/>
      <dgm:spPr/>
    </dgm:pt>
    <dgm:pt modelId="{3CED9DA1-18B5-45D3-B741-3E9589114A61}" type="pres">
      <dgm:prSet presAssocID="{16F6A7E6-75BC-409B-92E7-E338F6913B9A}" presName="accentRepeatNode" presStyleLbl="solidAlignAcc1" presStyleIdx="5" presStyleCnt="6"/>
      <dgm:spPr/>
    </dgm:pt>
  </dgm:ptLst>
  <dgm:cxnLst>
    <dgm:cxn modelId="{985189AC-78CB-473B-A54A-2A31BB2662AE}" type="presOf" srcId="{FBAE804A-CB38-43FC-B2F6-9E2816D882E5}" destId="{7F44EEA6-8074-43B3-83F3-809B3458F6D0}" srcOrd="0" destOrd="0" presId="urn:microsoft.com/office/officeart/2008/layout/HexagonCluster"/>
    <dgm:cxn modelId="{CE6C9145-8CD3-48B5-95A2-6688CC3BB513}" type="presOf" srcId="{D6BB9FC6-8DF3-492B-9DFD-23653809CF82}" destId="{BCCACBFF-F79A-454F-84C8-ACC4DB3E4EF2}" srcOrd="0" destOrd="0" presId="urn:microsoft.com/office/officeart/2008/layout/HexagonCluster"/>
    <dgm:cxn modelId="{F46E340A-4140-4BE1-8923-61575D946544}" srcId="{34208C94-965B-43E6-908C-07C4E4A19E71}" destId="{C449A689-3F7C-4366-8B75-5149CF60425E}" srcOrd="0" destOrd="0" parTransId="{5126215F-36A9-4486-B25C-A412DB9D318F}" sibTransId="{D6BB9FC6-8DF3-492B-9DFD-23653809CF82}"/>
    <dgm:cxn modelId="{ABD6AD26-F8EC-4058-AAA2-BE5720DE5DC0}" srcId="{34208C94-965B-43E6-908C-07C4E4A19E71}" destId="{FBAE804A-CB38-43FC-B2F6-9E2816D882E5}" srcOrd="2" destOrd="0" parTransId="{3037FF01-222F-49DE-9E03-C151E0B2A79D}" sibTransId="{16F6A7E6-75BC-409B-92E7-E338F6913B9A}"/>
    <dgm:cxn modelId="{32668EEF-156C-4837-914D-F4D2A7B51668}" type="presOf" srcId="{C449A689-3F7C-4366-8B75-5149CF60425E}" destId="{50B3EB6B-E600-4303-881A-EC74009752B1}" srcOrd="0" destOrd="0" presId="urn:microsoft.com/office/officeart/2008/layout/HexagonCluster"/>
    <dgm:cxn modelId="{792E6630-D766-43B1-894D-22D9B2F47206}" srcId="{34208C94-965B-43E6-908C-07C4E4A19E71}" destId="{DB7C5189-6378-40BD-9CAB-10B1CB37FBD9}" srcOrd="1" destOrd="0" parTransId="{1991030E-34AE-48EF-B08F-FADC4AADD4C1}" sibTransId="{7FE976E4-88F6-4A56-A4E7-D966B2984B42}"/>
    <dgm:cxn modelId="{409B879D-356A-453B-AC02-EEF12BBDA170}" type="presOf" srcId="{DB7C5189-6378-40BD-9CAB-10B1CB37FBD9}" destId="{154D0C34-FDF8-4C3B-AAAB-E19F8F6EA424}" srcOrd="0" destOrd="0" presId="urn:microsoft.com/office/officeart/2008/layout/HexagonCluster"/>
    <dgm:cxn modelId="{A70BFABA-64DA-4A82-B328-8372B469B9BB}" type="presOf" srcId="{16F6A7E6-75BC-409B-92E7-E338F6913B9A}" destId="{2F9420C1-6A5A-4DEB-BD9D-013ABAEACD3F}" srcOrd="0" destOrd="0" presId="urn:microsoft.com/office/officeart/2008/layout/HexagonCluster"/>
    <dgm:cxn modelId="{3C3EE25D-1A79-4A82-99F0-27AEEBB55A6B}" type="presOf" srcId="{7FE976E4-88F6-4A56-A4E7-D966B2984B42}" destId="{FC8F3DAF-3C7E-45D9-A562-A1DE9977C7C7}" srcOrd="0" destOrd="0" presId="urn:microsoft.com/office/officeart/2008/layout/HexagonCluster"/>
    <dgm:cxn modelId="{A6F2980A-0F24-458F-BCCE-9D7C3E1B8934}" type="presOf" srcId="{34208C94-965B-43E6-908C-07C4E4A19E71}" destId="{3A3CA113-79BE-486F-94A0-7A662161500D}" srcOrd="0" destOrd="0" presId="urn:microsoft.com/office/officeart/2008/layout/HexagonCluster"/>
    <dgm:cxn modelId="{E9902C05-274D-411F-8F82-A671EA24D570}" type="presParOf" srcId="{3A3CA113-79BE-486F-94A0-7A662161500D}" destId="{B6990D37-64D8-434D-8AEF-0BAD9D24CA24}" srcOrd="0" destOrd="0" presId="urn:microsoft.com/office/officeart/2008/layout/HexagonCluster"/>
    <dgm:cxn modelId="{18C81A8A-1FF6-4911-80B7-91979DA90600}" type="presParOf" srcId="{B6990D37-64D8-434D-8AEF-0BAD9D24CA24}" destId="{50B3EB6B-E600-4303-881A-EC74009752B1}" srcOrd="0" destOrd="0" presId="urn:microsoft.com/office/officeart/2008/layout/HexagonCluster"/>
    <dgm:cxn modelId="{6BDA0D09-F150-4567-A26F-E134CB533A10}" type="presParOf" srcId="{3A3CA113-79BE-486F-94A0-7A662161500D}" destId="{A3BD3228-F253-4A34-9B3A-9E8DA7A7EAEB}" srcOrd="1" destOrd="0" presId="urn:microsoft.com/office/officeart/2008/layout/HexagonCluster"/>
    <dgm:cxn modelId="{CF75AECF-EA4D-4C0E-8168-6D70BF3C5F81}" type="presParOf" srcId="{A3BD3228-F253-4A34-9B3A-9E8DA7A7EAEB}" destId="{D28334E7-8D3D-42C2-A46A-F66BF6BD6156}" srcOrd="0" destOrd="0" presId="urn:microsoft.com/office/officeart/2008/layout/HexagonCluster"/>
    <dgm:cxn modelId="{C2E8B84A-8C14-4E59-BB5E-FC2B77ECD886}" type="presParOf" srcId="{3A3CA113-79BE-486F-94A0-7A662161500D}" destId="{5BAECA0E-6B21-464B-BF4C-71C4B3F41968}" srcOrd="2" destOrd="0" presId="urn:microsoft.com/office/officeart/2008/layout/HexagonCluster"/>
    <dgm:cxn modelId="{9FF9700A-B3C9-4D89-86F0-4E0112F2D31B}" type="presParOf" srcId="{5BAECA0E-6B21-464B-BF4C-71C4B3F41968}" destId="{BCCACBFF-F79A-454F-84C8-ACC4DB3E4EF2}" srcOrd="0" destOrd="0" presId="urn:microsoft.com/office/officeart/2008/layout/HexagonCluster"/>
    <dgm:cxn modelId="{1CE5EAE8-E8B9-4274-8FA3-0E7A5D9E5273}" type="presParOf" srcId="{3A3CA113-79BE-486F-94A0-7A662161500D}" destId="{717F1ED0-D4F6-4CA4-BD42-CA6506A222ED}" srcOrd="3" destOrd="0" presId="urn:microsoft.com/office/officeart/2008/layout/HexagonCluster"/>
    <dgm:cxn modelId="{DE8711F0-CF0A-4A3B-825A-551EC13031C3}" type="presParOf" srcId="{717F1ED0-D4F6-4CA4-BD42-CA6506A222ED}" destId="{BF419996-B260-4C2E-B233-F5768A64AD19}" srcOrd="0" destOrd="0" presId="urn:microsoft.com/office/officeart/2008/layout/HexagonCluster"/>
    <dgm:cxn modelId="{90571224-CB9A-4FA4-A9F7-DF9A2D3402A6}" type="presParOf" srcId="{3A3CA113-79BE-486F-94A0-7A662161500D}" destId="{4138A934-7D11-4129-9AF3-BED109FBA617}" srcOrd="4" destOrd="0" presId="urn:microsoft.com/office/officeart/2008/layout/HexagonCluster"/>
    <dgm:cxn modelId="{7D29594E-ED27-4FE5-9044-0F4D4B399F1A}" type="presParOf" srcId="{4138A934-7D11-4129-9AF3-BED109FBA617}" destId="{154D0C34-FDF8-4C3B-AAAB-E19F8F6EA424}" srcOrd="0" destOrd="0" presId="urn:microsoft.com/office/officeart/2008/layout/HexagonCluster"/>
    <dgm:cxn modelId="{56DB3FAD-3776-4CBB-A5B3-911A0267DE6E}" type="presParOf" srcId="{3A3CA113-79BE-486F-94A0-7A662161500D}" destId="{C59F0866-AB3F-4516-8565-852EC67AE09A}" srcOrd="5" destOrd="0" presId="urn:microsoft.com/office/officeart/2008/layout/HexagonCluster"/>
    <dgm:cxn modelId="{76B5585E-1183-4FC4-B5C2-F5CBF3925EE5}" type="presParOf" srcId="{C59F0866-AB3F-4516-8565-852EC67AE09A}" destId="{5369142D-D95D-4A76-AF5D-FB377F31799D}" srcOrd="0" destOrd="0" presId="urn:microsoft.com/office/officeart/2008/layout/HexagonCluster"/>
    <dgm:cxn modelId="{F9B35323-5AE8-42D5-879C-1D2449E3945F}" type="presParOf" srcId="{3A3CA113-79BE-486F-94A0-7A662161500D}" destId="{E5B4F886-0CAA-4DE2-8276-D1C177DE37E8}" srcOrd="6" destOrd="0" presId="urn:microsoft.com/office/officeart/2008/layout/HexagonCluster"/>
    <dgm:cxn modelId="{2ED84100-1FAC-48BD-9926-EF5473A50C1D}" type="presParOf" srcId="{E5B4F886-0CAA-4DE2-8276-D1C177DE37E8}" destId="{FC8F3DAF-3C7E-45D9-A562-A1DE9977C7C7}" srcOrd="0" destOrd="0" presId="urn:microsoft.com/office/officeart/2008/layout/HexagonCluster"/>
    <dgm:cxn modelId="{1458D0A5-B9E4-46F5-988E-8FFA51A6B3A7}" type="presParOf" srcId="{3A3CA113-79BE-486F-94A0-7A662161500D}" destId="{EE631D49-3B11-4C27-8CA8-E62CEE4DE508}" srcOrd="7" destOrd="0" presId="urn:microsoft.com/office/officeart/2008/layout/HexagonCluster"/>
    <dgm:cxn modelId="{1CD4A056-F52F-4640-9F39-95FDC0FF9338}" type="presParOf" srcId="{EE631D49-3B11-4C27-8CA8-E62CEE4DE508}" destId="{EF28FBC0-E57F-4DDD-8244-6387BB1B8302}" srcOrd="0" destOrd="0" presId="urn:microsoft.com/office/officeart/2008/layout/HexagonCluster"/>
    <dgm:cxn modelId="{BEDADC6F-B69B-4040-8E12-36116EBE96CF}" type="presParOf" srcId="{3A3CA113-79BE-486F-94A0-7A662161500D}" destId="{7E173F8E-395B-4EAB-836E-F23572A05CA6}" srcOrd="8" destOrd="0" presId="urn:microsoft.com/office/officeart/2008/layout/HexagonCluster"/>
    <dgm:cxn modelId="{75FAC061-87B3-46DC-88EE-D2DC09509FD4}" type="presParOf" srcId="{7E173F8E-395B-4EAB-836E-F23572A05CA6}" destId="{7F44EEA6-8074-43B3-83F3-809B3458F6D0}" srcOrd="0" destOrd="0" presId="urn:microsoft.com/office/officeart/2008/layout/HexagonCluster"/>
    <dgm:cxn modelId="{98A46B1E-D5AB-4E70-A9B7-5658FBA2EA1A}" type="presParOf" srcId="{3A3CA113-79BE-486F-94A0-7A662161500D}" destId="{54E26195-990D-4BE1-86A4-F8574E002859}" srcOrd="9" destOrd="0" presId="urn:microsoft.com/office/officeart/2008/layout/HexagonCluster"/>
    <dgm:cxn modelId="{BA263C91-08CB-45A6-B25A-6C166BA41810}" type="presParOf" srcId="{54E26195-990D-4BE1-86A4-F8574E002859}" destId="{0C94D5BF-6F6B-4FE7-915E-1B74165ABDF6}" srcOrd="0" destOrd="0" presId="urn:microsoft.com/office/officeart/2008/layout/HexagonCluster"/>
    <dgm:cxn modelId="{F4566F84-5926-47E7-8F4F-677A1B07F827}" type="presParOf" srcId="{3A3CA113-79BE-486F-94A0-7A662161500D}" destId="{4C7D6FD8-AA26-4E73-9FE2-AD5453D65204}" srcOrd="10" destOrd="0" presId="urn:microsoft.com/office/officeart/2008/layout/HexagonCluster"/>
    <dgm:cxn modelId="{4A61CD53-465A-4A53-8E2C-B0BA6F585335}" type="presParOf" srcId="{4C7D6FD8-AA26-4E73-9FE2-AD5453D65204}" destId="{2F9420C1-6A5A-4DEB-BD9D-013ABAEACD3F}" srcOrd="0" destOrd="0" presId="urn:microsoft.com/office/officeart/2008/layout/HexagonCluster"/>
    <dgm:cxn modelId="{B9C5A228-31D7-4906-A46C-49C3C67A33D2}" type="presParOf" srcId="{3A3CA113-79BE-486F-94A0-7A662161500D}" destId="{6B43A70B-3A32-476A-A116-803202D2DA5D}" srcOrd="11" destOrd="0" presId="urn:microsoft.com/office/officeart/2008/layout/HexagonCluster"/>
    <dgm:cxn modelId="{7F9CBB3A-CA63-456E-98E3-2BB2444EFEFB}" type="presParOf" srcId="{6B43A70B-3A32-476A-A116-803202D2DA5D}" destId="{3CED9DA1-18B5-45D3-B741-3E9589114A6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EE8A38-6B20-47A1-BDC0-D27E7AA8B7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0F621C3-8F63-4651-BEA5-3FCD4B9E4AE6}">
      <dgm:prSet phldrT="[Szöveg]"/>
      <dgm:spPr/>
      <dgm:t>
        <a:bodyPr/>
        <a:lstStyle/>
        <a:p>
          <a:r>
            <a: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Pénzügyi számlainformációkkal </a:t>
          </a:r>
          <a:endParaRPr lang="hu-HU" dirty="0"/>
        </a:p>
      </dgm:t>
    </dgm:pt>
    <dgm:pt modelId="{5C48998E-8C0E-4281-8A08-65BD36C68BC7}" type="parTrans" cxnId="{68E2A52C-F285-4F58-BAD9-7E811C9296BB}">
      <dgm:prSet/>
      <dgm:spPr/>
      <dgm:t>
        <a:bodyPr/>
        <a:lstStyle/>
        <a:p>
          <a:endParaRPr lang="hu-HU"/>
        </a:p>
      </dgm:t>
    </dgm:pt>
    <dgm:pt modelId="{E4A27CAC-B909-4F89-8BEA-2B9232B4393F}" type="sibTrans" cxnId="{68E2A52C-F285-4F58-BAD9-7E811C9296BB}">
      <dgm:prSet/>
      <dgm:spPr/>
      <dgm:t>
        <a:bodyPr/>
        <a:lstStyle/>
        <a:p>
          <a:endParaRPr lang="hu-HU"/>
        </a:p>
      </dgm:t>
    </dgm:pt>
    <dgm:pt modelId="{C8697A00-D59D-4885-BBC2-BCDB46605E18}">
      <dgm:prSet phldrT="[Szöveg]"/>
      <dgm:spPr/>
      <dgm:t>
        <a:bodyPr/>
        <a:lstStyle/>
        <a:p>
          <a:r>
            <a: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Jövedelemadatok</a:t>
          </a:r>
          <a:r>
            <a:rPr lang="hu-HU" dirty="0" smtClean="0"/>
            <a:t/>
          </a:r>
          <a:br>
            <a:rPr lang="hu-HU" dirty="0" smtClean="0"/>
          </a:br>
          <a:endParaRPr lang="hu-HU" dirty="0"/>
        </a:p>
      </dgm:t>
    </dgm:pt>
    <dgm:pt modelId="{0268F764-521F-46B6-9ADE-3B2C8E6AF273}" type="parTrans" cxnId="{BB70098D-289F-4FF3-B8BE-561F6DB8E37B}">
      <dgm:prSet/>
      <dgm:spPr/>
      <dgm:t>
        <a:bodyPr/>
        <a:lstStyle/>
        <a:p>
          <a:endParaRPr lang="hu-HU"/>
        </a:p>
      </dgm:t>
    </dgm:pt>
    <dgm:pt modelId="{F84B3296-64A7-4507-B722-64B16FBCC030}" type="sibTrans" cxnId="{BB70098D-289F-4FF3-B8BE-561F6DB8E37B}">
      <dgm:prSet/>
      <dgm:spPr/>
      <dgm:t>
        <a:bodyPr/>
        <a:lstStyle/>
        <a:p>
          <a:endParaRPr lang="hu-HU"/>
        </a:p>
      </dgm:t>
    </dgm:pt>
    <dgm:pt modelId="{5866FFB6-E60D-45FD-AA44-4468CC63E678}">
      <dgm:prSet phldrT="[Szöveg]"/>
      <dgm:spPr/>
      <dgm:t>
        <a:bodyPr/>
        <a:lstStyle/>
        <a:p>
          <a:pPr rtl="0"/>
          <a:r>
            <a:rPr lang="hu-HU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Feltételes adó megállapítás </a:t>
          </a:r>
          <a:endParaRPr lang="hu-HU" dirty="0"/>
        </a:p>
      </dgm:t>
    </dgm:pt>
    <dgm:pt modelId="{F6A58673-5CD0-4CB3-84DE-ACA291AB5EFD}" type="parTrans" cxnId="{040A7A2C-26D6-4955-AB3A-AE341106AEDE}">
      <dgm:prSet/>
      <dgm:spPr/>
      <dgm:t>
        <a:bodyPr/>
        <a:lstStyle/>
        <a:p>
          <a:endParaRPr lang="hu-HU"/>
        </a:p>
      </dgm:t>
    </dgm:pt>
    <dgm:pt modelId="{684FB70A-242A-4885-8E15-A3A79DC2FAD8}" type="sibTrans" cxnId="{040A7A2C-26D6-4955-AB3A-AE341106AEDE}">
      <dgm:prSet/>
      <dgm:spPr/>
      <dgm:t>
        <a:bodyPr/>
        <a:lstStyle/>
        <a:p>
          <a:endParaRPr lang="hu-HU"/>
        </a:p>
      </dgm:t>
    </dgm:pt>
    <dgm:pt modelId="{0F22E8EB-8D0A-4243-A363-C9BD155954AF}">
      <dgm:prSet phldrT="[Szöveg]"/>
      <dgm:spPr/>
      <dgm:t>
        <a:bodyPr/>
        <a:lstStyle/>
        <a:p>
          <a:pPr rtl="0"/>
          <a:r>
            <a:rPr lang="hu-HU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Multinacionális vállalatcsoportok adatai</a:t>
          </a:r>
          <a:endParaRPr lang="hu-HU" dirty="0"/>
        </a:p>
      </dgm:t>
    </dgm:pt>
    <dgm:pt modelId="{BA2F6C35-2667-4E00-A015-CB9FCF289451}" type="parTrans" cxnId="{484F3AF6-779E-41AC-983D-15D9EE473A93}">
      <dgm:prSet/>
      <dgm:spPr/>
      <dgm:t>
        <a:bodyPr/>
        <a:lstStyle/>
        <a:p>
          <a:endParaRPr lang="hu-HU"/>
        </a:p>
      </dgm:t>
    </dgm:pt>
    <dgm:pt modelId="{D152EA5F-96EB-47BD-AC76-76DC25453EA4}" type="sibTrans" cxnId="{484F3AF6-779E-41AC-983D-15D9EE473A93}">
      <dgm:prSet/>
      <dgm:spPr/>
      <dgm:t>
        <a:bodyPr/>
        <a:lstStyle/>
        <a:p>
          <a:endParaRPr lang="hu-HU"/>
        </a:p>
      </dgm:t>
    </dgm:pt>
    <dgm:pt modelId="{51CA2B31-3DA4-4CEF-8623-0E4EB10654A5}" type="pres">
      <dgm:prSet presAssocID="{40EE8A38-6B20-47A1-BDC0-D27E7AA8B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8F9875A-6C8A-4BA5-A35C-4B1D34F99CE0}" type="pres">
      <dgm:prSet presAssocID="{A0F621C3-8F63-4651-BEA5-3FCD4B9E4A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FEDD06-EC2E-4E70-A863-B6F467120E15}" type="pres">
      <dgm:prSet presAssocID="{E4A27CAC-B909-4F89-8BEA-2B9232B4393F}" presName="sibTrans" presStyleCnt="0"/>
      <dgm:spPr/>
    </dgm:pt>
    <dgm:pt modelId="{3B5F7D91-6F43-4C55-ABBC-8D5B411E2DA3}" type="pres">
      <dgm:prSet presAssocID="{C8697A00-D59D-4885-BBC2-BCDB46605E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BC9B0B-504E-4C46-A232-B4D44E0E4CCD}" type="pres">
      <dgm:prSet presAssocID="{F84B3296-64A7-4507-B722-64B16FBCC030}" presName="sibTrans" presStyleCnt="0"/>
      <dgm:spPr/>
    </dgm:pt>
    <dgm:pt modelId="{6AFDB7F7-32E4-4A44-9CC4-80D7D520BDE4}" type="pres">
      <dgm:prSet presAssocID="{5866FFB6-E60D-45FD-AA44-4468CC63E6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53B54A-3013-4751-9707-7A4D4C66A9D0}" type="pres">
      <dgm:prSet presAssocID="{684FB70A-242A-4885-8E15-A3A79DC2FAD8}" presName="sibTrans" presStyleCnt="0"/>
      <dgm:spPr/>
    </dgm:pt>
    <dgm:pt modelId="{7BE1C96F-1AD2-4217-A128-01C0339E438F}" type="pres">
      <dgm:prSet presAssocID="{0F22E8EB-8D0A-4243-A363-C9BD155954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C795311-39E5-4CCA-A760-5B7529B676A1}" type="presOf" srcId="{40EE8A38-6B20-47A1-BDC0-D27E7AA8B7D5}" destId="{51CA2B31-3DA4-4CEF-8623-0E4EB10654A5}" srcOrd="0" destOrd="0" presId="urn:microsoft.com/office/officeart/2005/8/layout/default"/>
    <dgm:cxn modelId="{484F3AF6-779E-41AC-983D-15D9EE473A93}" srcId="{40EE8A38-6B20-47A1-BDC0-D27E7AA8B7D5}" destId="{0F22E8EB-8D0A-4243-A363-C9BD155954AF}" srcOrd="3" destOrd="0" parTransId="{BA2F6C35-2667-4E00-A015-CB9FCF289451}" sibTransId="{D152EA5F-96EB-47BD-AC76-76DC25453EA4}"/>
    <dgm:cxn modelId="{0C1AB385-8F09-4F15-A24D-54F7796155A2}" type="presOf" srcId="{5866FFB6-E60D-45FD-AA44-4468CC63E678}" destId="{6AFDB7F7-32E4-4A44-9CC4-80D7D520BDE4}" srcOrd="0" destOrd="0" presId="urn:microsoft.com/office/officeart/2005/8/layout/default"/>
    <dgm:cxn modelId="{26ACA301-1554-467A-BD7D-DD3C4BFDB551}" type="presOf" srcId="{C8697A00-D59D-4885-BBC2-BCDB46605E18}" destId="{3B5F7D91-6F43-4C55-ABBC-8D5B411E2DA3}" srcOrd="0" destOrd="0" presId="urn:microsoft.com/office/officeart/2005/8/layout/default"/>
    <dgm:cxn modelId="{68E2A52C-F285-4F58-BAD9-7E811C9296BB}" srcId="{40EE8A38-6B20-47A1-BDC0-D27E7AA8B7D5}" destId="{A0F621C3-8F63-4651-BEA5-3FCD4B9E4AE6}" srcOrd="0" destOrd="0" parTransId="{5C48998E-8C0E-4281-8A08-65BD36C68BC7}" sibTransId="{E4A27CAC-B909-4F89-8BEA-2B9232B4393F}"/>
    <dgm:cxn modelId="{20D89CB6-5F8B-492F-BE2D-CC3C3AF4158D}" type="presOf" srcId="{0F22E8EB-8D0A-4243-A363-C9BD155954AF}" destId="{7BE1C96F-1AD2-4217-A128-01C0339E438F}" srcOrd="0" destOrd="0" presId="urn:microsoft.com/office/officeart/2005/8/layout/default"/>
    <dgm:cxn modelId="{BB70098D-289F-4FF3-B8BE-561F6DB8E37B}" srcId="{40EE8A38-6B20-47A1-BDC0-D27E7AA8B7D5}" destId="{C8697A00-D59D-4885-BBC2-BCDB46605E18}" srcOrd="1" destOrd="0" parTransId="{0268F764-521F-46B6-9ADE-3B2C8E6AF273}" sibTransId="{F84B3296-64A7-4507-B722-64B16FBCC030}"/>
    <dgm:cxn modelId="{040A7A2C-26D6-4955-AB3A-AE341106AEDE}" srcId="{40EE8A38-6B20-47A1-BDC0-D27E7AA8B7D5}" destId="{5866FFB6-E60D-45FD-AA44-4468CC63E678}" srcOrd="2" destOrd="0" parTransId="{F6A58673-5CD0-4CB3-84DE-ACA291AB5EFD}" sibTransId="{684FB70A-242A-4885-8E15-A3A79DC2FAD8}"/>
    <dgm:cxn modelId="{45E7C595-6B42-4B97-A4C1-9098E31C5609}" type="presOf" srcId="{A0F621C3-8F63-4651-BEA5-3FCD4B9E4AE6}" destId="{18F9875A-6C8A-4BA5-A35C-4B1D34F99CE0}" srcOrd="0" destOrd="0" presId="urn:microsoft.com/office/officeart/2005/8/layout/default"/>
    <dgm:cxn modelId="{5BBB8489-DFFA-41CB-917E-AD3B7C2A8015}" type="presParOf" srcId="{51CA2B31-3DA4-4CEF-8623-0E4EB10654A5}" destId="{18F9875A-6C8A-4BA5-A35C-4B1D34F99CE0}" srcOrd="0" destOrd="0" presId="urn:microsoft.com/office/officeart/2005/8/layout/default"/>
    <dgm:cxn modelId="{1E0C4B8D-386B-448F-BC8E-372F4840375E}" type="presParOf" srcId="{51CA2B31-3DA4-4CEF-8623-0E4EB10654A5}" destId="{AEFEDD06-EC2E-4E70-A863-B6F467120E15}" srcOrd="1" destOrd="0" presId="urn:microsoft.com/office/officeart/2005/8/layout/default"/>
    <dgm:cxn modelId="{6FF8921E-65CE-419E-9C98-BB93013D72B9}" type="presParOf" srcId="{51CA2B31-3DA4-4CEF-8623-0E4EB10654A5}" destId="{3B5F7D91-6F43-4C55-ABBC-8D5B411E2DA3}" srcOrd="2" destOrd="0" presId="urn:microsoft.com/office/officeart/2005/8/layout/default"/>
    <dgm:cxn modelId="{9211762A-A7C9-48A3-ABE6-04CCD0C227AA}" type="presParOf" srcId="{51CA2B31-3DA4-4CEF-8623-0E4EB10654A5}" destId="{DFBC9B0B-504E-4C46-A232-B4D44E0E4CCD}" srcOrd="3" destOrd="0" presId="urn:microsoft.com/office/officeart/2005/8/layout/default"/>
    <dgm:cxn modelId="{CE78B5D6-04EC-4EE4-BE51-BD899FDA3719}" type="presParOf" srcId="{51CA2B31-3DA4-4CEF-8623-0E4EB10654A5}" destId="{6AFDB7F7-32E4-4A44-9CC4-80D7D520BDE4}" srcOrd="4" destOrd="0" presId="urn:microsoft.com/office/officeart/2005/8/layout/default"/>
    <dgm:cxn modelId="{FC4CE243-7D7D-47A2-AB04-011D20E76DF2}" type="presParOf" srcId="{51CA2B31-3DA4-4CEF-8623-0E4EB10654A5}" destId="{7A53B54A-3013-4751-9707-7A4D4C66A9D0}" srcOrd="5" destOrd="0" presId="urn:microsoft.com/office/officeart/2005/8/layout/default"/>
    <dgm:cxn modelId="{1ABCB6F8-8E13-4193-A704-457632C20638}" type="presParOf" srcId="{51CA2B31-3DA4-4CEF-8623-0E4EB10654A5}" destId="{7BE1C96F-1AD2-4217-A128-01C0339E438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F3736-B772-4020-905F-DC7FD4A4D576}">
      <dsp:nvSpPr>
        <dsp:cNvPr id="0" name=""/>
        <dsp:cNvSpPr/>
      </dsp:nvSpPr>
      <dsp:spPr>
        <a:xfrm>
          <a:off x="2208620" y="345021"/>
          <a:ext cx="4354233" cy="1512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B98CA-EA5D-4E60-A200-C7CBEC8226FE}">
      <dsp:nvSpPr>
        <dsp:cNvPr id="0" name=""/>
        <dsp:cNvSpPr/>
      </dsp:nvSpPr>
      <dsp:spPr>
        <a:xfrm>
          <a:off x="4104454" y="3974640"/>
          <a:ext cx="576066" cy="256528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F59D9-72A7-4F2E-9269-4E97FA5F5E43}">
      <dsp:nvSpPr>
        <dsp:cNvPr id="0" name=""/>
        <dsp:cNvSpPr/>
      </dsp:nvSpPr>
      <dsp:spPr>
        <a:xfrm>
          <a:off x="2448272" y="4278178"/>
          <a:ext cx="3888432" cy="51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Adatok együttes elemzése ADATTÁRHÁZAKBAN</a:t>
          </a:r>
          <a:endParaRPr lang="hu-H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48272" y="4278178"/>
        <a:ext cx="3888432" cy="510123"/>
      </dsp:txXfrm>
    </dsp:sp>
    <dsp:sp modelId="{EA59D6EA-01BE-4B73-A608-E7C7596EFEAA}">
      <dsp:nvSpPr>
        <dsp:cNvPr id="0" name=""/>
        <dsp:cNvSpPr/>
      </dsp:nvSpPr>
      <dsp:spPr>
        <a:xfrm>
          <a:off x="3672405" y="1973977"/>
          <a:ext cx="1518918" cy="151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NAV által előállított adatok</a:t>
          </a:r>
          <a:endParaRPr lang="hu-HU" sz="1600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3894845" y="2196417"/>
        <a:ext cx="1074038" cy="1074038"/>
      </dsp:txXfrm>
    </dsp:sp>
    <dsp:sp modelId="{CDABD295-4D5D-48A8-99B3-DD73B8284036}">
      <dsp:nvSpPr>
        <dsp:cNvPr id="0" name=""/>
        <dsp:cNvSpPr/>
      </dsp:nvSpPr>
      <dsp:spPr>
        <a:xfrm>
          <a:off x="2704800" y="720076"/>
          <a:ext cx="1518918" cy="151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Adózók által szolgáltatott adatok</a:t>
          </a:r>
          <a:endParaRPr lang="hu-HU" sz="1600" b="0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2927240" y="942516"/>
        <a:ext cx="1074038" cy="1074038"/>
      </dsp:txXfrm>
    </dsp:sp>
    <dsp:sp modelId="{11F92FE2-4623-4426-9B5D-C2499B3DB1DC}">
      <dsp:nvSpPr>
        <dsp:cNvPr id="0" name=""/>
        <dsp:cNvSpPr/>
      </dsp:nvSpPr>
      <dsp:spPr>
        <a:xfrm>
          <a:off x="4257473" y="467210"/>
          <a:ext cx="1518918" cy="151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Harmadik féltől származó adatok</a:t>
          </a:r>
          <a:endParaRPr lang="hu-HU" sz="1600" b="0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4479913" y="689650"/>
        <a:ext cx="1074038" cy="1074038"/>
      </dsp:txXfrm>
    </dsp:sp>
    <dsp:sp modelId="{15926446-A1E1-4A90-AE89-8AD7D3277392}">
      <dsp:nvSpPr>
        <dsp:cNvPr id="0" name=""/>
        <dsp:cNvSpPr/>
      </dsp:nvSpPr>
      <dsp:spPr>
        <a:xfrm>
          <a:off x="1872200" y="0"/>
          <a:ext cx="4752507" cy="37804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38D33-CF1B-4502-B3B5-42105DAFAB55}">
      <dsp:nvSpPr>
        <dsp:cNvPr id="0" name=""/>
        <dsp:cNvSpPr/>
      </dsp:nvSpPr>
      <dsp:spPr>
        <a:xfrm>
          <a:off x="1979814" y="172540"/>
          <a:ext cx="2728653" cy="94762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5DA8A-2373-4B5D-BC92-F9F17C5CB39A}">
      <dsp:nvSpPr>
        <dsp:cNvPr id="0" name=""/>
        <dsp:cNvSpPr/>
      </dsp:nvSpPr>
      <dsp:spPr>
        <a:xfrm>
          <a:off x="3096347" y="2649122"/>
          <a:ext cx="528808" cy="338437"/>
        </a:xfrm>
        <a:prstGeom prst="downArrow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C5D26-84BB-4565-A128-BEF3DE9822B0}">
      <dsp:nvSpPr>
        <dsp:cNvPr id="0" name=""/>
        <dsp:cNvSpPr/>
      </dsp:nvSpPr>
      <dsp:spPr>
        <a:xfrm>
          <a:off x="2079231" y="2763703"/>
          <a:ext cx="2538282" cy="63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 </a:t>
          </a:r>
          <a:endParaRPr lang="hu-HU" sz="2200" kern="1200" dirty="0"/>
        </a:p>
      </dsp:txBody>
      <dsp:txXfrm>
        <a:off x="2079231" y="2763703"/>
        <a:ext cx="2538282" cy="634570"/>
      </dsp:txXfrm>
    </dsp:sp>
    <dsp:sp modelId="{2C99B837-18CC-4193-8645-3A5CF2CC27BA}">
      <dsp:nvSpPr>
        <dsp:cNvPr id="0" name=""/>
        <dsp:cNvSpPr/>
      </dsp:nvSpPr>
      <dsp:spPr>
        <a:xfrm>
          <a:off x="2592283" y="1152132"/>
          <a:ext cx="1313342" cy="98192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Pénztárgép adatközlő  lapok</a:t>
          </a:r>
          <a:endParaRPr lang="hu-HU" sz="1500" kern="1200" dirty="0"/>
        </a:p>
      </dsp:txBody>
      <dsp:txXfrm>
        <a:off x="2784617" y="1295931"/>
        <a:ext cx="928674" cy="694326"/>
      </dsp:txXfrm>
    </dsp:sp>
    <dsp:sp modelId="{753037DD-9DB2-420B-BF41-60EF2FCC55BB}">
      <dsp:nvSpPr>
        <dsp:cNvPr id="0" name=""/>
        <dsp:cNvSpPr/>
      </dsp:nvSpPr>
      <dsp:spPr>
        <a:xfrm>
          <a:off x="1500918" y="110153"/>
          <a:ext cx="1523416" cy="125800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baseline="0" dirty="0" smtClean="0"/>
            <a:t>Pénztárgép technikai adatok</a:t>
          </a:r>
          <a:endParaRPr lang="hu-HU" sz="1500" kern="1200" baseline="0" dirty="0"/>
        </a:p>
      </dsp:txBody>
      <dsp:txXfrm>
        <a:off x="1724017" y="294383"/>
        <a:ext cx="1077218" cy="889541"/>
      </dsp:txXfrm>
    </dsp:sp>
    <dsp:sp modelId="{C0044E35-5FF1-41E5-A120-EAAFEFDDC798}">
      <dsp:nvSpPr>
        <dsp:cNvPr id="0" name=""/>
        <dsp:cNvSpPr/>
      </dsp:nvSpPr>
      <dsp:spPr>
        <a:xfrm>
          <a:off x="3456384" y="1"/>
          <a:ext cx="1881657" cy="145007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baseline="0" dirty="0" smtClean="0"/>
            <a:t>Pénztárgép</a:t>
          </a:r>
          <a:r>
            <a:rPr lang="hu-HU" sz="1500" kern="1200" dirty="0" smtClean="0"/>
            <a:t> forgalmi adatok</a:t>
          </a:r>
          <a:endParaRPr lang="hu-HU" sz="1500" kern="1200" dirty="0"/>
        </a:p>
      </dsp:txBody>
      <dsp:txXfrm>
        <a:off x="3731946" y="212360"/>
        <a:ext cx="1330533" cy="1025358"/>
      </dsp:txXfrm>
    </dsp:sp>
    <dsp:sp modelId="{D6824497-B2D4-48F1-88A9-C4CD341D4809}">
      <dsp:nvSpPr>
        <dsp:cNvPr id="0" name=""/>
        <dsp:cNvSpPr/>
      </dsp:nvSpPr>
      <dsp:spPr>
        <a:xfrm>
          <a:off x="1080112" y="178114"/>
          <a:ext cx="4536519" cy="2509264"/>
        </a:xfrm>
        <a:prstGeom prst="funnel">
          <a:avLst/>
        </a:prstGeom>
        <a:solidFill>
          <a:schemeClr val="accent1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EA7A2-F453-495A-9106-1AA43BE91578}">
      <dsp:nvSpPr>
        <dsp:cNvPr id="0" name=""/>
        <dsp:cNvSpPr/>
      </dsp:nvSpPr>
      <dsp:spPr>
        <a:xfrm>
          <a:off x="2934325" y="1782198"/>
          <a:ext cx="2178242" cy="217824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baseline="0" dirty="0" smtClean="0"/>
            <a:t>Összevetés bevallás adatokkal (áfa, szja, tao)</a:t>
          </a:r>
          <a:endParaRPr lang="hu-HU" sz="1200" kern="1200" baseline="0" dirty="0"/>
        </a:p>
      </dsp:txBody>
      <dsp:txXfrm>
        <a:off x="3372249" y="2292441"/>
        <a:ext cx="1302394" cy="1119661"/>
      </dsp:txXfrm>
    </dsp:sp>
    <dsp:sp modelId="{752025A3-FFB0-4A16-959C-F94E798B8D78}">
      <dsp:nvSpPr>
        <dsp:cNvPr id="0" name=""/>
        <dsp:cNvSpPr/>
      </dsp:nvSpPr>
      <dsp:spPr>
        <a:xfrm>
          <a:off x="1476163" y="1313868"/>
          <a:ext cx="1949281" cy="165375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baseline="0" dirty="0" smtClean="0"/>
            <a:t>Összevetés egyéb törzsadatokkal (telephely, folyószámla)</a:t>
          </a:r>
          <a:endParaRPr lang="hu-HU" sz="1200" kern="1200" baseline="0" dirty="0"/>
        </a:p>
      </dsp:txBody>
      <dsp:txXfrm>
        <a:off x="1935459" y="1732722"/>
        <a:ext cx="1030689" cy="816045"/>
      </dsp:txXfrm>
    </dsp:sp>
    <dsp:sp modelId="{282CC903-961F-4F59-AE7F-B3C4E33FBCF5}">
      <dsp:nvSpPr>
        <dsp:cNvPr id="0" name=""/>
        <dsp:cNvSpPr/>
      </dsp:nvSpPr>
      <dsp:spPr>
        <a:xfrm rot="20700000">
          <a:off x="2554285" y="174421"/>
          <a:ext cx="1552169" cy="15521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baseline="0" dirty="0" smtClean="0"/>
            <a:t>Adatok idősoros elemzése</a:t>
          </a:r>
          <a:endParaRPr lang="hu-HU" sz="1200" kern="1200" baseline="0" dirty="0"/>
        </a:p>
      </dsp:txBody>
      <dsp:txXfrm rot="-20700000">
        <a:off x="2894721" y="514857"/>
        <a:ext cx="871296" cy="871296"/>
      </dsp:txXfrm>
    </dsp:sp>
    <dsp:sp modelId="{2C871A91-361F-4C91-B5DE-218B8DA061CA}">
      <dsp:nvSpPr>
        <dsp:cNvPr id="0" name=""/>
        <dsp:cNvSpPr/>
      </dsp:nvSpPr>
      <dsp:spPr>
        <a:xfrm>
          <a:off x="2764286" y="1454951"/>
          <a:ext cx="2788149" cy="2788149"/>
        </a:xfrm>
        <a:prstGeom prst="circularArrow">
          <a:avLst>
            <a:gd name="adj1" fmla="val 4687"/>
            <a:gd name="adj2" fmla="val 299029"/>
            <a:gd name="adj3" fmla="val 2510441"/>
            <a:gd name="adj4" fmla="val 1587366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7D7A1-819F-497B-8A18-5F46CBE94BD0}">
      <dsp:nvSpPr>
        <dsp:cNvPr id="0" name=""/>
        <dsp:cNvSpPr/>
      </dsp:nvSpPr>
      <dsp:spPr>
        <a:xfrm>
          <a:off x="1386430" y="917826"/>
          <a:ext cx="2025765" cy="20257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7CC62-E174-422D-BBDF-E2E5ED0EC1B6}">
      <dsp:nvSpPr>
        <dsp:cNvPr id="0" name=""/>
        <dsp:cNvSpPr/>
      </dsp:nvSpPr>
      <dsp:spPr>
        <a:xfrm>
          <a:off x="2195252" y="-164558"/>
          <a:ext cx="2184182" cy="21841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1C27F-FDF3-48AA-9DA7-FDF20C7E9F97}">
      <dsp:nvSpPr>
        <dsp:cNvPr id="0" name=""/>
        <dsp:cNvSpPr/>
      </dsp:nvSpPr>
      <dsp:spPr>
        <a:xfrm>
          <a:off x="49267" y="0"/>
          <a:ext cx="3702122" cy="3702122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A9336-2E9F-4A35-A002-ADB8B8478E05}">
      <dsp:nvSpPr>
        <dsp:cNvPr id="0" name=""/>
        <dsp:cNvSpPr/>
      </dsp:nvSpPr>
      <dsp:spPr>
        <a:xfrm>
          <a:off x="1900328" y="372200"/>
          <a:ext cx="2406379" cy="87636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Célzott helyszíni ellenőrzések, forgalomszámlálás</a:t>
          </a:r>
          <a:endParaRPr lang="hu-HU" sz="1500" kern="1200" dirty="0"/>
        </a:p>
      </dsp:txBody>
      <dsp:txXfrm>
        <a:off x="1943108" y="414980"/>
        <a:ext cx="2320819" cy="790801"/>
      </dsp:txXfrm>
    </dsp:sp>
    <dsp:sp modelId="{CAD24D1E-C7DF-4057-ACE5-A4A5E5F3E062}">
      <dsp:nvSpPr>
        <dsp:cNvPr id="0" name=""/>
        <dsp:cNvSpPr/>
      </dsp:nvSpPr>
      <dsp:spPr>
        <a:xfrm>
          <a:off x="1900328" y="1358107"/>
          <a:ext cx="2406379" cy="876361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Utólagos ellenőrzések bevallási adatoktól való eltérés esetén</a:t>
          </a:r>
          <a:endParaRPr lang="hu-HU" sz="1500" kern="1200" dirty="0"/>
        </a:p>
      </dsp:txBody>
      <dsp:txXfrm>
        <a:off x="1943108" y="1400887"/>
        <a:ext cx="2320819" cy="790801"/>
      </dsp:txXfrm>
    </dsp:sp>
    <dsp:sp modelId="{8432E419-0A7A-4157-8EEA-57F3A8659566}">
      <dsp:nvSpPr>
        <dsp:cNvPr id="0" name=""/>
        <dsp:cNvSpPr/>
      </dsp:nvSpPr>
      <dsp:spPr>
        <a:xfrm>
          <a:off x="1900328" y="2344014"/>
          <a:ext cx="2406379" cy="876361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Egyéb kockázatkezelési, statisztikai célú elemzések</a:t>
          </a:r>
          <a:endParaRPr lang="hu-HU" sz="1500" kern="1200" dirty="0"/>
        </a:p>
      </dsp:txBody>
      <dsp:txXfrm>
        <a:off x="1943108" y="2386794"/>
        <a:ext cx="2320819" cy="790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ADC38-5BFE-43B9-95FE-086C916CB529}" type="datetimeFigureOut">
              <a:rPr lang="hu-HU" smtClean="0"/>
              <a:t>2019.05.07.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43A6F-BBD0-4A5C-A07F-3B37A230CA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831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0106A-D22A-4463-B889-CF7C9FED2884}" type="datetimeFigureOut">
              <a:rPr lang="hu-HU" smtClean="0"/>
              <a:t>2019.05.07.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B0A1-4CF9-4F5B-8E6E-65EF5F40B8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22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89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B0A1-4CF9-4F5B-8E6E-65EF5F40B8B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40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7934875-F1C6-403D-A9A2-A6BE35270A60}" type="slidenum">
              <a:rPr lang="hu-HU" altLang="hu-HU">
                <a:solidFill>
                  <a:prstClr val="black"/>
                </a:solidFill>
              </a:rPr>
              <a:pPr/>
              <a:t>17</a:t>
            </a:fld>
            <a:endParaRPr lang="hu-HU" alt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7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BC9DFD-B747-4406-A6D3-AC89DAE22FD2}" type="slidenum">
              <a:rPr lang="hu-HU" altLang="hu-HU">
                <a:solidFill>
                  <a:prstClr val="black"/>
                </a:solidFill>
              </a:rPr>
              <a:pPr/>
              <a:t>18</a:t>
            </a:fld>
            <a:endParaRPr lang="hu-HU" alt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25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 smtClean="0">
              <a:solidFill>
                <a:srgbClr val="000000"/>
              </a:solidFill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B0A1-4CF9-4F5B-8E6E-65EF5F40B8B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396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21614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9033-FD9E-4795-9C85-FFAEEEE0CDEF}" type="slidenum">
              <a:rPr lang="hu-HU" smtClean="0">
                <a:solidFill>
                  <a:prstClr val="black"/>
                </a:solidFill>
              </a:rPr>
              <a:pPr/>
              <a:t>22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3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dirty="0" smtClean="0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00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270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>
                <a:solidFill>
                  <a:prstClr val="black"/>
                </a:solidFill>
              </a:rPr>
              <a:pPr/>
              <a:t>26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5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34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15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5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0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641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1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280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 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1356-90AF-4DBC-A4F7-A9F83D64264E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5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D1A2-DC40-4FF7-A8A2-2C8397059FDC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4CDF-3949-4455-8A00-34044DB651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5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FBF8-21E8-4C6E-9B0B-5E04278FDE99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0FA2-46A8-4409-96E0-B9C0C1F25F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96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F58F-A3A9-4117-BB4F-45856A52B19E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C653-A8BE-476D-AEB2-C2E352DEA1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34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AC3B-C327-4417-938B-60C717E1762C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F85D8-4155-4D0E-9C2D-D524559AAC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80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DC1A-178B-496C-AFF4-3CF527716D0E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7889-F75C-47B6-BDF8-730A8E5D45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02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705A-4653-425C-AF49-31F4F3816A16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98C5-CBF5-474B-B00F-F33A8F3194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13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19C9-0CA4-427B-BE5D-6B7196E8B2B1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2A3B-1049-46C9-9706-9334D385ED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47D9-CC83-4461-97B5-B10949D70741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4C8D-BC06-45F8-A068-7831BB677E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33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52FA-330A-4D41-A079-F4AC3AC09F78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394C-816E-459A-9E32-E70B0B5494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83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73D0-A5B9-4F63-BB47-3B673FACB88C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2086-BCD9-4731-AB7B-AE383CC309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33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3B28-154E-484B-B64D-EF75480663BD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14DA-54CD-413B-BA06-0DC2B53C57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34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696A19-BA9C-4BA7-87F5-81A49B33A47A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25E829-A22E-47D2-A911-29EC07F9F3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cid:image001.jpg@01CF385E.186E5940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338" name="Line 1"/>
          <p:cNvSpPr>
            <a:spLocks noChangeShapeType="1"/>
          </p:cNvSpPr>
          <p:nvPr/>
        </p:nvSpPr>
        <p:spPr bwMode="auto">
          <a:xfrm flipH="1">
            <a:off x="2330292" y="1468755"/>
            <a:ext cx="0" cy="3834765"/>
          </a:xfrm>
          <a:prstGeom prst="line">
            <a:avLst/>
          </a:prstGeom>
          <a:noFill/>
          <a:ln w="12700">
            <a:solidFill>
              <a:srgbClr val="A399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4442"/>
            <a:ext cx="1828800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zövegdoboz 1"/>
          <p:cNvSpPr txBox="1">
            <a:spLocks noChangeArrowheads="1"/>
          </p:cNvSpPr>
          <p:nvPr/>
        </p:nvSpPr>
        <p:spPr bwMode="auto">
          <a:xfrm>
            <a:off x="3016092" y="1938814"/>
            <a:ext cx="499062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hu-HU" altLang="hu-HU" sz="2880" dirty="0" err="1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NAV-nál</a:t>
            </a:r>
            <a:r>
              <a:rPr lang="hu-HU" altLang="hu-HU" sz="288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alkalmazott új adatforrások: tapasztalatok és kihívások</a:t>
            </a:r>
            <a:endParaRPr lang="en-US" altLang="hu-HU" sz="2880" dirty="0">
              <a:latin typeface="Verdana Bold" charset="0"/>
              <a:ea typeface="Lucida Grande" charset="0"/>
              <a:cs typeface="Lucida Grande" charset="0"/>
              <a:sym typeface="Verdana Bold" charset="0"/>
            </a:endParaRPr>
          </a:p>
        </p:txBody>
      </p:sp>
      <p:sp>
        <p:nvSpPr>
          <p:cNvPr id="14341" name="Szövegdoboz 2"/>
          <p:cNvSpPr txBox="1">
            <a:spLocks noChangeArrowheads="1"/>
          </p:cNvSpPr>
          <p:nvPr/>
        </p:nvSpPr>
        <p:spPr bwMode="auto">
          <a:xfrm>
            <a:off x="3016092" y="5303520"/>
            <a:ext cx="4796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hu-HU" altLang="hu-HU" sz="1800" b="1" dirty="0"/>
              <a:t>Gyetvai Csaba</a:t>
            </a:r>
          </a:p>
          <a:p>
            <a:pPr algn="ctr" eaLnBrk="1" hangingPunct="1"/>
            <a:r>
              <a:rPr lang="hu-HU" altLang="hu-HU" sz="1800" dirty="0"/>
              <a:t>Kockázatkezelési és Kiválasztási Főosztály</a:t>
            </a:r>
          </a:p>
        </p:txBody>
      </p:sp>
    </p:spTree>
    <p:extLst>
      <p:ext uri="{BB962C8B-B14F-4D97-AF65-F5344CB8AC3E}">
        <p14:creationId xmlns:p14="http://schemas.microsoft.com/office/powerpoint/2010/main" val="22285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66496"/>
            <a:ext cx="9180512" cy="71244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249061" y="116632"/>
            <a:ext cx="8784976" cy="9685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EKÁER kockázatkezelés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5864" y="841007"/>
            <a:ext cx="8229600" cy="48110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hu-HU" b="1" dirty="0">
                <a:latin typeface="+mj-lt"/>
                <a:ea typeface="+mj-ea"/>
                <a:cs typeface="+mj-cs"/>
              </a:rPr>
              <a:t>A kockázatkezelésben is integrált megoldás született!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539552" y="980728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35968" y="6237312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yamatábra: Adatok 8"/>
          <p:cNvSpPr/>
          <p:nvPr/>
        </p:nvSpPr>
        <p:spPr>
          <a:xfrm>
            <a:off x="539552" y="3860111"/>
            <a:ext cx="1828800" cy="77533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100" dirty="0">
                <a:solidFill>
                  <a:prstClr val="white"/>
                </a:solidFill>
                <a:ea typeface="Calibri"/>
                <a:cs typeface="Times New Roman"/>
              </a:rPr>
              <a:t>Bejelentés - szállítmány adatok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54" y="4243750"/>
            <a:ext cx="8350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15228"/>
            <a:ext cx="14668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2" y="4184308"/>
            <a:ext cx="8350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74720"/>
            <a:ext cx="13525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58" y="5130921"/>
            <a:ext cx="13620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4" y="3993985"/>
            <a:ext cx="1015950" cy="16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0314">
            <a:off x="5303654" y="4796874"/>
            <a:ext cx="733784" cy="1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9508">
            <a:off x="4330155" y="4835135"/>
            <a:ext cx="733708" cy="1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7" y="4902477"/>
            <a:ext cx="4445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0" y="1714501"/>
            <a:ext cx="7965592" cy="200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86" y="5358882"/>
            <a:ext cx="8350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8316" y="5640508"/>
            <a:ext cx="8350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50122" y="5158513"/>
            <a:ext cx="144016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prstClr val="black"/>
                </a:solidFill>
              </a:rPr>
              <a:t>HUGO</a:t>
            </a:r>
          </a:p>
        </p:txBody>
      </p:sp>
      <p:sp>
        <p:nvSpPr>
          <p:cNvPr id="25" name="Téglalap 24"/>
          <p:cNvSpPr/>
          <p:nvPr/>
        </p:nvSpPr>
        <p:spPr>
          <a:xfrm>
            <a:off x="7887673" y="3468570"/>
            <a:ext cx="860790" cy="1764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>
                <a:solidFill>
                  <a:prstClr val="black"/>
                </a:solidFill>
              </a:rPr>
              <a:t>Kockázati információk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53367" y="4184306"/>
            <a:ext cx="458995" cy="10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5" y="4336706"/>
            <a:ext cx="458995" cy="10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5" y="4041748"/>
            <a:ext cx="458995" cy="10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1" y="35135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968536"/>
          </a:xfrm>
        </p:spPr>
        <p:txBody>
          <a:bodyPr>
            <a:noAutofit/>
          </a:bodyPr>
          <a:lstStyle/>
          <a:p>
            <a:r>
              <a:rPr lang="hu-HU" sz="2800" b="1" dirty="0"/>
              <a:t>Az Elektronikus </a:t>
            </a:r>
            <a:r>
              <a:rPr lang="hu-HU" sz="2800" b="1" dirty="0" smtClean="0"/>
              <a:t>Közútiáruforgalom-ellenőrző </a:t>
            </a:r>
            <a:r>
              <a:rPr lang="hu-HU" sz="2800" b="1" dirty="0"/>
              <a:t>Rendszer</a:t>
            </a:r>
            <a:r>
              <a:rPr lang="en-US" sz="2800" b="1" dirty="0"/>
              <a:t> (EKAER) </a:t>
            </a:r>
            <a:r>
              <a:rPr lang="hu-HU" sz="2800" b="1" dirty="0"/>
              <a:t>kockázatkezelése</a:t>
            </a:r>
            <a:r>
              <a:rPr lang="en-US" sz="2500" b="1" dirty="0"/>
              <a:t> </a:t>
            </a:r>
            <a:endParaRPr lang="hu-HU" sz="2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0616" y="986824"/>
            <a:ext cx="8332712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800" b="1" dirty="0"/>
              <a:t>A kockázatkezelés területei</a:t>
            </a:r>
            <a:endParaRPr lang="en-US" b="1" dirty="0" smtClean="0">
              <a:latin typeface="Verdana Bold"/>
            </a:endParaRPr>
          </a:p>
          <a:p>
            <a:pPr lvl="1" algn="just">
              <a:defRPr/>
            </a:pPr>
            <a:endParaRPr lang="hu-HU" dirty="0">
              <a:latin typeface="Verdana Bold"/>
            </a:endParaRPr>
          </a:p>
          <a:p>
            <a:pPr algn="just">
              <a:defRPr/>
            </a:pPr>
            <a:endParaRPr lang="hu-HU" dirty="0">
              <a:latin typeface="Verdana Bold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11</a:t>
            </a:fld>
            <a:endParaRPr lang="hu-HU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539552" y="980728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35968" y="6237312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/>
          </p:nvPr>
        </p:nvGraphicFramePr>
        <p:xfrm>
          <a:off x="964196" y="1548741"/>
          <a:ext cx="7152456" cy="440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200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754814"/>
            <a:ext cx="6465558" cy="31863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478319" y="177614"/>
            <a:ext cx="6172200" cy="726402"/>
          </a:xfrm>
        </p:spPr>
        <p:txBody>
          <a:bodyPr>
            <a:noAutofit/>
          </a:bodyPr>
          <a:lstStyle/>
          <a:p>
            <a:r>
              <a:rPr lang="hu-HU" sz="3200" dirty="0"/>
              <a:t>Belföldi tételes </a:t>
            </a:r>
            <a:r>
              <a:rPr lang="hu-HU" sz="3200" dirty="0" err="1" smtClean="0"/>
              <a:t>áfaadatok</a:t>
            </a:r>
            <a:endParaRPr lang="hu-HU" sz="3200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1691680" y="1052736"/>
            <a:ext cx="6156684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5"/>
          <p:cNvSpPr>
            <a:spLocks noChangeArrowheads="1"/>
          </p:cNvSpPr>
          <p:nvPr/>
        </p:nvSpPr>
        <p:spPr bwMode="auto">
          <a:xfrm>
            <a:off x="179512" y="1201457"/>
            <a:ext cx="8856983" cy="240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722" tIns="30861" rIns="61722" bIns="30861">
            <a:spAutoFit/>
          </a:bodyPr>
          <a:lstStyle/>
          <a:p>
            <a:pPr marL="106085" lvl="1" algn="just">
              <a:spcBef>
                <a:spcPts val="405"/>
              </a:spcBef>
            </a:pPr>
            <a:r>
              <a:rPr lang="hu-H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Beérkezett adatmennyiség:</a:t>
            </a:r>
          </a:p>
          <a:p>
            <a:pPr marL="106085" lvl="1" algn="just">
              <a:spcBef>
                <a:spcPts val="405"/>
              </a:spcBef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Beérkezett számlatételek száma: 		</a:t>
            </a:r>
            <a:r>
              <a:rPr lang="hu-H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20,15 </a:t>
            </a: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millió</a:t>
            </a:r>
          </a:p>
          <a:p>
            <a:pPr marL="106085" lvl="1" algn="just">
              <a:spcBef>
                <a:spcPts val="405"/>
              </a:spcBef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Beérkezett számlatételek száma</a:t>
            </a:r>
          </a:p>
          <a:p>
            <a:pPr marL="106085" lvl="1" algn="just">
              <a:spcBef>
                <a:spcPts val="405"/>
              </a:spcBef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 2013-2014. években </a:t>
            </a:r>
            <a:r>
              <a:rPr lang="hu-HU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(értékhatár 2 </a:t>
            </a:r>
            <a:r>
              <a:rPr lang="hu-HU" sz="15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mFt</a:t>
            </a:r>
            <a:r>
              <a:rPr lang="hu-HU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:	   1,7 millió</a:t>
            </a:r>
          </a:p>
          <a:p>
            <a:pPr marL="106085" lvl="1" algn="just">
              <a:spcBef>
                <a:spcPts val="405"/>
              </a:spcBef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2015-2018. I. félév között </a:t>
            </a:r>
            <a:r>
              <a:rPr lang="hu-HU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(értékhatár 1 </a:t>
            </a:r>
            <a:r>
              <a:rPr lang="hu-HU" sz="15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mFt</a:t>
            </a:r>
            <a:r>
              <a:rPr lang="hu-HU" sz="15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hu-H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	   </a:t>
            </a:r>
            <a:r>
              <a:rPr lang="hu-H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8,4 millió</a:t>
            </a:r>
          </a:p>
          <a:p>
            <a:pPr marL="106085" lvl="1" algn="just">
              <a:spcBef>
                <a:spcPts val="405"/>
              </a:spcBef>
            </a:pPr>
            <a:r>
              <a:rPr lang="hu-H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2018 </a:t>
            </a: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I. </a:t>
            </a:r>
            <a:r>
              <a:rPr lang="hu-H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félévtől napjainkig (értékhatár </a:t>
            </a: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100eFt):	</a:t>
            </a:r>
            <a:r>
              <a:rPr lang="hu-H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hu-H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10,05 millió</a:t>
            </a:r>
            <a:endParaRPr lang="hu-H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06085" lvl="1" algn="just">
              <a:spcBef>
                <a:spcPts val="405"/>
              </a:spcBef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123098"/>
              </p:ext>
            </p:extLst>
          </p:nvPr>
        </p:nvGraphicFramePr>
        <p:xfrm>
          <a:off x="539552" y="3356992"/>
          <a:ext cx="7632847" cy="244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8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ím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654050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000000"/>
                </a:solidFill>
              </a:rPr>
              <a:t>Online Számla rendszer</a:t>
            </a:r>
            <a:endParaRPr lang="hu-HU" altLang="hu-HU" sz="3200" dirty="0" smtClean="0"/>
          </a:p>
        </p:txBody>
      </p:sp>
      <p:sp>
        <p:nvSpPr>
          <p:cNvPr id="3076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184775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Az Online Számla adatszolgáltatás </a:t>
            </a:r>
            <a:r>
              <a:rPr lang="hu-HU" sz="2000" b="1" dirty="0" smtClean="0"/>
              <a:t>kizárólag </a:t>
            </a:r>
            <a:r>
              <a:rPr lang="hu-HU" sz="2000" b="1" dirty="0"/>
              <a:t>a belföldi adóalanyok viszonylatában kiállított, legalább 100 </a:t>
            </a:r>
            <a:r>
              <a:rPr lang="hu-HU" sz="2000" b="1" dirty="0" err="1"/>
              <a:t>eFt</a:t>
            </a:r>
            <a:r>
              <a:rPr lang="hu-HU" sz="2000" b="1" dirty="0"/>
              <a:t> áthárított adót tartalmazó számlák</a:t>
            </a:r>
            <a:r>
              <a:rPr lang="hu-HU" sz="2000" dirty="0"/>
              <a:t> tekintetében, az </a:t>
            </a:r>
            <a:r>
              <a:rPr lang="hu-HU" sz="2000" b="1" dirty="0"/>
              <a:t>á</a:t>
            </a:r>
            <a:r>
              <a:rPr lang="hu-HU" sz="2000" b="1" dirty="0" smtClean="0"/>
              <a:t>fa </a:t>
            </a:r>
            <a:r>
              <a:rPr lang="hu-HU" sz="2000" b="1" dirty="0"/>
              <a:t>törvény szerinti kötelező adattartalomra </a:t>
            </a:r>
            <a:r>
              <a:rPr lang="hu-HU" sz="2000" b="1" dirty="0" smtClean="0"/>
              <a:t>vonatkozó </a:t>
            </a:r>
            <a:r>
              <a:rPr lang="hu-HU" sz="2000" dirty="0" smtClean="0"/>
              <a:t>adatszolgáltatási </a:t>
            </a:r>
            <a:r>
              <a:rPr lang="hu-HU" sz="2000" dirty="0"/>
              <a:t>kötelezettséget jelenteni. </a:t>
            </a:r>
          </a:p>
          <a:p>
            <a:pPr algn="just" eaLnBrk="1" hangingPunct="1">
              <a:defRPr/>
            </a:pPr>
            <a:r>
              <a:rPr lang="hu-HU" sz="2000" dirty="0"/>
              <a:t>A</a:t>
            </a:r>
            <a:r>
              <a:rPr lang="hu-HU" sz="2000" dirty="0" smtClean="0"/>
              <a:t>z </a:t>
            </a:r>
            <a:r>
              <a:rPr lang="hu-HU" sz="2000" dirty="0"/>
              <a:t>értékhatár csökkenésével, illetve a rendelkezésre álló adatok bővülésével </a:t>
            </a:r>
            <a:r>
              <a:rPr lang="hu-HU" sz="2000" dirty="0" smtClean="0"/>
              <a:t>új </a:t>
            </a:r>
            <a:r>
              <a:rPr lang="hu-HU" sz="2000" dirty="0"/>
              <a:t>lehetőségek </a:t>
            </a:r>
            <a:r>
              <a:rPr lang="hu-HU" sz="2000" dirty="0" smtClean="0"/>
              <a:t>nyíltak </a:t>
            </a:r>
            <a:r>
              <a:rPr lang="hu-HU" sz="2000" dirty="0"/>
              <a:t>meg a számlázási láncolatok feltérképezésére, a láncolatban részt vevők szerepének (puffer – átszámlázó, </a:t>
            </a:r>
            <a:r>
              <a:rPr lang="hu-HU" sz="2000" dirty="0" err="1"/>
              <a:t>missing</a:t>
            </a:r>
            <a:r>
              <a:rPr lang="hu-HU" sz="2000" dirty="0"/>
              <a:t> </a:t>
            </a:r>
            <a:r>
              <a:rPr lang="hu-HU" sz="2000" dirty="0" err="1"/>
              <a:t>trader</a:t>
            </a:r>
            <a:r>
              <a:rPr lang="hu-HU" sz="2000" dirty="0"/>
              <a:t> – hiányzó kereskedő, bróker – haszonhúzó) azonosítására</a:t>
            </a:r>
            <a:r>
              <a:rPr lang="hu-HU" sz="2000" dirty="0" smtClean="0"/>
              <a:t>,.</a:t>
            </a:r>
            <a:endParaRPr lang="hu-HU" sz="2000" dirty="0"/>
          </a:p>
          <a:p>
            <a:pPr eaLnBrk="1" hangingPunct="1">
              <a:defRPr/>
            </a:pPr>
            <a:endParaRPr lang="hu-HU" altLang="hu-HU" sz="2000" dirty="0">
              <a:sym typeface="Wingdings" panose="05000000000000000000" pitchFamily="2" charset="2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59126"/>
            <a:ext cx="3456384" cy="247816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ím 1"/>
          <p:cNvSpPr>
            <a:spLocks noGrp="1"/>
          </p:cNvSpPr>
          <p:nvPr>
            <p:ph type="title"/>
          </p:nvPr>
        </p:nvSpPr>
        <p:spPr>
          <a:xfrm>
            <a:off x="560799" y="531804"/>
            <a:ext cx="8229600" cy="654050"/>
          </a:xfrm>
        </p:spPr>
        <p:txBody>
          <a:bodyPr/>
          <a:lstStyle/>
          <a:p>
            <a:pPr lv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első kockázatelemzés - hibaüzenettel érintett adatszolgáltatások</a:t>
            </a:r>
            <a:endParaRPr lang="hu-HU" altLang="hu-HU" sz="2800" b="1" dirty="0" smtClean="0"/>
          </a:p>
        </p:txBody>
      </p:sp>
      <p:sp>
        <p:nvSpPr>
          <p:cNvPr id="9220" name="Tartalom helye 2"/>
          <p:cNvSpPr>
            <a:spLocks noGrp="1"/>
          </p:cNvSpPr>
          <p:nvPr>
            <p:ph idx="1"/>
          </p:nvPr>
        </p:nvSpPr>
        <p:spPr>
          <a:xfrm>
            <a:off x="457200" y="1744107"/>
            <a:ext cx="8229600" cy="5183187"/>
          </a:xfrm>
        </p:spPr>
        <p:txBody>
          <a:bodyPr/>
          <a:lstStyle/>
          <a:p>
            <a:pPr marL="85725" indent="0" algn="just" fontAlgn="auto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None/>
              <a:defRPr/>
            </a:pPr>
            <a:r>
              <a:rPr lang="hu-HU" sz="2400" dirty="0" smtClean="0"/>
              <a:t>		Hibaüzenetek: </a:t>
            </a:r>
            <a:r>
              <a:rPr lang="hu-HU" sz="2400" dirty="0" err="1" smtClean="0"/>
              <a:t>error</a:t>
            </a:r>
            <a:r>
              <a:rPr lang="hu-HU" sz="2400" dirty="0" smtClean="0"/>
              <a:t>, </a:t>
            </a:r>
            <a:r>
              <a:rPr lang="hu-HU" sz="2400" dirty="0" err="1" smtClean="0"/>
              <a:t>warning</a:t>
            </a:r>
            <a:endParaRPr lang="hu-HU" sz="2400" dirty="0" smtClean="0"/>
          </a:p>
          <a:p>
            <a:pPr marL="85725" indent="0" algn="just" fontAlgn="auto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None/>
              <a:defRPr/>
            </a:pPr>
            <a:endParaRPr lang="hu-HU" sz="2400" dirty="0" smtClean="0"/>
          </a:p>
          <a:p>
            <a:pPr marL="0" lvl="0" indent="0" algn="just">
              <a:buNone/>
            </a:pPr>
            <a:r>
              <a:rPr lang="hu-HU" sz="2200" dirty="0" smtClean="0"/>
              <a:t>Az </a:t>
            </a:r>
            <a:r>
              <a:rPr lang="hu-HU" sz="2200" dirty="0"/>
              <a:t>adózó a feldolgozáskor </a:t>
            </a:r>
            <a:r>
              <a:rPr lang="hu-HU" sz="2200" dirty="0" smtClean="0"/>
              <a:t>kap </a:t>
            </a:r>
            <a:r>
              <a:rPr lang="hu-HU" sz="2200" dirty="0"/>
              <a:t>egy visszacsatolást, hogy milyen hibák merültek fel az </a:t>
            </a:r>
            <a:r>
              <a:rPr lang="hu-HU" sz="2200" dirty="0" smtClean="0"/>
              <a:t>adatszolgáltatásában.</a:t>
            </a:r>
            <a:endParaRPr lang="hu-HU" sz="2200" dirty="0"/>
          </a:p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200" dirty="0" smtClean="0"/>
              <a:t>Cél: felhívni az adózók figyelmét a hiba javításra, és a helyes számla kibocsátási gyakorlatra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1512168" cy="113412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79898"/>
            <a:ext cx="2166219" cy="113901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159980"/>
            <a:ext cx="4833044" cy="2691670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6876256" y="3933056"/>
            <a:ext cx="1944216" cy="1224136"/>
          </a:xfrm>
          <a:prstGeom prst="cloudCallout">
            <a:avLst>
              <a:gd name="adj1" fmla="val -63782"/>
              <a:gd name="adj2" fmla="val -1812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prstClr val="black"/>
                </a:solidFill>
              </a:rPr>
              <a:t>Eladó-vevő adószáma nem azonos </a:t>
            </a:r>
            <a:endParaRPr lang="hu-HU" sz="1600" dirty="0">
              <a:solidFill>
                <a:prstClr val="black"/>
              </a:solidFill>
            </a:endParaRPr>
          </a:p>
        </p:txBody>
      </p:sp>
      <p:sp>
        <p:nvSpPr>
          <p:cNvPr id="6" name="Mosolygó arc 5"/>
          <p:cNvSpPr/>
          <p:nvPr/>
        </p:nvSpPr>
        <p:spPr>
          <a:xfrm>
            <a:off x="8269076" y="4286626"/>
            <a:ext cx="366019" cy="28803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Felhő 9"/>
          <p:cNvSpPr/>
          <p:nvPr/>
        </p:nvSpPr>
        <p:spPr>
          <a:xfrm>
            <a:off x="107504" y="5393787"/>
            <a:ext cx="1656184" cy="1224136"/>
          </a:xfrm>
          <a:prstGeom prst="cloudCallout">
            <a:avLst>
              <a:gd name="adj1" fmla="val 289434"/>
              <a:gd name="adj2" fmla="val 601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prstClr val="black"/>
                </a:solidFill>
              </a:rPr>
              <a:t>áfa </a:t>
            </a:r>
            <a:r>
              <a:rPr lang="hu-HU" sz="1600" dirty="0">
                <a:solidFill>
                  <a:prstClr val="black"/>
                </a:solidFill>
              </a:rPr>
              <a:t>összege forintban hiányzik</a:t>
            </a:r>
          </a:p>
        </p:txBody>
      </p:sp>
      <p:sp>
        <p:nvSpPr>
          <p:cNvPr id="7" name="Akciógomb: Hang 6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8317730" y="5634856"/>
            <a:ext cx="366019" cy="299449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7028656" y="5128229"/>
            <a:ext cx="1944216" cy="1224136"/>
          </a:xfrm>
          <a:prstGeom prst="cloudCallout">
            <a:avLst>
              <a:gd name="adj1" fmla="val -63782"/>
              <a:gd name="adj2" fmla="val -181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prstClr val="black"/>
                </a:solidFill>
              </a:rPr>
              <a:t>Számla kelte jövőbeli dátum</a:t>
            </a:r>
            <a:endParaRPr lang="hu-HU" sz="1600" dirty="0">
              <a:solidFill>
                <a:prstClr val="black"/>
              </a:solidFill>
            </a:endParaRPr>
          </a:p>
        </p:txBody>
      </p:sp>
      <p:sp>
        <p:nvSpPr>
          <p:cNvPr id="13" name="Akciógomb: Hang 12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1258062" y="5504661"/>
            <a:ext cx="366019" cy="299449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Felhő 14"/>
          <p:cNvSpPr/>
          <p:nvPr/>
        </p:nvSpPr>
        <p:spPr>
          <a:xfrm>
            <a:off x="0" y="3861048"/>
            <a:ext cx="1979712" cy="1395747"/>
          </a:xfrm>
          <a:prstGeom prst="cloudCallout">
            <a:avLst>
              <a:gd name="adj1" fmla="val 262305"/>
              <a:gd name="adj2" fmla="val 4661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prstClr val="black"/>
                </a:solidFill>
              </a:rPr>
              <a:t>Számla sorszámával még nem teljesített adatszolgáltatást 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928" y="4004518"/>
            <a:ext cx="396274" cy="31092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" y="26993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ím 1"/>
          <p:cNvSpPr>
            <a:spLocks noGrp="1"/>
          </p:cNvSpPr>
          <p:nvPr>
            <p:ph type="title"/>
          </p:nvPr>
        </p:nvSpPr>
        <p:spPr>
          <a:xfrm>
            <a:off x="457200" y="208019"/>
            <a:ext cx="8229600" cy="654050"/>
          </a:xfrm>
        </p:spPr>
        <p:txBody>
          <a:bodyPr/>
          <a:lstStyle/>
          <a:p>
            <a:pPr lv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altLang="hu-H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Folyamatba</a:t>
            </a:r>
            <a:r>
              <a:rPr lang="hu-HU" altLang="hu-H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épített kockázatkezelés (KOCKA2)</a:t>
            </a:r>
            <a:endParaRPr lang="hu-HU" alt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artalom helye 2"/>
          <p:cNvSpPr>
            <a:spLocks noGrp="1"/>
          </p:cNvSpPr>
          <p:nvPr>
            <p:ph idx="1"/>
          </p:nvPr>
        </p:nvSpPr>
        <p:spPr>
          <a:xfrm>
            <a:off x="179512" y="1083413"/>
            <a:ext cx="8856984" cy="5399805"/>
          </a:xfrm>
        </p:spPr>
        <p:txBody>
          <a:bodyPr/>
          <a:lstStyle/>
          <a:p>
            <a:pPr marL="0" lvl="0" indent="0" algn="just">
              <a:buNone/>
            </a:pP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A beérkező számla adatok </a:t>
            </a:r>
            <a:r>
              <a:rPr lang="hu-HU" sz="2000" b="1" u="sng" dirty="0" smtClean="0">
                <a:latin typeface="+mj-lt"/>
                <a:cs typeface="Times New Roman" panose="02020603050405020304" pitchFamily="18" charset="0"/>
              </a:rPr>
              <a:t>legelső, azonnali, automatikus </a:t>
            </a: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kockázatelemzése </a:t>
            </a:r>
            <a:r>
              <a:rPr lang="hu-HU" sz="2000" b="1" dirty="0" smtClean="0">
                <a:latin typeface="+mj-lt"/>
                <a:cs typeface="Times New Roman" panose="02020603050405020304" pitchFamily="18" charset="0"/>
              </a:rPr>
              <a:t>előre beállított kockázati profilok segítségével</a:t>
            </a: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 történik</a:t>
            </a:r>
          </a:p>
          <a:p>
            <a:pPr lvl="0" algn="just"/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A profilok vizsgálják: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adózók (eladó és vevő esetében) tulajdonságait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számla adatokat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számla adatok és más adóhatósági rendszerekben rendelkezésre álló ellentmondásokat</a:t>
            </a:r>
          </a:p>
          <a:p>
            <a:pPr marL="457200" lvl="1" indent="0" algn="just">
              <a:buNone/>
            </a:pPr>
            <a:endParaRPr lang="hu-HU" sz="20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hu-HU" sz="2000" b="1" i="1" u="sng" dirty="0" smtClean="0">
                <a:latin typeface="+mj-lt"/>
              </a:rPr>
              <a:t>Alap </a:t>
            </a:r>
            <a:r>
              <a:rPr lang="hu-HU" sz="2000" b="1" i="1" u="sng" dirty="0">
                <a:latin typeface="+mj-lt"/>
              </a:rPr>
              <a:t>lekérdezési lehetőségek</a:t>
            </a:r>
          </a:p>
          <a:p>
            <a:pPr lvl="0" algn="just" eaLnBrk="1" hangingPunct="1">
              <a:buFont typeface="Wingdings" panose="05000000000000000000" pitchFamily="2" charset="2"/>
              <a:buChar char="ü"/>
            </a:pPr>
            <a:r>
              <a:rPr lang="hu-HU" sz="2000" dirty="0">
                <a:latin typeface="+mj-lt"/>
              </a:rPr>
              <a:t>Adózó online számla adatai – beleértve a KOCKA2 profil találatokat, és a profil találattal érintett számlák ellenőrzöttségét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hu-HU" sz="2000" dirty="0">
                <a:latin typeface="+mj-lt"/>
              </a:rPr>
              <a:t>Profiltalálattal érintett adózók toplistája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+mj-lt"/>
              </a:rPr>
              <a:t>Online </a:t>
            </a:r>
            <a:r>
              <a:rPr lang="hu-HU" sz="2000" dirty="0">
                <a:latin typeface="+mj-lt"/>
              </a:rPr>
              <a:t>számla – OPG - tételes </a:t>
            </a:r>
            <a:r>
              <a:rPr lang="hu-HU" sz="2000" dirty="0" smtClean="0">
                <a:latin typeface="+mj-lt"/>
              </a:rPr>
              <a:t>áfa </a:t>
            </a:r>
            <a:r>
              <a:rPr lang="hu-HU" sz="2000" dirty="0">
                <a:latin typeface="+mj-lt"/>
              </a:rPr>
              <a:t>– EKÁER bejelentések és </a:t>
            </a:r>
            <a:r>
              <a:rPr lang="hu-HU" sz="2000" dirty="0" err="1" smtClean="0">
                <a:latin typeface="+mj-lt"/>
              </a:rPr>
              <a:t>áfabevallás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adatainak összevetése </a:t>
            </a:r>
            <a:r>
              <a:rPr lang="hu-HU" sz="2000" dirty="0" smtClean="0">
                <a:latin typeface="+mj-lt"/>
              </a:rPr>
              <a:t>(áfa-kulcsonkénti </a:t>
            </a:r>
            <a:r>
              <a:rPr lang="hu-HU" sz="2000" dirty="0">
                <a:latin typeface="+mj-lt"/>
              </a:rPr>
              <a:t>bontásban)</a:t>
            </a:r>
          </a:p>
          <a:p>
            <a:pPr marL="457200" lvl="1" indent="0" algn="just">
              <a:buNone/>
            </a:pPr>
            <a:endParaRPr lang="hu-HU" sz="2000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10552"/>
            <a:ext cx="1872207" cy="112332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0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4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289" y="575368"/>
            <a:ext cx="8242348" cy="607331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80731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0057" y="-38452"/>
            <a:ext cx="8208962" cy="893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dirty="0" smtClean="0">
                <a:latin typeface="+mn-lt"/>
                <a:cs typeface="AngsanaUPC" panose="02020603050405020304" pitchFamily="18" charset="-34"/>
              </a:rPr>
              <a:t/>
            </a:r>
            <a:br>
              <a:rPr lang="hu-HU" sz="2400" b="1" dirty="0" smtClean="0">
                <a:latin typeface="+mn-lt"/>
                <a:cs typeface="AngsanaUPC" panose="02020603050405020304" pitchFamily="18" charset="-34"/>
              </a:rPr>
            </a:br>
            <a: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özvetlen </a:t>
            </a:r>
            <a: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adók területén az automatikus információcsere </a:t>
            </a:r>
            <a: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keretében küldött illetve fogadott adatok típusa </a:t>
            </a:r>
            <a:endParaRPr lang="hu-H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539750" y="981075"/>
            <a:ext cx="8208963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/>
        </p:nvGraphicFramePr>
        <p:xfrm>
          <a:off x="467544" y="177281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014" name="Tartalom helye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endParaRPr lang="hu-HU" altLang="hu-H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94464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0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08962" cy="893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700" b="1" dirty="0" smtClean="0"/>
              <a:t>Az </a:t>
            </a:r>
            <a:r>
              <a:rPr lang="hu-HU" sz="2700" b="1" dirty="0"/>
              <a:t>információcsere keretében rendelkezésre álló adatok továbbítási és felhasználási folyamata</a:t>
            </a:r>
            <a:r>
              <a:rPr lang="hu-HU" sz="2700" dirty="0"/>
              <a:t/>
            </a:r>
            <a:br>
              <a:rPr lang="hu-HU" sz="2700" dirty="0"/>
            </a:br>
            <a:r>
              <a:rPr lang="hu-HU" sz="2700" b="1" dirty="0" smtClean="0">
                <a:latin typeface="+mn-lt"/>
                <a:cs typeface="AngsanaUPC" panose="02020603050405020304" pitchFamily="18" charset="-34"/>
              </a:rPr>
              <a:t/>
            </a:r>
            <a:br>
              <a:rPr lang="hu-HU" sz="2700" b="1" dirty="0" smtClean="0">
                <a:latin typeface="+mn-lt"/>
                <a:cs typeface="AngsanaUPC" panose="02020603050405020304" pitchFamily="18" charset="-34"/>
              </a:rPr>
            </a:br>
            <a:endParaRPr lang="hu-HU" sz="2700" b="1" dirty="0">
              <a:latin typeface="+mn-lt"/>
              <a:cs typeface="AngsanaUPC" panose="02020603050405020304" pitchFamily="18" charset="-34"/>
            </a:endParaRPr>
          </a:p>
        </p:txBody>
      </p:sp>
      <p:pic>
        <p:nvPicPr>
          <p:cNvPr id="49156" name="Tartalom helye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7127875" cy="5430837"/>
          </a:xfrm>
          <a:solidFill>
            <a:schemeClr val="tx2"/>
          </a:solidFill>
        </p:spPr>
      </p:pic>
      <p:pic>
        <p:nvPicPr>
          <p:cNvPr id="49157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2486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" y="148078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800" b="1" dirty="0" err="1">
                <a:solidFill>
                  <a:srgbClr val="000000"/>
                </a:solidFill>
              </a:rPr>
              <a:t>Foglalkoztatotti</a:t>
            </a:r>
            <a:r>
              <a:rPr lang="hu-HU" sz="2800" b="1" dirty="0">
                <a:solidFill>
                  <a:srgbClr val="000000"/>
                </a:solidFill>
              </a:rPr>
              <a:t> RIASZT</a:t>
            </a:r>
            <a:r>
              <a:rPr lang="hu-HU" sz="3600" b="1" dirty="0"/>
              <a:t/>
            </a:r>
            <a:br>
              <a:rPr lang="hu-HU" sz="3600" b="1" dirty="0"/>
            </a:br>
            <a:endParaRPr lang="hu-HU" sz="3600" b="1" dirty="0">
              <a:solidFill>
                <a:srgbClr val="0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hu-HU" sz="2800" dirty="0" smtClean="0">
                <a:solidFill>
                  <a:srgbClr val="000000"/>
                </a:solidFill>
              </a:rPr>
              <a:t>Korábbi adóhatósági eljárások során látó körbe került, </a:t>
            </a:r>
            <a:r>
              <a:rPr lang="hu-HU" sz="2800" dirty="0" err="1" smtClean="0">
                <a:solidFill>
                  <a:srgbClr val="000000"/>
                </a:solidFill>
              </a:rPr>
              <a:t>figyelőztetett</a:t>
            </a:r>
            <a:r>
              <a:rPr lang="hu-HU" sz="2800" dirty="0" smtClean="0">
                <a:solidFill>
                  <a:srgbClr val="000000"/>
                </a:solidFill>
              </a:rPr>
              <a:t> magánszemélyek új foglalkoztatóinak folyamatos figyelése</a:t>
            </a:r>
          </a:p>
          <a:p>
            <a:pPr algn="just">
              <a:spcBef>
                <a:spcPts val="0"/>
              </a:spcBef>
            </a:pPr>
            <a:r>
              <a:rPr lang="hu-HU" sz="2800" dirty="0" smtClean="0">
                <a:solidFill>
                  <a:srgbClr val="000000"/>
                </a:solidFill>
              </a:rPr>
              <a:t>Napi változáslista kockázatelemzése </a:t>
            </a:r>
            <a:r>
              <a:rPr lang="hu-HU" sz="2800" dirty="0">
                <a:solidFill>
                  <a:srgbClr val="000000"/>
                </a:solidFill>
              </a:rPr>
              <a:t>– </a:t>
            </a:r>
            <a:r>
              <a:rPr lang="hu-HU" sz="2800" dirty="0" smtClean="0">
                <a:solidFill>
                  <a:srgbClr val="000000"/>
                </a:solidFill>
              </a:rPr>
              <a:t>tömeges </a:t>
            </a:r>
            <a:r>
              <a:rPr lang="hu-HU" sz="2800" dirty="0">
                <a:solidFill>
                  <a:srgbClr val="000000"/>
                </a:solidFill>
              </a:rPr>
              <a:t>átjelentések azonnali </a:t>
            </a:r>
            <a:r>
              <a:rPr lang="hu-HU" sz="2800" dirty="0" smtClean="0">
                <a:solidFill>
                  <a:srgbClr val="000000"/>
                </a:solidFill>
              </a:rPr>
              <a:t>észlelése – ellenőrzési javaslat</a:t>
            </a:r>
          </a:p>
          <a:p>
            <a:pPr algn="just">
              <a:spcBef>
                <a:spcPts val="0"/>
              </a:spcBef>
            </a:pPr>
            <a:r>
              <a:rPr lang="hu-HU" sz="2800" dirty="0">
                <a:solidFill>
                  <a:srgbClr val="000000"/>
                </a:solidFill>
              </a:rPr>
              <a:t>A bejelentés pillanatától nyomon követhető „</a:t>
            </a:r>
            <a:r>
              <a:rPr lang="hu-HU" sz="2800" dirty="0" smtClean="0">
                <a:solidFill>
                  <a:srgbClr val="000000"/>
                </a:solidFill>
              </a:rPr>
              <a:t>életút” heti elemzése – kockázatelemzés eredményétől függő bármely szakterületet érintő javaslat</a:t>
            </a:r>
          </a:p>
          <a:p>
            <a:pPr algn="just">
              <a:spcBef>
                <a:spcPts val="0"/>
              </a:spcBef>
            </a:pPr>
            <a:r>
              <a:rPr lang="hu-HU" sz="2800" dirty="0" smtClean="0">
                <a:solidFill>
                  <a:srgbClr val="000000"/>
                </a:solidFill>
              </a:rPr>
              <a:t>Még az adózó „eltűnése” előtt látószögbe kerül</a:t>
            </a:r>
          </a:p>
          <a:p>
            <a:pPr marL="0" indent="0" algn="ctr">
              <a:spcBef>
                <a:spcPts val="1200"/>
              </a:spcBef>
              <a:buNone/>
            </a:pPr>
            <a:endParaRPr lang="hu-HU" sz="2800" dirty="0" smtClean="0">
              <a:solidFill>
                <a:srgbClr val="FF15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hu-HU" sz="2800" dirty="0" smtClean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FOLYAMATBA </a:t>
            </a:r>
            <a:r>
              <a:rPr lang="hu-HU" sz="2800" dirty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ÉPÍTETT KOCKÁZATELEMZÉS!!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4000" dirty="0" smtClean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hu-HU" sz="4000" dirty="0" smtClean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hu-HU" sz="2600" b="1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noFill/>
          </a:ln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952" y="1235893"/>
            <a:ext cx="8456512" cy="5001419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2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531034" y="84606"/>
            <a:ext cx="8229600" cy="824520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A kockázatkezelés és kiválasztás alapvető céljai</a:t>
            </a:r>
            <a:endParaRPr lang="hu-HU" sz="2800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501631" y="692696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501631" y="797511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prstClr val="black"/>
                </a:solidFill>
              </a:rPr>
              <a:t>Alapcélok: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black"/>
                </a:solidFill>
              </a:rPr>
              <a:t>Költségvetési bevételek védelme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dirty="0" err="1" smtClean="0">
                <a:solidFill>
                  <a:prstClr val="black"/>
                </a:solidFill>
              </a:rPr>
              <a:t>áfacsalás</a:t>
            </a:r>
            <a:r>
              <a:rPr lang="hu-HU" sz="3200" dirty="0" smtClean="0">
                <a:solidFill>
                  <a:prstClr val="black"/>
                </a:solidFill>
              </a:rPr>
              <a:t> </a:t>
            </a:r>
            <a:r>
              <a:rPr lang="hu-HU" sz="3200" dirty="0">
                <a:solidFill>
                  <a:prstClr val="black"/>
                </a:solidFill>
              </a:rPr>
              <a:t>visszaszorítása, jogkövető adózói kör szélesítése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black"/>
                </a:solidFill>
              </a:rPr>
              <a:t>A tisztességes piaci szereplők védelme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black"/>
                </a:solidFill>
              </a:rPr>
              <a:t>Gazdaság fehérítése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black"/>
                </a:solidFill>
              </a:rPr>
              <a:t>Fókuszálás a kockázatos </a:t>
            </a:r>
            <a:r>
              <a:rPr lang="hu-HU" sz="3200" dirty="0" smtClean="0">
                <a:solidFill>
                  <a:prstClr val="black"/>
                </a:solidFill>
              </a:rPr>
              <a:t>körre</a:t>
            </a:r>
          </a:p>
          <a:p>
            <a:pPr lvl="1"/>
            <a:endParaRPr lang="hu-HU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prstClr val="black"/>
              </a:solidFill>
            </a:endParaRPr>
          </a:p>
        </p:txBody>
      </p:sp>
      <p:pic>
        <p:nvPicPr>
          <p:cNvPr id="12" name="Picture 2" descr="K:\NAV\Kozpont\f52_100027 Adószakmai Ügyekért Felelős Szakmai Helyettes\f52_540009 Kockázatkezelési és Kapcsolattartó Főosztály\o52_540011 Operatív Kockázatkezelési Rendszerek Osztálya\_Posta_\u260346\PPT képek\Adóbevé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33626"/>
            <a:ext cx="2667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1" y="4294446"/>
            <a:ext cx="2002384" cy="200238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96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9460" name="Text Box 4"/>
          <p:cNvSpPr txBox="1">
            <a:spLocks/>
          </p:cNvSpPr>
          <p:nvPr/>
        </p:nvSpPr>
        <p:spPr bwMode="auto">
          <a:xfrm>
            <a:off x="1595491" y="155087"/>
            <a:ext cx="6935153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2" tIns="41148" rIns="82292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600" dirty="0">
                <a:solidFill>
                  <a:schemeClr val="folHlink"/>
                </a:solidFill>
                <a:latin typeface="Gill Sans" charset="0"/>
              </a:rPr>
              <a:t>RADAR: </a:t>
            </a:r>
            <a:r>
              <a:rPr lang="hu-HU" sz="2880" dirty="0">
                <a:solidFill>
                  <a:schemeClr val="folHlink"/>
                </a:solidFill>
                <a:latin typeface="Gill Sans" charset="0"/>
              </a:rPr>
              <a:t>Kockázatelemzési adattárház</a:t>
            </a:r>
            <a:endParaRPr lang="en-GB" sz="2880" dirty="0">
              <a:solidFill>
                <a:schemeClr val="folHlink"/>
              </a:solidFill>
              <a:latin typeface="Gill Sans" charset="0"/>
            </a:endParaRPr>
          </a:p>
        </p:txBody>
      </p:sp>
      <p:pic>
        <p:nvPicPr>
          <p:cNvPr id="19461" name="Picture 5" descr="radar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10" y="1031558"/>
            <a:ext cx="2368868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54355" y="2003111"/>
            <a:ext cx="8295323" cy="317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6" tIns="45716" rIns="45716" bIns="45716"/>
          <a:lstStyle/>
          <a:p>
            <a:pPr marL="308580" indent="-308580" eaLnBrk="0" hangingPunct="0">
              <a:buFont typeface="Wingdings" pitchFamily="2" charset="2"/>
              <a:buChar char="§"/>
            </a:pPr>
            <a:r>
              <a:rPr lang="hu-HU" dirty="0" err="1">
                <a:latin typeface="Gill Sans" charset="0"/>
              </a:rPr>
              <a:t>Kronológikus</a:t>
            </a:r>
            <a:r>
              <a:rPr lang="hu-HU" dirty="0">
                <a:latin typeface="Gill Sans" charset="0"/>
              </a:rPr>
              <a:t> adatok, több különböző adatbázisból</a:t>
            </a:r>
          </a:p>
          <a:p>
            <a:pPr marL="308580" indent="-308580" eaLnBrk="0" hangingPunct="0">
              <a:buFont typeface="Wingdings" pitchFamily="2" charset="2"/>
              <a:buChar char="§"/>
            </a:pPr>
            <a:r>
              <a:rPr lang="hu-HU" dirty="0">
                <a:latin typeface="Gill Sans" charset="0"/>
              </a:rPr>
              <a:t>Különböző adatkörök összekapcsolása és együtt-elemzése IT segítség nélkül</a:t>
            </a:r>
          </a:p>
          <a:p>
            <a:pPr marL="308580" indent="-308580" eaLnBrk="0" hangingPunct="0">
              <a:buFont typeface="Wingdings" pitchFamily="2" charset="2"/>
              <a:buChar char="§"/>
            </a:pPr>
            <a:endParaRPr lang="hu-HU" dirty="0">
              <a:latin typeface="Gill Sans" charset="0"/>
            </a:endParaRPr>
          </a:p>
          <a:p>
            <a:pPr algn="l" eaLnBrk="0" hangingPunct="0"/>
            <a:endParaRPr lang="en-GB" dirty="0">
              <a:latin typeface="Gill Sans" charset="0"/>
            </a:endParaRPr>
          </a:p>
          <a:p>
            <a:pPr algn="l" eaLnBrk="0" hangingPunct="0"/>
            <a:endParaRPr lang="en-GB" sz="2160" dirty="0">
              <a:latin typeface="Gill Sans" charset="0"/>
            </a:endParaRPr>
          </a:p>
          <a:p>
            <a:pPr marL="308580" indent="-308580" eaLnBrk="0" hangingPunct="0">
              <a:buFont typeface="Wingdings" pitchFamily="2" charset="2"/>
              <a:buChar char="§"/>
            </a:pPr>
            <a:r>
              <a:rPr lang="hu-HU" dirty="0">
                <a:latin typeface="Gill Sans" charset="0"/>
              </a:rPr>
              <a:t>Kockázati mutatók önálló képzése</a:t>
            </a:r>
            <a:endParaRPr lang="en-GB" dirty="0">
              <a:latin typeface="Gill Sans" charset="0"/>
            </a:endParaRPr>
          </a:p>
          <a:p>
            <a:pPr marL="308580" indent="-308580" eaLnBrk="0" hangingPunct="0">
              <a:buFont typeface="Wingdings" pitchFamily="2" charset="2"/>
              <a:buChar char="§"/>
            </a:pPr>
            <a:r>
              <a:rPr lang="hu-HU" dirty="0">
                <a:latin typeface="Gill Sans" charset="0"/>
              </a:rPr>
              <a:t>Adózói életút jellemzők meghatározása</a:t>
            </a:r>
          </a:p>
          <a:p>
            <a:pPr marL="308580" indent="-308580" eaLnBrk="0" hangingPunct="0">
              <a:buFont typeface="Wingdings" pitchFamily="2" charset="2"/>
              <a:buChar char="§"/>
            </a:pPr>
            <a:r>
              <a:rPr lang="hu-HU" dirty="0">
                <a:latin typeface="Gill Sans" charset="0"/>
              </a:rPr>
              <a:t>Riportok, kiválasztási listák előállítása és megosztása a többi felhasználóval</a:t>
            </a:r>
          </a:p>
          <a:p>
            <a:pPr marL="308580" indent="-308580" eaLnBrk="0" hangingPunct="0">
              <a:buFont typeface="Wingdings" pitchFamily="2" charset="2"/>
              <a:buChar char="§"/>
            </a:pPr>
            <a:r>
              <a:rPr lang="hu-HU" dirty="0">
                <a:latin typeface="Gill Sans" charset="0"/>
              </a:rPr>
              <a:t>Folyamatosan növekvő elemzési potenciál</a:t>
            </a:r>
            <a:endParaRPr lang="en-GB" dirty="0">
              <a:latin typeface="Gill Sans" charset="0"/>
            </a:endParaRPr>
          </a:p>
          <a:p>
            <a:pPr marL="308580" indent="-308580" eaLnBrk="0" hangingPunct="0">
              <a:buFont typeface="Wingdings" pitchFamily="2" charset="2"/>
              <a:buChar char="§"/>
            </a:pPr>
            <a:r>
              <a:rPr lang="hu-HU" dirty="0">
                <a:latin typeface="Gill Sans" charset="0"/>
              </a:rPr>
              <a:t>Nagy számú kockázati mutató </a:t>
            </a:r>
            <a:endParaRPr lang="en-GB" dirty="0">
              <a:latin typeface="Arial" charset="0"/>
            </a:endParaRPr>
          </a:p>
          <a:p>
            <a:pPr marL="308580" indent="-308580" eaLnBrk="0" hangingPunct="0">
              <a:buFont typeface="Wingdings" pitchFamily="2" charset="2"/>
              <a:buChar char="§"/>
            </a:pPr>
            <a:endParaRPr lang="en-GB" sz="2520" dirty="0">
              <a:latin typeface="Gill Sans" charset="0"/>
            </a:endParaRPr>
          </a:p>
          <a:p>
            <a:pPr algn="l" eaLnBrk="0" hangingPunct="0"/>
            <a:endParaRPr lang="en-GB" sz="2520" dirty="0">
              <a:latin typeface="Gill Sans" charset="0"/>
            </a:endParaRPr>
          </a:p>
        </p:txBody>
      </p:sp>
      <p:sp>
        <p:nvSpPr>
          <p:cNvPr id="2" name="Lefelé nyíl 1"/>
          <p:cNvSpPr/>
          <p:nvPr/>
        </p:nvSpPr>
        <p:spPr bwMode="auto">
          <a:xfrm>
            <a:off x="3016627" y="2848481"/>
            <a:ext cx="777686" cy="388843"/>
          </a:xfrm>
          <a:prstGeom prst="down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algn="ctr" defTabSz="822960"/>
            <a:endParaRPr lang="hu-HU" sz="2880">
              <a:solidFill>
                <a:srgbClr val="000000"/>
              </a:solidFill>
              <a:latin typeface="Verdana" pitchFamily="34" charset="0"/>
              <a:sym typeface="Gill Sans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2430" dirty="0"/>
              <a:t>                        </a:t>
            </a:r>
          </a:p>
        </p:txBody>
      </p:sp>
      <p:sp>
        <p:nvSpPr>
          <p:cNvPr id="16" name="Text Box 4"/>
          <p:cNvSpPr txBox="1">
            <a:spLocks/>
          </p:cNvSpPr>
          <p:nvPr/>
        </p:nvSpPr>
        <p:spPr bwMode="auto">
          <a:xfrm>
            <a:off x="1914525" y="156449"/>
            <a:ext cx="6633708" cy="161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2" tIns="41148" rIns="82292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9pPr>
          </a:lstStyle>
          <a:p>
            <a:pPr defTabSz="914184" eaLnBrk="1" hangingPunct="1">
              <a:spcBef>
                <a:spcPct val="50000"/>
              </a:spcBef>
            </a:pPr>
            <a:r>
              <a:rPr lang="hu-HU" sz="2880" dirty="0">
                <a:solidFill>
                  <a:srgbClr val="00674E"/>
                </a:solidFill>
                <a:latin typeface="Gill Sans" charset="0"/>
              </a:rPr>
              <a:t>Közös székhelycímen lévő cégek ábrázolása</a:t>
            </a:r>
          </a:p>
          <a:p>
            <a:pPr defTabSz="914184" eaLnBrk="1" fontAlgn="auto" hangingPunct="1">
              <a:spcBef>
                <a:spcPct val="50000"/>
              </a:spcBef>
              <a:spcAft>
                <a:spcPts val="0"/>
              </a:spcAft>
            </a:pPr>
            <a:endParaRPr lang="hu-HU" sz="2790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0" y="1196752"/>
            <a:ext cx="865197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Cím 1"/>
          <p:cNvSpPr txBox="1">
            <a:spLocks/>
          </p:cNvSpPr>
          <p:nvPr/>
        </p:nvSpPr>
        <p:spPr bwMode="auto">
          <a:xfrm>
            <a:off x="1619672" y="188595"/>
            <a:ext cx="7067128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2" tIns="41148" rIns="82292" bIns="41148" numCol="1" rtlCol="0" anchor="ctr" anchorCtr="0" compatLnSpc="1">
            <a:prstTxWarp prst="textNoShape">
              <a:avLst/>
            </a:prstTxWarp>
            <a:noAutofit/>
          </a:bodyPr>
          <a:lstStyle>
            <a:lvl1pPr defTabSz="914364" fontAlgn="base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74E"/>
                </a:solidFill>
                <a:latin typeface="Gill Sans" charset="0"/>
                <a:sym typeface="Gill Sans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sym typeface="Gill Sans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sym typeface="Gill Sans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sym typeface="Gill Sans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sym typeface="Gill Sans" charset="0"/>
              </a:defRPr>
            </a:lvl5pPr>
            <a:lvl6pPr marL="411480" algn="ctr" fontAlgn="base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sym typeface="Gill Sans" charset="0"/>
              </a:defRPr>
            </a:lvl6pPr>
            <a:lvl7pPr marL="822960" algn="ctr" fontAlgn="base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sym typeface="Gill Sans" charset="0"/>
              </a:defRPr>
            </a:lvl7pPr>
            <a:lvl8pPr marL="1234440" algn="ctr" fontAlgn="base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sym typeface="Gill Sans" charset="0"/>
              </a:defRPr>
            </a:lvl8pPr>
            <a:lvl9pPr marL="1645920" algn="ctr" fontAlgn="base">
              <a:spcBef>
                <a:spcPct val="0"/>
              </a:spcBef>
              <a:spcAft>
                <a:spcPct val="0"/>
              </a:spcAft>
              <a:defRPr sz="5800">
                <a:latin typeface="Gill Sans" charset="0"/>
                <a:sym typeface="Gill Sans" charset="0"/>
              </a:defRPr>
            </a:lvl9pPr>
          </a:lstStyle>
          <a:p>
            <a:pPr marL="308580" indent="-308580" eaLnBrk="0" hangingPunct="0"/>
            <a:r>
              <a:rPr lang="hu-HU" sz="2160" dirty="0"/>
              <a:t>Lánccsalás szerepek felderítése – Tételes </a:t>
            </a:r>
            <a:r>
              <a:rPr lang="hu-HU" sz="2160" dirty="0" smtClean="0"/>
              <a:t>áfa és online számlaadat-szolgáltatás</a:t>
            </a:r>
            <a:endParaRPr lang="en-GB" sz="2160" dirty="0"/>
          </a:p>
        </p:txBody>
      </p:sp>
      <p:pic>
        <p:nvPicPr>
          <p:cNvPr id="11" name="Kép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7" y="1303664"/>
            <a:ext cx="511256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llipszis 12"/>
          <p:cNvSpPr/>
          <p:nvPr/>
        </p:nvSpPr>
        <p:spPr>
          <a:xfrm>
            <a:off x="3851920" y="1772816"/>
            <a:ext cx="129614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rtlCol="0" anchor="ctr"/>
          <a:lstStyle/>
          <a:p>
            <a:pPr defTabSz="914274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black"/>
                </a:solidFill>
              </a:rPr>
              <a:t>Eladó</a:t>
            </a:r>
          </a:p>
        </p:txBody>
      </p:sp>
      <p:sp>
        <p:nvSpPr>
          <p:cNvPr id="19" name="Ellipszis 18"/>
          <p:cNvSpPr/>
          <p:nvPr/>
        </p:nvSpPr>
        <p:spPr>
          <a:xfrm>
            <a:off x="6948264" y="1772816"/>
            <a:ext cx="129614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rtlCol="0" anchor="ctr"/>
          <a:lstStyle/>
          <a:p>
            <a:pPr defTabSz="914274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black"/>
                </a:solidFill>
              </a:rPr>
              <a:t>Vevő</a:t>
            </a:r>
          </a:p>
        </p:txBody>
      </p:sp>
      <p:sp>
        <p:nvSpPr>
          <p:cNvPr id="20" name="Téglalap 19"/>
          <p:cNvSpPr/>
          <p:nvPr/>
        </p:nvSpPr>
        <p:spPr>
          <a:xfrm>
            <a:off x="1" y="1070222"/>
            <a:ext cx="3995936" cy="518457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996" tIns="45716" rIns="71996" bIns="45716" anchor="t" anchorCtr="0"/>
          <a:lstStyle/>
          <a:p>
            <a:pPr defTabSz="914274" fontAlgn="auto">
              <a:spcBef>
                <a:spcPts val="6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</a:pPr>
            <a:r>
              <a:rPr lang="hu-HU" sz="2430" dirty="0">
                <a:solidFill>
                  <a:prstClr val="black"/>
                </a:solidFill>
                <a:latin typeface="Arial" pitchFamily="34" charset="0"/>
              </a:rPr>
              <a:t>Adatok összepontozása</a:t>
            </a:r>
            <a:endParaRPr lang="en-GB" sz="1980" dirty="0">
              <a:solidFill>
                <a:prstClr val="black"/>
              </a:solidFill>
              <a:latin typeface="Arial" pitchFamily="34" charset="0"/>
            </a:endParaRPr>
          </a:p>
          <a:p>
            <a:pPr marL="285720" lvl="1" indent="-285720" defTabSz="914274" fontAlgn="auto">
              <a:spcBef>
                <a:spcPts val="6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hu-HU" sz="1980" dirty="0">
                <a:solidFill>
                  <a:prstClr val="black"/>
                </a:solidFill>
                <a:latin typeface="Arial" pitchFamily="34" charset="0"/>
              </a:rPr>
              <a:t>Eladó és vevő párok képzése vonatkozási időszak szerint</a:t>
            </a:r>
            <a:endParaRPr lang="en-GB" sz="1980" dirty="0">
              <a:solidFill>
                <a:prstClr val="black"/>
              </a:solidFill>
              <a:latin typeface="Arial" pitchFamily="34" charset="0"/>
            </a:endParaRPr>
          </a:p>
          <a:p>
            <a:pPr marL="742857" lvl="3" indent="-285720" defTabSz="914274" fontAlgn="auto">
              <a:spcBef>
                <a:spcPts val="6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98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hu-HU" sz="1980" dirty="0">
                <a:solidFill>
                  <a:prstClr val="black"/>
                </a:solidFill>
                <a:latin typeface="Arial" pitchFamily="34" charset="0"/>
              </a:rPr>
              <a:t>negyedéves párosítás</a:t>
            </a:r>
            <a:endParaRPr lang="en-GB" sz="1980" dirty="0">
              <a:solidFill>
                <a:prstClr val="black"/>
              </a:solidFill>
              <a:latin typeface="Arial" pitchFamily="34" charset="0"/>
            </a:endParaRPr>
          </a:p>
          <a:p>
            <a:pPr marL="285738" indent="-285720" defTabSz="914274" fontAlgn="auto">
              <a:spcBef>
                <a:spcPts val="6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hu-HU" sz="1980" dirty="0">
                <a:solidFill>
                  <a:prstClr val="black"/>
                </a:solidFill>
                <a:latin typeface="Arial" pitchFamily="34" charset="0"/>
              </a:rPr>
              <a:t>Összegzett számlaadatok összehasonlítása</a:t>
            </a:r>
            <a:endParaRPr lang="en-GB" sz="1980" dirty="0">
              <a:solidFill>
                <a:prstClr val="black"/>
              </a:solidFill>
              <a:latin typeface="Arial" pitchFamily="34" charset="0"/>
            </a:endParaRPr>
          </a:p>
          <a:p>
            <a:pPr marL="285720" indent="-285720" defTabSz="914274" fontAlgn="auto">
              <a:spcBef>
                <a:spcPts val="6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GB" sz="1980" dirty="0">
              <a:solidFill>
                <a:prstClr val="black"/>
              </a:solidFill>
              <a:latin typeface="Arial" pitchFamily="34" charset="0"/>
            </a:endParaRPr>
          </a:p>
          <a:p>
            <a:pPr marL="285720" indent="-285720" defTabSz="914274" fontAlgn="auto">
              <a:spcBef>
                <a:spcPts val="6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hu-HU" sz="1980" dirty="0">
                <a:solidFill>
                  <a:prstClr val="black"/>
                </a:solidFill>
                <a:latin typeface="Arial" pitchFamily="34" charset="0"/>
              </a:rPr>
              <a:t>Eltérések kiszűrése:</a:t>
            </a:r>
            <a:endParaRPr lang="en-GB" sz="1980" dirty="0">
              <a:solidFill>
                <a:prstClr val="black"/>
              </a:solidFill>
              <a:latin typeface="Arial" pitchFamily="34" charset="0"/>
            </a:endParaRPr>
          </a:p>
          <a:p>
            <a:pPr marL="742875" lvl="1" indent="-285720" defTabSz="914274" fontAlgn="auto">
              <a:spcBef>
                <a:spcPts val="6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hu-HU" sz="1980" dirty="0">
                <a:solidFill>
                  <a:prstClr val="black"/>
                </a:solidFill>
                <a:latin typeface="Arial" pitchFamily="34" charset="0"/>
              </a:rPr>
              <a:t>Eltérés mértéke és aránya is figyelembe vételre kerül</a:t>
            </a:r>
            <a:endParaRPr lang="en-GB" sz="198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8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7892" name="Text Box 4"/>
          <p:cNvSpPr txBox="1">
            <a:spLocks/>
          </p:cNvSpPr>
          <p:nvPr/>
        </p:nvSpPr>
        <p:spPr bwMode="auto">
          <a:xfrm>
            <a:off x="1910026" y="131005"/>
            <a:ext cx="693515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2" tIns="41148" rIns="82292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  <a:sym typeface="Gill Sans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u-HU" sz="3960" dirty="0">
                <a:solidFill>
                  <a:schemeClr val="folHlink"/>
                </a:solidFill>
                <a:latin typeface="Gill Sans" charset="0"/>
              </a:rPr>
              <a:t>Adózói dosszié</a:t>
            </a:r>
            <a:endParaRPr lang="en-GB" sz="3960" dirty="0">
              <a:solidFill>
                <a:schemeClr val="folHlink"/>
              </a:solidFill>
              <a:latin typeface="Gill Sans" charset="0"/>
            </a:endParaRPr>
          </a:p>
        </p:txBody>
      </p:sp>
      <p:pic>
        <p:nvPicPr>
          <p:cNvPr id="8" name="Picture 5" descr="radar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86" y="73375"/>
            <a:ext cx="2184369" cy="80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9" y="843896"/>
            <a:ext cx="8639591" cy="54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5968" y="1235893"/>
            <a:ext cx="8456512" cy="5001419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24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968536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Mennyivel hatékonyabb a célzott kiválasztás? </a:t>
            </a:r>
            <a:r>
              <a:rPr lang="hu-HU" sz="2800" b="1" dirty="0"/>
              <a:t/>
            </a:r>
            <a:br>
              <a:rPr lang="hu-HU" sz="2800" b="1" dirty="0"/>
            </a:br>
            <a:r>
              <a:rPr lang="hu-HU" sz="2800" b="1" dirty="0" smtClean="0"/>
              <a:t>(átlagos nettó adókülönbözet adózó nagysága szerinti) </a:t>
            </a:r>
            <a:endParaRPr lang="hu-HU" sz="2800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539552" y="980728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35968" y="6237312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52736"/>
            <a:ext cx="902335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7429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3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431608" y="1413034"/>
            <a:ext cx="5876449" cy="37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6" tIns="45716" rIns="45716" bIns="45716"/>
          <a:lstStyle>
            <a:lvl1pPr marL="341313" indent="-341313" defTabSz="1014413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1014413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014413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014413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014413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GB" altLang="hu-HU" sz="162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61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223591"/>
            <a:ext cx="7323773" cy="858697"/>
          </a:xfrm>
        </p:spPr>
        <p:txBody>
          <a:bodyPr vert="horz" wrap="square" lIns="82292" tIns="41148" rIns="82292" bIns="41148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2972" eaLnBrk="1" hangingPunct="1">
              <a:spcBef>
                <a:spcPct val="50000"/>
              </a:spcBef>
            </a:pPr>
            <a:r>
              <a:rPr lang="hu-HU" altLang="hu-HU" sz="2520">
                <a:solidFill>
                  <a:srgbClr val="00674E"/>
                </a:solidFill>
              </a:rPr>
              <a:t>Emelt szintű elemzési módszerek alkalmazása a NAV-nál -  jelenlegi kihívások </a:t>
            </a:r>
          </a:p>
        </p:txBody>
      </p:sp>
      <p:sp>
        <p:nvSpPr>
          <p:cNvPr id="19462" name="Szövegdoboz 108"/>
          <p:cNvSpPr txBox="1">
            <a:spLocks noChangeArrowheads="1"/>
          </p:cNvSpPr>
          <p:nvPr/>
        </p:nvSpPr>
        <p:spPr bwMode="auto">
          <a:xfrm>
            <a:off x="252889" y="1160145"/>
            <a:ext cx="2657475" cy="481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hu-HU" altLang="hu-HU" sz="1080"/>
          </a:p>
          <a:p>
            <a:r>
              <a:rPr lang="hu-HU" altLang="hu-HU" sz="2160"/>
              <a:t>Adatmenedzsment: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126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170"/>
              <a:t>A teljes adatvagyon elérésének biztosítása szabad lekérdező eszközzel – (pl:jövedékadatok)  - </a:t>
            </a:r>
            <a:r>
              <a:rPr lang="hu-HU" altLang="hu-HU" sz="1170" b="1"/>
              <a:t>stratégiai fejlesztés feladat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117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170"/>
              <a:t>Új nemzetközi automatikus információcsere adatok hasznosítása - </a:t>
            </a:r>
            <a:r>
              <a:rPr lang="hu-HU" altLang="hu-HU" sz="1170" b="1"/>
              <a:t>stratégiai fejlesztés feladat</a:t>
            </a:r>
            <a:endParaRPr lang="hu-HU" altLang="hu-HU" sz="1170"/>
          </a:p>
          <a:p>
            <a:endParaRPr lang="hu-HU" altLang="hu-HU" sz="117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170"/>
              <a:t>Külföldi céginformációs rendszerek adatainak tisztítása, összepontozása a hazai céginformációs adatokkal 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117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170"/>
              <a:t>Különböző rendszerekből érkező címadatok tisztítása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2880"/>
          </a:p>
          <a:p>
            <a:pPr>
              <a:buFont typeface="Arial" panose="020B0604020202020204" pitchFamily="34" charset="0"/>
              <a:buChar char="•"/>
            </a:pPr>
            <a:endParaRPr lang="hu-HU" altLang="hu-HU" sz="2880"/>
          </a:p>
          <a:p>
            <a:pPr>
              <a:buFont typeface="Arial" panose="020B0604020202020204" pitchFamily="34" charset="0"/>
              <a:buChar char="•"/>
            </a:pPr>
            <a:endParaRPr lang="hu-HU" altLang="hu-HU" sz="2880"/>
          </a:p>
        </p:txBody>
      </p:sp>
      <p:sp>
        <p:nvSpPr>
          <p:cNvPr id="19463" name="Szövegdoboz 108"/>
          <p:cNvSpPr txBox="1">
            <a:spLocks noChangeArrowheads="1"/>
          </p:cNvSpPr>
          <p:nvPr/>
        </p:nvSpPr>
        <p:spPr bwMode="auto">
          <a:xfrm>
            <a:off x="3130392" y="1160145"/>
            <a:ext cx="2811780" cy="520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hu-HU" altLang="hu-HU" sz="1080" dirty="0"/>
          </a:p>
          <a:p>
            <a:r>
              <a:rPr lang="hu-HU" altLang="hu-HU" sz="2160" dirty="0"/>
              <a:t>Prediktív modellezés: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126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170" dirty="0"/>
              <a:t>Meglévő kockázat modellek frissítése, újraépítése az újonnan integrált adatok bevonásával –</a:t>
            </a:r>
            <a:r>
              <a:rPr lang="hu-HU" altLang="hu-HU" sz="1170" b="1" dirty="0"/>
              <a:t> stratégiai fejlesztés feladat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117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170" dirty="0"/>
              <a:t>Új kockázati modellek kidolgozása egyéb adónemek </a:t>
            </a:r>
            <a:r>
              <a:rPr lang="hu-HU" altLang="hu-HU" sz="1170" dirty="0" smtClean="0"/>
              <a:t>(társasági </a:t>
            </a:r>
            <a:r>
              <a:rPr lang="hu-HU" altLang="hu-HU" sz="1170" dirty="0"/>
              <a:t>adó, </a:t>
            </a:r>
            <a:r>
              <a:rPr lang="hu-HU" altLang="hu-HU" sz="1170" dirty="0" smtClean="0"/>
              <a:t>szja, </a:t>
            </a:r>
            <a:r>
              <a:rPr lang="hu-HU" altLang="hu-HU" sz="1170" dirty="0"/>
              <a:t>alternatív adózási formák) tekintetében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117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1170" dirty="0"/>
              <a:t>Valós idejű adatforrásokra (Online pénztárgép, EKÁER, E-számla rendszer) épülő gépi tanulási módszerek alkalmazása a csalárd tevékenységek valós idejű azonosítása céljából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1350" dirty="0"/>
          </a:p>
          <a:p>
            <a:pPr>
              <a:buFont typeface="Arial" panose="020B0604020202020204" pitchFamily="34" charset="0"/>
              <a:buChar char="•"/>
            </a:pPr>
            <a:endParaRPr lang="hu-HU" altLang="hu-HU" sz="2880" dirty="0"/>
          </a:p>
          <a:p>
            <a:pPr>
              <a:buFont typeface="Arial" panose="020B0604020202020204" pitchFamily="34" charset="0"/>
              <a:buChar char="•"/>
            </a:pPr>
            <a:endParaRPr lang="hu-HU" altLang="hu-HU" sz="2880" dirty="0"/>
          </a:p>
          <a:p>
            <a:pPr>
              <a:buFont typeface="Arial" panose="020B0604020202020204" pitchFamily="34" charset="0"/>
              <a:buChar char="•"/>
            </a:pPr>
            <a:endParaRPr lang="hu-HU" altLang="hu-HU" sz="2880" dirty="0"/>
          </a:p>
        </p:txBody>
      </p:sp>
      <p:sp>
        <p:nvSpPr>
          <p:cNvPr id="19464" name="Szövegdoboz 108"/>
          <p:cNvSpPr txBox="1">
            <a:spLocks noChangeArrowheads="1"/>
          </p:cNvSpPr>
          <p:nvPr/>
        </p:nvSpPr>
        <p:spPr bwMode="auto">
          <a:xfrm>
            <a:off x="6142197" y="1160145"/>
            <a:ext cx="2771775" cy="536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hu-HU" altLang="hu-HU" sz="1080" dirty="0"/>
          </a:p>
          <a:p>
            <a:pPr algn="just"/>
            <a:r>
              <a:rPr lang="hu-HU" altLang="hu-HU" sz="2160" dirty="0"/>
              <a:t>Hálózatelemzés, </a:t>
            </a:r>
            <a:r>
              <a:rPr lang="hu-HU" altLang="hu-HU" sz="2160" dirty="0" err="1"/>
              <a:t>adatvizualizáció</a:t>
            </a:r>
            <a:r>
              <a:rPr lang="hu-HU" altLang="hu-HU" sz="2160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u-HU" altLang="hu-HU" sz="117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1170" dirty="0"/>
              <a:t>A PANORÁMA rendszerben megjelenített adatok javítása és bővítése  - </a:t>
            </a:r>
            <a:r>
              <a:rPr lang="hu-HU" altLang="hu-HU" sz="1170" b="1" dirty="0"/>
              <a:t>stratégiai fejlesztési feladat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u-HU" altLang="hu-HU" sz="117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1170" dirty="0"/>
              <a:t>Különböző hálózatelemzési (</a:t>
            </a:r>
            <a:r>
              <a:rPr lang="hu-HU" altLang="hu-HU" sz="1170" dirty="0" err="1"/>
              <a:t>gráfelemző</a:t>
            </a:r>
            <a:r>
              <a:rPr lang="hu-HU" altLang="hu-HU" sz="1170" dirty="0"/>
              <a:t>)  technikák beépítése áttekinthetetlen méretű, nehezen átlátható számlázási láncok esetén a csalárd ügyletek, láncolatok azonosítása céljából</a:t>
            </a:r>
          </a:p>
          <a:p>
            <a:pPr algn="just"/>
            <a:endParaRPr lang="hu-HU" altLang="hu-HU" sz="117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1170" dirty="0"/>
              <a:t>E- számla adatok által meghatározott kapcsolatok vizuális megjelenítése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u-HU" altLang="hu-HU" sz="1350" dirty="0"/>
          </a:p>
          <a:p>
            <a:pPr algn="just">
              <a:buFont typeface="Arial" panose="020B0604020202020204" pitchFamily="34" charset="0"/>
              <a:buChar char="•"/>
            </a:pPr>
            <a:endParaRPr lang="hu-HU" altLang="hu-HU" sz="1350" dirty="0"/>
          </a:p>
          <a:p>
            <a:pPr algn="just">
              <a:buFont typeface="Arial" panose="020B0604020202020204" pitchFamily="34" charset="0"/>
              <a:buChar char="•"/>
            </a:pPr>
            <a:endParaRPr lang="hu-HU" altLang="hu-HU" sz="2880" dirty="0"/>
          </a:p>
          <a:p>
            <a:pPr algn="just">
              <a:buFont typeface="Arial" panose="020B0604020202020204" pitchFamily="34" charset="0"/>
              <a:buChar char="•"/>
            </a:pPr>
            <a:endParaRPr lang="hu-HU" altLang="hu-HU" sz="2880" dirty="0"/>
          </a:p>
          <a:p>
            <a:pPr algn="just">
              <a:buFont typeface="Arial" panose="020B0604020202020204" pitchFamily="34" charset="0"/>
              <a:buChar char="•"/>
            </a:pPr>
            <a:endParaRPr lang="hu-HU" altLang="hu-HU" sz="2880" dirty="0"/>
          </a:p>
        </p:txBody>
      </p:sp>
      <p:pic>
        <p:nvPicPr>
          <p:cNvPr id="19465" name="Kép 107" descr="kép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" y="5044917"/>
            <a:ext cx="2471738" cy="16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43" y="5020628"/>
            <a:ext cx="2133124" cy="159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Kép 7" descr="kép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02" y="5163503"/>
            <a:ext cx="2033111" cy="16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" y="0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4829" y="2348881"/>
            <a:ext cx="7772400" cy="1872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i="1" dirty="0" smtClean="0">
                <a:solidFill>
                  <a:schemeClr val="bg1"/>
                </a:solidFill>
              </a:rPr>
              <a:t/>
            </a:r>
            <a:br>
              <a:rPr lang="hu-HU" i="1" dirty="0" smtClean="0">
                <a:solidFill>
                  <a:schemeClr val="bg1"/>
                </a:solidFill>
              </a:rPr>
            </a:br>
            <a:r>
              <a:rPr lang="hu-HU" i="1" dirty="0" smtClean="0">
                <a:solidFill>
                  <a:schemeClr val="bg1"/>
                </a:solidFill>
              </a:rPr>
              <a:t>Köszönöm </a:t>
            </a:r>
            <a:r>
              <a:rPr lang="hu-HU" i="1" dirty="0">
                <a:solidFill>
                  <a:schemeClr val="bg1"/>
                </a:solidFill>
              </a:rPr>
              <a:t>a figyelmet!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7160840" cy="642942"/>
          </a:xfrm>
        </p:spPr>
        <p:txBody>
          <a:bodyPr>
            <a:noAutofit/>
          </a:bodyPr>
          <a:lstStyle/>
          <a:p>
            <a:pPr algn="r"/>
            <a:r>
              <a:rPr lang="hu-HU" sz="1600" b="1" dirty="0" smtClean="0">
                <a:solidFill>
                  <a:schemeClr val="tx1"/>
                </a:solidFill>
              </a:rPr>
              <a:t>Gyetvai Csaba</a:t>
            </a:r>
          </a:p>
          <a:p>
            <a:pPr algn="r"/>
            <a:r>
              <a:rPr lang="hu-HU" sz="1600" b="1" dirty="0" smtClean="0">
                <a:solidFill>
                  <a:schemeClr val="tx1"/>
                </a:solidFill>
              </a:rPr>
              <a:t>2019.04.24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96438" y="79393"/>
            <a:ext cx="8784976" cy="792088"/>
          </a:xfrm>
        </p:spPr>
        <p:txBody>
          <a:bodyPr>
            <a:noAutofit/>
          </a:bodyPr>
          <a:lstStyle/>
          <a:p>
            <a:r>
              <a:rPr lang="hu-HU" sz="2800" b="1" dirty="0"/>
              <a:t>A kockázatelemzés és </a:t>
            </a:r>
            <a:r>
              <a:rPr lang="hu-HU" sz="2800" b="1" dirty="0" err="1"/>
              <a:t>-kezelés</a:t>
            </a:r>
            <a:r>
              <a:rPr lang="hu-HU" sz="2800" b="1" dirty="0"/>
              <a:t> folyamata</a:t>
            </a:r>
            <a:endParaRPr lang="hu-HU" sz="2800" b="1" dirty="0">
              <a:cs typeface="Times New Roman" panose="02020603050405020304" pitchFamily="18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951331" y="1886234"/>
            <a:ext cx="19442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 algn="ctr"/>
          </a:lstStyle>
          <a:p>
            <a:r>
              <a:rPr lang="hu-HU" dirty="0"/>
              <a:t>Adatelemzés, adatbányászat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1511004" y="3076370"/>
            <a:ext cx="1944216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hu-HU"/>
            </a:defPPr>
            <a:lvl1pPr algn="ctr"/>
          </a:lstStyle>
          <a:p>
            <a:r>
              <a:rPr lang="hu-HU" dirty="0"/>
              <a:t>Automatizált folyamatba épített kockázatkezelés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4227638" y="3076370"/>
            <a:ext cx="1944216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hu-HU" dirty="0"/>
              <a:t>Utólagos kockázatelemzés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3019059" y="4525585"/>
            <a:ext cx="19442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Kiválasztás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2493875" y="5233178"/>
            <a:ext cx="27788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Intézkedési javaslat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2951331" y="6135107"/>
            <a:ext cx="19442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Eredmények rögzítése</a:t>
            </a:r>
          </a:p>
        </p:txBody>
      </p:sp>
      <p:sp>
        <p:nvSpPr>
          <p:cNvPr id="37" name="Vágott nyíl jobbra 36"/>
          <p:cNvSpPr/>
          <p:nvPr/>
        </p:nvSpPr>
        <p:spPr>
          <a:xfrm rot="1519673">
            <a:off x="2443696" y="4451850"/>
            <a:ext cx="432048" cy="199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Vágott nyíl jobbra 37"/>
          <p:cNvSpPr/>
          <p:nvPr/>
        </p:nvSpPr>
        <p:spPr>
          <a:xfrm rot="2454040">
            <a:off x="5019242" y="2662259"/>
            <a:ext cx="432048" cy="199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Vágott nyíl jobbra 38"/>
          <p:cNvSpPr/>
          <p:nvPr/>
        </p:nvSpPr>
        <p:spPr>
          <a:xfrm rot="7931507">
            <a:off x="2496944" y="2709679"/>
            <a:ext cx="432048" cy="199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Vágott nyíl jobbra 39"/>
          <p:cNvSpPr/>
          <p:nvPr/>
        </p:nvSpPr>
        <p:spPr>
          <a:xfrm rot="8841037">
            <a:off x="5056662" y="4433903"/>
            <a:ext cx="432048" cy="199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Vágott nyíl jobbra 40"/>
          <p:cNvSpPr/>
          <p:nvPr/>
        </p:nvSpPr>
        <p:spPr>
          <a:xfrm rot="5151457">
            <a:off x="3731138" y="4958286"/>
            <a:ext cx="339922" cy="2288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5024799" y="1330574"/>
            <a:ext cx="19442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Adatok</a:t>
            </a:r>
          </a:p>
        </p:txBody>
      </p:sp>
      <p:sp>
        <p:nvSpPr>
          <p:cNvPr id="43" name="Vágott nyíl jobbra 42"/>
          <p:cNvSpPr/>
          <p:nvPr/>
        </p:nvSpPr>
        <p:spPr>
          <a:xfrm rot="5064662">
            <a:off x="2889006" y="1457502"/>
            <a:ext cx="432048" cy="199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Vágott nyíl jobbra 43"/>
          <p:cNvSpPr/>
          <p:nvPr/>
        </p:nvSpPr>
        <p:spPr>
          <a:xfrm rot="5232201">
            <a:off x="3303227" y="1442572"/>
            <a:ext cx="432048" cy="199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Vágott nyíl jobbra 44"/>
          <p:cNvSpPr/>
          <p:nvPr/>
        </p:nvSpPr>
        <p:spPr>
          <a:xfrm rot="5400000">
            <a:off x="3753878" y="1457502"/>
            <a:ext cx="432048" cy="199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Vágott nyíl jobbra 45"/>
          <p:cNvSpPr/>
          <p:nvPr/>
        </p:nvSpPr>
        <p:spPr>
          <a:xfrm rot="5400000">
            <a:off x="4175534" y="1454787"/>
            <a:ext cx="432048" cy="199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Vágott nyíl jobbra 46"/>
          <p:cNvSpPr/>
          <p:nvPr/>
        </p:nvSpPr>
        <p:spPr>
          <a:xfrm rot="5731701">
            <a:off x="4493139" y="1446573"/>
            <a:ext cx="432048" cy="199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lagnyíl jobbra 47"/>
          <p:cNvSpPr/>
          <p:nvPr/>
        </p:nvSpPr>
        <p:spPr>
          <a:xfrm rot="10800000">
            <a:off x="5160952" y="1887613"/>
            <a:ext cx="2100543" cy="4789544"/>
          </a:xfrm>
          <a:prstGeom prst="curvedRightArrow">
            <a:avLst>
              <a:gd name="adj1" fmla="val 5759"/>
              <a:gd name="adj2" fmla="val 13145"/>
              <a:gd name="adj3" fmla="val 136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9" name="Vágott nyíl jobbra 48"/>
          <p:cNvSpPr/>
          <p:nvPr/>
        </p:nvSpPr>
        <p:spPr>
          <a:xfrm rot="5151457">
            <a:off x="3737940" y="5731270"/>
            <a:ext cx="349099" cy="3433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Cím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/>
              <a:t>A NAV adatvagyonának forrásai</a:t>
            </a:r>
            <a:endParaRPr lang="hu-HU" sz="3200" b="1" dirty="0"/>
          </a:p>
        </p:txBody>
      </p:sp>
      <p:graphicFrame>
        <p:nvGraphicFramePr>
          <p:cNvPr id="32" name="Tartalom helye 5"/>
          <p:cNvGraphicFramePr>
            <a:graphicFrameLocks/>
          </p:cNvGraphicFramePr>
          <p:nvPr>
            <p:extLst/>
          </p:nvPr>
        </p:nvGraphicFramePr>
        <p:xfrm>
          <a:off x="179512" y="1412776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Szövegdoboz 32"/>
          <p:cNvSpPr txBox="1"/>
          <p:nvPr/>
        </p:nvSpPr>
        <p:spPr>
          <a:xfrm>
            <a:off x="6588234" y="1412777"/>
            <a:ext cx="2161569" cy="1815882"/>
          </a:xfrm>
          <a:prstGeom prst="rect">
            <a:avLst/>
          </a:prstGeom>
          <a:noFill/>
          <a:ln cap="rnd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/>
              <a:t>Társhatóságok (Cégbíróság, KEKKH, NKH, </a:t>
            </a:r>
            <a:r>
              <a:rPr lang="hu-HU" altLang="hu-HU" sz="1400" dirty="0"/>
              <a:t>Kormányhivatalok, stb.)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/>
              <a:t>Külföldi társhatóságok (VIES, SAVINGS, </a:t>
            </a:r>
            <a:r>
              <a:rPr lang="hu-HU" sz="1400" dirty="0" err="1"/>
              <a:t>FATCA</a:t>
            </a:r>
            <a:r>
              <a:rPr lang="hu-HU" sz="1400" dirty="0"/>
              <a:t>, vám adatcsere, stb.)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altLang="hu-HU" sz="1400" dirty="0"/>
              <a:t>Pénzintézetek</a:t>
            </a:r>
            <a:endParaRPr lang="hu-HU" sz="12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611560" y="3177211"/>
            <a:ext cx="2160240" cy="2462213"/>
          </a:xfrm>
          <a:prstGeom prst="rect">
            <a:avLst/>
          </a:prstGeom>
          <a:noFill/>
          <a:ln cap="rnd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dirty="0"/>
              <a:t>Az adózók által, illetve az adózók működéséről </a:t>
            </a:r>
          </a:p>
          <a:p>
            <a:pPr lvl="0"/>
            <a:r>
              <a:rPr lang="hu-HU" sz="1400" dirty="0"/>
              <a:t>szolgáltatott adatok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/>
              <a:t>Bevallások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/>
              <a:t>Adatszolgáltatások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altLang="hu-HU" sz="1400" dirty="0"/>
              <a:t>Összesítő jelentések (belföldi tételes </a:t>
            </a:r>
            <a:r>
              <a:rPr lang="hu-HU" altLang="hu-HU" sz="1400" dirty="0" smtClean="0"/>
              <a:t>áfa)</a:t>
            </a:r>
            <a:endParaRPr lang="hu-HU" altLang="hu-HU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/>
              <a:t>Kérelmek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/>
              <a:t>OPG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 smtClean="0"/>
              <a:t>EKÁER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 err="1" smtClean="0"/>
              <a:t>e-Számla</a:t>
            </a:r>
            <a:r>
              <a:rPr lang="hu-HU" sz="1400" dirty="0" smtClean="0"/>
              <a:t> stb.</a:t>
            </a:r>
            <a:endParaRPr lang="hu-HU" sz="14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6300192" y="4149090"/>
            <a:ext cx="2448272" cy="2246769"/>
          </a:xfrm>
          <a:prstGeom prst="rect">
            <a:avLst/>
          </a:prstGeom>
          <a:noFill/>
          <a:ln cap="rnd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dirty="0"/>
              <a:t>A NAV belső folyamatai során adózóval kapcsolatosan keletkező adatok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Revízió adatai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400" dirty="0"/>
              <a:t>Folyószámla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Adózó minősítés,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400" dirty="0"/>
              <a:t>Számított mutatók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hu-HU" sz="1400" dirty="0"/>
              <a:t>Kockázati információk (pl.: adatbányászat alapján kockázati besorolás)</a:t>
            </a:r>
            <a:endParaRPr lang="hu-HU" sz="1400" dirty="0"/>
          </a:p>
        </p:txBody>
      </p:sp>
      <p:sp>
        <p:nvSpPr>
          <p:cNvPr id="36" name="Lefelé nyíl 35"/>
          <p:cNvSpPr/>
          <p:nvPr/>
        </p:nvSpPr>
        <p:spPr>
          <a:xfrm>
            <a:off x="4283969" y="6201078"/>
            <a:ext cx="576067" cy="256528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Szövegdoboz 36"/>
          <p:cNvSpPr txBox="1"/>
          <p:nvPr/>
        </p:nvSpPr>
        <p:spPr>
          <a:xfrm>
            <a:off x="3386555" y="6381328"/>
            <a:ext cx="237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altLang="hu-HU" b="1" dirty="0"/>
              <a:t>„Kockázati információ”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503551" y="5786688"/>
            <a:ext cx="2376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1400" dirty="0">
                <a:latin typeface="+mj-lt"/>
              </a:rPr>
              <a:t>Feltételezett összefüggések vizsgálata, ellentmondások, devianciák feltárása</a:t>
            </a:r>
          </a:p>
        </p:txBody>
      </p:sp>
      <p:cxnSp>
        <p:nvCxnSpPr>
          <p:cNvPr id="39" name="Egyenes összekötő 38"/>
          <p:cNvCxnSpPr/>
          <p:nvPr/>
        </p:nvCxnSpPr>
        <p:spPr>
          <a:xfrm>
            <a:off x="467544" y="1340768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0" y="1412875"/>
            <a:ext cx="9144000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Jelentős mennyiségű beérkező adat áll az adóhatóság rendelkezésére pl.:</a:t>
            </a:r>
          </a:p>
          <a:p>
            <a:pPr marL="892175" indent="-285750" defTabSz="914391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OPG, </a:t>
            </a:r>
          </a:p>
          <a:p>
            <a:pPr marL="892175" indent="-285750" algn="just" defTabSz="914391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EKAER, </a:t>
            </a:r>
          </a:p>
          <a:p>
            <a:pPr marL="892175" indent="-285750" algn="just" defTabSz="914391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Tételes </a:t>
            </a:r>
            <a:r>
              <a:rPr lang="hu-H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áfa </a:t>
            </a: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jelentős,</a:t>
            </a:r>
          </a:p>
          <a:p>
            <a:pPr marL="892175" indent="-285750" algn="just" defTabSz="914391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adatok (08 járulék bevallás és bejelentő adatlapok)</a:t>
            </a:r>
          </a:p>
          <a:p>
            <a:pPr marL="606425" algn="just" defTabSz="914391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hu-H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6425" algn="just" defTabSz="914391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hu-H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 az adatok mind táplálják a kockázatelemzési rendszereinket</a:t>
            </a:r>
          </a:p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kockázatelemzés, a kiválasztás egyre pontosabb és célzottabb</a:t>
            </a:r>
            <a:endParaRPr lang="hu-HU" dirty="0">
              <a:solidFill>
                <a:prstClr val="black"/>
              </a:solidFill>
              <a:latin typeface="Calibri"/>
            </a:endParaRPr>
          </a:p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507" name="Picture 5" descr="iStock_000001631604XSmall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300663"/>
            <a:ext cx="2108200" cy="1414462"/>
          </a:xfrm>
          <a:prstGeom prst="rect">
            <a:avLst/>
          </a:prstGeom>
          <a:noFill/>
          <a:ln w="25400" cmpd="dbl">
            <a:solidFill>
              <a:srgbClr val="002060">
                <a:alpha val="5215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2"/>
          <p:cNvSpPr>
            <a:spLocks/>
          </p:cNvSpPr>
          <p:nvPr/>
        </p:nvSpPr>
        <p:spPr bwMode="auto">
          <a:xfrm>
            <a:off x="1465263" y="284163"/>
            <a:ext cx="719613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 anchor="b"/>
          <a:lstStyle>
            <a:lvl1pPr defTabSz="9128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>
                <a:solidFill>
                  <a:srgbClr val="002060"/>
                </a:solidFill>
                <a:latin typeface="Times New Roman" panose="02020603050405020304" pitchFamily="18" charset="0"/>
                <a:sym typeface="Verdana" panose="020B0604030504040204" pitchFamily="34" charset="0"/>
              </a:rPr>
              <a:t>Kockázatelemzést segítő tények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84163"/>
            <a:ext cx="1028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elé nyíl 1"/>
          <p:cNvSpPr/>
          <p:nvPr/>
        </p:nvSpPr>
        <p:spPr>
          <a:xfrm>
            <a:off x="3708400" y="3290888"/>
            <a:ext cx="1223963" cy="425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3995738" y="4292600"/>
            <a:ext cx="93662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136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Cím 1"/>
          <p:cNvSpPr txBox="1">
            <a:spLocks/>
          </p:cNvSpPr>
          <p:nvPr/>
        </p:nvSpPr>
        <p:spPr>
          <a:xfrm>
            <a:off x="1485900" y="461214"/>
            <a:ext cx="6172200" cy="4905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prstClr val="black"/>
                </a:solidFill>
              </a:rPr>
              <a:t>Online Pénztárgép (OPG) adatok feldolgozása</a:t>
            </a:r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1532148" y="2068094"/>
            <a:ext cx="6172200" cy="36724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80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hu-HU" altLang="hu-HU" sz="18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23" name="Dia számának helye 8"/>
          <p:cNvSpPr txBox="1">
            <a:spLocks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9A140-56F3-4FE6-9B42-B6FACC1B9EA6}" type="slidenum">
              <a:rPr lang="hu-HU" sz="9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91835" y="1910238"/>
            <a:ext cx="3443746" cy="466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prstClr val="black"/>
                </a:solidFill>
              </a:rPr>
              <a:t>Néhány adat szemléltetésként</a:t>
            </a:r>
            <a:endParaRPr lang="hu-HU" sz="2800" dirty="0">
              <a:solidFill>
                <a:prstClr val="black"/>
              </a:solidFill>
            </a:endParaRPr>
          </a:p>
          <a:p>
            <a:pPr algn="just"/>
            <a:r>
              <a:rPr lang="hu-HU" sz="2800" dirty="0">
                <a:solidFill>
                  <a:prstClr val="black"/>
                </a:solidFill>
              </a:rPr>
              <a:t>az adóhivatalhoz egy nap</a:t>
            </a:r>
          </a:p>
          <a:p>
            <a:r>
              <a:rPr lang="hu-HU" sz="2800" dirty="0">
                <a:solidFill>
                  <a:prstClr val="black"/>
                </a:solidFill>
              </a:rPr>
              <a:t>alatt átlagosan </a:t>
            </a:r>
            <a:r>
              <a:rPr lang="hu-HU" sz="2800" dirty="0" smtClean="0">
                <a:solidFill>
                  <a:prstClr val="black"/>
                </a:solidFill>
              </a:rPr>
              <a:t>2019-ben:</a:t>
            </a:r>
            <a:endParaRPr lang="hu-HU" sz="2800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161 </a:t>
            </a:r>
            <a:r>
              <a:rPr lang="hu-HU" sz="2800" b="1" dirty="0">
                <a:solidFill>
                  <a:srgbClr val="FF0000"/>
                </a:solidFill>
              </a:rPr>
              <a:t>ezer </a:t>
            </a:r>
            <a:r>
              <a:rPr lang="hu-HU" sz="2800" b="1" dirty="0" smtClean="0">
                <a:solidFill>
                  <a:srgbClr val="FF0000"/>
                </a:solidFill>
              </a:rPr>
              <a:t>pénztárgépből 10,74 </a:t>
            </a:r>
            <a:r>
              <a:rPr lang="hu-HU" sz="2800" b="1" dirty="0">
                <a:solidFill>
                  <a:srgbClr val="FF0000"/>
                </a:solidFill>
              </a:rPr>
              <a:t>millió bizonylat érkezik</a:t>
            </a:r>
          </a:p>
          <a:p>
            <a:endParaRPr lang="hu-HU" sz="1725" b="1" dirty="0">
              <a:solidFill>
                <a:srgbClr val="FF0000"/>
              </a:solidFill>
            </a:endParaRPr>
          </a:p>
        </p:txBody>
      </p:sp>
      <p:pic>
        <p:nvPicPr>
          <p:cNvPr id="25" name="Kép 24" descr="cid:image001.jpg@01CF385E.186E594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97" y="1374943"/>
            <a:ext cx="5490610" cy="47635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Egyenes összekötő 26"/>
          <p:cNvCxnSpPr/>
          <p:nvPr/>
        </p:nvCxnSpPr>
        <p:spPr>
          <a:xfrm>
            <a:off x="1259632" y="1268760"/>
            <a:ext cx="6156684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599408"/>
              </p:ext>
            </p:extLst>
          </p:nvPr>
        </p:nvGraphicFramePr>
        <p:xfrm>
          <a:off x="-937120" y="229910"/>
          <a:ext cx="669674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4660260"/>
              </p:ext>
            </p:extLst>
          </p:nvPr>
        </p:nvGraphicFramePr>
        <p:xfrm>
          <a:off x="-981541" y="2897560"/>
          <a:ext cx="62646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Jobbra nyíl 11"/>
          <p:cNvSpPr/>
          <p:nvPr/>
        </p:nvSpPr>
        <p:spPr>
          <a:xfrm>
            <a:off x="3563888" y="3547330"/>
            <a:ext cx="1152128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4716016" y="2240189"/>
          <a:ext cx="4355976" cy="370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5148064" y="47667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Online pénztárgép adatok hasznosítása</a:t>
            </a:r>
            <a:endParaRPr lang="hu-HU" sz="2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757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7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12" grpId="0" animBg="1"/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539552" y="980728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35968" y="6237312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artalom helye 2"/>
          <p:cNvSpPr txBox="1">
            <a:spLocks/>
          </p:cNvSpPr>
          <p:nvPr/>
        </p:nvSpPr>
        <p:spPr>
          <a:xfrm>
            <a:off x="518864" y="1614458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smtClean="0"/>
          </a:p>
          <a:p>
            <a:pPr algn="just">
              <a:buFont typeface="Wingdings" pitchFamily="2" charset="2"/>
              <a:buChar char="§"/>
            </a:pPr>
            <a:endParaRPr lang="hu-HU" altLang="hu-HU" sz="2400" dirty="0">
              <a:latin typeface="Book Antiqua" pitchFamily="18" charset="0"/>
            </a:endParaRPr>
          </a:p>
        </p:txBody>
      </p:sp>
      <p:sp>
        <p:nvSpPr>
          <p:cNvPr id="23" name="Dia számának helye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9A140-56F3-4FE6-9B42-B6FACC1B9EA6}" type="slidenum">
              <a:rPr lang="hu-HU" smtClean="0"/>
              <a:pPr/>
              <a:t>8</a:t>
            </a:fld>
            <a:endParaRPr lang="hu-HU"/>
          </a:p>
        </p:txBody>
      </p:sp>
      <p:cxnSp>
        <p:nvCxnSpPr>
          <p:cNvPr id="26" name="Egyenes összekötő 25"/>
          <p:cNvCxnSpPr/>
          <p:nvPr/>
        </p:nvCxnSpPr>
        <p:spPr>
          <a:xfrm>
            <a:off x="314783" y="6453336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539552" y="980728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artalom helye 2"/>
          <p:cNvSpPr>
            <a:spLocks noGrp="1"/>
          </p:cNvSpPr>
          <p:nvPr>
            <p:ph idx="1"/>
          </p:nvPr>
        </p:nvSpPr>
        <p:spPr>
          <a:xfrm>
            <a:off x="435968" y="934386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ln w="31750" cmpd="dbl">
                <a:solidFill>
                  <a:schemeClr val="tx1"/>
                </a:solidFill>
              </a:ln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6" name="Dia számának helye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9A140-56F3-4FE6-9B42-B6FACC1B9EA6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17" name="Cím 7"/>
          <p:cNvSpPr>
            <a:spLocks noGrp="1"/>
          </p:cNvSpPr>
          <p:nvPr>
            <p:ph type="title"/>
          </p:nvPr>
        </p:nvSpPr>
        <p:spPr>
          <a:xfrm>
            <a:off x="264027" y="328080"/>
            <a:ext cx="8784976" cy="968536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Kockázatelemzés OPG adatok alapján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539552" y="980728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35968" y="6237312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artalom helye 4"/>
          <p:cNvSpPr txBox="1">
            <a:spLocks/>
          </p:cNvSpPr>
          <p:nvPr/>
        </p:nvSpPr>
        <p:spPr>
          <a:xfrm>
            <a:off x="457200" y="1351309"/>
            <a:ext cx="40386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3800" b="1" dirty="0" smtClean="0"/>
              <a:t>Bevallási adatok  rendszeres összevetése pénztárgép forgalmi adatokkal  </a:t>
            </a:r>
          </a:p>
          <a:p>
            <a:pPr marL="0" indent="0">
              <a:buFont typeface="Arial" pitchFamily="34" charset="0"/>
              <a:buNone/>
            </a:pPr>
            <a:r>
              <a:rPr lang="hu-HU" sz="3800" b="1" i="1" dirty="0" smtClean="0"/>
              <a:t>(adóellenőrzések támogatása)</a:t>
            </a:r>
          </a:p>
          <a:p>
            <a:pPr marL="0" indent="0">
              <a:buFont typeface="Arial" pitchFamily="34" charset="0"/>
              <a:buNone/>
            </a:pPr>
            <a:endParaRPr lang="hu-HU" sz="2200" b="1" dirty="0" smtClean="0"/>
          </a:p>
          <a:p>
            <a:pPr algn="just"/>
            <a:r>
              <a:rPr lang="hu-HU" sz="3800" dirty="0" smtClean="0"/>
              <a:t>Adózó </a:t>
            </a:r>
            <a:r>
              <a:rPr lang="hu-HU" sz="3800" b="1" dirty="0" err="1" smtClean="0"/>
              <a:t>áfabevallásában</a:t>
            </a:r>
            <a:r>
              <a:rPr lang="hu-HU" sz="3800" b="1" dirty="0" smtClean="0"/>
              <a:t>, </a:t>
            </a:r>
            <a:r>
              <a:rPr lang="hu-HU" sz="3800" b="1" dirty="0" smtClean="0"/>
              <a:t>tételes </a:t>
            </a:r>
            <a:r>
              <a:rPr lang="hu-HU" sz="3800" b="1" dirty="0" smtClean="0"/>
              <a:t>áfa összesítőjében </a:t>
            </a:r>
            <a:r>
              <a:rPr lang="hu-HU" sz="3800" dirty="0" smtClean="0"/>
              <a:t>szereplő forgalmának összevetése a bevallási időszakban beérkezett pénztárgép forgalmi adatokkal</a:t>
            </a:r>
          </a:p>
          <a:p>
            <a:pPr marL="457200" lvl="1" indent="0" algn="just">
              <a:buFont typeface="Arial" pitchFamily="34" charset="0"/>
              <a:buNone/>
            </a:pPr>
            <a:endParaRPr lang="hu-HU" sz="1700" dirty="0" smtClean="0"/>
          </a:p>
          <a:p>
            <a:pPr algn="just"/>
            <a:r>
              <a:rPr lang="hu-HU" sz="3800" b="1" dirty="0"/>
              <a:t>t</a:t>
            </a:r>
            <a:r>
              <a:rPr lang="hu-HU" sz="3800" b="1" dirty="0" smtClean="0"/>
              <a:t>ao- </a:t>
            </a:r>
            <a:r>
              <a:rPr lang="hu-HU" sz="3800" b="1" dirty="0" smtClean="0"/>
              <a:t>és szja-bevalláson </a:t>
            </a:r>
            <a:r>
              <a:rPr lang="hu-HU" sz="3800" dirty="0" smtClean="0"/>
              <a:t>vallott éves bevételek összevetése a megfelelő </a:t>
            </a:r>
            <a:r>
              <a:rPr lang="hu-HU" sz="3800" dirty="0" err="1" smtClean="0"/>
              <a:t>aggregáltságú</a:t>
            </a:r>
            <a:r>
              <a:rPr lang="hu-HU" sz="3800" dirty="0" smtClean="0"/>
              <a:t> pénztárgép  adatokkal</a:t>
            </a:r>
          </a:p>
          <a:p>
            <a:pPr marL="457200" lvl="1" indent="0" algn="just">
              <a:buFont typeface="Arial" pitchFamily="34" charset="0"/>
              <a:buNone/>
            </a:pPr>
            <a:endParaRPr lang="hu-HU" sz="1700" dirty="0" smtClean="0"/>
          </a:p>
          <a:p>
            <a:pPr algn="just"/>
            <a:r>
              <a:rPr lang="hu-HU" sz="3700" b="1" dirty="0" smtClean="0"/>
              <a:t>Járulék bevallásokon </a:t>
            </a:r>
            <a:r>
              <a:rPr lang="hu-HU" sz="3700" dirty="0" smtClean="0"/>
              <a:t>szereplő alkalmazottak és az adott időszakban átlagosan egy időben működő pénztárgépekre, illetve produkált bevételekre arányszámok kalkulálása</a:t>
            </a:r>
            <a:endParaRPr lang="hu-HU" sz="3700" dirty="0"/>
          </a:p>
        </p:txBody>
      </p:sp>
      <p:sp>
        <p:nvSpPr>
          <p:cNvPr id="30" name="Tartalom helye 5"/>
          <p:cNvSpPr txBox="1">
            <a:spLocks/>
          </p:cNvSpPr>
          <p:nvPr/>
        </p:nvSpPr>
        <p:spPr>
          <a:xfrm>
            <a:off x="4648200" y="1351309"/>
            <a:ext cx="4038600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Pénztárgép forgalmi és technikai adatok idősoros elemzése </a:t>
            </a:r>
          </a:p>
          <a:p>
            <a:pPr marL="0" indent="0">
              <a:buFont typeface="Arial" pitchFamily="34" charset="0"/>
              <a:buNone/>
            </a:pPr>
            <a:r>
              <a:rPr lang="hu-HU" b="1" i="1" dirty="0" smtClean="0"/>
              <a:t>(operatív ellenőrzések támogatása)</a:t>
            </a:r>
          </a:p>
          <a:p>
            <a:pPr marL="0" indent="0">
              <a:buFont typeface="Arial" pitchFamily="34" charset="0"/>
              <a:buNone/>
            </a:pPr>
            <a:endParaRPr lang="hu-HU" sz="1700" dirty="0" smtClean="0"/>
          </a:p>
          <a:p>
            <a:pPr marL="514350" indent="-514350" algn="just">
              <a:lnSpc>
                <a:spcPct val="120000"/>
              </a:lnSpc>
            </a:pPr>
            <a:r>
              <a:rPr lang="hu-HU" dirty="0" smtClean="0"/>
              <a:t>Nem küldő nem teljesítő pénztárgépek kiszűrése</a:t>
            </a:r>
          </a:p>
          <a:p>
            <a:pPr marL="514350" indent="-514350" algn="just">
              <a:lnSpc>
                <a:spcPct val="120000"/>
              </a:lnSpc>
            </a:pPr>
            <a:r>
              <a:rPr lang="hu-HU" dirty="0" smtClean="0"/>
              <a:t>Telephelyváltással érintett pénztárgépek</a:t>
            </a:r>
          </a:p>
          <a:p>
            <a:pPr marL="514350" indent="-514350" algn="just">
              <a:lnSpc>
                <a:spcPct val="120000"/>
              </a:lnSpc>
            </a:pPr>
            <a:r>
              <a:rPr lang="hu-HU" dirty="0" smtClean="0"/>
              <a:t>Gyakorló üzemmódba kapcsolt pénztárgépek</a:t>
            </a:r>
          </a:p>
          <a:p>
            <a:pPr marL="514350" indent="-514350" algn="just">
              <a:lnSpc>
                <a:spcPct val="120000"/>
              </a:lnSpc>
            </a:pPr>
            <a:r>
              <a:rPr lang="hu-HU" dirty="0" smtClean="0"/>
              <a:t>Egyéb anomáliák: (sztornó bizonylatok nagy aránya, készpénzes forgalom alacsony mértéke)</a:t>
            </a:r>
          </a:p>
          <a:p>
            <a:endParaRPr lang="hu-HU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" y="284322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12192"/>
            <a:ext cx="9175576" cy="6845808"/>
          </a:xfrm>
          <a:prstGeom prst="rect">
            <a:avLst/>
          </a:prstGeom>
          <a:ln w="3175">
            <a:noFill/>
          </a:ln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952" y="1235893"/>
            <a:ext cx="8456512" cy="5001419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9</a:t>
            </a:fld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501631" y="692696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Csoportba foglalás 78"/>
          <p:cNvGrpSpPr/>
          <p:nvPr/>
        </p:nvGrpSpPr>
        <p:grpSpPr>
          <a:xfrm>
            <a:off x="814667" y="5949280"/>
            <a:ext cx="7323288" cy="923330"/>
            <a:chOff x="4088384" y="0"/>
            <a:chExt cx="2007616" cy="1300480"/>
          </a:xfrm>
          <a:solidFill>
            <a:schemeClr val="bg1"/>
          </a:solidFill>
        </p:grpSpPr>
        <p:sp>
          <p:nvSpPr>
            <p:cNvPr id="80" name="Lekerekített téglalap 79"/>
            <p:cNvSpPr/>
            <p:nvPr/>
          </p:nvSpPr>
          <p:spPr>
            <a:xfrm>
              <a:off x="4088384" y="0"/>
              <a:ext cx="2007616" cy="130048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Lekerekített téglalap 4"/>
            <p:cNvSpPr/>
            <p:nvPr/>
          </p:nvSpPr>
          <p:spPr>
            <a:xfrm>
              <a:off x="4719235" y="28567"/>
              <a:ext cx="1348197" cy="91822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u-HU" sz="2100" kern="1200" dirty="0"/>
            </a:p>
          </p:txBody>
        </p:sp>
      </p:grpSp>
      <p:sp>
        <p:nvSpPr>
          <p:cNvPr id="11" name="Tartalom helye 2"/>
          <p:cNvSpPr txBox="1">
            <a:spLocks/>
          </p:cNvSpPr>
          <p:nvPr/>
        </p:nvSpPr>
        <p:spPr>
          <a:xfrm>
            <a:off x="435968" y="934386"/>
            <a:ext cx="8456512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Jogkövető piaci szereplők pozíciójának erősítése</a:t>
            </a:r>
          </a:p>
          <a:p>
            <a:r>
              <a:rPr lang="hu-HU" dirty="0" smtClean="0"/>
              <a:t>Áruforgalom átláthatósága – áru útja követhető</a:t>
            </a:r>
          </a:p>
          <a:p>
            <a:r>
              <a:rPr lang="hu-HU" dirty="0" smtClean="0"/>
              <a:t>Adóelkerülők kiszűrése</a:t>
            </a:r>
          </a:p>
          <a:p>
            <a:r>
              <a:rPr lang="hu-HU" dirty="0" smtClean="0"/>
              <a:t>IGAZI integrált feladat, </a:t>
            </a:r>
            <a:r>
              <a:rPr lang="hu-HU" dirty="0" err="1" smtClean="0"/>
              <a:t>adó-vám-bűnügy</a:t>
            </a:r>
            <a:endParaRPr lang="hu-HU" dirty="0" smtClean="0"/>
          </a:p>
          <a:p>
            <a:pPr marL="360363" indent="0">
              <a:spcBef>
                <a:spcPts val="0"/>
              </a:spcBef>
              <a:buFont typeface="Arial" pitchFamily="34" charset="0"/>
              <a:buNone/>
            </a:pPr>
            <a:r>
              <a:rPr lang="hu-HU" dirty="0" smtClean="0"/>
              <a:t>szoros együttműködése kell/kellett</a:t>
            </a:r>
          </a:p>
          <a:p>
            <a:pPr marL="360363" indent="0">
              <a:spcBef>
                <a:spcPts val="0"/>
              </a:spcBef>
              <a:buFont typeface="Arial" pitchFamily="34" charset="0"/>
              <a:buNone/>
            </a:pPr>
            <a:r>
              <a:rPr lang="hu-HU" dirty="0" smtClean="0"/>
              <a:t> és persze informatika</a:t>
            </a:r>
          </a:p>
          <a:p>
            <a:pPr marL="0" indent="0">
              <a:buFont typeface="Arial" pitchFamily="34" charset="0"/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13" name="Cím 7"/>
          <p:cNvSpPr txBox="1">
            <a:spLocks/>
          </p:cNvSpPr>
          <p:nvPr/>
        </p:nvSpPr>
        <p:spPr>
          <a:xfrm>
            <a:off x="457200" y="12192"/>
            <a:ext cx="8229600" cy="96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 smtClean="0"/>
              <a:t>EKÁER</a:t>
            </a:r>
            <a:endParaRPr lang="hu-HU" sz="4000" b="1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539552" y="980728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35968" y="6237312"/>
            <a:ext cx="8208912" cy="0"/>
          </a:xfrm>
          <a:prstGeom prst="line">
            <a:avLst/>
          </a:prstGeom>
          <a:ln w="38100" cap="rnd" cmpd="thickThin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K:\NAV\Kozpont\f52_100027 Adószakmai Ügyekért Felelős Szakmai Helyettes\f52_540009 Kockázatkezelési és Kapcsolattartó Főosztály\o52_540011 Operatív Kockázatkezelési Rendszerek Osztálya\_Posta_\u260346\PPT képek\Külső belső rendszere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3"/>
            <a:ext cx="38164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106"/>
            <a:ext cx="1028700" cy="4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0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8756</TotalTime>
  <Words>1009</Words>
  <Application>Microsoft Office PowerPoint</Application>
  <PresentationFormat>Diavetítés a képernyőre (4:3 oldalarány)</PresentationFormat>
  <Paragraphs>263</Paragraphs>
  <Slides>26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8" baseType="lpstr">
      <vt:lpstr>AngsanaUPC</vt:lpstr>
      <vt:lpstr>Arial</vt:lpstr>
      <vt:lpstr>Book Antiqua</vt:lpstr>
      <vt:lpstr>Calibri</vt:lpstr>
      <vt:lpstr>Gill Sans</vt:lpstr>
      <vt:lpstr>Lucida Grande</vt:lpstr>
      <vt:lpstr>Times New Roman</vt:lpstr>
      <vt:lpstr>Verdana</vt:lpstr>
      <vt:lpstr>Verdana Bold</vt:lpstr>
      <vt:lpstr>Wingdings</vt:lpstr>
      <vt:lpstr>ヒラギノ角ゴ ProN W3</vt:lpstr>
      <vt:lpstr>Office-téma</vt:lpstr>
      <vt:lpstr>PowerPoint bemutató</vt:lpstr>
      <vt:lpstr>A kockázatkezelés és kiválasztás alapvető céljai</vt:lpstr>
      <vt:lpstr>A kockázatelemzés és -kezelés folyamata</vt:lpstr>
      <vt:lpstr>A NAV adatvagyonának forrásai</vt:lpstr>
      <vt:lpstr>PowerPoint bemutató</vt:lpstr>
      <vt:lpstr>PowerPoint bemutató</vt:lpstr>
      <vt:lpstr>PowerPoint bemutató</vt:lpstr>
      <vt:lpstr>Kockázatelemzés OPG adatok alapján </vt:lpstr>
      <vt:lpstr>PowerPoint bemutató</vt:lpstr>
      <vt:lpstr>EKÁER kockázatkezelés </vt:lpstr>
      <vt:lpstr>Az Elektronikus Közútiáruforgalom-ellenőrző Rendszer (EKAER) kockázatkezelése </vt:lpstr>
      <vt:lpstr>Belföldi tételes áfaadatok</vt:lpstr>
      <vt:lpstr>Online Számla rendszer</vt:lpstr>
      <vt:lpstr>Az első kockázatelemzés - hibaüzenettel érintett adatszolgáltatások</vt:lpstr>
      <vt:lpstr>Folyamatba épített kockázatkezelés (KOCKA2)</vt:lpstr>
      <vt:lpstr>PowerPoint bemutató</vt:lpstr>
      <vt:lpstr> Közvetlen adók területén az automatikus információcsere keretében küldött illetve fogadott adatok típusa </vt:lpstr>
      <vt:lpstr> Az információcsere keretében rendelkezésre álló adatok továbbítási és felhasználási folyamata  </vt:lpstr>
      <vt:lpstr>Foglalkoztatotti RIASZT </vt:lpstr>
      <vt:lpstr>PowerPoint bemutató</vt:lpstr>
      <vt:lpstr>                        </vt:lpstr>
      <vt:lpstr>PowerPoint bemutató</vt:lpstr>
      <vt:lpstr>PowerPoint bemutató</vt:lpstr>
      <vt:lpstr>Mennyivel hatékonyabb a célzott kiválasztás?  (átlagos nettó adókülönbözet adózó nagysága szerinti) </vt:lpstr>
      <vt:lpstr>Emelt szintű elemzési módszerek alkalmazása a NAV-nál -  jelenlegi kihívások </vt:lpstr>
      <vt:lpstr> Köszönöm a figyelmet!</vt:lpstr>
    </vt:vector>
  </TitlesOfParts>
  <Company>NAV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Izápi Laura</dc:creator>
  <cp:lastModifiedBy>Gyetvai Csaba</cp:lastModifiedBy>
  <cp:revision>323</cp:revision>
  <cp:lastPrinted>2017-12-12T08:19:50Z</cp:lastPrinted>
  <dcterms:created xsi:type="dcterms:W3CDTF">2012-03-01T09:36:23Z</dcterms:created>
  <dcterms:modified xsi:type="dcterms:W3CDTF">2019-05-07T10:58:42Z</dcterms:modified>
</cp:coreProperties>
</file>