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0" r:id="rId7"/>
    <p:sldId id="261" r:id="rId8"/>
    <p:sldId id="274" r:id="rId9"/>
    <p:sldId id="263" r:id="rId10"/>
    <p:sldId id="271" r:id="rId11"/>
    <p:sldId id="265" r:id="rId12"/>
    <p:sldId id="269" r:id="rId13"/>
    <p:sldId id="276" r:id="rId14"/>
    <p:sldId id="275" r:id="rId15"/>
    <p:sldId id="267" r:id="rId16"/>
    <p:sldId id="27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váth Beáta" initials="HB" lastIdx="3" clrIdx="0">
    <p:extLst>
      <p:ext uri="{19B8F6BF-5375-455C-9EA6-DF929625EA0E}">
        <p15:presenceInfo xmlns:p15="http://schemas.microsoft.com/office/powerpoint/2012/main" userId="S-1-5-21-1757981266-1220945662-682003330-23214" providerId="AD"/>
      </p:ext>
    </p:extLst>
  </p:cmAuthor>
  <p:cmAuthor id="2" name="Pécs Mária Katalin" initials="PMK" lastIdx="6" clrIdx="1">
    <p:extLst>
      <p:ext uri="{19B8F6BF-5375-455C-9EA6-DF929625EA0E}">
        <p15:presenceInfo xmlns:p15="http://schemas.microsoft.com/office/powerpoint/2012/main" userId="Pécs Mária Katalin" providerId="None"/>
      </p:ext>
    </p:extLst>
  </p:cmAuthor>
  <p:cmAuthor id="3" name="Horváth Beáta" initials="HB [2]" lastIdx="11" clrIdx="2">
    <p:extLst>
      <p:ext uri="{19B8F6BF-5375-455C-9EA6-DF929625EA0E}">
        <p15:presenceInfo xmlns:p15="http://schemas.microsoft.com/office/powerpoint/2012/main" userId="Horváth Beá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945" autoAdjust="0"/>
  </p:normalViewPr>
  <p:slideViewPr>
    <p:cSldViewPr snapToGrid="0">
      <p:cViewPr varScale="1">
        <p:scale>
          <a:sx n="102" d="100"/>
          <a:sy n="102" d="100"/>
        </p:scale>
        <p:origin x="12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68623434013803E-2"/>
          <c:y val="7.8547639927027332E-2"/>
          <c:w val="0.94616916830708664"/>
          <c:h val="0.7786918812320446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AO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Munka1!$A$2:$A$15</c:f>
              <c:strCache>
                <c:ptCount val="14"/>
                <c:pt idx="0">
                  <c:v>t-3</c:v>
                </c:pt>
                <c:pt idx="1">
                  <c:v>t-2</c:v>
                </c:pt>
                <c:pt idx="2">
                  <c:v>t-1</c:v>
                </c:pt>
                <c:pt idx="3">
                  <c:v>t0</c:v>
                </c:pt>
                <c:pt idx="4">
                  <c:v>t1</c:v>
                </c:pt>
                <c:pt idx="5">
                  <c:v>t2</c:v>
                </c:pt>
                <c:pt idx="6">
                  <c:v>t3</c:v>
                </c:pt>
                <c:pt idx="7">
                  <c:v>t4</c:v>
                </c:pt>
                <c:pt idx="8">
                  <c:v>t5</c:v>
                </c:pt>
                <c:pt idx="9">
                  <c:v>t6</c:v>
                </c:pt>
                <c:pt idx="10">
                  <c:v>t7</c:v>
                </c:pt>
                <c:pt idx="11">
                  <c:v>t8</c:v>
                </c:pt>
                <c:pt idx="12">
                  <c:v>t9</c:v>
                </c:pt>
                <c:pt idx="13">
                  <c:v>t10</c:v>
                </c:pt>
              </c:strCache>
            </c:strRef>
          </c:cat>
          <c:val>
            <c:numRef>
              <c:f>Munka1!$B$2:$B$15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818048"/>
        <c:axId val="243718560"/>
      </c:lineChart>
      <c:catAx>
        <c:axId val="30581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18560"/>
        <c:crosses val="autoZero"/>
        <c:auto val="1"/>
        <c:lblAlgn val="ctr"/>
        <c:lblOffset val="100"/>
        <c:noMultiLvlLbl val="0"/>
      </c:catAx>
      <c:valAx>
        <c:axId val="243718560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05818048"/>
        <c:crosses val="autoZero"/>
        <c:crossBetween val="between"/>
        <c:minorUnit val="1"/>
      </c:valAx>
      <c:dTable>
        <c:showHorzBorder val="1"/>
        <c:showVertBorder val="1"/>
        <c:showOutline val="1"/>
        <c:showKeys val="0"/>
        <c:spPr>
          <a:solidFill>
            <a:schemeClr val="bg1"/>
          </a:solidFill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68623434013803E-2"/>
          <c:y val="7.8547639927027332E-2"/>
          <c:w val="0.94616916830708664"/>
          <c:h val="0.7786918812320446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TC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Munka1!$A$2:$A$15</c:f>
              <c:strCache>
                <c:ptCount val="14"/>
                <c:pt idx="0">
                  <c:v>t-3</c:v>
                </c:pt>
                <c:pt idx="1">
                  <c:v>t-2</c:v>
                </c:pt>
                <c:pt idx="2">
                  <c:v>t-1</c:v>
                </c:pt>
                <c:pt idx="3">
                  <c:v>t0</c:v>
                </c:pt>
                <c:pt idx="4">
                  <c:v>t1</c:v>
                </c:pt>
                <c:pt idx="5">
                  <c:v>t2</c:v>
                </c:pt>
                <c:pt idx="6">
                  <c:v>t3</c:v>
                </c:pt>
                <c:pt idx="7">
                  <c:v>t4</c:v>
                </c:pt>
                <c:pt idx="8">
                  <c:v>t5</c:v>
                </c:pt>
                <c:pt idx="9">
                  <c:v>t6</c:v>
                </c:pt>
                <c:pt idx="10">
                  <c:v>t7</c:v>
                </c:pt>
                <c:pt idx="11">
                  <c:v>t8</c:v>
                </c:pt>
                <c:pt idx="12">
                  <c:v>t9</c:v>
                </c:pt>
                <c:pt idx="13">
                  <c:v>t10</c:v>
                </c:pt>
              </c:strCache>
            </c:strRef>
          </c:cat>
          <c:val>
            <c:numRef>
              <c:f>Munka1!$B$2:$B$15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0.6</c:v>
                </c:pt>
                <c:pt idx="5">
                  <c:v>0.36</c:v>
                </c:pt>
                <c:pt idx="6">
                  <c:v>0.216</c:v>
                </c:pt>
                <c:pt idx="7">
                  <c:v>0.12959999999999999</c:v>
                </c:pt>
                <c:pt idx="8">
                  <c:v>7.7759999999999996E-2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721360"/>
        <c:axId val="243721920"/>
      </c:lineChart>
      <c:catAx>
        <c:axId val="243721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21920"/>
        <c:crosses val="autoZero"/>
        <c:auto val="1"/>
        <c:lblAlgn val="ctr"/>
        <c:lblOffset val="100"/>
        <c:noMultiLvlLbl val="0"/>
      </c:catAx>
      <c:valAx>
        <c:axId val="243721920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43721360"/>
        <c:crosses val="autoZero"/>
        <c:crossBetween val="between"/>
        <c:minorUnit val="1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16206920717608E-2"/>
          <c:y val="4.9097678356424854E-2"/>
          <c:w val="0.94616916830708664"/>
          <c:h val="0.7786918812320446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LS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Munka1!$A$2:$A$15</c:f>
              <c:strCache>
                <c:ptCount val="14"/>
                <c:pt idx="0">
                  <c:v>t-3</c:v>
                </c:pt>
                <c:pt idx="1">
                  <c:v>t-2</c:v>
                </c:pt>
                <c:pt idx="2">
                  <c:v>t-1</c:v>
                </c:pt>
                <c:pt idx="3">
                  <c:v>t0</c:v>
                </c:pt>
                <c:pt idx="4">
                  <c:v>t1</c:v>
                </c:pt>
                <c:pt idx="5">
                  <c:v>t2</c:v>
                </c:pt>
                <c:pt idx="6">
                  <c:v>t3</c:v>
                </c:pt>
                <c:pt idx="7">
                  <c:v>t4</c:v>
                </c:pt>
                <c:pt idx="8">
                  <c:v>t5</c:v>
                </c:pt>
                <c:pt idx="9">
                  <c:v>t6</c:v>
                </c:pt>
                <c:pt idx="10">
                  <c:v>t7</c:v>
                </c:pt>
                <c:pt idx="11">
                  <c:v>t8</c:v>
                </c:pt>
                <c:pt idx="12">
                  <c:v>t9</c:v>
                </c:pt>
                <c:pt idx="13">
                  <c:v>t10</c:v>
                </c:pt>
              </c:strCache>
            </c:strRef>
          </c:cat>
          <c:val>
            <c:numRef>
              <c:f>Munka1!$B$2:$B$15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724720"/>
        <c:axId val="243725280"/>
      </c:lineChart>
      <c:catAx>
        <c:axId val="24372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25280"/>
        <c:crosses val="autoZero"/>
        <c:auto val="1"/>
        <c:lblAlgn val="ctr"/>
        <c:lblOffset val="100"/>
        <c:noMultiLvlLbl val="0"/>
      </c:catAx>
      <c:valAx>
        <c:axId val="243725280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43724720"/>
        <c:crosses val="autoZero"/>
        <c:crossBetween val="between"/>
        <c:minorUnit val="1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4634587707022E-3"/>
          <c:y val="7.8547639927027332E-2"/>
          <c:w val="0.99820536541229299"/>
          <c:h val="0.7786918812320446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Munka1!$A$2:$A$15</c:f>
              <c:strCache>
                <c:ptCount val="14"/>
                <c:pt idx="0">
                  <c:v>t-3</c:v>
                </c:pt>
                <c:pt idx="1">
                  <c:v>t-2</c:v>
                </c:pt>
                <c:pt idx="2">
                  <c:v>t-1</c:v>
                </c:pt>
                <c:pt idx="3">
                  <c:v>t0</c:v>
                </c:pt>
                <c:pt idx="4">
                  <c:v>t1</c:v>
                </c:pt>
                <c:pt idx="5">
                  <c:v>t2</c:v>
                </c:pt>
                <c:pt idx="6">
                  <c:v>t3</c:v>
                </c:pt>
                <c:pt idx="7">
                  <c:v>t4</c:v>
                </c:pt>
                <c:pt idx="8">
                  <c:v>t5</c:v>
                </c:pt>
                <c:pt idx="9">
                  <c:v>t6</c:v>
                </c:pt>
                <c:pt idx="10">
                  <c:v>t7</c:v>
                </c:pt>
                <c:pt idx="11">
                  <c:v>t8</c:v>
                </c:pt>
                <c:pt idx="12">
                  <c:v>t9</c:v>
                </c:pt>
                <c:pt idx="13">
                  <c:v>t10</c:v>
                </c:pt>
              </c:strCache>
            </c:strRef>
          </c:cat>
          <c:val>
            <c:numRef>
              <c:f>Munka1!$B$2:$B$15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</c:v>
                </c:pt>
                <c:pt idx="4">
                  <c:v>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29040"/>
        <c:axId val="111029600"/>
      </c:lineChart>
      <c:catAx>
        <c:axId val="11102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11029600"/>
        <c:crosses val="autoZero"/>
        <c:auto val="1"/>
        <c:lblAlgn val="ctr"/>
        <c:lblOffset val="100"/>
        <c:noMultiLvlLbl val="0"/>
      </c:catAx>
      <c:valAx>
        <c:axId val="111029600"/>
        <c:scaling>
          <c:orientation val="minMax"/>
          <c:max val="0"/>
          <c:min val="-3"/>
        </c:scaling>
        <c:delete val="1"/>
        <c:axPos val="l"/>
        <c:numFmt formatCode="General" sourceLinked="1"/>
        <c:majorTickMark val="none"/>
        <c:minorTickMark val="none"/>
        <c:tickLblPos val="nextTo"/>
        <c:crossAx val="11102904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8547639927027332E-2"/>
          <c:w val="0.99986603545761377"/>
          <c:h val="0.7786918812320446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Munka1!$A$2:$A$15</c:f>
              <c:strCache>
                <c:ptCount val="14"/>
                <c:pt idx="0">
                  <c:v>t-3</c:v>
                </c:pt>
                <c:pt idx="1">
                  <c:v>t-2</c:v>
                </c:pt>
                <c:pt idx="2">
                  <c:v>t-1</c:v>
                </c:pt>
                <c:pt idx="3">
                  <c:v>t0</c:v>
                </c:pt>
                <c:pt idx="4">
                  <c:v>t1</c:v>
                </c:pt>
                <c:pt idx="5">
                  <c:v>t2</c:v>
                </c:pt>
                <c:pt idx="6">
                  <c:v>t3</c:v>
                </c:pt>
                <c:pt idx="7">
                  <c:v>t4</c:v>
                </c:pt>
                <c:pt idx="8">
                  <c:v>t5</c:v>
                </c:pt>
                <c:pt idx="9">
                  <c:v>t6</c:v>
                </c:pt>
                <c:pt idx="10">
                  <c:v>t7</c:v>
                </c:pt>
                <c:pt idx="11">
                  <c:v>t8</c:v>
                </c:pt>
                <c:pt idx="12">
                  <c:v>t9</c:v>
                </c:pt>
                <c:pt idx="13">
                  <c:v>t10</c:v>
                </c:pt>
              </c:strCache>
            </c:strRef>
          </c:cat>
          <c:val>
            <c:numRef>
              <c:f>Munka1!$B$2:$B$15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</c:v>
                </c:pt>
                <c:pt idx="4">
                  <c:v>-3</c:v>
                </c:pt>
                <c:pt idx="5">
                  <c:v>-1</c:v>
                </c:pt>
                <c:pt idx="6">
                  <c:v>-0.6</c:v>
                </c:pt>
                <c:pt idx="7">
                  <c:v>-0.36</c:v>
                </c:pt>
                <c:pt idx="8">
                  <c:v>-0.216</c:v>
                </c:pt>
                <c:pt idx="9">
                  <c:v>-0.12959999999999999</c:v>
                </c:pt>
                <c:pt idx="10">
                  <c:v>-7.7759999999999996E-2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03392"/>
        <c:axId val="243854864"/>
      </c:lineChart>
      <c:catAx>
        <c:axId val="11050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43854864"/>
        <c:crosses val="autoZero"/>
        <c:auto val="1"/>
        <c:lblAlgn val="ctr"/>
        <c:lblOffset val="100"/>
        <c:noMultiLvlLbl val="0"/>
      </c:catAx>
      <c:valAx>
        <c:axId val="243854864"/>
        <c:scaling>
          <c:orientation val="minMax"/>
          <c:max val="0"/>
          <c:min val="-3"/>
        </c:scaling>
        <c:delete val="1"/>
        <c:axPos val="l"/>
        <c:numFmt formatCode="General" sourceLinked="1"/>
        <c:majorTickMark val="none"/>
        <c:minorTickMark val="none"/>
        <c:tickLblPos val="nextTo"/>
        <c:crossAx val="110503392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651213331436506E-2"/>
          <c:w val="0.99986104077427584"/>
          <c:h val="0.7786918812320446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Munka1!$A$2:$A$15</c:f>
              <c:strCache>
                <c:ptCount val="14"/>
                <c:pt idx="0">
                  <c:v>t-3</c:v>
                </c:pt>
                <c:pt idx="1">
                  <c:v>t-2</c:v>
                </c:pt>
                <c:pt idx="2">
                  <c:v>t-1</c:v>
                </c:pt>
                <c:pt idx="3">
                  <c:v>t0</c:v>
                </c:pt>
                <c:pt idx="4">
                  <c:v>t1</c:v>
                </c:pt>
                <c:pt idx="5">
                  <c:v>t2</c:v>
                </c:pt>
                <c:pt idx="6">
                  <c:v>t3</c:v>
                </c:pt>
                <c:pt idx="7">
                  <c:v>t4</c:v>
                </c:pt>
                <c:pt idx="8">
                  <c:v>t5</c:v>
                </c:pt>
                <c:pt idx="9">
                  <c:v>t6</c:v>
                </c:pt>
                <c:pt idx="10">
                  <c:v>t7</c:v>
                </c:pt>
                <c:pt idx="11">
                  <c:v>t8</c:v>
                </c:pt>
                <c:pt idx="12">
                  <c:v>t9</c:v>
                </c:pt>
                <c:pt idx="13">
                  <c:v>t10</c:v>
                </c:pt>
              </c:strCache>
            </c:strRef>
          </c:cat>
          <c:val>
            <c:numRef>
              <c:f>Munka1!$B$2:$B$15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</c:v>
                </c:pt>
                <c:pt idx="4">
                  <c:v>-3</c:v>
                </c:pt>
                <c:pt idx="5">
                  <c:v>-1.6</c:v>
                </c:pt>
                <c:pt idx="6">
                  <c:v>-1.3599999999999999</c:v>
                </c:pt>
                <c:pt idx="7">
                  <c:v>-1.216</c:v>
                </c:pt>
                <c:pt idx="8">
                  <c:v>-1.1295999999999999</c:v>
                </c:pt>
                <c:pt idx="9">
                  <c:v>-1.0777600000000001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857104"/>
        <c:axId val="243857664"/>
      </c:lineChart>
      <c:catAx>
        <c:axId val="24385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43857664"/>
        <c:crosses val="autoZero"/>
        <c:auto val="1"/>
        <c:lblAlgn val="ctr"/>
        <c:lblOffset val="100"/>
        <c:noMultiLvlLbl val="0"/>
      </c:catAx>
      <c:valAx>
        <c:axId val="243857664"/>
        <c:scaling>
          <c:orientation val="minMax"/>
          <c:max val="0"/>
          <c:min val="-3"/>
        </c:scaling>
        <c:delete val="1"/>
        <c:axPos val="l"/>
        <c:numFmt formatCode="General" sourceLinked="1"/>
        <c:majorTickMark val="none"/>
        <c:minorTickMark val="none"/>
        <c:tickLblPos val="nextTo"/>
        <c:crossAx val="243857104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2020.06.17.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2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2020.06.17.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2020.06.17.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2020.06.17.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2020.06.17.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2020.06.17.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2020.06.17.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2020.06.17.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2020.06.17.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2020.06.17.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2020.06.17.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2020.06.17.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2020.06.17.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600200" y="2430736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err="1">
                <a:latin typeface="Arial Narrow" panose="020B0606020202030204" pitchFamily="34" charset="0"/>
              </a:rPr>
              <a:t>Outlier-szűrési</a:t>
            </a:r>
            <a:r>
              <a:rPr lang="hu-HU" sz="3600" b="1" dirty="0">
                <a:latin typeface="Arial Narrow" panose="020B0606020202030204" pitchFamily="34" charset="0"/>
              </a:rPr>
              <a:t> technikák alkalmazása a </a:t>
            </a:r>
            <a:r>
              <a:rPr lang="hu-HU" sz="3600" b="1" dirty="0" err="1">
                <a:latin typeface="Arial Narrow" panose="020B0606020202030204" pitchFamily="34" charset="0"/>
              </a:rPr>
              <a:t>Covid-hatás</a:t>
            </a:r>
            <a:r>
              <a:rPr lang="hu-HU" sz="3600" b="1" dirty="0">
                <a:latin typeface="Arial Narrow" panose="020B0606020202030204" pitchFamily="34" charset="0"/>
              </a:rPr>
              <a:t> gyorsbecslésére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4168201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 Narrow" panose="020B0606020202030204" pitchFamily="34" charset="0"/>
              </a:rPr>
              <a:t>Lovics Gábor, Horváth Beáta, Pécs Mária</a:t>
            </a:r>
            <a:endParaRPr lang="hu-HU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00200" y="6269322"/>
            <a:ext cx="1059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 Narrow" panose="020B0606020202030204" pitchFamily="34" charset="0"/>
              </a:rPr>
              <a:t>2020. </a:t>
            </a:r>
            <a:r>
              <a:rPr lang="hu-HU" sz="2000" dirty="0">
                <a:latin typeface="Arial Narrow" panose="020B0606020202030204" pitchFamily="34" charset="0"/>
              </a:rPr>
              <a:t>j</a:t>
            </a:r>
            <a:r>
              <a:rPr lang="hu-HU" sz="2000" dirty="0" smtClean="0">
                <a:latin typeface="Arial Narrow" panose="020B0606020202030204" pitchFamily="34" charset="0"/>
              </a:rPr>
              <a:t>únius 18.</a:t>
            </a:r>
            <a:endParaRPr lang="hu-H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latin typeface="Arial Narrow" panose="020B0606020202030204" pitchFamily="34" charset="0"/>
              </a:rPr>
              <a:t>10</a:t>
            </a:fld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49900" y="0"/>
            <a:ext cx="10515600" cy="760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latin typeface="Arial Narrow" panose="020B0606020202030204" pitchFamily="34" charset="0"/>
              </a:rPr>
              <a:t>Eddigi eredmények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537328" y="1112363"/>
            <a:ext cx="11127557" cy="2064470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A februári, illetve az első negyedéves adatok megjelenése óta minden olyan idősorra, amit szezonálisan kiigazítunk, ellenőrizzük, hogy kimutatható-e COVID hatás, és ha igen, számszerűsítjük. </a:t>
            </a:r>
          </a:p>
          <a:p>
            <a:r>
              <a:rPr lang="hu-HU" dirty="0">
                <a:latin typeface="Arial Narrow" panose="020B0606020202030204" pitchFamily="34" charset="0"/>
              </a:rPr>
              <a:t>Az eredményeket minden esetben eljuttatjuk az </a:t>
            </a:r>
            <a:r>
              <a:rPr lang="hu-HU" dirty="0" smtClean="0">
                <a:latin typeface="Arial Narrow" panose="020B0606020202030204" pitchFamily="34" charset="0"/>
              </a:rPr>
              <a:t>adatgazdáknak, akik döntenek a publikálásról</a:t>
            </a:r>
          </a:p>
          <a:p>
            <a:r>
              <a:rPr lang="hu-HU" dirty="0" smtClean="0">
                <a:latin typeface="Arial Narrow" panose="020B0606020202030204" pitchFamily="34" charset="0"/>
              </a:rPr>
              <a:t>Néhány példa: kiskereskedelmi forgalom volumenindexei, 2020. április</a:t>
            </a:r>
            <a:endParaRPr lang="hu-H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59249"/>
              </p:ext>
            </p:extLst>
          </p:nvPr>
        </p:nvGraphicFramePr>
        <p:xfrm>
          <a:off x="567593" y="3176833"/>
          <a:ext cx="11027376" cy="2554661"/>
        </p:xfrm>
        <a:graphic>
          <a:graphicData uri="http://schemas.openxmlformats.org/drawingml/2006/table">
            <a:tbl>
              <a:tblPr/>
              <a:tblGrid>
                <a:gridCol w="3794192"/>
                <a:gridCol w="1033312"/>
                <a:gridCol w="1033312"/>
                <a:gridCol w="1033312"/>
                <a:gridCol w="1033312"/>
                <a:gridCol w="1033312"/>
                <a:gridCol w="1033312"/>
                <a:gridCol w="1033312"/>
              </a:tblGrid>
              <a:tr h="2543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Idősor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megnevezése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Változás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(százalékpont)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Szint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százalékpont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Outlier kezelés</a:t>
                      </a:r>
                    </a:p>
                  </a:txBody>
                  <a:tcPr marL="0" marR="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Február </a:t>
                      </a:r>
                    </a:p>
                  </a:txBody>
                  <a:tcPr marL="0" marR="0" marT="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Március</a:t>
                      </a:r>
                    </a:p>
                  </a:txBody>
                  <a:tcPr marL="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Április</a:t>
                      </a:r>
                    </a:p>
                  </a:txBody>
                  <a:tcPr marL="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Február</a:t>
                      </a:r>
                    </a:p>
                  </a:txBody>
                  <a:tcPr marL="0" marR="0" marT="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Március</a:t>
                      </a:r>
                    </a:p>
                  </a:txBody>
                  <a:tcPr marL="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Április</a:t>
                      </a:r>
                    </a:p>
                  </a:txBody>
                  <a:tcPr marL="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31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Σ_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Élelmiszer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3600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7.51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9.44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7.27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10.44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AO;AO</a:t>
                      </a:r>
                    </a:p>
                  </a:txBody>
                  <a:tcPr marL="0" marR="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Textil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ruházati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lábbeli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-51.00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-96.72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-62.75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-120.51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TC;AO</a:t>
                      </a:r>
                    </a:p>
                  </a:txBody>
                  <a:tcPr marL="0" marR="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Csomagküldő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69.71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200.96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AO</a:t>
                      </a:r>
                    </a:p>
                  </a:txBody>
                  <a:tcPr marL="0" marR="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Σ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élelmiszer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üzemanyag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nélkül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-10.88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-26.05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-14.66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-35.44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TC;AO</a:t>
                      </a:r>
                    </a:p>
                  </a:txBody>
                  <a:tcPr marL="0" marR="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Σ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Kiskereskedelem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üzemanyag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nélkül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-16.26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-19.84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AO</a:t>
                      </a:r>
                    </a:p>
                  </a:txBody>
                  <a:tcPr marL="0" marR="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Üzemanyag</a:t>
                      </a:r>
                    </a:p>
                  </a:txBody>
                  <a:tcPr marL="3600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-17.26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-29.65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-21.94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-37.25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TC;AO</a:t>
                      </a:r>
                    </a:p>
                  </a:txBody>
                  <a:tcPr marL="0" marR="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Σ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Kiskereskedelem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üzemanyaggal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együtt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-16.84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-20.75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AO</a:t>
                      </a:r>
                    </a:p>
                  </a:txBody>
                  <a:tcPr marL="0" marR="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Gyógyszer-gyógyászati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11.00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42.98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12.83</a:t>
                      </a:r>
                    </a:p>
                  </a:txBody>
                  <a:tcPr marL="0" marR="36000" marT="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52.33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36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AO;AO</a:t>
                      </a:r>
                    </a:p>
                  </a:txBody>
                  <a:tcPr marL="0" marR="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47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243" y="1112363"/>
            <a:ext cx="11127557" cy="506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Arial Narrow" panose="020B0606020202030204" pitchFamily="34" charset="0"/>
              </a:rPr>
              <a:t>A </a:t>
            </a:r>
            <a:r>
              <a:rPr lang="hu-HU" i="1" dirty="0" smtClean="0">
                <a:latin typeface="Arial Narrow" panose="020B0606020202030204" pitchFamily="34" charset="0"/>
              </a:rPr>
              <a:t>gyógyszer és gyógyászati üzletek</a:t>
            </a:r>
            <a:r>
              <a:rPr lang="hu-HU" dirty="0" smtClean="0">
                <a:latin typeface="Arial Narrow" panose="020B0606020202030204" pitchFamily="34" charset="0"/>
              </a:rPr>
              <a:t> kiskereskedelmi fogalmának volumenindexének naptárhatással igazított adatai, februárban 11 márciusban 43 százalékponttal nőttek jobban a COVID-19 vírus hatására az egy évvel korábbi időszakhoz képest. Áprilisban már nem találtunk szignifikáns eltérést a sor adataiban, ahhoz képest, mint amit a vírus előtt látni lehetett. (AO-AO)   </a:t>
            </a:r>
          </a:p>
          <a:p>
            <a:pPr marL="0" indent="0">
              <a:buNone/>
            </a:pPr>
            <a:r>
              <a:rPr lang="hu-HU" dirty="0">
                <a:latin typeface="Arial Narrow" panose="020B0606020202030204" pitchFamily="34" charset="0"/>
              </a:rPr>
              <a:t>A </a:t>
            </a:r>
            <a:r>
              <a:rPr lang="hu-HU" i="1" dirty="0" smtClean="0">
                <a:latin typeface="Arial Narrow" panose="020B0606020202030204" pitchFamily="34" charset="0"/>
              </a:rPr>
              <a:t>textil</a:t>
            </a:r>
            <a:r>
              <a:rPr lang="hu-HU" i="1" dirty="0">
                <a:latin typeface="Arial Narrow" panose="020B0606020202030204" pitchFamily="34" charset="0"/>
              </a:rPr>
              <a:t>, ruházati, </a:t>
            </a:r>
            <a:r>
              <a:rPr lang="hu-HU" i="1" dirty="0" smtClean="0">
                <a:latin typeface="Arial Narrow" panose="020B0606020202030204" pitchFamily="34" charset="0"/>
              </a:rPr>
              <a:t>lábbeli </a:t>
            </a:r>
            <a:r>
              <a:rPr lang="hu-HU" i="1" dirty="0">
                <a:latin typeface="Arial Narrow" panose="020B0606020202030204" pitchFamily="34" charset="0"/>
              </a:rPr>
              <a:t>üzletek </a:t>
            </a:r>
            <a:r>
              <a:rPr lang="hu-HU" dirty="0">
                <a:latin typeface="Arial Narrow" panose="020B0606020202030204" pitchFamily="34" charset="0"/>
              </a:rPr>
              <a:t>kiskereskedelmi fogalmának volumenindexének naptárhatással igazított </a:t>
            </a:r>
            <a:r>
              <a:rPr lang="hu-HU" dirty="0" smtClean="0">
                <a:latin typeface="Arial Narrow" panose="020B0606020202030204" pitchFamily="34" charset="0"/>
              </a:rPr>
              <a:t>adatai előző év azonos időszakához viszonyított változása, márciusban 51 áprilisban 97 százalékponttal volt kevesebb a világjárvány hatására. (TC-AO várakozásunk szerint)</a:t>
            </a:r>
          </a:p>
          <a:p>
            <a:pPr marL="0" indent="0">
              <a:buNone/>
            </a:pPr>
            <a:r>
              <a:rPr lang="hu-HU" dirty="0" smtClean="0">
                <a:latin typeface="Arial Narrow" panose="020B0606020202030204" pitchFamily="34" charset="0"/>
              </a:rPr>
              <a:t>A kiskereskedelemben a </a:t>
            </a:r>
            <a:r>
              <a:rPr lang="hu-HU" i="1" dirty="0" smtClean="0">
                <a:latin typeface="Arial Narrow" panose="020B0606020202030204" pitchFamily="34" charset="0"/>
              </a:rPr>
              <a:t>csomagküldő tevékenység </a:t>
            </a:r>
            <a:r>
              <a:rPr lang="hu-HU" dirty="0" smtClean="0">
                <a:latin typeface="Arial Narrow" panose="020B0606020202030204" pitchFamily="34" charset="0"/>
              </a:rPr>
              <a:t>forgalmának a volumenindex változása az előző év azonos időszakához képeset 70 százalékponttal volt magasabb a vírus hatására áprilisban, ha a naptárhatással igazított adatokat vizsgáljuk. (Jelenleg AO, de </a:t>
            </a:r>
            <a:r>
              <a:rPr lang="hu-HU" dirty="0" err="1" smtClean="0">
                <a:latin typeface="Arial Narrow" panose="020B0606020202030204" pitchFamily="34" charset="0"/>
              </a:rPr>
              <a:t>LS-TC-t</a:t>
            </a:r>
            <a:r>
              <a:rPr lang="hu-HU" dirty="0" smtClean="0">
                <a:latin typeface="Arial Narrow" panose="020B0606020202030204" pitchFamily="34" charset="0"/>
              </a:rPr>
              <a:t> várunk)      </a:t>
            </a:r>
          </a:p>
          <a:p>
            <a:pPr marL="0" indent="0">
              <a:buNone/>
            </a:pPr>
            <a:r>
              <a:rPr lang="hu-HU" dirty="0" smtClean="0">
                <a:latin typeface="Arial Narrow" panose="020B0606020202030204" pitchFamily="34" charset="0"/>
              </a:rPr>
              <a:t>  </a:t>
            </a:r>
            <a:endParaRPr lang="hu-H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latin typeface="Arial Narrow" panose="020B0606020202030204" pitchFamily="34" charset="0"/>
              </a:rPr>
              <a:t>11</a:t>
            </a:fld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49900" y="0"/>
            <a:ext cx="10515600" cy="760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latin typeface="Arial Narrow" panose="020B0606020202030204" pitchFamily="34" charset="0"/>
              </a:rPr>
              <a:t>Néhány eddigi eredmény - kiskereskedelem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8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1733" y="1016000"/>
            <a:ext cx="11032067" cy="5160963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 Narrow" panose="020B0606020202030204" pitchFamily="34" charset="0"/>
              </a:rPr>
              <a:t>Szezonális kiigazítás során mindig is kezeltük az </a:t>
            </a:r>
            <a:r>
              <a:rPr lang="hu-HU" dirty="0" err="1" smtClean="0">
                <a:latin typeface="Arial Narrow" panose="020B0606020202030204" pitchFamily="34" charset="0"/>
              </a:rPr>
              <a:t>outliereket</a:t>
            </a:r>
            <a:endParaRPr lang="hu-HU" dirty="0" smtClean="0">
              <a:latin typeface="Arial Narrow" panose="020B0606020202030204" pitchFamily="34" charset="0"/>
            </a:endParaRPr>
          </a:p>
          <a:p>
            <a:r>
              <a:rPr lang="hu-HU" dirty="0" smtClean="0">
                <a:latin typeface="Arial Narrow" panose="020B0606020202030204" pitchFamily="34" charset="0"/>
              </a:rPr>
              <a:t>Az </a:t>
            </a:r>
            <a:r>
              <a:rPr lang="hu-HU" dirty="0" err="1" smtClean="0">
                <a:latin typeface="Arial Narrow" panose="020B0606020202030204" pitchFamily="34" charset="0"/>
              </a:rPr>
              <a:t>outlierek</a:t>
            </a:r>
            <a:r>
              <a:rPr lang="hu-HU" dirty="0" smtClean="0">
                <a:latin typeface="Arial Narrow" panose="020B0606020202030204" pitchFamily="34" charset="0"/>
              </a:rPr>
              <a:t> becslése alkalmas arra, hogy első becslésként szolgáljon a COVID hatás számszerűsítésére</a:t>
            </a:r>
          </a:p>
          <a:p>
            <a:r>
              <a:rPr lang="hu-HU" dirty="0" smtClean="0">
                <a:latin typeface="Arial Narrow" panose="020B0606020202030204" pitchFamily="34" charset="0"/>
              </a:rPr>
              <a:t>Az eljárás kevés plusz számítást igényel, hiszen a számítások jelentős része  a kiigazítás során amúgy is elkészül</a:t>
            </a:r>
          </a:p>
          <a:p>
            <a:r>
              <a:rPr lang="hu-HU" dirty="0" smtClean="0">
                <a:latin typeface="Arial Narrow" panose="020B0606020202030204" pitchFamily="34" charset="0"/>
              </a:rPr>
              <a:t>Az összes olyan idősor esetén, amelyek esetén szezonális kiigazítást végzünk, meg tudjuk becsülni a hatást az adat publikálásával párhuzamosan</a:t>
            </a:r>
          </a:p>
          <a:p>
            <a:r>
              <a:rPr lang="hu-HU" dirty="0" smtClean="0">
                <a:latin typeface="Arial Narrow" panose="020B0606020202030204" pitchFamily="34" charset="0"/>
              </a:rPr>
              <a:t>A regressziós számítások alapján, a becslés hibája is becsülhető.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latin typeface="Arial Narrow" panose="020B0606020202030204" pitchFamily="34" charset="0"/>
              </a:rPr>
              <a:t>12</a:t>
            </a:fld>
            <a:endParaRPr lang="hu-HU" dirty="0">
              <a:latin typeface="Arial Narrow" panose="020B060602020203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49900" y="0"/>
            <a:ext cx="10515600" cy="76065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Összegzés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88058" y="1797483"/>
            <a:ext cx="4525666" cy="4741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b="1" dirty="0" smtClean="0">
                <a:latin typeface="Arial Narrow" panose="020B0606020202030204" pitchFamily="34" charset="0"/>
              </a:rPr>
              <a:t>Köszönöm a figyelmet!</a:t>
            </a:r>
          </a:p>
          <a:p>
            <a:pPr marL="0" indent="0" algn="ctr">
              <a:buNone/>
            </a:pPr>
            <a:endParaRPr lang="hu-HU" sz="44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u-HU" sz="4400" b="1" dirty="0" smtClean="0">
                <a:latin typeface="Arial Narrow" panose="020B0606020202030204" pitchFamily="34" charset="0"/>
              </a:rPr>
              <a:t>Kérdezzenek bátran!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1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latin typeface="Arial Narrow" panose="020B0606020202030204" pitchFamily="34" charset="0"/>
              </a:rPr>
              <a:t>2</a:t>
            </a:fld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53154" y="1383738"/>
            <a:ext cx="111912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200"/>
              </a:spcAft>
              <a:buFont typeface="+mj-lt"/>
              <a:buAutoNum type="arabicPeriod"/>
            </a:pPr>
            <a:r>
              <a:rPr lang="hu-HU" sz="2800" dirty="0" smtClean="0">
                <a:latin typeface="Arial Narrow" panose="020B0606020202030204" pitchFamily="34" charset="0"/>
              </a:rPr>
              <a:t>Az </a:t>
            </a:r>
            <a:r>
              <a:rPr lang="hu-HU" sz="2800" dirty="0" err="1" smtClean="0">
                <a:latin typeface="Arial Narrow" panose="020B0606020202030204" pitchFamily="34" charset="0"/>
              </a:rPr>
              <a:t>outlierek</a:t>
            </a:r>
            <a:r>
              <a:rPr lang="hu-HU" sz="2800" dirty="0" smtClean="0">
                <a:latin typeface="Arial Narrow" panose="020B0606020202030204" pitchFamily="34" charset="0"/>
              </a:rPr>
              <a:t> becsléséről általánosságban</a:t>
            </a:r>
          </a:p>
          <a:p>
            <a:pPr marL="342900" indent="-342900">
              <a:spcAft>
                <a:spcPts val="4200"/>
              </a:spcAft>
              <a:buFont typeface="+mj-lt"/>
              <a:buAutoNum type="arabicPeriod"/>
            </a:pPr>
            <a:r>
              <a:rPr lang="hu-HU" sz="2800" dirty="0" smtClean="0">
                <a:latin typeface="Arial Narrow" panose="020B0606020202030204" pitchFamily="34" charset="0"/>
              </a:rPr>
              <a:t>COVID hatás becslése </a:t>
            </a:r>
            <a:r>
              <a:rPr lang="hu-HU" sz="2800" dirty="0" err="1" smtClean="0">
                <a:latin typeface="Arial Narrow" panose="020B0606020202030204" pitchFamily="34" charset="0"/>
              </a:rPr>
              <a:t>outlierekkel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endParaRPr lang="hu-HU" sz="2800" dirty="0" smtClean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4200"/>
              </a:spcAft>
              <a:buFont typeface="+mj-lt"/>
              <a:buAutoNum type="arabicPeriod"/>
            </a:pPr>
            <a:r>
              <a:rPr lang="hu-HU" sz="2800" dirty="0" smtClean="0">
                <a:latin typeface="Arial Narrow" panose="020B0606020202030204" pitchFamily="34" charset="0"/>
              </a:rPr>
              <a:t>Összegzés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24850" y="0"/>
            <a:ext cx="10515600" cy="76065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Vázlat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4850" y="0"/>
            <a:ext cx="10515600" cy="76065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A szezonális kiigazítás menete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latin typeface="Arial Narrow" panose="020B0606020202030204" pitchFamily="34" charset="0"/>
              </a:rPr>
              <a:t>3</a:t>
            </a:fld>
            <a:endParaRPr lang="hu-HU">
              <a:latin typeface="Arial Narrow" panose="020B0606020202030204" pitchFamily="34" charset="0"/>
            </a:endParaRPr>
          </a:p>
        </p:txBody>
      </p:sp>
      <p:pic>
        <p:nvPicPr>
          <p:cNvPr id="5" name="Kép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6267" y="1181267"/>
            <a:ext cx="5800355" cy="3975172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275129" y="987228"/>
            <a:ext cx="5874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A szezonális kiigazítás során az </a:t>
            </a:r>
            <a:r>
              <a:rPr lang="hu-HU" dirty="0" err="1" smtClean="0">
                <a:latin typeface="Arial Narrow" panose="020B0606020202030204" pitchFamily="34" charset="0"/>
              </a:rPr>
              <a:t>outlier</a:t>
            </a:r>
            <a:r>
              <a:rPr lang="hu-HU" dirty="0" smtClean="0">
                <a:latin typeface="Arial Narrow" panose="020B0606020202030204" pitchFamily="34" charset="0"/>
              </a:rPr>
              <a:t> kezelés több más lépéssel párhuzamosan történik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A TRAMO fázis során, egy komplex idősoros modellt építünk fel, melynek eredményét alapvetően együttesen értékeljük 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501317" y="1707420"/>
            <a:ext cx="1440382" cy="15617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275129" y="2684936"/>
                <a:ext cx="6746334" cy="826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groupChr>
                        </m:e>
                        <m:li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𝑂𝑢𝑡𝑙𝑖𝑒𝑟𝑒𝑘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𝑠𝑎𝑖</m:t>
                          </m:r>
                        </m:lim>
                      </m:limLow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groupChr>
                        </m:e>
                        <m:li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𝑁𝑎𝑝𝑡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</m:lim>
                      </m:limLow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groupChr>
                        </m:e>
                        <m:li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𝐾𝑜𝑟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𝑏𝑏𝑖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𝑚𝑒𝑔𝑓𝑖𝑔𝑦𝑒𝑙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</m:lim>
                      </m:limLow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u-HU" b="0" dirty="0" smtClean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29" y="2684936"/>
                <a:ext cx="6746334" cy="826060"/>
              </a:xfrm>
              <a:prstGeom prst="rect">
                <a:avLst/>
              </a:prstGeom>
              <a:blipFill rotWithShape="0">
                <a:blip r:embed="rId3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églalap 8"/>
          <p:cNvSpPr/>
          <p:nvPr/>
        </p:nvSpPr>
        <p:spPr>
          <a:xfrm>
            <a:off x="1289949" y="2568022"/>
            <a:ext cx="1472751" cy="742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64118" y="3580152"/>
            <a:ext cx="703609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A keletkező hibatag, (amit a modell nem ragad meg) egy 0 várható értékű, független normális eloszlású folyamat kell legyen, és ezt folyamatosan ellenőrizzük is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Mivel az </a:t>
            </a:r>
            <a:r>
              <a:rPr lang="hu-HU" dirty="0" err="1" smtClean="0">
                <a:latin typeface="Arial Narrow" panose="020B0606020202030204" pitchFamily="34" charset="0"/>
              </a:rPr>
              <a:t>outlierek</a:t>
            </a:r>
            <a:r>
              <a:rPr lang="hu-HU" dirty="0" smtClean="0">
                <a:latin typeface="Arial Narrow" panose="020B0606020202030204" pitchFamily="34" charset="0"/>
              </a:rPr>
              <a:t> hatását először eltávolítjuk, majd visszatesszük a szezonális kiigazítás folyamán, nem jelent különösebb gondot, az eljárás végén külön csak ennek a hatásnak az eltávolítása az idősorból.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09860" y="0"/>
            <a:ext cx="10515600" cy="76065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Az idősor és a modell hibája 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233" y="760651"/>
            <a:ext cx="8737433" cy="57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0933" y="1016000"/>
            <a:ext cx="11446934" cy="5160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hu-HU" sz="2400" dirty="0">
                <a:latin typeface="Arial Narrow" panose="020B0606020202030204" pitchFamily="34" charset="0"/>
              </a:rPr>
              <a:t>Nyílt forráskódú, platform-független, rugalmasan bővíthető</a:t>
            </a:r>
          </a:p>
          <a:p>
            <a:pPr>
              <a:lnSpc>
                <a:spcPct val="130000"/>
              </a:lnSpc>
            </a:pPr>
            <a:r>
              <a:rPr lang="hu-HU" sz="2400" dirty="0">
                <a:latin typeface="Arial Narrow" panose="020B0606020202030204" pitchFamily="34" charset="0"/>
              </a:rPr>
              <a:t>Java nyelven objektum-orientált programozással fejlesztették, így biztosítva a könnyebb kiterjeszthetőséget és a személyre szabhatóságot (</a:t>
            </a:r>
            <a:r>
              <a:rPr lang="hu-HU" sz="2400" dirty="0" err="1">
                <a:latin typeface="Arial Narrow" panose="020B0606020202030204" pitchFamily="34" charset="0"/>
              </a:rPr>
              <a:t>Github</a:t>
            </a:r>
            <a:r>
              <a:rPr lang="hu-HU" sz="2400" dirty="0">
                <a:latin typeface="Arial Narrow" panose="020B0606020202030204" pitchFamily="34" charset="0"/>
              </a:rPr>
              <a:t>, </a:t>
            </a:r>
            <a:r>
              <a:rPr lang="hu-HU" sz="2400" dirty="0" err="1">
                <a:latin typeface="Arial Narrow" panose="020B0606020202030204" pitchFamily="34" charset="0"/>
              </a:rPr>
              <a:t>Netbeans</a:t>
            </a:r>
            <a:r>
              <a:rPr lang="hu-HU" sz="2400" dirty="0"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hu-HU" sz="2400" dirty="0">
                <a:latin typeface="Arial Narrow" panose="020B0606020202030204" pitchFamily="34" charset="0"/>
              </a:rPr>
              <a:t>Hivatalosan ajánlott szoftver 2015-től az ESS és az ECB által</a:t>
            </a:r>
          </a:p>
          <a:p>
            <a:pPr>
              <a:lnSpc>
                <a:spcPct val="130000"/>
              </a:lnSpc>
            </a:pPr>
            <a:r>
              <a:rPr lang="hu-HU" sz="2400" dirty="0" err="1">
                <a:latin typeface="Arial Narrow" panose="020B0606020202030204" pitchFamily="34" charset="0"/>
              </a:rPr>
              <a:t>Idősorelemzési</a:t>
            </a:r>
            <a:r>
              <a:rPr lang="hu-HU" sz="2400" dirty="0">
                <a:latin typeface="Arial Narrow" panose="020B0606020202030204" pitchFamily="34" charset="0"/>
              </a:rPr>
              <a:t> és modellezési feladatokra is alkalmas</a:t>
            </a:r>
          </a:p>
          <a:p>
            <a:pPr>
              <a:lnSpc>
                <a:spcPct val="130000"/>
              </a:lnSpc>
            </a:pPr>
            <a:r>
              <a:rPr lang="hu-HU" sz="2400" dirty="0">
                <a:latin typeface="Arial Narrow" panose="020B0606020202030204" pitchFamily="34" charset="0"/>
              </a:rPr>
              <a:t>Összhangban van az ESS </a:t>
            </a:r>
            <a:r>
              <a:rPr lang="hu-HU" sz="2400" dirty="0" err="1">
                <a:latin typeface="Arial Narrow" panose="020B0606020202030204" pitchFamily="34" charset="0"/>
              </a:rPr>
              <a:t>Guidelines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on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Seasonal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Adjustment-tel</a:t>
            </a:r>
            <a:endParaRPr lang="hu-HU" sz="2400" dirty="0">
              <a:latin typeface="Arial Narrow" panose="020B0606020202030204" pitchFamily="34" charset="0"/>
            </a:endParaRPr>
          </a:p>
          <a:p>
            <a:pPr>
              <a:lnSpc>
                <a:spcPct val="130000"/>
              </a:lnSpc>
            </a:pPr>
            <a:r>
              <a:rPr lang="hu-HU" sz="2400" dirty="0" smtClean="0">
                <a:latin typeface="Arial Narrow" panose="020B0606020202030204" pitchFamily="34" charset="0"/>
              </a:rPr>
              <a:t>Alapvetően a Belga </a:t>
            </a:r>
            <a:r>
              <a:rPr lang="hu-HU" sz="2400" dirty="0">
                <a:latin typeface="Arial Narrow" panose="020B0606020202030204" pitchFamily="34" charset="0"/>
              </a:rPr>
              <a:t>Nemzeti Bank fejlesztése (de széles a nemzetközi együttműködés)</a:t>
            </a:r>
          </a:p>
          <a:p>
            <a:pPr>
              <a:lnSpc>
                <a:spcPct val="130000"/>
              </a:lnSpc>
            </a:pPr>
            <a:r>
              <a:rPr lang="hu-HU" sz="2400" dirty="0">
                <a:latin typeface="Arial Narrow" panose="020B0606020202030204" pitchFamily="34" charset="0"/>
              </a:rPr>
              <a:t>A kidolgozott felhasználói felület alkalmassá teszi több </a:t>
            </a:r>
            <a:r>
              <a:rPr lang="hu-HU" sz="2400" dirty="0" smtClean="0">
                <a:latin typeface="Arial Narrow" panose="020B0606020202030204" pitchFamily="34" charset="0"/>
              </a:rPr>
              <a:t>idősor egyszerre történő elemzésére</a:t>
            </a:r>
            <a:endParaRPr lang="hu-HU" sz="2400" dirty="0"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5</a:t>
            </a:fld>
            <a:endParaRPr lang="hu-HU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16933"/>
            <a:ext cx="10515600" cy="76065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Alkalmazott program – </a:t>
            </a:r>
            <a:r>
              <a:rPr lang="hu-HU" sz="4000" b="1" dirty="0" err="1" smtClean="0">
                <a:latin typeface="Arial Narrow" panose="020B0606020202030204" pitchFamily="34" charset="0"/>
              </a:rPr>
              <a:t>JDemetra</a:t>
            </a:r>
            <a:r>
              <a:rPr lang="hu-HU" sz="4000" b="1" dirty="0" smtClean="0">
                <a:latin typeface="Arial Narrow" panose="020B0606020202030204" pitchFamily="34" charset="0"/>
              </a:rPr>
              <a:t>+</a:t>
            </a:r>
            <a:r>
              <a:rPr lang="hu-HU" sz="4000" dirty="0" smtClean="0">
                <a:latin typeface="Arial Narrow" panose="020B0606020202030204" pitchFamily="34" charset="0"/>
              </a:rPr>
              <a:t> 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3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9705" y="760651"/>
            <a:ext cx="10904095" cy="5416312"/>
          </a:xfrm>
        </p:spPr>
        <p:txBody>
          <a:bodyPr>
            <a:normAutofit fontScale="85000" lnSpcReduction="20000"/>
          </a:bodyPr>
          <a:lstStyle/>
          <a:p>
            <a:pPr marL="0" indent="5954" algn="just">
              <a:lnSpc>
                <a:spcPct val="150000"/>
              </a:lnSpc>
              <a:buNone/>
            </a:pPr>
            <a:r>
              <a:rPr lang="hu-HU" b="1" dirty="0">
                <a:latin typeface="Arial Narrow" panose="020B0606020202030204" pitchFamily="34" charset="0"/>
              </a:rPr>
              <a:t>Kiugró érték</a:t>
            </a:r>
            <a:r>
              <a:rPr lang="hu-HU" dirty="0">
                <a:latin typeface="Arial Narrow" panose="020B0606020202030204" pitchFamily="34" charset="0"/>
              </a:rPr>
              <a:t>: </a:t>
            </a:r>
            <a:r>
              <a:rPr lang="hu-HU" altLang="hu-HU" dirty="0">
                <a:latin typeface="Arial Narrow" panose="020B0606020202030204" pitchFamily="34" charset="0"/>
              </a:rPr>
              <a:t>olyan valós információn</a:t>
            </a:r>
            <a:r>
              <a:rPr lang="hu-HU" altLang="hu-HU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hu-HU" altLang="hu-HU" dirty="0">
                <a:latin typeface="Arial Narrow" panose="020B0606020202030204" pitchFamily="34" charset="0"/>
              </a:rPr>
              <a:t>alapuló egyedi adat, amely kívül esik a többi megfigyelt adat által meghatározott pályától</a:t>
            </a:r>
            <a:r>
              <a:rPr lang="hu-HU" altLang="hu-HU" dirty="0" smtClean="0">
                <a:latin typeface="Arial Narrow" panose="020B0606020202030204" pitchFamily="34" charset="0"/>
              </a:rPr>
              <a:t>.</a:t>
            </a:r>
          </a:p>
          <a:p>
            <a:pPr marL="0" indent="5954" algn="just">
              <a:lnSpc>
                <a:spcPct val="150000"/>
              </a:lnSpc>
              <a:buNone/>
            </a:pPr>
            <a:r>
              <a:rPr lang="hu-HU" altLang="hu-HU" dirty="0">
                <a:latin typeface="Arial Narrow" panose="020B0606020202030204" pitchFamily="34" charset="0"/>
              </a:rPr>
              <a:t/>
            </a:r>
            <a:br>
              <a:rPr lang="hu-HU" altLang="hu-HU" dirty="0">
                <a:latin typeface="Arial Narrow" panose="020B0606020202030204" pitchFamily="34" charset="0"/>
              </a:rPr>
            </a:br>
            <a:r>
              <a:rPr lang="hu-HU" altLang="hu-HU" b="1" dirty="0">
                <a:latin typeface="Arial Narrow" panose="020B0606020202030204" pitchFamily="34" charset="0"/>
              </a:rPr>
              <a:t>Additív </a:t>
            </a:r>
            <a:r>
              <a:rPr lang="hu-HU" altLang="hu-HU" b="1" dirty="0" err="1">
                <a:latin typeface="Arial Narrow" panose="020B0606020202030204" pitchFamily="34" charset="0"/>
              </a:rPr>
              <a:t>outlier</a:t>
            </a:r>
            <a:r>
              <a:rPr lang="hu-HU" altLang="hu-HU" b="1" dirty="0">
                <a:latin typeface="Arial Narrow" panose="020B0606020202030204" pitchFamily="34" charset="0"/>
              </a:rPr>
              <a:t> (AO) </a:t>
            </a:r>
            <a:r>
              <a:rPr lang="hu-HU" altLang="hu-HU" dirty="0">
                <a:latin typeface="Arial Narrow" panose="020B0606020202030204" pitchFamily="34" charset="0"/>
              </a:rPr>
              <a:t>alatt</a:t>
            </a:r>
            <a:r>
              <a:rPr lang="hu-HU" altLang="hu-HU" b="1" dirty="0">
                <a:latin typeface="Arial Narrow" panose="020B0606020202030204" pitchFamily="34" charset="0"/>
              </a:rPr>
              <a:t> </a:t>
            </a:r>
            <a:r>
              <a:rPr lang="hu-HU" altLang="hu-HU" dirty="0">
                <a:latin typeface="Arial Narrow" panose="020B0606020202030204" pitchFamily="34" charset="0"/>
              </a:rPr>
              <a:t>olyan kiugró értéket értünk, amely csak egy megfigyelési értékben van jelen.</a:t>
            </a:r>
          </a:p>
          <a:p>
            <a:pPr marL="0" indent="5954" algn="just">
              <a:lnSpc>
                <a:spcPct val="150000"/>
              </a:lnSpc>
              <a:buNone/>
            </a:pPr>
            <a:r>
              <a:rPr lang="hu-HU" altLang="hu-HU" b="1" dirty="0" smtClean="0">
                <a:latin typeface="Arial Narrow" panose="020B0606020202030204" pitchFamily="34" charset="0"/>
              </a:rPr>
              <a:t>Csillapodó </a:t>
            </a:r>
            <a:r>
              <a:rPr lang="hu-HU" altLang="hu-HU" b="1" dirty="0">
                <a:latin typeface="Arial Narrow" panose="020B0606020202030204" pitchFamily="34" charset="0"/>
              </a:rPr>
              <a:t>törés (TC) </a:t>
            </a:r>
            <a:r>
              <a:rPr lang="hu-HU" altLang="hu-HU" dirty="0">
                <a:latin typeface="Arial Narrow" panose="020B0606020202030204" pitchFamily="34" charset="0"/>
              </a:rPr>
              <a:t>alatt az olyan </a:t>
            </a:r>
            <a:r>
              <a:rPr lang="hu-HU" altLang="hu-HU" dirty="0" err="1">
                <a:latin typeface="Arial Narrow" panose="020B0606020202030204" pitchFamily="34" charset="0"/>
              </a:rPr>
              <a:t>outliert</a:t>
            </a:r>
            <a:r>
              <a:rPr lang="hu-HU" altLang="hu-HU" dirty="0">
                <a:latin typeface="Arial Narrow" panose="020B0606020202030204" pitchFamily="34" charset="0"/>
              </a:rPr>
              <a:t> értjük, melynél egy kiugróan magas vagy alacsony változás után az idősor értékei fokozatosan visszatérnek az eredeti pálya szintjére.</a:t>
            </a:r>
          </a:p>
          <a:p>
            <a:pPr marL="0" indent="5954" algn="just">
              <a:lnSpc>
                <a:spcPct val="150000"/>
              </a:lnSpc>
              <a:buNone/>
            </a:pPr>
            <a:r>
              <a:rPr lang="hu-HU" altLang="hu-HU" b="1" dirty="0" smtClean="0">
                <a:latin typeface="Arial Narrow" panose="020B0606020202030204" pitchFamily="34" charset="0"/>
              </a:rPr>
              <a:t>Szinteltolódás </a:t>
            </a:r>
            <a:r>
              <a:rPr lang="hu-HU" altLang="hu-HU" b="1" dirty="0">
                <a:latin typeface="Arial Narrow" panose="020B0606020202030204" pitchFamily="34" charset="0"/>
              </a:rPr>
              <a:t>(LS)</a:t>
            </a:r>
            <a:r>
              <a:rPr lang="hu-HU" altLang="hu-HU" dirty="0">
                <a:latin typeface="Arial Narrow" panose="020B0606020202030204" pitchFamily="34" charset="0"/>
              </a:rPr>
              <a:t> alatt olyan </a:t>
            </a:r>
            <a:r>
              <a:rPr lang="hu-HU" altLang="hu-HU" dirty="0" err="1">
                <a:latin typeface="Arial Narrow" panose="020B0606020202030204" pitchFamily="34" charset="0"/>
              </a:rPr>
              <a:t>outliert</a:t>
            </a:r>
            <a:r>
              <a:rPr lang="hu-HU" altLang="hu-HU" dirty="0">
                <a:latin typeface="Arial Narrow" panose="020B0606020202030204" pitchFamily="34" charset="0"/>
              </a:rPr>
              <a:t> értünk, melynél egy időszaktól kezdve az összes megfigyelés értéke ugyanannyival (konstans értékkel) tolódik el, azaz az idősor szintje tartósan pozitív vagy negatív irányba megváltozik.</a:t>
            </a:r>
          </a:p>
          <a:p>
            <a:pPr marL="0" indent="0">
              <a:buNone/>
            </a:pPr>
            <a:endParaRPr lang="hu-H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latin typeface="Arial Narrow" panose="020B0606020202030204" pitchFamily="34" charset="0"/>
              </a:rPr>
              <a:t>6</a:t>
            </a:fld>
            <a:endParaRPr lang="hu-HU" dirty="0">
              <a:latin typeface="Arial Narrow" panose="020B0606020202030204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64890" y="0"/>
            <a:ext cx="10515600" cy="760651"/>
          </a:xfrm>
        </p:spPr>
        <p:txBody>
          <a:bodyPr>
            <a:normAutofit/>
          </a:bodyPr>
          <a:lstStyle/>
          <a:p>
            <a:r>
              <a:rPr lang="hu-HU" sz="4000" dirty="0" err="1" smtClean="0">
                <a:latin typeface="Arial Narrow" panose="020B0606020202030204" pitchFamily="34" charset="0"/>
              </a:rPr>
              <a:t>Outlierek</a:t>
            </a:r>
            <a:r>
              <a:rPr lang="hu-HU" sz="4000" dirty="0" smtClean="0">
                <a:latin typeface="Arial Narrow" panose="020B0606020202030204" pitchFamily="34" charset="0"/>
              </a:rPr>
              <a:t> az idősorokban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rtalom helye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48021152"/>
                  </p:ext>
                </p:extLst>
              </p:nvPr>
            </p:nvGraphicFramePr>
            <p:xfrm>
              <a:off x="617692" y="667410"/>
              <a:ext cx="10972800" cy="540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/>
                    <a:gridCol w="5486400"/>
                  </a:tblGrid>
                  <a:tr h="1800000"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7938" algn="l">
                            <a:buFont typeface="Wingdings" panose="05000000000000000000" pitchFamily="2" charset="2"/>
                            <a:buNone/>
                          </a:pPr>
                          <a:r>
                            <a:rPr lang="hu-HU" altLang="hu-HU" sz="1800" b="1" dirty="0" smtClean="0">
                              <a:latin typeface="Arial Narrow" panose="020B0606020202030204" pitchFamily="34" charset="0"/>
                            </a:rPr>
                            <a:t>Additív </a:t>
                          </a:r>
                          <a:r>
                            <a:rPr lang="hu-HU" altLang="hu-HU" sz="1800" b="1" dirty="0" err="1">
                              <a:latin typeface="Arial Narrow" panose="020B0606020202030204" pitchFamily="34" charset="0"/>
                            </a:rPr>
                            <a:t>outlier</a:t>
                          </a:r>
                          <a:r>
                            <a:rPr lang="hu-HU" altLang="hu-HU" sz="1800" b="1" dirty="0">
                              <a:latin typeface="Arial Narrow" panose="020B0606020202030204" pitchFamily="34" charset="0"/>
                            </a:rPr>
                            <a:t> (AO)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altLang="hu-HU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altLang="hu-HU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altLang="hu-HU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hu-HU" altLang="hu-HU" sz="1800" dirty="0" smtClean="0">
                              <a:latin typeface="Arial Narrow" panose="020B0606020202030204" pitchFamily="34" charset="0"/>
                            </a:rPr>
                            <a:t> </a:t>
                          </a:r>
                          <a:r>
                            <a:rPr lang="hu-HU" altLang="hu-HU" sz="1800" dirty="0">
                              <a:latin typeface="Arial Narrow" panose="020B0606020202030204" pitchFamily="34" charset="0"/>
                            </a:rPr>
                            <a:t>időpontban:</a:t>
                          </a:r>
                        </a:p>
                        <a:p>
                          <a:pPr marL="0" indent="7938" algn="ctr">
                            <a:buFont typeface="Wingdings" panose="05000000000000000000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altLang="hu-H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altLang="hu-HU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hu-HU" altLang="hu-HU" sz="1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hu-HU" altLang="hu-HU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hu-HU" altLang="hu-H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hu-HU" altLang="hu-HU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1, </m:t>
                                        </m:r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hu-HU" altLang="hu-HU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hu-HU" sz="1800"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a:rPr lang="hu-HU" sz="180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1800"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sSub>
                                          <m:sSubPr>
                                            <m:ctrlPr>
                                              <a:rPr lang="hu-HU" altLang="hu-HU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hu-HU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00000"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793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altLang="hu-HU" sz="1800" b="1" dirty="0" smtClean="0">
                              <a:latin typeface="Arial Narrow" panose="020B0606020202030204" pitchFamily="34" charset="0"/>
                            </a:rPr>
                            <a:t>Csillapodó törés (TC)</a:t>
                          </a:r>
                          <a:r>
                            <a:rPr lang="hu-HU" altLang="hu-HU" sz="1800" dirty="0" smtClean="0">
                              <a:latin typeface="Arial Narrow" panose="020B0606020202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altLang="hu-HU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altLang="hu-HU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altLang="hu-HU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hu-HU" altLang="hu-HU" sz="1800" dirty="0" smtClean="0">
                              <a:latin typeface="Arial Narrow" panose="020B0606020202030204" pitchFamily="34" charset="0"/>
                            </a:rPr>
                            <a:t> </a:t>
                          </a:r>
                          <a:r>
                            <a:rPr lang="hu-HU" altLang="hu-HU" sz="1800" dirty="0">
                              <a:latin typeface="Arial Narrow" panose="020B0606020202030204" pitchFamily="34" charset="0"/>
                            </a:rPr>
                            <a:t>időpontban</a:t>
                          </a:r>
                          <a:r>
                            <a:rPr lang="hu-HU" altLang="hu-HU" sz="1800" dirty="0" smtClean="0">
                              <a:latin typeface="Arial Narrow" panose="020B0606020202030204" pitchFamily="34" charset="0"/>
                            </a:rPr>
                            <a:t>:</a:t>
                          </a:r>
                          <a:endParaRPr lang="hu-HU" altLang="hu-HU" sz="1800" b="1" dirty="0" smtClean="0">
                            <a:latin typeface="Arial Narrow" panose="020B0606020202030204" pitchFamily="34" charset="0"/>
                          </a:endParaRPr>
                        </a:p>
                        <a:p>
                          <a:pPr marL="0" indent="7938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altLang="hu-H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altLang="hu-HU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hu-HU" altLang="hu-HU" sz="1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hu-HU" altLang="hu-HU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hu-HU" altLang="hu-H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hu-HU" altLang="hu-HU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p>
                                          <m:sSupPr>
                                            <m:ctrlPr>
                                              <a:rPr lang="hu-HU" altLang="hu-HU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altLang="hu-HU" sz="180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hu-HU" altLang="hu-HU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hu-HU" altLang="hu-HU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hu-HU" altLang="hu-HU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hu-HU" altLang="hu-HU" sz="18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hu-HU" altLang="hu-HU" sz="180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sSub>
                                          <m:sSubPr>
                                            <m:ctrlPr>
                                              <a:rPr lang="hu-HU" altLang="hu-HU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hu-HU" sz="1800">
                                            <a:latin typeface="Cambria Math" panose="02040503050406030204" pitchFamily="18" charset="0"/>
                                          </a:rPr>
                                          <m:t>0      , </m:t>
                                        </m:r>
                                        <m:r>
                                          <a:rPr lang="hu-HU" sz="180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1800"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hu-HU" altLang="hu-HU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hu-HU" altLang="hu-HU" sz="1800" dirty="0">
                            <a:latin typeface="Arial Narrow" panose="020B0606020202030204" pitchFamily="34" charset="0"/>
                          </a:endParaRPr>
                        </a:p>
                        <a:p>
                          <a:pPr marL="0" indent="7938" algn="ctr">
                            <a:buFontTx/>
                            <a:buNone/>
                          </a:pPr>
                          <a:r>
                            <a:rPr lang="hu-HU" altLang="hu-HU" sz="1800" dirty="0">
                              <a:latin typeface="Arial Narrow" panose="020B0606020202030204" pitchFamily="34" charset="0"/>
                            </a:rPr>
                            <a:t>ahol </a:t>
                          </a:r>
                          <a14:m>
                            <m:oMath xmlns:m="http://schemas.openxmlformats.org/officeDocument/2006/math">
                              <m:r>
                                <a:rPr lang="hu-HU" altLang="hu-HU" sz="1800" dirty="0"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hu-HU" altLang="hu-HU" sz="18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hu-HU" altLang="hu-HU" sz="180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oMath>
                          </a14:m>
                          <a:r>
                            <a:rPr lang="hu-HU" altLang="hu-HU" sz="1800" dirty="0">
                              <a:latin typeface="Arial Narrow" panose="020B0606020202030204" pitchFamily="34" charset="0"/>
                            </a:rPr>
                            <a:t> paraméter</a:t>
                          </a:r>
                          <a:endParaRPr lang="hu-HU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00000"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793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altLang="hu-HU" sz="1800" b="1" dirty="0" smtClean="0">
                              <a:latin typeface="Arial Narrow" panose="020B0606020202030204" pitchFamily="34" charset="0"/>
                            </a:rPr>
                            <a:t>Szinteltolódás (LS)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altLang="hu-HU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altLang="hu-HU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altLang="hu-HU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hu-HU" altLang="hu-HU" sz="1800" dirty="0" smtClean="0">
                              <a:latin typeface="Arial Narrow" panose="020B0606020202030204" pitchFamily="34" charset="0"/>
                            </a:rPr>
                            <a:t> </a:t>
                          </a:r>
                          <a:r>
                            <a:rPr lang="hu-HU" altLang="hu-HU" sz="1800" dirty="0">
                              <a:latin typeface="Arial Narrow" panose="020B0606020202030204" pitchFamily="34" charset="0"/>
                            </a:rPr>
                            <a:t>időpontban</a:t>
                          </a:r>
                          <a:r>
                            <a:rPr lang="hu-HU" altLang="hu-HU" sz="1800" dirty="0" smtClean="0">
                              <a:latin typeface="Arial Narrow" panose="020B0606020202030204" pitchFamily="34" charset="0"/>
                            </a:rPr>
                            <a:t>:</a:t>
                          </a:r>
                          <a:endParaRPr lang="hu-HU" altLang="hu-HU" sz="1800" b="1" dirty="0" smtClean="0">
                            <a:latin typeface="Arial Narrow" panose="020B0606020202030204" pitchFamily="34" charset="0"/>
                          </a:endParaRPr>
                        </a:p>
                        <a:p>
                          <a:pPr marL="0" indent="7938" algn="ctr">
                            <a:buFontTx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altLang="hu-H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altLang="hu-HU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hu-HU" altLang="hu-HU" sz="1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hu-HU" altLang="hu-HU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hu-HU" altLang="hu-H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hu-HU" altLang="hu-HU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1, </m:t>
                                        </m:r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altLang="hu-HU" sz="1800">
                                            <a:latin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sSub>
                                          <m:sSubPr>
                                            <m:ctrlPr>
                                              <a:rPr lang="hu-HU" altLang="hu-HU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hu-HU" sz="1800"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a:rPr lang="hu-HU" sz="180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hu-HU" sz="1800"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hu-HU" altLang="hu-HU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u-HU" altLang="hu-HU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hu-HU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rtalom helye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48021152"/>
                  </p:ext>
                </p:extLst>
              </p:nvPr>
            </p:nvGraphicFramePr>
            <p:xfrm>
              <a:off x="617692" y="667410"/>
              <a:ext cx="10972800" cy="540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/>
                    <a:gridCol w="5486400"/>
                  </a:tblGrid>
                  <a:tr h="1800000"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22" t="-338" r="-222" b="-200338"/>
                          </a:stretch>
                        </a:blipFill>
                      </a:tcPr>
                    </a:tc>
                  </a:tr>
                  <a:tr h="1800000"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22" t="-100678" r="-222" b="-101017"/>
                          </a:stretch>
                        </a:blipFill>
                      </a:tcPr>
                    </a:tc>
                  </a:tr>
                  <a:tr h="1800000"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22" t="-200000" r="-222" b="-6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25418520"/>
              </p:ext>
            </p:extLst>
          </p:nvPr>
        </p:nvGraphicFramePr>
        <p:xfrm>
          <a:off x="616664" y="689161"/>
          <a:ext cx="5408023" cy="172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900238360"/>
              </p:ext>
            </p:extLst>
          </p:nvPr>
        </p:nvGraphicFramePr>
        <p:xfrm>
          <a:off x="616664" y="2487481"/>
          <a:ext cx="5408023" cy="172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295263645"/>
              </p:ext>
            </p:extLst>
          </p:nvPr>
        </p:nvGraphicFramePr>
        <p:xfrm>
          <a:off x="616664" y="4285801"/>
          <a:ext cx="5408023" cy="172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ím 3"/>
          <p:cNvSpPr>
            <a:spLocks noGrp="1"/>
          </p:cNvSpPr>
          <p:nvPr>
            <p:ph type="title"/>
          </p:nvPr>
        </p:nvSpPr>
        <p:spPr>
          <a:xfrm>
            <a:off x="194870" y="0"/>
            <a:ext cx="10515600" cy="745067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Vizsgált </a:t>
            </a:r>
            <a:r>
              <a:rPr lang="hu-HU" sz="4000" dirty="0" err="1" smtClean="0">
                <a:latin typeface="Arial Narrow" panose="020B0606020202030204" pitchFamily="34" charset="0"/>
              </a:rPr>
              <a:t>outlier</a:t>
            </a:r>
            <a:r>
              <a:rPr lang="hu-HU" sz="4000" dirty="0" smtClean="0">
                <a:latin typeface="Arial Narrow" panose="020B0606020202030204" pitchFamily="34" charset="0"/>
              </a:rPr>
              <a:t> típusok</a:t>
            </a:r>
            <a:endParaRPr lang="hu-HU" sz="4000" dirty="0">
              <a:latin typeface="Arial Narrow" panose="020B0606020202030204" pitchFamily="34" charset="0"/>
            </a:endParaRPr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640580" y="6356350"/>
            <a:ext cx="2743200" cy="365125"/>
          </a:xfrm>
        </p:spPr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396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2079" y="946768"/>
            <a:ext cx="5178594" cy="488759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 Narrow" panose="020B0606020202030204" pitchFamily="34" charset="0"/>
              </a:rPr>
              <a:t>Jelenleg tipikusan az idősor utolsó megfigyeléseiben jelentkezik a hatás</a:t>
            </a:r>
          </a:p>
          <a:p>
            <a:pPr lvl="1"/>
            <a:r>
              <a:rPr lang="hu-HU" dirty="0" smtClean="0">
                <a:latin typeface="Arial Narrow" panose="020B0606020202030204" pitchFamily="34" charset="0"/>
              </a:rPr>
              <a:t>A modell eredménye lényegében egy előrejelzés, és a hiba is ekként értelmezhető</a:t>
            </a:r>
          </a:p>
          <a:p>
            <a:pPr lvl="1"/>
            <a:r>
              <a:rPr lang="hu-HU" dirty="0" smtClean="0">
                <a:latin typeface="Arial Narrow" panose="020B0606020202030204" pitchFamily="34" charset="0"/>
              </a:rPr>
              <a:t>A kiválasztott </a:t>
            </a:r>
            <a:r>
              <a:rPr lang="hu-HU" dirty="0" err="1" smtClean="0">
                <a:latin typeface="Arial Narrow" panose="020B0606020202030204" pitchFamily="34" charset="0"/>
              </a:rPr>
              <a:t>outlier</a:t>
            </a:r>
            <a:r>
              <a:rPr lang="hu-HU" dirty="0" smtClean="0">
                <a:latin typeface="Arial Narrow" panose="020B0606020202030204" pitchFamily="34" charset="0"/>
              </a:rPr>
              <a:t> típusa erősen függ a várakozásainktól</a:t>
            </a:r>
          </a:p>
          <a:p>
            <a:r>
              <a:rPr lang="hu-HU" dirty="0" smtClean="0">
                <a:latin typeface="Arial Narrow" panose="020B0606020202030204" pitchFamily="34" charset="0"/>
              </a:rPr>
              <a:t>A bemutatott </a:t>
            </a:r>
            <a:r>
              <a:rPr lang="hu-HU" dirty="0" err="1" smtClean="0">
                <a:latin typeface="Arial Narrow" panose="020B0606020202030204" pitchFamily="34" charset="0"/>
              </a:rPr>
              <a:t>outlierek</a:t>
            </a:r>
            <a:r>
              <a:rPr lang="hu-HU" dirty="0" smtClean="0">
                <a:latin typeface="Arial Narrow" panose="020B0606020202030204" pitchFamily="34" charset="0"/>
              </a:rPr>
              <a:t> önmagukban gyakran nem írják le jól a jelenséget</a:t>
            </a:r>
          </a:p>
          <a:p>
            <a:pPr lvl="1"/>
            <a:r>
              <a:rPr lang="hu-HU" dirty="0" smtClean="0">
                <a:latin typeface="Arial Narrow" panose="020B0606020202030204" pitchFamily="34" charset="0"/>
              </a:rPr>
              <a:t>Jelenleg két egymást követő </a:t>
            </a:r>
            <a:r>
              <a:rPr lang="hu-HU" dirty="0" err="1" smtClean="0">
                <a:latin typeface="Arial Narrow" panose="020B0606020202030204" pitchFamily="34" charset="0"/>
              </a:rPr>
              <a:t>outlier</a:t>
            </a:r>
            <a:r>
              <a:rPr lang="hu-HU" dirty="0" smtClean="0">
                <a:latin typeface="Arial Narrow" panose="020B0606020202030204" pitchFamily="34" charset="0"/>
              </a:rPr>
              <a:t> kombinálásával kezeljük a dolgot</a:t>
            </a:r>
          </a:p>
          <a:p>
            <a:pPr lvl="1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latin typeface="Arial Narrow" panose="020B0606020202030204" pitchFamily="34" charset="0"/>
              </a:rPr>
              <a:t>8</a:t>
            </a:fld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94870" y="0"/>
            <a:ext cx="10515600" cy="76065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A járvány hatásának sajátosságai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Tartalom hely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19970"/>
              </p:ext>
            </p:extLst>
          </p:nvPr>
        </p:nvGraphicFramePr>
        <p:xfrm>
          <a:off x="5562598" y="694268"/>
          <a:ext cx="5647266" cy="5367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7266"/>
              </a:tblGrid>
              <a:tr h="178928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78928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78928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Csoportba foglalás 1"/>
          <p:cNvGrpSpPr/>
          <p:nvPr/>
        </p:nvGrpSpPr>
        <p:grpSpPr>
          <a:xfrm>
            <a:off x="5564540" y="685801"/>
            <a:ext cx="5613400" cy="5414962"/>
            <a:chOff x="5579530" y="685801"/>
            <a:chExt cx="5613400" cy="5414962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3915376309"/>
                </p:ext>
              </p:extLst>
            </p:nvPr>
          </p:nvGraphicFramePr>
          <p:xfrm>
            <a:off x="5579530" y="685801"/>
            <a:ext cx="5613399" cy="17864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4094023301"/>
                </p:ext>
              </p:extLst>
            </p:nvPr>
          </p:nvGraphicFramePr>
          <p:xfrm>
            <a:off x="5586969" y="2481162"/>
            <a:ext cx="5605961" cy="17860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3981822092"/>
                </p:ext>
              </p:extLst>
            </p:nvPr>
          </p:nvGraphicFramePr>
          <p:xfrm>
            <a:off x="5586969" y="4304883"/>
            <a:ext cx="5605961" cy="1795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7" name="Szövegdoboz 16"/>
          <p:cNvSpPr txBox="1"/>
          <p:nvPr/>
        </p:nvSpPr>
        <p:spPr>
          <a:xfrm>
            <a:off x="9287930" y="1845734"/>
            <a:ext cx="153246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Arial Narrow" panose="020B0606020202030204" pitchFamily="34" charset="0"/>
              </a:rPr>
              <a:t>AO- t</a:t>
            </a:r>
            <a:r>
              <a:rPr lang="hu-HU" baseline="-25000" dirty="0" smtClean="0">
                <a:latin typeface="Arial Narrow" panose="020B0606020202030204" pitchFamily="34" charset="0"/>
              </a:rPr>
              <a:t>0</a:t>
            </a:r>
            <a:r>
              <a:rPr lang="hu-HU" dirty="0" smtClean="0">
                <a:latin typeface="Arial Narrow" panose="020B0606020202030204" pitchFamily="34" charset="0"/>
              </a:rPr>
              <a:t> + AO- t</a:t>
            </a:r>
            <a:r>
              <a:rPr lang="hu-HU" baseline="-25000" dirty="0" smtClean="0">
                <a:latin typeface="Arial Narrow" panose="020B0606020202030204" pitchFamily="34" charset="0"/>
              </a:rPr>
              <a:t>1</a:t>
            </a:r>
            <a:endParaRPr lang="hu-HU" baseline="-25000" dirty="0">
              <a:latin typeface="Arial Narrow" panose="020B060602020203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287930" y="3632200"/>
            <a:ext cx="153246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Arial Narrow" panose="020B0606020202030204" pitchFamily="34" charset="0"/>
              </a:rPr>
              <a:t>TC- t</a:t>
            </a:r>
            <a:r>
              <a:rPr lang="hu-HU" baseline="-25000" dirty="0" smtClean="0">
                <a:latin typeface="Arial Narrow" panose="020B0606020202030204" pitchFamily="34" charset="0"/>
              </a:rPr>
              <a:t>0</a:t>
            </a:r>
            <a:r>
              <a:rPr lang="hu-HU" dirty="0" smtClean="0">
                <a:latin typeface="Arial Narrow" panose="020B0606020202030204" pitchFamily="34" charset="0"/>
              </a:rPr>
              <a:t> + AO- t</a:t>
            </a:r>
            <a:r>
              <a:rPr lang="hu-HU" baseline="-25000" dirty="0" smtClean="0">
                <a:latin typeface="Arial Narrow" panose="020B0606020202030204" pitchFamily="34" charset="0"/>
              </a:rPr>
              <a:t>1</a:t>
            </a:r>
            <a:endParaRPr lang="hu-HU" baseline="-25000" dirty="0">
              <a:latin typeface="Arial Narrow" panose="020B060602020203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287929" y="5435600"/>
            <a:ext cx="153246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Arial Narrow" panose="020B0606020202030204" pitchFamily="34" charset="0"/>
              </a:rPr>
              <a:t>LS- t</a:t>
            </a:r>
            <a:r>
              <a:rPr lang="hu-HU" baseline="-25000" dirty="0" smtClean="0">
                <a:latin typeface="Arial Narrow" panose="020B0606020202030204" pitchFamily="34" charset="0"/>
              </a:rPr>
              <a:t>0</a:t>
            </a:r>
            <a:r>
              <a:rPr lang="hu-HU" dirty="0" smtClean="0">
                <a:latin typeface="Arial Narrow" panose="020B0606020202030204" pitchFamily="34" charset="0"/>
              </a:rPr>
              <a:t> + TC- t</a:t>
            </a:r>
            <a:r>
              <a:rPr lang="hu-HU" baseline="-25000" dirty="0" smtClean="0">
                <a:latin typeface="Arial Narrow" panose="020B0606020202030204" pitchFamily="34" charset="0"/>
              </a:rPr>
              <a:t>1</a:t>
            </a:r>
            <a:endParaRPr lang="hu-HU" baseline="-25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latin typeface="Arial Narrow" panose="020B0606020202030204" pitchFamily="34" charset="0"/>
              </a:rPr>
              <a:t>9</a:t>
            </a:fld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49384" y="0"/>
            <a:ext cx="10515600" cy="76065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A hatás becslése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71630" y="760651"/>
                <a:ext cx="11499386" cy="5466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groupChr>
                        </m:e>
                        <m:li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𝑂𝑢𝑡𝑙𝑖𝑒𝑟𝑒𝑘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𝑠𝑎𝑖</m:t>
                          </m:r>
                        </m:lim>
                      </m:limLow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groupChr>
                        </m:e>
                        <m:li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𝑁𝑎𝑝𝑡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</m:lim>
                      </m:limLow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groupChr>
                        </m:e>
                        <m:li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𝐾𝑜𝑟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𝑏𝑏𝑖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𝑚𝑒𝑔𝑓𝑖𝑔𝑦𝑒𝑙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</m:lim>
                      </m:limLow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u-HU" sz="2000" b="0" dirty="0" smtClean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𝑦𝑐𝑎𝑙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limLow>
                        <m:limLow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𝑁𝑎𝑝𝑡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h𝑎𝑡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</m:lim>
                      </m:limLow>
                    </m:oMath>
                  </m:oMathPara>
                </a14:m>
                <a:endParaRPr lang="hu-HU" sz="2000" b="0" dirty="0" smtClean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𝑂𝑢𝑡𝑙𝑖𝑒𝑟𝑒𝑘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h𝑎𝑡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𝑠𝑎𝑖</m:t>
                          </m:r>
                        </m:lim>
                      </m:limLow>
                    </m:oMath>
                  </m:oMathPara>
                </a14:m>
                <a:endParaRPr lang="hu-HU" sz="2000" b="0" dirty="0" smtClean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𝐶𝑜𝑣𝑖𝑑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 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𝑙𝑡𝑎𝑙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é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𝑟𝑖𝑛𝑡𝑒𝑡𝑡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𝑜𝑢𝑡𝑙𝑖𝑒𝑟𝑒𝑘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</m:t>
                          </m:r>
                        </m:lim>
                      </m:limLow>
                    </m:oMath>
                  </m:oMathPara>
                </a14:m>
                <a:endParaRPr lang="hu-HU" sz="2000" b="0" dirty="0" smtClean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𝑦𝑐𝑜𝑣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𝑦𝑐𝑎𝑙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u-HU" sz="2000" b="0" dirty="0" smtClean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𝑦𝑐𝑎𝑙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𝑦𝑐𝑎𝑙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𝑦𝑐𝑎𝑙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−12</m:t>
                                  </m:r>
                                </m:sub>
                              </m:sSub>
                            </m:den>
                          </m:f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∗100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𝑦𝑐𝑜𝑣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𝑦𝑐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𝑜𝑣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𝑦𝑐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𝑜𝑣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−12</m:t>
                                  </m:r>
                                </m:sub>
                              </m:sSub>
                            </m:den>
                          </m:f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hu-HU" sz="2000" dirty="0" smtClean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𝐶𝑜𝑣𝑖𝑑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h𝑎𝑡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𝑦𝑐𝑎𝑙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𝑦𝑐𝑜𝑣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7" name="Tartalom helye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630" y="760651"/>
                <a:ext cx="11499386" cy="54661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2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1B3D9-2814-4C34-AE69-A758932FB0FE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719</Words>
  <Application>Microsoft Office PowerPoint</Application>
  <PresentationFormat>Szélesvásznú</PresentationFormat>
  <Paragraphs>158</Paragraphs>
  <Slides>13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Cambria Math</vt:lpstr>
      <vt:lpstr>Wingdings</vt:lpstr>
      <vt:lpstr>Office-téma</vt:lpstr>
      <vt:lpstr>PowerPoint bemutató</vt:lpstr>
      <vt:lpstr>Vázlat</vt:lpstr>
      <vt:lpstr>A szezonális kiigazítás menete</vt:lpstr>
      <vt:lpstr>Az idősor és a modell hibája </vt:lpstr>
      <vt:lpstr>Alkalmazott program – JDemetra+ </vt:lpstr>
      <vt:lpstr>Outlierek az idősorokban</vt:lpstr>
      <vt:lpstr>Vizsgált outlier típusok</vt:lpstr>
      <vt:lpstr>A járvány hatásának sajátosságai</vt:lpstr>
      <vt:lpstr>A hatás becslése</vt:lpstr>
      <vt:lpstr>PowerPoint bemutató</vt:lpstr>
      <vt:lpstr>PowerPoint bemutató</vt:lpstr>
      <vt:lpstr>Összegzés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Lovics Gábor</cp:lastModifiedBy>
  <cp:revision>82</cp:revision>
  <dcterms:created xsi:type="dcterms:W3CDTF">2017-03-01T09:38:02Z</dcterms:created>
  <dcterms:modified xsi:type="dcterms:W3CDTF">2020-06-17T06:06:49Z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