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301" r:id="rId3"/>
    <p:sldId id="355" r:id="rId4"/>
    <p:sldId id="356" r:id="rId5"/>
    <p:sldId id="357" r:id="rId6"/>
    <p:sldId id="358" r:id="rId7"/>
    <p:sldId id="359" r:id="rId8"/>
    <p:sldId id="352" r:id="rId9"/>
    <p:sldId id="260" r:id="rId10"/>
    <p:sldId id="262" r:id="rId11"/>
    <p:sldId id="332" r:id="rId12"/>
    <p:sldId id="361" r:id="rId13"/>
    <p:sldId id="319" r:id="rId14"/>
    <p:sldId id="272" r:id="rId15"/>
    <p:sldId id="323" r:id="rId16"/>
    <p:sldId id="360" r:id="rId17"/>
    <p:sldId id="279" r:id="rId1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0"/>
  </p:normalViewPr>
  <p:slideViewPr>
    <p:cSldViewPr>
      <p:cViewPr varScale="1">
        <p:scale>
          <a:sx n="121" d="100"/>
          <a:sy n="121" d="100"/>
        </p:scale>
        <p:origin x="16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D6608B-70AF-4DBC-892F-E8258FF1390A}" type="doc">
      <dgm:prSet loTypeId="urn:microsoft.com/office/officeart/2005/8/layout/vList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2655EB33-4A48-4A29-86A0-12E66027AFA8}">
      <dgm:prSet phldrT="[Szöveg]"/>
      <dgm:spPr/>
      <dgm:t>
        <a:bodyPr/>
        <a:lstStyle/>
        <a:p>
          <a:pPr algn="ctr"/>
          <a:r>
            <a:rPr lang="hu-HU" dirty="0"/>
            <a:t>„Data is </a:t>
          </a:r>
          <a:r>
            <a:rPr lang="hu-HU" dirty="0" err="1"/>
            <a:t>the</a:t>
          </a:r>
          <a:r>
            <a:rPr lang="hu-HU" dirty="0"/>
            <a:t> </a:t>
          </a:r>
          <a:r>
            <a:rPr lang="hu-HU" dirty="0" err="1"/>
            <a:t>new</a:t>
          </a:r>
          <a:r>
            <a:rPr lang="hu-HU" dirty="0"/>
            <a:t> </a:t>
          </a:r>
          <a:r>
            <a:rPr lang="hu-HU" dirty="0" err="1"/>
            <a:t>oil</a:t>
          </a:r>
          <a:r>
            <a:rPr lang="hu-HU" dirty="0"/>
            <a:t>”</a:t>
          </a:r>
        </a:p>
      </dgm:t>
    </dgm:pt>
    <dgm:pt modelId="{0BD20082-EA19-4591-8BE4-F22B5F89EC0A}" type="parTrans" cxnId="{997E36C0-0AAB-4429-8C45-AD90B21FF906}">
      <dgm:prSet/>
      <dgm:spPr/>
      <dgm:t>
        <a:bodyPr/>
        <a:lstStyle/>
        <a:p>
          <a:endParaRPr lang="hu-HU"/>
        </a:p>
      </dgm:t>
    </dgm:pt>
    <dgm:pt modelId="{84492579-E0F1-4F12-9FE5-5B8CCF9F72AF}" type="sibTrans" cxnId="{997E36C0-0AAB-4429-8C45-AD90B21FF906}">
      <dgm:prSet/>
      <dgm:spPr/>
      <dgm:t>
        <a:bodyPr/>
        <a:lstStyle/>
        <a:p>
          <a:endParaRPr lang="hu-HU"/>
        </a:p>
      </dgm:t>
    </dgm:pt>
    <dgm:pt modelId="{AC9FA429-7E04-4CF3-AE6B-D7020BB51E79}">
      <dgm:prSet phldrT="[Szöveg]"/>
      <dgm:spPr/>
      <dgm:t>
        <a:bodyPr/>
        <a:lstStyle/>
        <a:p>
          <a:pPr algn="ctr"/>
          <a:r>
            <a:rPr lang="hu-HU" dirty="0" err="1"/>
            <a:t>Complex</a:t>
          </a:r>
          <a:r>
            <a:rPr lang="hu-HU" dirty="0"/>
            <a:t>  </a:t>
          </a:r>
          <a:r>
            <a:rPr lang="hu-HU" dirty="0" err="1"/>
            <a:t>social</a:t>
          </a:r>
          <a:r>
            <a:rPr lang="hu-HU" dirty="0"/>
            <a:t> and </a:t>
          </a:r>
          <a:r>
            <a:rPr lang="hu-HU" dirty="0" err="1"/>
            <a:t>economic</a:t>
          </a:r>
          <a:r>
            <a:rPr lang="hu-HU" dirty="0"/>
            <a:t> </a:t>
          </a:r>
          <a:r>
            <a:rPr lang="hu-HU" dirty="0" err="1"/>
            <a:t>problems</a:t>
          </a:r>
          <a:endParaRPr lang="hu-HU" dirty="0"/>
        </a:p>
      </dgm:t>
    </dgm:pt>
    <dgm:pt modelId="{C4F383C8-33A1-4551-8B14-53FC48B6277D}" type="parTrans" cxnId="{4A8C982E-4FD2-4F54-A2DF-D8C5B5709ADA}">
      <dgm:prSet/>
      <dgm:spPr/>
      <dgm:t>
        <a:bodyPr/>
        <a:lstStyle/>
        <a:p>
          <a:endParaRPr lang="hu-HU"/>
        </a:p>
      </dgm:t>
    </dgm:pt>
    <dgm:pt modelId="{1FB67CE7-DCB9-4FF6-9A79-2AF580C9C840}" type="sibTrans" cxnId="{4A8C982E-4FD2-4F54-A2DF-D8C5B5709ADA}">
      <dgm:prSet/>
      <dgm:spPr/>
      <dgm:t>
        <a:bodyPr/>
        <a:lstStyle/>
        <a:p>
          <a:endParaRPr lang="hu-HU"/>
        </a:p>
      </dgm:t>
    </dgm:pt>
    <dgm:pt modelId="{70709284-D846-478F-89CE-8AE8249C4C35}">
      <dgm:prSet/>
      <dgm:spPr/>
      <dgm:t>
        <a:bodyPr/>
        <a:lstStyle/>
        <a:p>
          <a:pPr algn="ctr"/>
          <a:r>
            <a:rPr lang="hu-HU" dirty="0"/>
            <a:t>„</a:t>
          </a:r>
          <a:r>
            <a:rPr lang="hu-HU" dirty="0" err="1"/>
            <a:t>Let</a:t>
          </a:r>
          <a:r>
            <a:rPr lang="hu-HU" dirty="0"/>
            <a:t> </a:t>
          </a:r>
          <a:r>
            <a:rPr lang="hu-HU" dirty="0" err="1"/>
            <a:t>dataset</a:t>
          </a:r>
          <a:r>
            <a:rPr lang="hu-HU" dirty="0"/>
            <a:t> </a:t>
          </a:r>
          <a:r>
            <a:rPr lang="hu-HU" dirty="0" err="1"/>
            <a:t>to</a:t>
          </a:r>
          <a:r>
            <a:rPr lang="hu-HU" dirty="0"/>
            <a:t> </a:t>
          </a:r>
          <a:r>
            <a:rPr lang="hu-HU" dirty="0" err="1"/>
            <a:t>change</a:t>
          </a:r>
          <a:r>
            <a:rPr lang="hu-HU" dirty="0"/>
            <a:t> </a:t>
          </a:r>
          <a:r>
            <a:rPr lang="hu-HU" dirty="0" err="1"/>
            <a:t>your</a:t>
          </a:r>
          <a:r>
            <a:rPr lang="hu-HU" dirty="0"/>
            <a:t> </a:t>
          </a:r>
          <a:r>
            <a:rPr lang="hu-HU" dirty="0" err="1"/>
            <a:t>mindset</a:t>
          </a:r>
          <a:r>
            <a:rPr lang="hu-HU" dirty="0"/>
            <a:t>”</a:t>
          </a:r>
        </a:p>
      </dgm:t>
    </dgm:pt>
    <dgm:pt modelId="{3735C48A-FB6D-4D4A-A6D6-B35B537FF7AB}" type="parTrans" cxnId="{49547CEA-0A57-40BC-8D0E-8968165C6BB7}">
      <dgm:prSet/>
      <dgm:spPr/>
      <dgm:t>
        <a:bodyPr/>
        <a:lstStyle/>
        <a:p>
          <a:endParaRPr lang="hu-HU"/>
        </a:p>
      </dgm:t>
    </dgm:pt>
    <dgm:pt modelId="{50D83772-2C63-4E5A-8DDF-6447ABFD5016}" type="sibTrans" cxnId="{49547CEA-0A57-40BC-8D0E-8968165C6BB7}">
      <dgm:prSet/>
      <dgm:spPr/>
      <dgm:t>
        <a:bodyPr/>
        <a:lstStyle/>
        <a:p>
          <a:endParaRPr lang="hu-HU"/>
        </a:p>
      </dgm:t>
    </dgm:pt>
    <dgm:pt modelId="{FF3BE659-EDA2-48B2-9AF2-BADB858E9FEF}" type="pres">
      <dgm:prSet presAssocID="{59D6608B-70AF-4DBC-892F-E8258FF139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6C0B505A-A181-4C39-B056-4ED20BDC2E22}" type="pres">
      <dgm:prSet presAssocID="{2655EB33-4A48-4A29-86A0-12E66027AFA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43EFED3-E79A-4D97-A245-DC2DF4F94872}" type="pres">
      <dgm:prSet presAssocID="{84492579-E0F1-4F12-9FE5-5B8CCF9F72AF}" presName="spacer" presStyleCnt="0"/>
      <dgm:spPr/>
    </dgm:pt>
    <dgm:pt modelId="{5476A1A7-25EE-44CA-B78A-8050A448D365}" type="pres">
      <dgm:prSet presAssocID="{70709284-D846-478F-89CE-8AE8249C4C35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307C5D0-4129-4ECF-BDF8-7FDDA7E50DFA}" type="pres">
      <dgm:prSet presAssocID="{50D83772-2C63-4E5A-8DDF-6447ABFD5016}" presName="spacer" presStyleCnt="0"/>
      <dgm:spPr/>
    </dgm:pt>
    <dgm:pt modelId="{975A627D-3306-4BFD-BA3E-226FF79B2BF6}" type="pres">
      <dgm:prSet presAssocID="{AC9FA429-7E04-4CF3-AE6B-D7020BB51E7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4A8C982E-4FD2-4F54-A2DF-D8C5B5709ADA}" srcId="{59D6608B-70AF-4DBC-892F-E8258FF1390A}" destId="{AC9FA429-7E04-4CF3-AE6B-D7020BB51E79}" srcOrd="2" destOrd="0" parTransId="{C4F383C8-33A1-4551-8B14-53FC48B6277D}" sibTransId="{1FB67CE7-DCB9-4FF6-9A79-2AF580C9C840}"/>
    <dgm:cxn modelId="{DF506AA8-C3F3-452C-82C4-CF1305FFDC25}" type="presOf" srcId="{70709284-D846-478F-89CE-8AE8249C4C35}" destId="{5476A1A7-25EE-44CA-B78A-8050A448D365}" srcOrd="0" destOrd="0" presId="urn:microsoft.com/office/officeart/2005/8/layout/vList2"/>
    <dgm:cxn modelId="{53F703FA-0B2B-43CF-A67B-E0059D74C287}" type="presOf" srcId="{AC9FA429-7E04-4CF3-AE6B-D7020BB51E79}" destId="{975A627D-3306-4BFD-BA3E-226FF79B2BF6}" srcOrd="0" destOrd="0" presId="urn:microsoft.com/office/officeart/2005/8/layout/vList2"/>
    <dgm:cxn modelId="{A921534D-9A9C-49CC-833B-8AE4A9E519A1}" type="presOf" srcId="{2655EB33-4A48-4A29-86A0-12E66027AFA8}" destId="{6C0B505A-A181-4C39-B056-4ED20BDC2E22}" srcOrd="0" destOrd="0" presId="urn:microsoft.com/office/officeart/2005/8/layout/vList2"/>
    <dgm:cxn modelId="{997E36C0-0AAB-4429-8C45-AD90B21FF906}" srcId="{59D6608B-70AF-4DBC-892F-E8258FF1390A}" destId="{2655EB33-4A48-4A29-86A0-12E66027AFA8}" srcOrd="0" destOrd="0" parTransId="{0BD20082-EA19-4591-8BE4-F22B5F89EC0A}" sibTransId="{84492579-E0F1-4F12-9FE5-5B8CCF9F72AF}"/>
    <dgm:cxn modelId="{49547CEA-0A57-40BC-8D0E-8968165C6BB7}" srcId="{59D6608B-70AF-4DBC-892F-E8258FF1390A}" destId="{70709284-D846-478F-89CE-8AE8249C4C35}" srcOrd="1" destOrd="0" parTransId="{3735C48A-FB6D-4D4A-A6D6-B35B537FF7AB}" sibTransId="{50D83772-2C63-4E5A-8DDF-6447ABFD5016}"/>
    <dgm:cxn modelId="{0507C0D0-6E02-4695-B308-F45A2FEE65F9}" type="presOf" srcId="{59D6608B-70AF-4DBC-892F-E8258FF1390A}" destId="{FF3BE659-EDA2-48B2-9AF2-BADB858E9FEF}" srcOrd="0" destOrd="0" presId="urn:microsoft.com/office/officeart/2005/8/layout/vList2"/>
    <dgm:cxn modelId="{22478672-81C1-4071-A4D4-C95FA7FFBD5A}" type="presParOf" srcId="{FF3BE659-EDA2-48B2-9AF2-BADB858E9FEF}" destId="{6C0B505A-A181-4C39-B056-4ED20BDC2E22}" srcOrd="0" destOrd="0" presId="urn:microsoft.com/office/officeart/2005/8/layout/vList2"/>
    <dgm:cxn modelId="{E649D72D-AFAA-404F-A73F-C42E872E0D5B}" type="presParOf" srcId="{FF3BE659-EDA2-48B2-9AF2-BADB858E9FEF}" destId="{143EFED3-E79A-4D97-A245-DC2DF4F94872}" srcOrd="1" destOrd="0" presId="urn:microsoft.com/office/officeart/2005/8/layout/vList2"/>
    <dgm:cxn modelId="{CF27C892-9D13-4D07-A6F9-4664B7509402}" type="presParOf" srcId="{FF3BE659-EDA2-48B2-9AF2-BADB858E9FEF}" destId="{5476A1A7-25EE-44CA-B78A-8050A448D365}" srcOrd="2" destOrd="0" presId="urn:microsoft.com/office/officeart/2005/8/layout/vList2"/>
    <dgm:cxn modelId="{59EE1E6E-BF2F-4D99-98EF-3984DC066D76}" type="presParOf" srcId="{FF3BE659-EDA2-48B2-9AF2-BADB858E9FEF}" destId="{8307C5D0-4129-4ECF-BDF8-7FDDA7E50DFA}" srcOrd="3" destOrd="0" presId="urn:microsoft.com/office/officeart/2005/8/layout/vList2"/>
    <dgm:cxn modelId="{82A0EF00-FA2F-485A-952E-5C9C252AA7B6}" type="presParOf" srcId="{FF3BE659-EDA2-48B2-9AF2-BADB858E9FEF}" destId="{975A627D-3306-4BFD-BA3E-226FF79B2BF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EDFFBF-9A5A-4C7C-B67F-E8491DA5F438}" type="doc">
      <dgm:prSet loTypeId="urn:microsoft.com/office/officeart/2005/8/layout/venn3" loCatId="relationship" qsTypeId="urn:microsoft.com/office/officeart/2005/8/quickstyle/3d9" qsCatId="3D" csTypeId="urn:microsoft.com/office/officeart/2005/8/colors/colorful2" csCatId="colorful" phldr="1"/>
      <dgm:spPr/>
    </dgm:pt>
    <dgm:pt modelId="{16FDD5BB-DDB0-4027-8E7E-366C32858124}">
      <dgm:prSet phldrT="[Text]" custT="1"/>
      <dgm:spPr/>
      <dgm:t>
        <a:bodyPr/>
        <a:lstStyle/>
        <a:p>
          <a:r>
            <a:rPr lang="hu-HU" sz="2400" dirty="0" err="1"/>
            <a:t>Statistical</a:t>
          </a:r>
          <a:r>
            <a:rPr lang="hu-HU" sz="2400" dirty="0"/>
            <a:t> </a:t>
          </a:r>
          <a:r>
            <a:rPr lang="hu-HU" sz="2400" dirty="0" err="1"/>
            <a:t>literacy</a:t>
          </a:r>
          <a:endParaRPr lang="hu-HU" sz="2400" dirty="0"/>
        </a:p>
      </dgm:t>
    </dgm:pt>
    <dgm:pt modelId="{1008149D-9C1F-42AC-B64D-0E944C9DCE18}" type="parTrans" cxnId="{F43CDF81-0B92-4040-B26A-1713EF29BD2B}">
      <dgm:prSet/>
      <dgm:spPr/>
      <dgm:t>
        <a:bodyPr/>
        <a:lstStyle/>
        <a:p>
          <a:endParaRPr lang="hu-HU"/>
        </a:p>
      </dgm:t>
    </dgm:pt>
    <dgm:pt modelId="{5048FA30-599A-4DA4-9D76-9366C7F8ED1C}" type="sibTrans" cxnId="{F43CDF81-0B92-4040-B26A-1713EF29BD2B}">
      <dgm:prSet/>
      <dgm:spPr/>
      <dgm:t>
        <a:bodyPr/>
        <a:lstStyle/>
        <a:p>
          <a:endParaRPr lang="hu-HU"/>
        </a:p>
      </dgm:t>
    </dgm:pt>
    <dgm:pt modelId="{35174C89-C281-47D4-9D1D-FD4AEC13C481}">
      <dgm:prSet phldrT="[Text]" custT="1"/>
      <dgm:spPr/>
      <dgm:t>
        <a:bodyPr/>
        <a:lstStyle/>
        <a:p>
          <a:r>
            <a:rPr lang="hu-HU" sz="2400" dirty="0" err="1"/>
            <a:t>Statistical</a:t>
          </a:r>
          <a:r>
            <a:rPr lang="hu-HU" sz="2400" dirty="0"/>
            <a:t> </a:t>
          </a:r>
          <a:r>
            <a:rPr lang="hu-HU" sz="2400" dirty="0" err="1"/>
            <a:t>reasoning</a:t>
          </a:r>
          <a:endParaRPr lang="hu-HU" sz="2400" dirty="0"/>
        </a:p>
      </dgm:t>
    </dgm:pt>
    <dgm:pt modelId="{C880152D-A0AF-4C19-A874-DE2AC9FB81F9}" type="parTrans" cxnId="{CDAEA6B6-6A85-4074-94A3-19790AD9CDCA}">
      <dgm:prSet/>
      <dgm:spPr/>
      <dgm:t>
        <a:bodyPr/>
        <a:lstStyle/>
        <a:p>
          <a:endParaRPr lang="hu-HU"/>
        </a:p>
      </dgm:t>
    </dgm:pt>
    <dgm:pt modelId="{1D3BCD7E-6248-4846-A289-643C84FA693B}" type="sibTrans" cxnId="{CDAEA6B6-6A85-4074-94A3-19790AD9CDCA}">
      <dgm:prSet/>
      <dgm:spPr/>
      <dgm:t>
        <a:bodyPr/>
        <a:lstStyle/>
        <a:p>
          <a:endParaRPr lang="hu-HU"/>
        </a:p>
      </dgm:t>
    </dgm:pt>
    <dgm:pt modelId="{B7FE8C14-7759-4636-B14F-2FE900B35AEE}">
      <dgm:prSet phldrT="[Text]" custT="1"/>
      <dgm:spPr/>
      <dgm:t>
        <a:bodyPr/>
        <a:lstStyle/>
        <a:p>
          <a:r>
            <a:rPr lang="hu-HU" sz="2400"/>
            <a:t>Statistical thinking</a:t>
          </a:r>
          <a:endParaRPr lang="hu-HU" sz="2400" dirty="0"/>
        </a:p>
      </dgm:t>
    </dgm:pt>
    <dgm:pt modelId="{FD08477E-19B2-4452-A645-40C633BBF9D7}" type="parTrans" cxnId="{80A17E53-1184-41A1-B086-813F4AC63584}">
      <dgm:prSet/>
      <dgm:spPr/>
      <dgm:t>
        <a:bodyPr/>
        <a:lstStyle/>
        <a:p>
          <a:endParaRPr lang="hu-HU"/>
        </a:p>
      </dgm:t>
    </dgm:pt>
    <dgm:pt modelId="{64B50D0B-17AA-4034-811C-E39AA1E06704}" type="sibTrans" cxnId="{80A17E53-1184-41A1-B086-813F4AC63584}">
      <dgm:prSet/>
      <dgm:spPr/>
      <dgm:t>
        <a:bodyPr/>
        <a:lstStyle/>
        <a:p>
          <a:endParaRPr lang="hu-HU"/>
        </a:p>
      </dgm:t>
    </dgm:pt>
    <dgm:pt modelId="{2D65ED1B-781E-442A-814E-D0EF78C00A5D}" type="pres">
      <dgm:prSet presAssocID="{E5EDFFBF-9A5A-4C7C-B67F-E8491DA5F438}" presName="Name0" presStyleCnt="0">
        <dgm:presLayoutVars>
          <dgm:dir/>
          <dgm:resizeHandles val="exact"/>
        </dgm:presLayoutVars>
      </dgm:prSet>
      <dgm:spPr/>
    </dgm:pt>
    <dgm:pt modelId="{0B802324-25DC-45A8-8611-20D7A8FC3F5F}" type="pres">
      <dgm:prSet presAssocID="{16FDD5BB-DDB0-4027-8E7E-366C32858124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01EBE27-E8B1-4CBA-A96C-C4942D1195C6}" type="pres">
      <dgm:prSet presAssocID="{5048FA30-599A-4DA4-9D76-9366C7F8ED1C}" presName="space" presStyleCnt="0"/>
      <dgm:spPr/>
    </dgm:pt>
    <dgm:pt modelId="{FBBE9D3D-FF3C-44FF-8D4A-5DE7B9B99EA9}" type="pres">
      <dgm:prSet presAssocID="{35174C89-C281-47D4-9D1D-FD4AEC13C481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31B7138-A2B2-4493-AA11-5C12304DF4E1}" type="pres">
      <dgm:prSet presAssocID="{1D3BCD7E-6248-4846-A289-643C84FA693B}" presName="space" presStyleCnt="0"/>
      <dgm:spPr/>
    </dgm:pt>
    <dgm:pt modelId="{229A3C2D-7EA8-4B54-B683-EF9D1BDC03EF}" type="pres">
      <dgm:prSet presAssocID="{B7FE8C14-7759-4636-B14F-2FE900B35AEE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F43CDF81-0B92-4040-B26A-1713EF29BD2B}" srcId="{E5EDFFBF-9A5A-4C7C-B67F-E8491DA5F438}" destId="{16FDD5BB-DDB0-4027-8E7E-366C32858124}" srcOrd="0" destOrd="0" parTransId="{1008149D-9C1F-42AC-B64D-0E944C9DCE18}" sibTransId="{5048FA30-599A-4DA4-9D76-9366C7F8ED1C}"/>
    <dgm:cxn modelId="{CDAEA6B6-6A85-4074-94A3-19790AD9CDCA}" srcId="{E5EDFFBF-9A5A-4C7C-B67F-E8491DA5F438}" destId="{35174C89-C281-47D4-9D1D-FD4AEC13C481}" srcOrd="1" destOrd="0" parTransId="{C880152D-A0AF-4C19-A874-DE2AC9FB81F9}" sibTransId="{1D3BCD7E-6248-4846-A289-643C84FA693B}"/>
    <dgm:cxn modelId="{80A17E53-1184-41A1-B086-813F4AC63584}" srcId="{E5EDFFBF-9A5A-4C7C-B67F-E8491DA5F438}" destId="{B7FE8C14-7759-4636-B14F-2FE900B35AEE}" srcOrd="2" destOrd="0" parTransId="{FD08477E-19B2-4452-A645-40C633BBF9D7}" sibTransId="{64B50D0B-17AA-4034-811C-E39AA1E06704}"/>
    <dgm:cxn modelId="{C0B2EA71-A1CE-4C82-A1C2-3E161536637D}" type="presOf" srcId="{35174C89-C281-47D4-9D1D-FD4AEC13C481}" destId="{FBBE9D3D-FF3C-44FF-8D4A-5DE7B9B99EA9}" srcOrd="0" destOrd="0" presId="urn:microsoft.com/office/officeart/2005/8/layout/venn3"/>
    <dgm:cxn modelId="{B44EAD70-3D51-4130-AD83-E4E1CA1C6E94}" type="presOf" srcId="{B7FE8C14-7759-4636-B14F-2FE900B35AEE}" destId="{229A3C2D-7EA8-4B54-B683-EF9D1BDC03EF}" srcOrd="0" destOrd="0" presId="urn:microsoft.com/office/officeart/2005/8/layout/venn3"/>
    <dgm:cxn modelId="{7D304F85-5BD2-4F18-BFED-5F24B8EE2A22}" type="presOf" srcId="{16FDD5BB-DDB0-4027-8E7E-366C32858124}" destId="{0B802324-25DC-45A8-8611-20D7A8FC3F5F}" srcOrd="0" destOrd="0" presId="urn:microsoft.com/office/officeart/2005/8/layout/venn3"/>
    <dgm:cxn modelId="{DF998E2C-3FDE-4E34-B96F-A89925A6380B}" type="presOf" srcId="{E5EDFFBF-9A5A-4C7C-B67F-E8491DA5F438}" destId="{2D65ED1B-781E-442A-814E-D0EF78C00A5D}" srcOrd="0" destOrd="0" presId="urn:microsoft.com/office/officeart/2005/8/layout/venn3"/>
    <dgm:cxn modelId="{AB23D579-6A2E-447E-974A-72BCCD85E0EA}" type="presParOf" srcId="{2D65ED1B-781E-442A-814E-D0EF78C00A5D}" destId="{0B802324-25DC-45A8-8611-20D7A8FC3F5F}" srcOrd="0" destOrd="0" presId="urn:microsoft.com/office/officeart/2005/8/layout/venn3"/>
    <dgm:cxn modelId="{BBC98ABD-549D-4C10-A2CF-F8CCB4A56382}" type="presParOf" srcId="{2D65ED1B-781E-442A-814E-D0EF78C00A5D}" destId="{301EBE27-E8B1-4CBA-A96C-C4942D1195C6}" srcOrd="1" destOrd="0" presId="urn:microsoft.com/office/officeart/2005/8/layout/venn3"/>
    <dgm:cxn modelId="{930596D9-2700-4AEC-82ED-E9EA2854BF5F}" type="presParOf" srcId="{2D65ED1B-781E-442A-814E-D0EF78C00A5D}" destId="{FBBE9D3D-FF3C-44FF-8D4A-5DE7B9B99EA9}" srcOrd="2" destOrd="0" presId="urn:microsoft.com/office/officeart/2005/8/layout/venn3"/>
    <dgm:cxn modelId="{8678752A-0A27-42AD-A9CD-471764575E86}" type="presParOf" srcId="{2D65ED1B-781E-442A-814E-D0EF78C00A5D}" destId="{E31B7138-A2B2-4493-AA11-5C12304DF4E1}" srcOrd="3" destOrd="0" presId="urn:microsoft.com/office/officeart/2005/8/layout/venn3"/>
    <dgm:cxn modelId="{FA5635EA-AE79-409B-AFC5-0C3E1E3F1D92}" type="presParOf" srcId="{2D65ED1B-781E-442A-814E-D0EF78C00A5D}" destId="{229A3C2D-7EA8-4B54-B683-EF9D1BDC03EF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0C7B07-B6DD-435A-8D47-7993F66D7BDE}" type="doc">
      <dgm:prSet loTypeId="urn:microsoft.com/office/officeart/2005/8/layout/pyramid1" loCatId="pyramid" qsTypeId="urn:microsoft.com/office/officeart/2005/8/quickstyle/simple2" qsCatId="simple" csTypeId="urn:microsoft.com/office/officeart/2005/8/colors/accent1_3" csCatId="accent1" phldr="1"/>
      <dgm:spPr/>
    </dgm:pt>
    <dgm:pt modelId="{D544A682-505C-4099-A540-98E2EAFB23D3}">
      <dgm:prSet/>
      <dgm:spPr/>
      <dgm:t>
        <a:bodyPr/>
        <a:lstStyle/>
        <a:p>
          <a:r>
            <a:rPr lang="en-US" dirty="0"/>
            <a:t>level of statistics</a:t>
          </a:r>
          <a:r>
            <a:rPr lang="hu-HU" dirty="0"/>
            <a:t> users</a:t>
          </a:r>
        </a:p>
      </dgm:t>
    </dgm:pt>
    <dgm:pt modelId="{3B99E45C-F140-456A-91F5-43346106AEC2}" type="parTrans" cxnId="{A9FDAF6A-6864-49FA-B7C5-2CBF2BD42388}">
      <dgm:prSet/>
      <dgm:spPr/>
      <dgm:t>
        <a:bodyPr/>
        <a:lstStyle/>
        <a:p>
          <a:endParaRPr lang="hu-HU"/>
        </a:p>
      </dgm:t>
    </dgm:pt>
    <dgm:pt modelId="{FF239ECF-4760-4384-9F1C-330F50DE5006}" type="sibTrans" cxnId="{A9FDAF6A-6864-49FA-B7C5-2CBF2BD42388}">
      <dgm:prSet/>
      <dgm:spPr/>
      <dgm:t>
        <a:bodyPr/>
        <a:lstStyle/>
        <a:p>
          <a:endParaRPr lang="hu-HU"/>
        </a:p>
      </dgm:t>
    </dgm:pt>
    <dgm:pt modelId="{FDD4B730-85A2-4F6D-BDDB-E0DB17F0E657}">
      <dgm:prSet phldrT="[Text]"/>
      <dgm:spPr/>
      <dgm:t>
        <a:bodyPr/>
        <a:lstStyle/>
        <a:p>
          <a:r>
            <a:rPr lang="en-US" dirty="0"/>
            <a:t>level of </a:t>
          </a:r>
          <a:r>
            <a:rPr lang="hu-HU" dirty="0" err="1"/>
            <a:t>Citizens</a:t>
          </a:r>
          <a:r>
            <a:rPr lang="hu-HU" dirty="0"/>
            <a:t> (statistical literacy)</a:t>
          </a:r>
        </a:p>
      </dgm:t>
    </dgm:pt>
    <dgm:pt modelId="{3559ED61-0C84-4C6B-B21A-2649F7A3FD06}" type="parTrans" cxnId="{CB1EBAE7-92F3-4A9D-BB78-24F33B94874D}">
      <dgm:prSet/>
      <dgm:spPr/>
      <dgm:t>
        <a:bodyPr/>
        <a:lstStyle/>
        <a:p>
          <a:endParaRPr lang="hu-HU"/>
        </a:p>
      </dgm:t>
    </dgm:pt>
    <dgm:pt modelId="{DFAD1FBE-94EF-4649-8288-F6E42E7EA9C6}" type="sibTrans" cxnId="{CB1EBAE7-92F3-4A9D-BB78-24F33B94874D}">
      <dgm:prSet/>
      <dgm:spPr/>
      <dgm:t>
        <a:bodyPr/>
        <a:lstStyle/>
        <a:p>
          <a:endParaRPr lang="hu-HU"/>
        </a:p>
      </dgm:t>
    </dgm:pt>
    <dgm:pt modelId="{8E04BBA0-1E4E-4D1C-A895-25541B1EC297}">
      <dgm:prSet/>
      <dgm:spPr/>
      <dgm:t>
        <a:bodyPr/>
        <a:lstStyle/>
        <a:p>
          <a:r>
            <a:rPr lang="hu-HU" dirty="0"/>
            <a:t>The </a:t>
          </a:r>
          <a:r>
            <a:rPr lang="en-US" dirty="0"/>
            <a:t>expert professional level.</a:t>
          </a:r>
          <a:endParaRPr lang="hu-HU" dirty="0"/>
        </a:p>
      </dgm:t>
    </dgm:pt>
    <dgm:pt modelId="{2819D55D-2F4D-49B7-89C4-E182DBAD6836}" type="parTrans" cxnId="{8DDE2555-FCCE-4878-A848-E594CF21B0D6}">
      <dgm:prSet/>
      <dgm:spPr/>
      <dgm:t>
        <a:bodyPr/>
        <a:lstStyle/>
        <a:p>
          <a:endParaRPr lang="hu-HU"/>
        </a:p>
      </dgm:t>
    </dgm:pt>
    <dgm:pt modelId="{CF419345-55F0-49C8-883E-0619D2F43384}" type="sibTrans" cxnId="{8DDE2555-FCCE-4878-A848-E594CF21B0D6}">
      <dgm:prSet/>
      <dgm:spPr/>
      <dgm:t>
        <a:bodyPr/>
        <a:lstStyle/>
        <a:p>
          <a:endParaRPr lang="hu-HU"/>
        </a:p>
      </dgm:t>
    </dgm:pt>
    <dgm:pt modelId="{026B0292-A004-4057-BA8B-F468C043045A}" type="pres">
      <dgm:prSet presAssocID="{850C7B07-B6DD-435A-8D47-7993F66D7BDE}" presName="Name0" presStyleCnt="0">
        <dgm:presLayoutVars>
          <dgm:dir/>
          <dgm:animLvl val="lvl"/>
          <dgm:resizeHandles val="exact"/>
        </dgm:presLayoutVars>
      </dgm:prSet>
      <dgm:spPr/>
    </dgm:pt>
    <dgm:pt modelId="{E3926B17-C612-4B16-9933-112BBE549E7F}" type="pres">
      <dgm:prSet presAssocID="{8E04BBA0-1E4E-4D1C-A895-25541B1EC297}" presName="Name8" presStyleCnt="0"/>
      <dgm:spPr/>
    </dgm:pt>
    <dgm:pt modelId="{304E72B3-6B03-44E3-8DAB-75D4CFD11FB9}" type="pres">
      <dgm:prSet presAssocID="{8E04BBA0-1E4E-4D1C-A895-25541B1EC297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F2518AA-CAA0-452A-81B2-CFC122D7B09C}" type="pres">
      <dgm:prSet presAssocID="{8E04BBA0-1E4E-4D1C-A895-25541B1EC29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9CC3F85-B080-494A-AB98-20A17C1739F0}" type="pres">
      <dgm:prSet presAssocID="{D544A682-505C-4099-A540-98E2EAFB23D3}" presName="Name8" presStyleCnt="0"/>
      <dgm:spPr/>
    </dgm:pt>
    <dgm:pt modelId="{FD380489-BD1E-4831-A161-69402DB17AD6}" type="pres">
      <dgm:prSet presAssocID="{D544A682-505C-4099-A540-98E2EAFB23D3}" presName="level" presStyleLbl="node1" presStyleIdx="1" presStyleCnt="3" custScaleX="99999" custLinFactNeighborX="446" custLinFactNeighborY="996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1B005CD-D8CA-46F2-8A31-95CC25C631B9}" type="pres">
      <dgm:prSet presAssocID="{D544A682-505C-4099-A540-98E2EAFB23D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D9B9F4A-A899-4A6C-BAA8-FA2F26716DD7}" type="pres">
      <dgm:prSet presAssocID="{FDD4B730-85A2-4F6D-BDDB-E0DB17F0E657}" presName="Name8" presStyleCnt="0"/>
      <dgm:spPr/>
    </dgm:pt>
    <dgm:pt modelId="{50E9CF20-7FD1-4206-9377-DB4F82025D15}" type="pres">
      <dgm:prSet presAssocID="{FDD4B730-85A2-4F6D-BDDB-E0DB17F0E657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EBD27BC-EE42-497C-9790-4E6B078619A9}" type="pres">
      <dgm:prSet presAssocID="{FDD4B730-85A2-4F6D-BDDB-E0DB17F0E65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9F0845DC-3779-4C50-889C-A40334E30387}" type="presOf" srcId="{FDD4B730-85A2-4F6D-BDDB-E0DB17F0E657}" destId="{2EBD27BC-EE42-497C-9790-4E6B078619A9}" srcOrd="1" destOrd="0" presId="urn:microsoft.com/office/officeart/2005/8/layout/pyramid1"/>
    <dgm:cxn modelId="{ACDCABA0-FCDF-46A4-9267-AAF7D418B63E}" type="presOf" srcId="{D544A682-505C-4099-A540-98E2EAFB23D3}" destId="{51B005CD-D8CA-46F2-8A31-95CC25C631B9}" srcOrd="1" destOrd="0" presId="urn:microsoft.com/office/officeart/2005/8/layout/pyramid1"/>
    <dgm:cxn modelId="{BD4113B7-D071-40CC-AC45-C2808B148CBD}" type="presOf" srcId="{8E04BBA0-1E4E-4D1C-A895-25541B1EC297}" destId="{304E72B3-6B03-44E3-8DAB-75D4CFD11FB9}" srcOrd="0" destOrd="0" presId="urn:microsoft.com/office/officeart/2005/8/layout/pyramid1"/>
    <dgm:cxn modelId="{98AE4113-D9F0-4892-9346-4F4546B0D5D0}" type="presOf" srcId="{8E04BBA0-1E4E-4D1C-A895-25541B1EC297}" destId="{DF2518AA-CAA0-452A-81B2-CFC122D7B09C}" srcOrd="1" destOrd="0" presId="urn:microsoft.com/office/officeart/2005/8/layout/pyramid1"/>
    <dgm:cxn modelId="{CA3018F2-E696-4C27-B1A8-813B53AE22E1}" type="presOf" srcId="{850C7B07-B6DD-435A-8D47-7993F66D7BDE}" destId="{026B0292-A004-4057-BA8B-F468C043045A}" srcOrd="0" destOrd="0" presId="urn:microsoft.com/office/officeart/2005/8/layout/pyramid1"/>
    <dgm:cxn modelId="{A9FDAF6A-6864-49FA-B7C5-2CBF2BD42388}" srcId="{850C7B07-B6DD-435A-8D47-7993F66D7BDE}" destId="{D544A682-505C-4099-A540-98E2EAFB23D3}" srcOrd="1" destOrd="0" parTransId="{3B99E45C-F140-456A-91F5-43346106AEC2}" sibTransId="{FF239ECF-4760-4384-9F1C-330F50DE5006}"/>
    <dgm:cxn modelId="{DD2D6CC4-CCA2-4607-89D5-0837F2B85D73}" type="presOf" srcId="{FDD4B730-85A2-4F6D-BDDB-E0DB17F0E657}" destId="{50E9CF20-7FD1-4206-9377-DB4F82025D15}" srcOrd="0" destOrd="0" presId="urn:microsoft.com/office/officeart/2005/8/layout/pyramid1"/>
    <dgm:cxn modelId="{8DDE2555-FCCE-4878-A848-E594CF21B0D6}" srcId="{850C7B07-B6DD-435A-8D47-7993F66D7BDE}" destId="{8E04BBA0-1E4E-4D1C-A895-25541B1EC297}" srcOrd="0" destOrd="0" parTransId="{2819D55D-2F4D-49B7-89C4-E182DBAD6836}" sibTransId="{CF419345-55F0-49C8-883E-0619D2F43384}"/>
    <dgm:cxn modelId="{CB1EBAE7-92F3-4A9D-BB78-24F33B94874D}" srcId="{850C7B07-B6DD-435A-8D47-7993F66D7BDE}" destId="{FDD4B730-85A2-4F6D-BDDB-E0DB17F0E657}" srcOrd="2" destOrd="0" parTransId="{3559ED61-0C84-4C6B-B21A-2649F7A3FD06}" sibTransId="{DFAD1FBE-94EF-4649-8288-F6E42E7EA9C6}"/>
    <dgm:cxn modelId="{353410C9-CE12-4859-A78F-ECF894AE4D57}" type="presOf" srcId="{D544A682-505C-4099-A540-98E2EAFB23D3}" destId="{FD380489-BD1E-4831-A161-69402DB17AD6}" srcOrd="0" destOrd="0" presId="urn:microsoft.com/office/officeart/2005/8/layout/pyramid1"/>
    <dgm:cxn modelId="{5AD77074-7FFF-42D7-87B7-4FAD5394FDC7}" type="presParOf" srcId="{026B0292-A004-4057-BA8B-F468C043045A}" destId="{E3926B17-C612-4B16-9933-112BBE549E7F}" srcOrd="0" destOrd="0" presId="urn:microsoft.com/office/officeart/2005/8/layout/pyramid1"/>
    <dgm:cxn modelId="{0981C154-295A-48C0-975B-F95D4DD78212}" type="presParOf" srcId="{E3926B17-C612-4B16-9933-112BBE549E7F}" destId="{304E72B3-6B03-44E3-8DAB-75D4CFD11FB9}" srcOrd="0" destOrd="0" presId="urn:microsoft.com/office/officeart/2005/8/layout/pyramid1"/>
    <dgm:cxn modelId="{3F02CA62-E0C7-46B0-8D9D-7064FF555414}" type="presParOf" srcId="{E3926B17-C612-4B16-9933-112BBE549E7F}" destId="{DF2518AA-CAA0-452A-81B2-CFC122D7B09C}" srcOrd="1" destOrd="0" presId="urn:microsoft.com/office/officeart/2005/8/layout/pyramid1"/>
    <dgm:cxn modelId="{89F51319-C904-4419-819B-35925E37248E}" type="presParOf" srcId="{026B0292-A004-4057-BA8B-F468C043045A}" destId="{69CC3F85-B080-494A-AB98-20A17C1739F0}" srcOrd="1" destOrd="0" presId="urn:microsoft.com/office/officeart/2005/8/layout/pyramid1"/>
    <dgm:cxn modelId="{41C9B159-CC94-4029-B7EA-38602508B7F2}" type="presParOf" srcId="{69CC3F85-B080-494A-AB98-20A17C1739F0}" destId="{FD380489-BD1E-4831-A161-69402DB17AD6}" srcOrd="0" destOrd="0" presId="urn:microsoft.com/office/officeart/2005/8/layout/pyramid1"/>
    <dgm:cxn modelId="{98B0A5CC-512F-4A61-9ADE-BD5C2F434A8C}" type="presParOf" srcId="{69CC3F85-B080-494A-AB98-20A17C1739F0}" destId="{51B005CD-D8CA-46F2-8A31-95CC25C631B9}" srcOrd="1" destOrd="0" presId="urn:microsoft.com/office/officeart/2005/8/layout/pyramid1"/>
    <dgm:cxn modelId="{501D2346-84DC-46C4-851F-E6DFF654AD0F}" type="presParOf" srcId="{026B0292-A004-4057-BA8B-F468C043045A}" destId="{3D9B9F4A-A899-4A6C-BAA8-FA2F26716DD7}" srcOrd="2" destOrd="0" presId="urn:microsoft.com/office/officeart/2005/8/layout/pyramid1"/>
    <dgm:cxn modelId="{737D5555-88F5-4054-8F7F-19C29C37BF89}" type="presParOf" srcId="{3D9B9F4A-A899-4A6C-BAA8-FA2F26716DD7}" destId="{50E9CF20-7FD1-4206-9377-DB4F82025D15}" srcOrd="0" destOrd="0" presId="urn:microsoft.com/office/officeart/2005/8/layout/pyramid1"/>
    <dgm:cxn modelId="{BBA56626-9339-4809-9307-67990B2F8B39}" type="presParOf" srcId="{3D9B9F4A-A899-4A6C-BAA8-FA2F26716DD7}" destId="{2EBD27BC-EE42-497C-9790-4E6B078619A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B92F4C-BA9E-4BE4-A670-57C1074DCDEF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hu-HU"/>
        </a:p>
      </dgm:t>
    </dgm:pt>
    <dgm:pt modelId="{392C22F5-4BCF-4AF2-A764-B3F761B7EC8F}">
      <dgm:prSet phldrT="[Szöveg]"/>
      <dgm:spPr/>
      <dgm:t>
        <a:bodyPr/>
        <a:lstStyle/>
        <a:p>
          <a:r>
            <a:rPr lang="hu-HU" err="1"/>
            <a:t>Developing</a:t>
          </a:r>
          <a:r>
            <a:rPr lang="hu-HU"/>
            <a:t> statistical literacy</a:t>
          </a:r>
          <a:endParaRPr lang="hu-HU" dirty="0"/>
        </a:p>
      </dgm:t>
    </dgm:pt>
    <dgm:pt modelId="{98AAFD49-CA0C-4BD5-BC19-6C92417614C5}" type="parTrans" cxnId="{9EB883EA-052F-47B3-91CB-C8E4DF5E2620}">
      <dgm:prSet/>
      <dgm:spPr/>
      <dgm:t>
        <a:bodyPr/>
        <a:lstStyle/>
        <a:p>
          <a:endParaRPr lang="hu-HU"/>
        </a:p>
      </dgm:t>
    </dgm:pt>
    <dgm:pt modelId="{D4ED27CD-FF51-4BCD-8B4B-AE1A9982A63C}" type="sibTrans" cxnId="{9EB883EA-052F-47B3-91CB-C8E4DF5E2620}">
      <dgm:prSet/>
      <dgm:spPr/>
      <dgm:t>
        <a:bodyPr/>
        <a:lstStyle/>
        <a:p>
          <a:endParaRPr lang="hu-HU"/>
        </a:p>
      </dgm:t>
    </dgm:pt>
    <dgm:pt modelId="{7A58D67D-50DA-4CDF-9F50-96114D21C773}">
      <dgm:prSet/>
      <dgm:spPr/>
      <dgm:t>
        <a:bodyPr/>
        <a:lstStyle/>
        <a:p>
          <a:r>
            <a:rPr lang="hu-HU" dirty="0" err="1"/>
            <a:t>Developing</a:t>
          </a:r>
          <a:r>
            <a:rPr lang="hu-HU" dirty="0"/>
            <a:t> </a:t>
          </a:r>
          <a:r>
            <a:rPr lang="hu-HU" dirty="0" err="1"/>
            <a:t>professional</a:t>
          </a:r>
          <a:r>
            <a:rPr lang="hu-HU" dirty="0"/>
            <a:t> </a:t>
          </a:r>
          <a:r>
            <a:rPr lang="hu-HU" dirty="0" err="1"/>
            <a:t>knowledge</a:t>
          </a:r>
          <a:endParaRPr lang="hu-HU" dirty="0"/>
        </a:p>
      </dgm:t>
    </dgm:pt>
    <dgm:pt modelId="{4504269C-B9B4-4BD3-8E29-5FFA8C1E0ABE}" type="parTrans" cxnId="{207D9C2A-08A5-458C-AF7D-F61CA31BA54A}">
      <dgm:prSet/>
      <dgm:spPr/>
      <dgm:t>
        <a:bodyPr/>
        <a:lstStyle/>
        <a:p>
          <a:endParaRPr lang="hu-HU"/>
        </a:p>
      </dgm:t>
    </dgm:pt>
    <dgm:pt modelId="{73ABA06A-79FB-48DF-9025-97F44090D5B4}" type="sibTrans" cxnId="{207D9C2A-08A5-458C-AF7D-F61CA31BA54A}">
      <dgm:prSet/>
      <dgm:spPr/>
      <dgm:t>
        <a:bodyPr/>
        <a:lstStyle/>
        <a:p>
          <a:endParaRPr lang="hu-HU"/>
        </a:p>
      </dgm:t>
    </dgm:pt>
    <dgm:pt modelId="{8379D96C-79EA-40A3-9D02-AC9B0F08AAC3}">
      <dgm:prSet/>
      <dgm:spPr/>
      <dgm:t>
        <a:bodyPr/>
        <a:lstStyle/>
        <a:p>
          <a:r>
            <a:rPr lang="hu-HU" dirty="0" err="1"/>
            <a:t>Developing</a:t>
          </a:r>
          <a:r>
            <a:rPr lang="hu-HU" dirty="0"/>
            <a:t> </a:t>
          </a:r>
          <a:r>
            <a:rPr lang="hu-HU" dirty="0" err="1"/>
            <a:t>attitudes</a:t>
          </a:r>
          <a:endParaRPr lang="hu-HU" dirty="0"/>
        </a:p>
      </dgm:t>
    </dgm:pt>
    <dgm:pt modelId="{900A3502-C4F4-48C1-8D89-450C79E1E779}" type="parTrans" cxnId="{A314BBB5-494C-4628-A97E-5BCFF4C58891}">
      <dgm:prSet/>
      <dgm:spPr/>
      <dgm:t>
        <a:bodyPr/>
        <a:lstStyle/>
        <a:p>
          <a:endParaRPr lang="hu-HU"/>
        </a:p>
      </dgm:t>
    </dgm:pt>
    <dgm:pt modelId="{CF26163E-57D9-4165-BC8C-5636FC18E22F}" type="sibTrans" cxnId="{A314BBB5-494C-4628-A97E-5BCFF4C58891}">
      <dgm:prSet/>
      <dgm:spPr/>
      <dgm:t>
        <a:bodyPr/>
        <a:lstStyle/>
        <a:p>
          <a:endParaRPr lang="hu-HU"/>
        </a:p>
      </dgm:t>
    </dgm:pt>
    <dgm:pt modelId="{4BB29407-18F4-492B-87A8-E195D226B8A3}">
      <dgm:prSet/>
      <dgm:spPr/>
      <dgm:t>
        <a:bodyPr/>
        <a:lstStyle/>
        <a:p>
          <a:r>
            <a:rPr lang="hu-HU" dirty="0" err="1"/>
            <a:t>Developing</a:t>
          </a:r>
          <a:r>
            <a:rPr lang="hu-HU" dirty="0"/>
            <a:t> </a:t>
          </a:r>
          <a:r>
            <a:rPr lang="hu-HU" dirty="0" err="1"/>
            <a:t>teaching</a:t>
          </a:r>
          <a:r>
            <a:rPr lang="hu-HU" dirty="0"/>
            <a:t> </a:t>
          </a:r>
          <a:r>
            <a:rPr lang="hu-HU" dirty="0" err="1"/>
            <a:t>methods</a:t>
          </a:r>
          <a:r>
            <a:rPr lang="hu-HU" dirty="0"/>
            <a:t> and </a:t>
          </a:r>
          <a:r>
            <a:rPr lang="hu-HU" dirty="0" err="1"/>
            <a:t>tools</a:t>
          </a:r>
          <a:endParaRPr lang="hu-HU" dirty="0"/>
        </a:p>
      </dgm:t>
    </dgm:pt>
    <dgm:pt modelId="{B3F0A083-0B59-4E24-BF87-FD90B96F9FB0}" type="parTrans" cxnId="{4068C89D-CF71-4826-A4D1-A2FA7898C738}">
      <dgm:prSet/>
      <dgm:spPr/>
      <dgm:t>
        <a:bodyPr/>
        <a:lstStyle/>
        <a:p>
          <a:endParaRPr lang="hu-HU"/>
        </a:p>
      </dgm:t>
    </dgm:pt>
    <dgm:pt modelId="{BE2C0322-E0F2-4E57-AC67-546CD55976FF}" type="sibTrans" cxnId="{4068C89D-CF71-4826-A4D1-A2FA7898C738}">
      <dgm:prSet/>
      <dgm:spPr/>
      <dgm:t>
        <a:bodyPr/>
        <a:lstStyle/>
        <a:p>
          <a:endParaRPr lang="hu-HU"/>
        </a:p>
      </dgm:t>
    </dgm:pt>
    <dgm:pt modelId="{CD37BE6A-30B5-4FA7-B537-01C26F3690B9}">
      <dgm:prSet/>
      <dgm:spPr/>
      <dgm:t>
        <a:bodyPr/>
        <a:lstStyle/>
        <a:p>
          <a:r>
            <a:rPr lang="hu-HU" dirty="0" err="1"/>
            <a:t>Developing</a:t>
          </a:r>
          <a:r>
            <a:rPr lang="hu-HU" dirty="0"/>
            <a:t> </a:t>
          </a:r>
          <a:r>
            <a:rPr lang="hu-HU" dirty="0" err="1"/>
            <a:t>statistical</a:t>
          </a:r>
          <a:r>
            <a:rPr lang="hu-HU" dirty="0"/>
            <a:t> </a:t>
          </a:r>
          <a:r>
            <a:rPr lang="hu-HU" dirty="0" err="1"/>
            <a:t>way</a:t>
          </a:r>
          <a:r>
            <a:rPr lang="hu-HU" dirty="0"/>
            <a:t> of </a:t>
          </a:r>
          <a:r>
            <a:rPr lang="hu-HU" dirty="0" err="1"/>
            <a:t>thinking</a:t>
          </a:r>
          <a:endParaRPr lang="hu-HU" dirty="0"/>
        </a:p>
      </dgm:t>
    </dgm:pt>
    <dgm:pt modelId="{956230AB-6E16-4B2F-92A3-77A041DB94CA}" type="parTrans" cxnId="{366555CF-1F18-48F8-A7E4-739786CAE2A8}">
      <dgm:prSet/>
      <dgm:spPr/>
      <dgm:t>
        <a:bodyPr/>
        <a:lstStyle/>
        <a:p>
          <a:endParaRPr lang="hu-HU"/>
        </a:p>
      </dgm:t>
    </dgm:pt>
    <dgm:pt modelId="{6C725393-110A-48C5-8874-537560A0DB48}" type="sibTrans" cxnId="{366555CF-1F18-48F8-A7E4-739786CAE2A8}">
      <dgm:prSet/>
      <dgm:spPr/>
      <dgm:t>
        <a:bodyPr/>
        <a:lstStyle/>
        <a:p>
          <a:endParaRPr lang="hu-HU"/>
        </a:p>
      </dgm:t>
    </dgm:pt>
    <dgm:pt modelId="{BA709F83-CBF8-4ED3-B0F5-CE659ADDB55D}">
      <dgm:prSet/>
      <dgm:spPr/>
      <dgm:t>
        <a:bodyPr/>
        <a:lstStyle/>
        <a:p>
          <a:r>
            <a:rPr lang="hu-HU" smtClean="0"/>
            <a:t>Disseminate </a:t>
          </a:r>
          <a:r>
            <a:rPr lang="hu-HU" dirty="0" err="1"/>
            <a:t>statistical</a:t>
          </a:r>
          <a:r>
            <a:rPr lang="hu-HU" dirty="0"/>
            <a:t> </a:t>
          </a:r>
          <a:r>
            <a:rPr lang="hu-HU" dirty="0" err="1"/>
            <a:t>methods</a:t>
          </a:r>
          <a:endParaRPr lang="hu-HU" dirty="0"/>
        </a:p>
      </dgm:t>
    </dgm:pt>
    <dgm:pt modelId="{454C7AB3-2F20-4E72-AA47-519AA025D955}" type="parTrans" cxnId="{3B95D957-5D46-4E72-9AF8-2CB81CFBC074}">
      <dgm:prSet/>
      <dgm:spPr/>
      <dgm:t>
        <a:bodyPr/>
        <a:lstStyle/>
        <a:p>
          <a:endParaRPr lang="hu-HU"/>
        </a:p>
      </dgm:t>
    </dgm:pt>
    <dgm:pt modelId="{FB10E750-FADE-4DD3-900B-EAE2FEDB8864}" type="sibTrans" cxnId="{3B95D957-5D46-4E72-9AF8-2CB81CFBC074}">
      <dgm:prSet/>
      <dgm:spPr/>
      <dgm:t>
        <a:bodyPr/>
        <a:lstStyle/>
        <a:p>
          <a:endParaRPr lang="hu-HU"/>
        </a:p>
      </dgm:t>
    </dgm:pt>
    <dgm:pt modelId="{7F5F2588-42B5-4BD9-8806-A4404A485AD3}">
      <dgm:prSet/>
      <dgm:spPr/>
      <dgm:t>
        <a:bodyPr/>
        <a:lstStyle/>
        <a:p>
          <a:r>
            <a:rPr lang="hu-HU" dirty="0" err="1" smtClean="0"/>
            <a:t>Developing</a:t>
          </a:r>
          <a:r>
            <a:rPr lang="hu-HU" dirty="0" smtClean="0"/>
            <a:t> </a:t>
          </a:r>
          <a:r>
            <a:rPr lang="hu-HU" dirty="0" err="1"/>
            <a:t>statistical</a:t>
          </a:r>
          <a:r>
            <a:rPr lang="hu-HU" dirty="0"/>
            <a:t> and </a:t>
          </a:r>
          <a:r>
            <a:rPr lang="hu-HU" dirty="0" err="1"/>
            <a:t>visualizatoion</a:t>
          </a:r>
          <a:r>
            <a:rPr lang="hu-HU" dirty="0"/>
            <a:t> </a:t>
          </a:r>
          <a:r>
            <a:rPr lang="hu-HU" dirty="0" err="1"/>
            <a:t>methods</a:t>
          </a:r>
          <a:endParaRPr lang="hu-HU" dirty="0"/>
        </a:p>
      </dgm:t>
    </dgm:pt>
    <dgm:pt modelId="{0BAA5AFF-221D-468A-847C-2CD4B3DE3BDB}" type="parTrans" cxnId="{DE9C405C-D49F-46B6-8312-6B61D3C000F2}">
      <dgm:prSet/>
      <dgm:spPr/>
      <dgm:t>
        <a:bodyPr/>
        <a:lstStyle/>
        <a:p>
          <a:endParaRPr lang="hu-HU"/>
        </a:p>
      </dgm:t>
    </dgm:pt>
    <dgm:pt modelId="{343CC625-922C-448D-B168-5F05B20CA047}" type="sibTrans" cxnId="{DE9C405C-D49F-46B6-8312-6B61D3C000F2}">
      <dgm:prSet/>
      <dgm:spPr/>
      <dgm:t>
        <a:bodyPr/>
        <a:lstStyle/>
        <a:p>
          <a:endParaRPr lang="hu-HU"/>
        </a:p>
      </dgm:t>
    </dgm:pt>
    <dgm:pt modelId="{E3A9A038-3B4F-4A46-9C22-10728939600F}">
      <dgm:prSet/>
      <dgm:spPr/>
      <dgm:t>
        <a:bodyPr/>
        <a:lstStyle/>
        <a:p>
          <a:r>
            <a:rPr lang="hu-HU" dirty="0" err="1"/>
            <a:t>Third</a:t>
          </a:r>
          <a:r>
            <a:rPr lang="hu-HU" dirty="0"/>
            <a:t> </a:t>
          </a:r>
          <a:r>
            <a:rPr lang="hu-HU" dirty="0" err="1"/>
            <a:t>mission</a:t>
          </a:r>
          <a:endParaRPr lang="hu-HU" dirty="0"/>
        </a:p>
      </dgm:t>
    </dgm:pt>
    <dgm:pt modelId="{B5CAA2D5-EB3A-41E3-8039-C545C2CD59F2}" type="parTrans" cxnId="{90081110-00D4-45B9-BCF6-4F5ADBE32E73}">
      <dgm:prSet/>
      <dgm:spPr/>
      <dgm:t>
        <a:bodyPr/>
        <a:lstStyle/>
        <a:p>
          <a:endParaRPr lang="hu-HU"/>
        </a:p>
      </dgm:t>
    </dgm:pt>
    <dgm:pt modelId="{3FFB87E2-4D6A-4F2E-912A-7A6C66998171}" type="sibTrans" cxnId="{90081110-00D4-45B9-BCF6-4F5ADBE32E73}">
      <dgm:prSet/>
      <dgm:spPr/>
      <dgm:t>
        <a:bodyPr/>
        <a:lstStyle/>
        <a:p>
          <a:endParaRPr lang="hu-HU"/>
        </a:p>
      </dgm:t>
    </dgm:pt>
    <dgm:pt modelId="{11746072-FE09-4707-BC29-A709F335522A}" type="pres">
      <dgm:prSet presAssocID="{B1B92F4C-BA9E-4BE4-A670-57C1074DCDE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76EA6B0-E51F-40C2-A26E-519A2A437DF2}" type="pres">
      <dgm:prSet presAssocID="{392C22F5-4BCF-4AF2-A764-B3F761B7EC8F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0F2465E-3645-42B2-91AE-1C263E3EC4CE}" type="pres">
      <dgm:prSet presAssocID="{D4ED27CD-FF51-4BCD-8B4B-AE1A9982A63C}" presName="sibTrans" presStyleCnt="0"/>
      <dgm:spPr/>
    </dgm:pt>
    <dgm:pt modelId="{5CAF2C65-AD11-42E3-B777-8FF32F546C24}" type="pres">
      <dgm:prSet presAssocID="{7A58D67D-50DA-4CDF-9F50-96114D21C773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6EA4818-BECC-454D-A98F-19D9926DE2C7}" type="pres">
      <dgm:prSet presAssocID="{73ABA06A-79FB-48DF-9025-97F44090D5B4}" presName="sibTrans" presStyleCnt="0"/>
      <dgm:spPr/>
    </dgm:pt>
    <dgm:pt modelId="{EA044056-7E65-485B-A9F8-52F4C33896A1}" type="pres">
      <dgm:prSet presAssocID="{8379D96C-79EA-40A3-9D02-AC9B0F08AAC3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07A72A7-4301-46D7-994E-930B40E7E766}" type="pres">
      <dgm:prSet presAssocID="{CF26163E-57D9-4165-BC8C-5636FC18E22F}" presName="sibTrans" presStyleCnt="0"/>
      <dgm:spPr/>
    </dgm:pt>
    <dgm:pt modelId="{76505522-E778-427A-AB38-B96291AF54BB}" type="pres">
      <dgm:prSet presAssocID="{4BB29407-18F4-492B-87A8-E195D226B8A3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A88ED42-1633-4033-8D93-59C9E14A1D9A}" type="pres">
      <dgm:prSet presAssocID="{BE2C0322-E0F2-4E57-AC67-546CD55976FF}" presName="sibTrans" presStyleCnt="0"/>
      <dgm:spPr/>
    </dgm:pt>
    <dgm:pt modelId="{D15C28A0-305F-4D3A-944F-66049AE7EDED}" type="pres">
      <dgm:prSet presAssocID="{CD37BE6A-30B5-4FA7-B537-01C26F3690B9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0BC63B2-05E1-4134-B2E3-BE07FC537BD0}" type="pres">
      <dgm:prSet presAssocID="{6C725393-110A-48C5-8874-537560A0DB48}" presName="sibTrans" presStyleCnt="0"/>
      <dgm:spPr/>
    </dgm:pt>
    <dgm:pt modelId="{D72409DD-39B1-4548-9272-3108300624A8}" type="pres">
      <dgm:prSet presAssocID="{BA709F83-CBF8-4ED3-B0F5-CE659ADDB55D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A670D23-53BC-40DA-AD6C-DBF0C310BE8A}" type="pres">
      <dgm:prSet presAssocID="{FB10E750-FADE-4DD3-900B-EAE2FEDB8864}" presName="sibTrans" presStyleCnt="0"/>
      <dgm:spPr/>
    </dgm:pt>
    <dgm:pt modelId="{22A9380D-2C99-465B-AC8C-3D69E8EFDD48}" type="pres">
      <dgm:prSet presAssocID="{7F5F2588-42B5-4BD9-8806-A4404A485AD3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E1986C6-6E3C-43A4-93C0-111327924490}" type="pres">
      <dgm:prSet presAssocID="{343CC625-922C-448D-B168-5F05B20CA047}" presName="sibTrans" presStyleCnt="0"/>
      <dgm:spPr/>
    </dgm:pt>
    <dgm:pt modelId="{EFCAA472-5BA3-41B4-966F-4E7E84FABDA2}" type="pres">
      <dgm:prSet presAssocID="{E3A9A038-3B4F-4A46-9C22-10728939600F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A314BBB5-494C-4628-A97E-5BCFF4C58891}" srcId="{B1B92F4C-BA9E-4BE4-A670-57C1074DCDEF}" destId="{8379D96C-79EA-40A3-9D02-AC9B0F08AAC3}" srcOrd="2" destOrd="0" parTransId="{900A3502-C4F4-48C1-8D89-450C79E1E779}" sibTransId="{CF26163E-57D9-4165-BC8C-5636FC18E22F}"/>
    <dgm:cxn modelId="{9EB883EA-052F-47B3-91CB-C8E4DF5E2620}" srcId="{B1B92F4C-BA9E-4BE4-A670-57C1074DCDEF}" destId="{392C22F5-4BCF-4AF2-A764-B3F761B7EC8F}" srcOrd="0" destOrd="0" parTransId="{98AAFD49-CA0C-4BD5-BC19-6C92417614C5}" sibTransId="{D4ED27CD-FF51-4BCD-8B4B-AE1A9982A63C}"/>
    <dgm:cxn modelId="{95D5366B-0007-4F63-9C40-26484B769264}" type="presOf" srcId="{E3A9A038-3B4F-4A46-9C22-10728939600F}" destId="{EFCAA472-5BA3-41B4-966F-4E7E84FABDA2}" srcOrd="0" destOrd="0" presId="urn:microsoft.com/office/officeart/2005/8/layout/default"/>
    <dgm:cxn modelId="{4068C89D-CF71-4826-A4D1-A2FA7898C738}" srcId="{B1B92F4C-BA9E-4BE4-A670-57C1074DCDEF}" destId="{4BB29407-18F4-492B-87A8-E195D226B8A3}" srcOrd="3" destOrd="0" parTransId="{B3F0A083-0B59-4E24-BF87-FD90B96F9FB0}" sibTransId="{BE2C0322-E0F2-4E57-AC67-546CD55976FF}"/>
    <dgm:cxn modelId="{E3E20773-C66A-4626-9BE7-0E76D6ECC0B4}" type="presOf" srcId="{7F5F2588-42B5-4BD9-8806-A4404A485AD3}" destId="{22A9380D-2C99-465B-AC8C-3D69E8EFDD48}" srcOrd="0" destOrd="0" presId="urn:microsoft.com/office/officeart/2005/8/layout/default"/>
    <dgm:cxn modelId="{00F20F90-3307-4418-B253-E626A0D5D8FA}" type="presOf" srcId="{8379D96C-79EA-40A3-9D02-AC9B0F08AAC3}" destId="{EA044056-7E65-485B-A9F8-52F4C33896A1}" srcOrd="0" destOrd="0" presId="urn:microsoft.com/office/officeart/2005/8/layout/default"/>
    <dgm:cxn modelId="{366555CF-1F18-48F8-A7E4-739786CAE2A8}" srcId="{B1B92F4C-BA9E-4BE4-A670-57C1074DCDEF}" destId="{CD37BE6A-30B5-4FA7-B537-01C26F3690B9}" srcOrd="4" destOrd="0" parTransId="{956230AB-6E16-4B2F-92A3-77A041DB94CA}" sibTransId="{6C725393-110A-48C5-8874-537560A0DB48}"/>
    <dgm:cxn modelId="{90B68160-6D6A-4FC2-8D00-4DF5E36D05C8}" type="presOf" srcId="{B1B92F4C-BA9E-4BE4-A670-57C1074DCDEF}" destId="{11746072-FE09-4707-BC29-A709F335522A}" srcOrd="0" destOrd="0" presId="urn:microsoft.com/office/officeart/2005/8/layout/default"/>
    <dgm:cxn modelId="{DE9C405C-D49F-46B6-8312-6B61D3C000F2}" srcId="{B1B92F4C-BA9E-4BE4-A670-57C1074DCDEF}" destId="{7F5F2588-42B5-4BD9-8806-A4404A485AD3}" srcOrd="6" destOrd="0" parTransId="{0BAA5AFF-221D-468A-847C-2CD4B3DE3BDB}" sibTransId="{343CC625-922C-448D-B168-5F05B20CA047}"/>
    <dgm:cxn modelId="{207D9C2A-08A5-458C-AF7D-F61CA31BA54A}" srcId="{B1B92F4C-BA9E-4BE4-A670-57C1074DCDEF}" destId="{7A58D67D-50DA-4CDF-9F50-96114D21C773}" srcOrd="1" destOrd="0" parTransId="{4504269C-B9B4-4BD3-8E29-5FFA8C1E0ABE}" sibTransId="{73ABA06A-79FB-48DF-9025-97F44090D5B4}"/>
    <dgm:cxn modelId="{7D9668F0-A3ED-4EA1-956F-056AABCADD4B}" type="presOf" srcId="{BA709F83-CBF8-4ED3-B0F5-CE659ADDB55D}" destId="{D72409DD-39B1-4548-9272-3108300624A8}" srcOrd="0" destOrd="0" presId="urn:microsoft.com/office/officeart/2005/8/layout/default"/>
    <dgm:cxn modelId="{6EDB6A18-5BF0-4D7F-B42F-CF8C3D50307A}" type="presOf" srcId="{392C22F5-4BCF-4AF2-A764-B3F761B7EC8F}" destId="{376EA6B0-E51F-40C2-A26E-519A2A437DF2}" srcOrd="0" destOrd="0" presId="urn:microsoft.com/office/officeart/2005/8/layout/default"/>
    <dgm:cxn modelId="{90081110-00D4-45B9-BCF6-4F5ADBE32E73}" srcId="{B1B92F4C-BA9E-4BE4-A670-57C1074DCDEF}" destId="{E3A9A038-3B4F-4A46-9C22-10728939600F}" srcOrd="7" destOrd="0" parTransId="{B5CAA2D5-EB3A-41E3-8039-C545C2CD59F2}" sibTransId="{3FFB87E2-4D6A-4F2E-912A-7A6C66998171}"/>
    <dgm:cxn modelId="{33F75C3E-A97A-4F5B-914E-11728D349244}" type="presOf" srcId="{4BB29407-18F4-492B-87A8-E195D226B8A3}" destId="{76505522-E778-427A-AB38-B96291AF54BB}" srcOrd="0" destOrd="0" presId="urn:microsoft.com/office/officeart/2005/8/layout/default"/>
    <dgm:cxn modelId="{3B95D957-5D46-4E72-9AF8-2CB81CFBC074}" srcId="{B1B92F4C-BA9E-4BE4-A670-57C1074DCDEF}" destId="{BA709F83-CBF8-4ED3-B0F5-CE659ADDB55D}" srcOrd="5" destOrd="0" parTransId="{454C7AB3-2F20-4E72-AA47-519AA025D955}" sibTransId="{FB10E750-FADE-4DD3-900B-EAE2FEDB8864}"/>
    <dgm:cxn modelId="{54B81CF2-E0CE-4A29-90FC-E84E125084B1}" type="presOf" srcId="{7A58D67D-50DA-4CDF-9F50-96114D21C773}" destId="{5CAF2C65-AD11-42E3-B777-8FF32F546C24}" srcOrd="0" destOrd="0" presId="urn:microsoft.com/office/officeart/2005/8/layout/default"/>
    <dgm:cxn modelId="{BF1B6E5B-80A5-45E5-99F6-CB58CCB6DE55}" type="presOf" srcId="{CD37BE6A-30B5-4FA7-B537-01C26F3690B9}" destId="{D15C28A0-305F-4D3A-944F-66049AE7EDED}" srcOrd="0" destOrd="0" presId="urn:microsoft.com/office/officeart/2005/8/layout/default"/>
    <dgm:cxn modelId="{B6823007-5204-44FD-8BF6-1397E61EEAC3}" type="presParOf" srcId="{11746072-FE09-4707-BC29-A709F335522A}" destId="{376EA6B0-E51F-40C2-A26E-519A2A437DF2}" srcOrd="0" destOrd="0" presId="urn:microsoft.com/office/officeart/2005/8/layout/default"/>
    <dgm:cxn modelId="{05299D7A-ABEC-48A3-86DC-162B4A1CB2CD}" type="presParOf" srcId="{11746072-FE09-4707-BC29-A709F335522A}" destId="{90F2465E-3645-42B2-91AE-1C263E3EC4CE}" srcOrd="1" destOrd="0" presId="urn:microsoft.com/office/officeart/2005/8/layout/default"/>
    <dgm:cxn modelId="{D2AD956E-075C-4A3A-BCFA-17F7A2955561}" type="presParOf" srcId="{11746072-FE09-4707-BC29-A709F335522A}" destId="{5CAF2C65-AD11-42E3-B777-8FF32F546C24}" srcOrd="2" destOrd="0" presId="urn:microsoft.com/office/officeart/2005/8/layout/default"/>
    <dgm:cxn modelId="{1F66720D-346D-4F07-B6E1-911D1DE6A8FF}" type="presParOf" srcId="{11746072-FE09-4707-BC29-A709F335522A}" destId="{B6EA4818-BECC-454D-A98F-19D9926DE2C7}" srcOrd="3" destOrd="0" presId="urn:microsoft.com/office/officeart/2005/8/layout/default"/>
    <dgm:cxn modelId="{164FB4AE-8588-48A4-B72C-2F3A24369B0E}" type="presParOf" srcId="{11746072-FE09-4707-BC29-A709F335522A}" destId="{EA044056-7E65-485B-A9F8-52F4C33896A1}" srcOrd="4" destOrd="0" presId="urn:microsoft.com/office/officeart/2005/8/layout/default"/>
    <dgm:cxn modelId="{4A76A03A-BC65-4060-B22C-FF25E76591CE}" type="presParOf" srcId="{11746072-FE09-4707-BC29-A709F335522A}" destId="{A07A72A7-4301-46D7-994E-930B40E7E766}" srcOrd="5" destOrd="0" presId="urn:microsoft.com/office/officeart/2005/8/layout/default"/>
    <dgm:cxn modelId="{DBE0A641-8FC3-48AF-B892-ACD618ECBB1B}" type="presParOf" srcId="{11746072-FE09-4707-BC29-A709F335522A}" destId="{76505522-E778-427A-AB38-B96291AF54BB}" srcOrd="6" destOrd="0" presId="urn:microsoft.com/office/officeart/2005/8/layout/default"/>
    <dgm:cxn modelId="{D5A2255C-7F1B-40B3-9ADB-8009C38364AD}" type="presParOf" srcId="{11746072-FE09-4707-BC29-A709F335522A}" destId="{AA88ED42-1633-4033-8D93-59C9E14A1D9A}" srcOrd="7" destOrd="0" presId="urn:microsoft.com/office/officeart/2005/8/layout/default"/>
    <dgm:cxn modelId="{984045AB-8E20-4A12-9386-BE1DFBE93EDA}" type="presParOf" srcId="{11746072-FE09-4707-BC29-A709F335522A}" destId="{D15C28A0-305F-4D3A-944F-66049AE7EDED}" srcOrd="8" destOrd="0" presId="urn:microsoft.com/office/officeart/2005/8/layout/default"/>
    <dgm:cxn modelId="{B716DE7C-EF5D-49FB-9316-0EE6BF74D964}" type="presParOf" srcId="{11746072-FE09-4707-BC29-A709F335522A}" destId="{00BC63B2-05E1-4134-B2E3-BE07FC537BD0}" srcOrd="9" destOrd="0" presId="urn:microsoft.com/office/officeart/2005/8/layout/default"/>
    <dgm:cxn modelId="{3A31C2AB-64CA-4F94-8396-E60E17364B8B}" type="presParOf" srcId="{11746072-FE09-4707-BC29-A709F335522A}" destId="{D72409DD-39B1-4548-9272-3108300624A8}" srcOrd="10" destOrd="0" presId="urn:microsoft.com/office/officeart/2005/8/layout/default"/>
    <dgm:cxn modelId="{673BDBD3-60B8-4808-8B44-D255AA1B2813}" type="presParOf" srcId="{11746072-FE09-4707-BC29-A709F335522A}" destId="{8A670D23-53BC-40DA-AD6C-DBF0C310BE8A}" srcOrd="11" destOrd="0" presId="urn:microsoft.com/office/officeart/2005/8/layout/default"/>
    <dgm:cxn modelId="{0D131767-4628-4FD0-B54D-789D1316A2B5}" type="presParOf" srcId="{11746072-FE09-4707-BC29-A709F335522A}" destId="{22A9380D-2C99-465B-AC8C-3D69E8EFDD48}" srcOrd="12" destOrd="0" presId="urn:microsoft.com/office/officeart/2005/8/layout/default"/>
    <dgm:cxn modelId="{3C0FC207-963A-477F-AB6C-1B1963FE28EA}" type="presParOf" srcId="{11746072-FE09-4707-BC29-A709F335522A}" destId="{9E1986C6-6E3C-43A4-93C0-111327924490}" srcOrd="13" destOrd="0" presId="urn:microsoft.com/office/officeart/2005/8/layout/default"/>
    <dgm:cxn modelId="{4C6AA5EE-23C4-419F-A72A-A8BE911CC754}" type="presParOf" srcId="{11746072-FE09-4707-BC29-A709F335522A}" destId="{EFCAA472-5BA3-41B4-966F-4E7E84FABDA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B505A-A181-4C39-B056-4ED20BDC2E22}">
      <dsp:nvSpPr>
        <dsp:cNvPr id="0" name=""/>
        <dsp:cNvSpPr/>
      </dsp:nvSpPr>
      <dsp:spPr>
        <a:xfrm>
          <a:off x="0" y="33032"/>
          <a:ext cx="6096000" cy="127120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kern="1200" dirty="0"/>
            <a:t>„Data is </a:t>
          </a:r>
          <a:r>
            <a:rPr lang="hu-HU" sz="3200" kern="1200" dirty="0" err="1"/>
            <a:t>the</a:t>
          </a:r>
          <a:r>
            <a:rPr lang="hu-HU" sz="3200" kern="1200" dirty="0"/>
            <a:t> </a:t>
          </a:r>
          <a:r>
            <a:rPr lang="hu-HU" sz="3200" kern="1200" dirty="0" err="1"/>
            <a:t>new</a:t>
          </a:r>
          <a:r>
            <a:rPr lang="hu-HU" sz="3200" kern="1200" dirty="0"/>
            <a:t> </a:t>
          </a:r>
          <a:r>
            <a:rPr lang="hu-HU" sz="3200" kern="1200" dirty="0" err="1"/>
            <a:t>oil</a:t>
          </a:r>
          <a:r>
            <a:rPr lang="hu-HU" sz="3200" kern="1200" dirty="0"/>
            <a:t>”</a:t>
          </a:r>
        </a:p>
      </dsp:txBody>
      <dsp:txXfrm>
        <a:off x="62055" y="95087"/>
        <a:ext cx="5971890" cy="1147095"/>
      </dsp:txXfrm>
    </dsp:sp>
    <dsp:sp modelId="{5476A1A7-25EE-44CA-B78A-8050A448D365}">
      <dsp:nvSpPr>
        <dsp:cNvPr id="0" name=""/>
        <dsp:cNvSpPr/>
      </dsp:nvSpPr>
      <dsp:spPr>
        <a:xfrm>
          <a:off x="0" y="1396397"/>
          <a:ext cx="6096000" cy="1271205"/>
        </a:xfrm>
        <a:prstGeom prst="roundRect">
          <a:avLst/>
        </a:prstGeom>
        <a:solidFill>
          <a:schemeClr val="accent5">
            <a:hueOff val="-4261304"/>
            <a:satOff val="5079"/>
            <a:lumOff val="411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kern="1200" dirty="0"/>
            <a:t>„</a:t>
          </a:r>
          <a:r>
            <a:rPr lang="hu-HU" sz="3200" kern="1200" dirty="0" err="1"/>
            <a:t>Let</a:t>
          </a:r>
          <a:r>
            <a:rPr lang="hu-HU" sz="3200" kern="1200" dirty="0"/>
            <a:t> </a:t>
          </a:r>
          <a:r>
            <a:rPr lang="hu-HU" sz="3200" kern="1200" dirty="0" err="1"/>
            <a:t>dataset</a:t>
          </a:r>
          <a:r>
            <a:rPr lang="hu-HU" sz="3200" kern="1200" dirty="0"/>
            <a:t> </a:t>
          </a:r>
          <a:r>
            <a:rPr lang="hu-HU" sz="3200" kern="1200" dirty="0" err="1"/>
            <a:t>to</a:t>
          </a:r>
          <a:r>
            <a:rPr lang="hu-HU" sz="3200" kern="1200" dirty="0"/>
            <a:t> </a:t>
          </a:r>
          <a:r>
            <a:rPr lang="hu-HU" sz="3200" kern="1200" dirty="0" err="1"/>
            <a:t>change</a:t>
          </a:r>
          <a:r>
            <a:rPr lang="hu-HU" sz="3200" kern="1200" dirty="0"/>
            <a:t> </a:t>
          </a:r>
          <a:r>
            <a:rPr lang="hu-HU" sz="3200" kern="1200" dirty="0" err="1"/>
            <a:t>your</a:t>
          </a:r>
          <a:r>
            <a:rPr lang="hu-HU" sz="3200" kern="1200" dirty="0"/>
            <a:t> </a:t>
          </a:r>
          <a:r>
            <a:rPr lang="hu-HU" sz="3200" kern="1200" dirty="0" err="1"/>
            <a:t>mindset</a:t>
          </a:r>
          <a:r>
            <a:rPr lang="hu-HU" sz="3200" kern="1200" dirty="0"/>
            <a:t>”</a:t>
          </a:r>
        </a:p>
      </dsp:txBody>
      <dsp:txXfrm>
        <a:off x="62055" y="1458452"/>
        <a:ext cx="5971890" cy="1147095"/>
      </dsp:txXfrm>
    </dsp:sp>
    <dsp:sp modelId="{975A627D-3306-4BFD-BA3E-226FF79B2BF6}">
      <dsp:nvSpPr>
        <dsp:cNvPr id="0" name=""/>
        <dsp:cNvSpPr/>
      </dsp:nvSpPr>
      <dsp:spPr>
        <a:xfrm>
          <a:off x="0" y="2759762"/>
          <a:ext cx="6096000" cy="1271205"/>
        </a:xfrm>
        <a:prstGeom prst="roundRect">
          <a:avLst/>
        </a:prstGeom>
        <a:solidFill>
          <a:schemeClr val="accent5">
            <a:hueOff val="-8522608"/>
            <a:satOff val="10158"/>
            <a:lumOff val="823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kern="1200" dirty="0" err="1"/>
            <a:t>Complex</a:t>
          </a:r>
          <a:r>
            <a:rPr lang="hu-HU" sz="3200" kern="1200" dirty="0"/>
            <a:t>  </a:t>
          </a:r>
          <a:r>
            <a:rPr lang="hu-HU" sz="3200" kern="1200" dirty="0" err="1"/>
            <a:t>social</a:t>
          </a:r>
          <a:r>
            <a:rPr lang="hu-HU" sz="3200" kern="1200" dirty="0"/>
            <a:t> and </a:t>
          </a:r>
          <a:r>
            <a:rPr lang="hu-HU" sz="3200" kern="1200" dirty="0" err="1"/>
            <a:t>economic</a:t>
          </a:r>
          <a:r>
            <a:rPr lang="hu-HU" sz="3200" kern="1200" dirty="0"/>
            <a:t> </a:t>
          </a:r>
          <a:r>
            <a:rPr lang="hu-HU" sz="3200" kern="1200" dirty="0" err="1"/>
            <a:t>problems</a:t>
          </a:r>
          <a:endParaRPr lang="hu-HU" sz="3200" kern="1200" dirty="0"/>
        </a:p>
      </dsp:txBody>
      <dsp:txXfrm>
        <a:off x="62055" y="2821817"/>
        <a:ext cx="5971890" cy="1147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02324-25DC-45A8-8611-20D7A8FC3F5F}">
      <dsp:nvSpPr>
        <dsp:cNvPr id="0" name=""/>
        <dsp:cNvSpPr/>
      </dsp:nvSpPr>
      <dsp:spPr>
        <a:xfrm>
          <a:off x="3512" y="396315"/>
          <a:ext cx="3071485" cy="307148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69034" tIns="30480" rIns="169034" bIns="3048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err="1"/>
            <a:t>Statistical</a:t>
          </a:r>
          <a:r>
            <a:rPr lang="hu-HU" sz="2400" kern="1200" dirty="0"/>
            <a:t> </a:t>
          </a:r>
          <a:r>
            <a:rPr lang="hu-HU" sz="2400" kern="1200" dirty="0" err="1"/>
            <a:t>literacy</a:t>
          </a:r>
          <a:endParaRPr lang="hu-HU" sz="2400" kern="1200" dirty="0"/>
        </a:p>
      </dsp:txBody>
      <dsp:txXfrm>
        <a:off x="453321" y="846124"/>
        <a:ext cx="2171867" cy="2171867"/>
      </dsp:txXfrm>
    </dsp:sp>
    <dsp:sp modelId="{FBBE9D3D-FF3C-44FF-8D4A-5DE7B9B99EA9}">
      <dsp:nvSpPr>
        <dsp:cNvPr id="0" name=""/>
        <dsp:cNvSpPr/>
      </dsp:nvSpPr>
      <dsp:spPr>
        <a:xfrm>
          <a:off x="2460701" y="396315"/>
          <a:ext cx="3071485" cy="3071485"/>
        </a:xfrm>
        <a:prstGeom prst="ellipse">
          <a:avLst/>
        </a:prstGeom>
        <a:solidFill>
          <a:schemeClr val="accent2">
            <a:alpha val="50000"/>
            <a:hueOff val="-74337"/>
            <a:satOff val="-19751"/>
            <a:lumOff val="-804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69034" tIns="30480" rIns="169034" bIns="3048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err="1"/>
            <a:t>Statistical</a:t>
          </a:r>
          <a:r>
            <a:rPr lang="hu-HU" sz="2400" kern="1200" dirty="0"/>
            <a:t> </a:t>
          </a:r>
          <a:r>
            <a:rPr lang="hu-HU" sz="2400" kern="1200" dirty="0" err="1"/>
            <a:t>reasoning</a:t>
          </a:r>
          <a:endParaRPr lang="hu-HU" sz="2400" kern="1200" dirty="0"/>
        </a:p>
      </dsp:txBody>
      <dsp:txXfrm>
        <a:off x="2910510" y="846124"/>
        <a:ext cx="2171867" cy="2171867"/>
      </dsp:txXfrm>
    </dsp:sp>
    <dsp:sp modelId="{229A3C2D-7EA8-4B54-B683-EF9D1BDC03EF}">
      <dsp:nvSpPr>
        <dsp:cNvPr id="0" name=""/>
        <dsp:cNvSpPr/>
      </dsp:nvSpPr>
      <dsp:spPr>
        <a:xfrm>
          <a:off x="4917889" y="396315"/>
          <a:ext cx="3071485" cy="3071485"/>
        </a:xfrm>
        <a:prstGeom prst="ellipse">
          <a:avLst/>
        </a:prstGeom>
        <a:solidFill>
          <a:schemeClr val="accent2">
            <a:alpha val="50000"/>
            <a:hueOff val="-148673"/>
            <a:satOff val="-39502"/>
            <a:lumOff val="-1607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69034" tIns="30480" rIns="169034" bIns="3048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/>
            <a:t>Statistical thinking</a:t>
          </a:r>
          <a:endParaRPr lang="hu-HU" sz="2400" kern="1200" dirty="0"/>
        </a:p>
      </dsp:txBody>
      <dsp:txXfrm>
        <a:off x="5367698" y="846124"/>
        <a:ext cx="2171867" cy="21718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4E72B3-6B03-44E3-8DAB-75D4CFD11FB9}">
      <dsp:nvSpPr>
        <dsp:cNvPr id="0" name=""/>
        <dsp:cNvSpPr/>
      </dsp:nvSpPr>
      <dsp:spPr>
        <a:xfrm>
          <a:off x="2688298" y="0"/>
          <a:ext cx="2688298" cy="1354666"/>
        </a:xfrm>
        <a:prstGeom prst="trapezoid">
          <a:avLst>
            <a:gd name="adj" fmla="val 99224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000" kern="1200" dirty="0"/>
            <a:t>The </a:t>
          </a:r>
          <a:r>
            <a:rPr lang="en-US" sz="3000" kern="1200" dirty="0"/>
            <a:t>expert professional level.</a:t>
          </a:r>
          <a:endParaRPr lang="hu-HU" sz="3000" kern="1200" dirty="0"/>
        </a:p>
      </dsp:txBody>
      <dsp:txXfrm>
        <a:off x="2688298" y="0"/>
        <a:ext cx="2688298" cy="1354666"/>
      </dsp:txXfrm>
    </dsp:sp>
    <dsp:sp modelId="{FD380489-BD1E-4831-A161-69402DB17AD6}">
      <dsp:nvSpPr>
        <dsp:cNvPr id="0" name=""/>
        <dsp:cNvSpPr/>
      </dsp:nvSpPr>
      <dsp:spPr>
        <a:xfrm>
          <a:off x="1368155" y="1368159"/>
          <a:ext cx="5376543" cy="1354666"/>
        </a:xfrm>
        <a:prstGeom prst="trapezoid">
          <a:avLst>
            <a:gd name="adj" fmla="val 99224"/>
          </a:avLst>
        </a:prstGeom>
        <a:solidFill>
          <a:schemeClr val="accent1">
            <a:shade val="80000"/>
            <a:hueOff val="52904"/>
            <a:satOff val="394"/>
            <a:lumOff val="1083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/>
            <a:t>level of statistics</a:t>
          </a:r>
          <a:r>
            <a:rPr lang="hu-HU" sz="3000" kern="1200" dirty="0"/>
            <a:t> users</a:t>
          </a:r>
        </a:p>
      </dsp:txBody>
      <dsp:txXfrm>
        <a:off x="2309050" y="1368159"/>
        <a:ext cx="3494753" cy="1354666"/>
      </dsp:txXfrm>
    </dsp:sp>
    <dsp:sp modelId="{50E9CF20-7FD1-4206-9377-DB4F82025D15}">
      <dsp:nvSpPr>
        <dsp:cNvPr id="0" name=""/>
        <dsp:cNvSpPr/>
      </dsp:nvSpPr>
      <dsp:spPr>
        <a:xfrm>
          <a:off x="0" y="2709333"/>
          <a:ext cx="8064896" cy="1354666"/>
        </a:xfrm>
        <a:prstGeom prst="trapezoid">
          <a:avLst>
            <a:gd name="adj" fmla="val 99224"/>
          </a:avLst>
        </a:prstGeom>
        <a:solidFill>
          <a:schemeClr val="accent1">
            <a:shade val="80000"/>
            <a:hueOff val="105807"/>
            <a:satOff val="788"/>
            <a:lumOff val="216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/>
            <a:t>level of </a:t>
          </a:r>
          <a:r>
            <a:rPr lang="hu-HU" sz="3000" kern="1200" dirty="0" err="1"/>
            <a:t>Citizens</a:t>
          </a:r>
          <a:r>
            <a:rPr lang="hu-HU" sz="3000" kern="1200" dirty="0"/>
            <a:t> (statistical literacy)</a:t>
          </a:r>
        </a:p>
      </dsp:txBody>
      <dsp:txXfrm>
        <a:off x="1411356" y="2709333"/>
        <a:ext cx="5242182" cy="13546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6EA6B0-E51F-40C2-A26E-519A2A437DF2}">
      <dsp:nvSpPr>
        <dsp:cNvPr id="0" name=""/>
        <dsp:cNvSpPr/>
      </dsp:nvSpPr>
      <dsp:spPr>
        <a:xfrm>
          <a:off x="446393" y="3352"/>
          <a:ext cx="2308791" cy="13852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err="1"/>
            <a:t>Developing</a:t>
          </a:r>
          <a:r>
            <a:rPr lang="hu-HU" sz="2100" kern="1200"/>
            <a:t> statistical literacy</a:t>
          </a:r>
          <a:endParaRPr lang="hu-HU" sz="2100" kern="1200" dirty="0"/>
        </a:p>
      </dsp:txBody>
      <dsp:txXfrm>
        <a:off x="446393" y="3352"/>
        <a:ext cx="2308791" cy="1385274"/>
      </dsp:txXfrm>
    </dsp:sp>
    <dsp:sp modelId="{5CAF2C65-AD11-42E3-B777-8FF32F546C24}">
      <dsp:nvSpPr>
        <dsp:cNvPr id="0" name=""/>
        <dsp:cNvSpPr/>
      </dsp:nvSpPr>
      <dsp:spPr>
        <a:xfrm>
          <a:off x="2986064" y="3352"/>
          <a:ext cx="2308791" cy="13852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dirty="0" err="1"/>
            <a:t>Developing</a:t>
          </a:r>
          <a:r>
            <a:rPr lang="hu-HU" sz="2100" kern="1200" dirty="0"/>
            <a:t> </a:t>
          </a:r>
          <a:r>
            <a:rPr lang="hu-HU" sz="2100" kern="1200" dirty="0" err="1"/>
            <a:t>professional</a:t>
          </a:r>
          <a:r>
            <a:rPr lang="hu-HU" sz="2100" kern="1200" dirty="0"/>
            <a:t> </a:t>
          </a:r>
          <a:r>
            <a:rPr lang="hu-HU" sz="2100" kern="1200" dirty="0" err="1"/>
            <a:t>knowledge</a:t>
          </a:r>
          <a:endParaRPr lang="hu-HU" sz="2100" kern="1200" dirty="0"/>
        </a:p>
      </dsp:txBody>
      <dsp:txXfrm>
        <a:off x="2986064" y="3352"/>
        <a:ext cx="2308791" cy="1385274"/>
      </dsp:txXfrm>
    </dsp:sp>
    <dsp:sp modelId="{EA044056-7E65-485B-A9F8-52F4C33896A1}">
      <dsp:nvSpPr>
        <dsp:cNvPr id="0" name=""/>
        <dsp:cNvSpPr/>
      </dsp:nvSpPr>
      <dsp:spPr>
        <a:xfrm>
          <a:off x="5525734" y="3352"/>
          <a:ext cx="2308791" cy="13852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dirty="0" err="1"/>
            <a:t>Developing</a:t>
          </a:r>
          <a:r>
            <a:rPr lang="hu-HU" sz="2100" kern="1200" dirty="0"/>
            <a:t> </a:t>
          </a:r>
          <a:r>
            <a:rPr lang="hu-HU" sz="2100" kern="1200" dirty="0" err="1"/>
            <a:t>attitudes</a:t>
          </a:r>
          <a:endParaRPr lang="hu-HU" sz="2100" kern="1200" dirty="0"/>
        </a:p>
      </dsp:txBody>
      <dsp:txXfrm>
        <a:off x="5525734" y="3352"/>
        <a:ext cx="2308791" cy="1385274"/>
      </dsp:txXfrm>
    </dsp:sp>
    <dsp:sp modelId="{76505522-E778-427A-AB38-B96291AF54BB}">
      <dsp:nvSpPr>
        <dsp:cNvPr id="0" name=""/>
        <dsp:cNvSpPr/>
      </dsp:nvSpPr>
      <dsp:spPr>
        <a:xfrm>
          <a:off x="446393" y="1619506"/>
          <a:ext cx="2308791" cy="13852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dirty="0" err="1"/>
            <a:t>Developing</a:t>
          </a:r>
          <a:r>
            <a:rPr lang="hu-HU" sz="2100" kern="1200" dirty="0"/>
            <a:t> </a:t>
          </a:r>
          <a:r>
            <a:rPr lang="hu-HU" sz="2100" kern="1200" dirty="0" err="1"/>
            <a:t>teaching</a:t>
          </a:r>
          <a:r>
            <a:rPr lang="hu-HU" sz="2100" kern="1200" dirty="0"/>
            <a:t> </a:t>
          </a:r>
          <a:r>
            <a:rPr lang="hu-HU" sz="2100" kern="1200" dirty="0" err="1"/>
            <a:t>methods</a:t>
          </a:r>
          <a:r>
            <a:rPr lang="hu-HU" sz="2100" kern="1200" dirty="0"/>
            <a:t> and </a:t>
          </a:r>
          <a:r>
            <a:rPr lang="hu-HU" sz="2100" kern="1200" dirty="0" err="1"/>
            <a:t>tools</a:t>
          </a:r>
          <a:endParaRPr lang="hu-HU" sz="2100" kern="1200" dirty="0"/>
        </a:p>
      </dsp:txBody>
      <dsp:txXfrm>
        <a:off x="446393" y="1619506"/>
        <a:ext cx="2308791" cy="1385274"/>
      </dsp:txXfrm>
    </dsp:sp>
    <dsp:sp modelId="{D15C28A0-305F-4D3A-944F-66049AE7EDED}">
      <dsp:nvSpPr>
        <dsp:cNvPr id="0" name=""/>
        <dsp:cNvSpPr/>
      </dsp:nvSpPr>
      <dsp:spPr>
        <a:xfrm>
          <a:off x="2986064" y="1619506"/>
          <a:ext cx="2308791" cy="13852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dirty="0" err="1"/>
            <a:t>Developing</a:t>
          </a:r>
          <a:r>
            <a:rPr lang="hu-HU" sz="2100" kern="1200" dirty="0"/>
            <a:t> </a:t>
          </a:r>
          <a:r>
            <a:rPr lang="hu-HU" sz="2100" kern="1200" dirty="0" err="1"/>
            <a:t>statistical</a:t>
          </a:r>
          <a:r>
            <a:rPr lang="hu-HU" sz="2100" kern="1200" dirty="0"/>
            <a:t> </a:t>
          </a:r>
          <a:r>
            <a:rPr lang="hu-HU" sz="2100" kern="1200" dirty="0" err="1"/>
            <a:t>way</a:t>
          </a:r>
          <a:r>
            <a:rPr lang="hu-HU" sz="2100" kern="1200" dirty="0"/>
            <a:t> of </a:t>
          </a:r>
          <a:r>
            <a:rPr lang="hu-HU" sz="2100" kern="1200" dirty="0" err="1"/>
            <a:t>thinking</a:t>
          </a:r>
          <a:endParaRPr lang="hu-HU" sz="2100" kern="1200" dirty="0"/>
        </a:p>
      </dsp:txBody>
      <dsp:txXfrm>
        <a:off x="2986064" y="1619506"/>
        <a:ext cx="2308791" cy="1385274"/>
      </dsp:txXfrm>
    </dsp:sp>
    <dsp:sp modelId="{D72409DD-39B1-4548-9272-3108300624A8}">
      <dsp:nvSpPr>
        <dsp:cNvPr id="0" name=""/>
        <dsp:cNvSpPr/>
      </dsp:nvSpPr>
      <dsp:spPr>
        <a:xfrm>
          <a:off x="5525734" y="1619506"/>
          <a:ext cx="2308791" cy="13852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smtClean="0"/>
            <a:t>Disseminate </a:t>
          </a:r>
          <a:r>
            <a:rPr lang="hu-HU" sz="2100" kern="1200" dirty="0" err="1"/>
            <a:t>statistical</a:t>
          </a:r>
          <a:r>
            <a:rPr lang="hu-HU" sz="2100" kern="1200" dirty="0"/>
            <a:t> </a:t>
          </a:r>
          <a:r>
            <a:rPr lang="hu-HU" sz="2100" kern="1200" dirty="0" err="1"/>
            <a:t>methods</a:t>
          </a:r>
          <a:endParaRPr lang="hu-HU" sz="2100" kern="1200" dirty="0"/>
        </a:p>
      </dsp:txBody>
      <dsp:txXfrm>
        <a:off x="5525734" y="1619506"/>
        <a:ext cx="2308791" cy="1385274"/>
      </dsp:txXfrm>
    </dsp:sp>
    <dsp:sp modelId="{22A9380D-2C99-465B-AC8C-3D69E8EFDD48}">
      <dsp:nvSpPr>
        <dsp:cNvPr id="0" name=""/>
        <dsp:cNvSpPr/>
      </dsp:nvSpPr>
      <dsp:spPr>
        <a:xfrm>
          <a:off x="1716228" y="3235660"/>
          <a:ext cx="2308791" cy="13852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dirty="0" err="1" smtClean="0"/>
            <a:t>Developing</a:t>
          </a:r>
          <a:r>
            <a:rPr lang="hu-HU" sz="2100" kern="1200" dirty="0" smtClean="0"/>
            <a:t> </a:t>
          </a:r>
          <a:r>
            <a:rPr lang="hu-HU" sz="2100" kern="1200" dirty="0" err="1"/>
            <a:t>statistical</a:t>
          </a:r>
          <a:r>
            <a:rPr lang="hu-HU" sz="2100" kern="1200" dirty="0"/>
            <a:t> and </a:t>
          </a:r>
          <a:r>
            <a:rPr lang="hu-HU" sz="2100" kern="1200" dirty="0" err="1"/>
            <a:t>visualizatoion</a:t>
          </a:r>
          <a:r>
            <a:rPr lang="hu-HU" sz="2100" kern="1200" dirty="0"/>
            <a:t> </a:t>
          </a:r>
          <a:r>
            <a:rPr lang="hu-HU" sz="2100" kern="1200" dirty="0" err="1"/>
            <a:t>methods</a:t>
          </a:r>
          <a:endParaRPr lang="hu-HU" sz="2100" kern="1200" dirty="0"/>
        </a:p>
      </dsp:txBody>
      <dsp:txXfrm>
        <a:off x="1716228" y="3235660"/>
        <a:ext cx="2308791" cy="1385274"/>
      </dsp:txXfrm>
    </dsp:sp>
    <dsp:sp modelId="{EFCAA472-5BA3-41B4-966F-4E7E84FABDA2}">
      <dsp:nvSpPr>
        <dsp:cNvPr id="0" name=""/>
        <dsp:cNvSpPr/>
      </dsp:nvSpPr>
      <dsp:spPr>
        <a:xfrm>
          <a:off x="4255899" y="3235660"/>
          <a:ext cx="2308791" cy="13852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dirty="0" err="1"/>
            <a:t>Third</a:t>
          </a:r>
          <a:r>
            <a:rPr lang="hu-HU" sz="2100" kern="1200" dirty="0"/>
            <a:t> </a:t>
          </a:r>
          <a:r>
            <a:rPr lang="hu-HU" sz="2100" kern="1200" dirty="0" err="1"/>
            <a:t>mission</a:t>
          </a:r>
          <a:endParaRPr lang="hu-HU" sz="2100" kern="1200" dirty="0"/>
        </a:p>
      </dsp:txBody>
      <dsp:txXfrm>
        <a:off x="4255899" y="3235660"/>
        <a:ext cx="2308791" cy="1385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B6FD4-B6DA-4E0D-A1BA-D95D126C6BC6}" type="datetimeFigureOut">
              <a:rPr lang="hu-HU" smtClean="0"/>
              <a:t>2016.10.21.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41C24-C966-452D-9FE9-FD41653A0D0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9341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knowledge of basic statistical key figures,</a:t>
            </a:r>
            <a:endParaRPr lang="hu-HU" dirty="0"/>
          </a:p>
          <a:p>
            <a:pPr algn="just"/>
            <a:r>
              <a:rPr lang="en-US" dirty="0"/>
              <a:t>understanding concepts describing society </a:t>
            </a:r>
            <a:endParaRPr lang="hu-HU" dirty="0"/>
          </a:p>
          <a:p>
            <a:pPr algn="just"/>
            <a:r>
              <a:rPr lang="en-US" dirty="0"/>
              <a:t>basic information about research methods</a:t>
            </a:r>
            <a:endParaRPr lang="hu-HU" dirty="0"/>
          </a:p>
          <a:p>
            <a:pPr algn="just"/>
            <a:r>
              <a:rPr lang="en-US" dirty="0"/>
              <a:t>basic information about visualization </a:t>
            </a:r>
            <a:endParaRPr lang="hu-HU" dirty="0"/>
          </a:p>
          <a:p>
            <a:pPr algn="just"/>
            <a:r>
              <a:rPr lang="en-US" dirty="0"/>
              <a:t>knowledge about data sources and the ability to evaluate the used data sources.</a:t>
            </a: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41C24-C966-452D-9FE9-FD41653A0D0E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090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err="1"/>
              <a:t>Complex</a:t>
            </a:r>
            <a:r>
              <a:rPr lang="hu-HU" dirty="0"/>
              <a:t> </a:t>
            </a:r>
            <a:r>
              <a:rPr lang="hu-HU" dirty="0" err="1"/>
              <a:t>phenomenon</a:t>
            </a:r>
            <a:r>
              <a:rPr lang="hu-HU" dirty="0"/>
              <a:t> </a:t>
            </a:r>
          </a:p>
          <a:p>
            <a:pPr algn="just"/>
            <a:r>
              <a:rPr lang="en-US" dirty="0"/>
              <a:t>Garfield and Ben-</a:t>
            </a:r>
            <a:r>
              <a:rPr lang="en-US" dirty="0" err="1"/>
              <a:t>Zvi</a:t>
            </a:r>
            <a:r>
              <a:rPr lang="en-US" dirty="0"/>
              <a:t> (2007)</a:t>
            </a:r>
            <a:r>
              <a:rPr lang="hu-HU" dirty="0"/>
              <a:t>: </a:t>
            </a:r>
            <a:r>
              <a:rPr lang="en-US" dirty="0"/>
              <a:t> understanding and using the basic language and tools of statistics: knowing what basic statistical terms mean, understanding the use of simple statistical symbols, and recognizing and being able to interpret different representations of data. </a:t>
            </a: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41C24-C966-452D-9FE9-FD41653A0D0E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1869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dirty="0"/>
              <a:t>Mobil, új platformok</a:t>
            </a:r>
          </a:p>
          <a:p>
            <a:r>
              <a:rPr lang="hu-HU" sz="1200" dirty="0"/>
              <a:t>Interaktivitás</a:t>
            </a:r>
          </a:p>
          <a:p>
            <a:r>
              <a:rPr lang="hu-HU" sz="1200" dirty="0"/>
              <a:t>Real </a:t>
            </a:r>
            <a:r>
              <a:rPr lang="hu-HU" sz="1200" dirty="0" err="1"/>
              <a:t>time</a:t>
            </a:r>
            <a:endParaRPr lang="hu-HU" sz="1200" dirty="0"/>
          </a:p>
          <a:p>
            <a:r>
              <a:rPr lang="hu-HU" sz="1200" dirty="0"/>
              <a:t>Story </a:t>
            </a:r>
            <a:r>
              <a:rPr lang="hu-HU" sz="1200" dirty="0" err="1"/>
              <a:t>teller</a:t>
            </a:r>
            <a:endParaRPr lang="hu-HU" sz="1200" dirty="0"/>
          </a:p>
          <a:p>
            <a:r>
              <a:rPr lang="hu-HU" sz="1200" dirty="0"/>
              <a:t>Integráció</a:t>
            </a:r>
          </a:p>
          <a:p>
            <a:r>
              <a:rPr lang="hu-HU" sz="1200" dirty="0"/>
              <a:t>3D</a:t>
            </a:r>
          </a:p>
          <a:p>
            <a:r>
              <a:rPr lang="hu-HU" sz="1200" dirty="0"/>
              <a:t>Kognitív ismeretek</a:t>
            </a:r>
          </a:p>
          <a:p>
            <a:r>
              <a:rPr lang="hu-HU" sz="1200" dirty="0" err="1"/>
              <a:t>Geoadatok</a:t>
            </a:r>
            <a:endParaRPr lang="hu-HU" sz="1200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41C24-C966-452D-9FE9-FD41653A0D0E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35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These materials use authentic large scale data on topics such as migration, quality of life, sustainable development goals, and social inequality, often presented in innovative ways.</a:t>
            </a: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41C24-C966-452D-9FE9-FD41653A0D0E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488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3EA05-F1E1-AD40-8FEB-30687BF1E06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33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hyperlink" Target="http://www.uni-paderborn.de/" TargetMode="External"/><Relationship Id="rId12" Type="http://schemas.openxmlformats.org/officeDocument/2006/relationships/image" Target="../media/image4.jpeg"/><Relationship Id="rId2" Type="http://schemas.openxmlformats.org/officeDocument/2006/relationships/hyperlink" Target="https://www.dur.ac.uk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image" Target="../media/image11.jpe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hyperlink" Target="http://www.haifa.ac.il/index.php/e" TargetMode="External"/><Relationship Id="rId9" Type="http://schemas.openxmlformats.org/officeDocument/2006/relationships/hyperlink" Target="https://sigarra.up.pt/up/pt/p/ho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hu-HU"/>
              <a:t>Mintacím szerkesztése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de-DE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A54E-847F-C341-A654-F2406F51A8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21.10.2016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31DD-FF6B-BC48-B3B3-4D6C9A102A4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32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A54E-847F-C341-A654-F2406F51A8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21.10.2016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31DD-FF6B-BC48-B3B3-4D6C9A102A4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11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A54E-847F-C341-A654-F2406F51A8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21.10.2016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31DD-FF6B-BC48-B3B3-4D6C9A102A4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85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A54E-847F-C341-A654-F2406F51A8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21.10.2016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31DD-FF6B-BC48-B3B3-4D6C9A102A4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Kép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281" y="428499"/>
            <a:ext cx="1848640" cy="59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988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A54E-847F-C341-A654-F2406F51A8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21.10.2016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31DD-FF6B-BC48-B3B3-4D6C9A102A4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Kép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281" y="428499"/>
            <a:ext cx="1848640" cy="59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57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A54E-847F-C341-A654-F2406F51A8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21.10.2016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31DD-FF6B-BC48-B3B3-4D6C9A102A4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281" y="428499"/>
            <a:ext cx="1848640" cy="59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9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05041" y="5399390"/>
            <a:ext cx="7199847" cy="617606"/>
          </a:xfrm>
        </p:spPr>
        <p:txBody>
          <a:bodyPr anchor="b"/>
          <a:lstStyle>
            <a:lvl1pPr marL="0" indent="0">
              <a:buNone/>
              <a:defRPr lang="de-DE" sz="1400" smtClean="0"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The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preparation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of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this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presentation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has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been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partially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funded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with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support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from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the</a:t>
            </a:r>
            <a:r>
              <a:rPr lang="de-DE" sz="1400" dirty="0">
                <a:effectLst/>
                <a:latin typeface="Times New Roman"/>
                <a:ea typeface="MS Minngs"/>
                <a:cs typeface="Arial"/>
              </a:rPr>
              <a:t> European </a:t>
            </a:r>
            <a:r>
              <a:rPr lang="de-DE" sz="1400" dirty="0" err="1">
                <a:effectLst/>
                <a:latin typeface="Times New Roman"/>
                <a:ea typeface="MS Minngs"/>
                <a:cs typeface="Arial"/>
              </a:rPr>
              <a:t>Commission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A54E-847F-C341-A654-F2406F51A8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21.10.2016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31DD-FF6B-BC48-B3B3-4D6C9A102A4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Grafik 64" descr="Durham University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510" y="3813490"/>
            <a:ext cx="1577620" cy="540000"/>
          </a:xfrm>
          <a:prstGeom prst="rect">
            <a:avLst/>
          </a:prstGeom>
          <a:noFill/>
        </p:spPr>
      </p:pic>
      <p:pic>
        <p:nvPicPr>
          <p:cNvPr id="8" name="Grafik 66" descr="University of Haifa">
            <a:hlinkClick r:id="rId4"/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53" y="3869934"/>
            <a:ext cx="2882663" cy="324000"/>
          </a:xfrm>
          <a:prstGeom prst="rect">
            <a:avLst/>
          </a:prstGeom>
          <a:noFill/>
        </p:spPr>
      </p:pic>
      <p:pic>
        <p:nvPicPr>
          <p:cNvPr id="9" name="Grafik 6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881" y="3652489"/>
            <a:ext cx="1978732" cy="612000"/>
          </a:xfrm>
          <a:prstGeom prst="rect">
            <a:avLst/>
          </a:prstGeom>
          <a:noFill/>
        </p:spPr>
      </p:pic>
      <p:pic>
        <p:nvPicPr>
          <p:cNvPr id="10" name="Grafik 63" descr="Universität Paderborn">
            <a:hlinkClick r:id="rId7"/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509" y="4470048"/>
            <a:ext cx="1820336" cy="540000"/>
          </a:xfrm>
          <a:prstGeom prst="rect">
            <a:avLst/>
          </a:prstGeom>
          <a:noFill/>
        </p:spPr>
      </p:pic>
      <p:pic>
        <p:nvPicPr>
          <p:cNvPr id="11" name="Grafik 65" descr="Universidade do Porto">
            <a:hlinkClick r:id="rId9"/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1" y="4470048"/>
            <a:ext cx="1549400" cy="540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</p:pic>
      <p:pic>
        <p:nvPicPr>
          <p:cNvPr id="13" name="Bild 10" descr="EU-Erasmus.jp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888" y="5399390"/>
            <a:ext cx="2882897" cy="617606"/>
          </a:xfrm>
          <a:prstGeom prst="rect">
            <a:avLst/>
          </a:prstGeom>
        </p:spPr>
      </p:pic>
      <p:sp>
        <p:nvSpPr>
          <p:cNvPr id="2" name="Textfeld 1"/>
          <p:cNvSpPr txBox="1"/>
          <p:nvPr userDrawn="1"/>
        </p:nvSpPr>
        <p:spPr>
          <a:xfrm>
            <a:off x="1373509" y="1145102"/>
            <a:ext cx="90747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e-DE" sz="2400" dirty="0" err="1">
                <a:solidFill>
                  <a:srgbClr val="7E13E3">
                    <a:lumMod val="50000"/>
                  </a:srgbClr>
                </a:solidFill>
              </a:rPr>
              <a:t>Thank</a:t>
            </a:r>
            <a:r>
              <a:rPr lang="de-DE" sz="2400" dirty="0">
                <a:solidFill>
                  <a:srgbClr val="7E13E3">
                    <a:lumMod val="50000"/>
                  </a:srgbClr>
                </a:solidFill>
              </a:rPr>
              <a:t> </a:t>
            </a:r>
            <a:r>
              <a:rPr lang="de-DE" sz="2400" dirty="0" err="1">
                <a:solidFill>
                  <a:srgbClr val="7E13E3">
                    <a:lumMod val="50000"/>
                  </a:srgbClr>
                </a:solidFill>
              </a:rPr>
              <a:t>you</a:t>
            </a:r>
            <a:r>
              <a:rPr lang="de-DE" sz="2400" dirty="0">
                <a:solidFill>
                  <a:srgbClr val="7E13E3">
                    <a:lumMod val="50000"/>
                  </a:srgbClr>
                </a:solidFill>
              </a:rPr>
              <a:t> </a:t>
            </a:r>
            <a:r>
              <a:rPr lang="de-DE" sz="2400" dirty="0" err="1">
                <a:solidFill>
                  <a:srgbClr val="7E13E3">
                    <a:lumMod val="50000"/>
                  </a:srgbClr>
                </a:solidFill>
              </a:rPr>
              <a:t>for</a:t>
            </a:r>
            <a:r>
              <a:rPr lang="de-DE" sz="2400" dirty="0">
                <a:solidFill>
                  <a:srgbClr val="7E13E3">
                    <a:lumMod val="50000"/>
                  </a:srgbClr>
                </a:solidFill>
              </a:rPr>
              <a:t> </a:t>
            </a:r>
            <a:r>
              <a:rPr lang="de-DE" sz="2400" dirty="0" err="1">
                <a:solidFill>
                  <a:srgbClr val="7E13E3">
                    <a:lumMod val="50000"/>
                  </a:srgbClr>
                </a:solidFill>
              </a:rPr>
              <a:t>your</a:t>
            </a:r>
            <a:r>
              <a:rPr lang="de-DE" sz="2400" dirty="0">
                <a:solidFill>
                  <a:srgbClr val="7E13E3">
                    <a:lumMod val="50000"/>
                  </a:srgbClr>
                </a:solidFill>
              </a:rPr>
              <a:t> </a:t>
            </a:r>
            <a:r>
              <a:rPr lang="de-DE" sz="2400" dirty="0" err="1">
                <a:solidFill>
                  <a:srgbClr val="7E13E3">
                    <a:lumMod val="50000"/>
                  </a:srgbClr>
                </a:solidFill>
              </a:rPr>
              <a:t>attention</a:t>
            </a:r>
            <a:endParaRPr lang="de-DE" sz="2400" dirty="0">
              <a:solidFill>
                <a:srgbClr val="7E13E3">
                  <a:lumMod val="50000"/>
                </a:srgbClr>
              </a:solidFill>
            </a:endParaRPr>
          </a:p>
          <a:p>
            <a:pPr algn="r" defTabSz="457200"/>
            <a:r>
              <a:rPr lang="he-IL" sz="2400" dirty="0">
                <a:solidFill>
                  <a:srgbClr val="FF0000"/>
                </a:solidFill>
              </a:rPr>
              <a:t>תודה על תשומת הלב שלך</a:t>
            </a:r>
            <a:endParaRPr lang="de-DE" sz="2400" dirty="0">
              <a:solidFill>
                <a:srgbClr val="FF0000"/>
              </a:solidFill>
            </a:endParaRPr>
          </a:p>
          <a:p>
            <a:pPr defTabSz="457200"/>
            <a:r>
              <a:rPr lang="de-DE" sz="2400" dirty="0">
                <a:solidFill>
                  <a:srgbClr val="008000"/>
                </a:solidFill>
              </a:rPr>
              <a:t>Danke für ihre Aufmerksamkeit</a:t>
            </a:r>
          </a:p>
          <a:p>
            <a:pPr algn="r" defTabSz="457200">
              <a:defRPr/>
            </a:pPr>
            <a:r>
              <a:rPr lang="de-DE" sz="2400" dirty="0">
                <a:solidFill>
                  <a:srgbClr val="263B86">
                    <a:lumMod val="75000"/>
                  </a:srgbClr>
                </a:solidFill>
              </a:rPr>
              <a:t>Danke für ihre Aufmerksamkeit</a:t>
            </a:r>
          </a:p>
          <a:p>
            <a:pPr defTabSz="457200"/>
            <a:r>
              <a:rPr lang="de-DE" sz="2400" dirty="0" err="1">
                <a:solidFill>
                  <a:prstClr val="black"/>
                </a:solidFill>
              </a:rPr>
              <a:t>Obrigado</a:t>
            </a:r>
            <a:r>
              <a:rPr lang="de-DE" sz="2400" dirty="0">
                <a:solidFill>
                  <a:prstClr val="black"/>
                </a:solidFill>
              </a:rPr>
              <a:t> </a:t>
            </a:r>
            <a:r>
              <a:rPr lang="de-DE" sz="2400" dirty="0" err="1">
                <a:solidFill>
                  <a:prstClr val="black"/>
                </a:solidFill>
              </a:rPr>
              <a:t>pela</a:t>
            </a:r>
            <a:r>
              <a:rPr lang="de-DE" sz="2400" dirty="0">
                <a:solidFill>
                  <a:prstClr val="black"/>
                </a:solidFill>
              </a:rPr>
              <a:t> </a:t>
            </a:r>
            <a:r>
              <a:rPr lang="de-DE" sz="2400" dirty="0" err="1">
                <a:solidFill>
                  <a:prstClr val="black"/>
                </a:solidFill>
              </a:rPr>
              <a:t>sua</a:t>
            </a:r>
            <a:r>
              <a:rPr lang="de-DE" sz="2400" dirty="0">
                <a:solidFill>
                  <a:prstClr val="black"/>
                </a:solidFill>
              </a:rPr>
              <a:t> </a:t>
            </a:r>
            <a:r>
              <a:rPr lang="de-DE" sz="2400" dirty="0" err="1">
                <a:solidFill>
                  <a:prstClr val="black"/>
                </a:solidFill>
              </a:rPr>
              <a:t>atenção</a:t>
            </a:r>
            <a:endParaRPr lang="de-DE" sz="2400" dirty="0">
              <a:solidFill>
                <a:prstClr val="black"/>
              </a:solidFill>
            </a:endParaRPr>
          </a:p>
          <a:p>
            <a:pPr algn="r" defTabSz="457200"/>
            <a:r>
              <a:rPr lang="de-DE" sz="2400" dirty="0" err="1">
                <a:solidFill>
                  <a:prstClr val="black"/>
                </a:solidFill>
              </a:rPr>
              <a:t>Köszönöm</a:t>
            </a:r>
            <a:r>
              <a:rPr lang="de-DE" sz="2400" dirty="0">
                <a:solidFill>
                  <a:prstClr val="black"/>
                </a:solidFill>
              </a:rPr>
              <a:t> a </a:t>
            </a:r>
            <a:r>
              <a:rPr lang="de-DE" sz="2400" dirty="0" err="1">
                <a:solidFill>
                  <a:prstClr val="black"/>
                </a:solidFill>
              </a:rPr>
              <a:t>figyelmet</a:t>
            </a:r>
            <a:endParaRPr lang="de-DE" sz="2400" dirty="0">
              <a:solidFill>
                <a:prstClr val="black"/>
              </a:solidFill>
            </a:endParaRPr>
          </a:p>
          <a:p>
            <a:pPr defTabSz="457200"/>
            <a:endParaRPr lang="de-DE" sz="1800" dirty="0">
              <a:solidFill>
                <a:prstClr val="black"/>
              </a:solidFill>
            </a:endParaRPr>
          </a:p>
          <a:p>
            <a:pPr defTabSz="457200"/>
            <a:endParaRPr lang="de-DE" sz="1800" dirty="0">
              <a:solidFill>
                <a:prstClr val="black"/>
              </a:solidFill>
            </a:endParaRPr>
          </a:p>
        </p:txBody>
      </p:sp>
      <p:pic>
        <p:nvPicPr>
          <p:cNvPr id="14" name="Kép 1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881" y="4470049"/>
            <a:ext cx="168840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4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sigarra.up.pt/up/pt/p/ho" TargetMode="Externa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33031" y="283203"/>
            <a:ext cx="8028468" cy="6852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/>
              <a:t>Mastertformat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44079" y="6339390"/>
            <a:ext cx="12198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5AFBA54E-847F-C341-A654-F2406F51A8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 defTabSz="457200"/>
              <a:t>21.10.2016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488229" y="6339390"/>
            <a:ext cx="48785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204400" y="6339390"/>
            <a:ext cx="12086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CB531DD-FF6B-BC48-B3B3-4D6C9A102A4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Gerade Verbindung 7"/>
          <p:cNvCxnSpPr/>
          <p:nvPr/>
        </p:nvCxnSpPr>
        <p:spPr>
          <a:xfrm>
            <a:off x="1468832" y="1092416"/>
            <a:ext cx="10176000" cy="0"/>
          </a:xfrm>
          <a:prstGeom prst="line">
            <a:avLst/>
          </a:prstGeom>
          <a:ln w="28575" cmpd="sng">
            <a:solidFill>
              <a:srgbClr val="0E2C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536504" y="6162393"/>
            <a:ext cx="11129568" cy="0"/>
          </a:xfrm>
          <a:prstGeom prst="line">
            <a:avLst/>
          </a:prstGeom>
          <a:ln w="28575" cmpd="sng">
            <a:solidFill>
              <a:srgbClr val="0E2C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Bild 9" descr="LogoPCS_final.t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17" y="254000"/>
            <a:ext cx="1039888" cy="970253"/>
          </a:xfrm>
          <a:prstGeom prst="rect">
            <a:avLst/>
          </a:prstGeom>
        </p:spPr>
      </p:pic>
      <p:pic>
        <p:nvPicPr>
          <p:cNvPr id="11" name="Bild 10" descr="EU-Erasmus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802" y="6262590"/>
            <a:ext cx="2421316" cy="518721"/>
          </a:xfrm>
          <a:prstGeom prst="rect">
            <a:avLst/>
          </a:prstGeom>
        </p:spPr>
      </p:pic>
      <p:pic>
        <p:nvPicPr>
          <p:cNvPr id="14" name="Grafik 65" descr="Universidade do Porto">
            <a:hlinkClick r:id="rId11"/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118" y="4444246"/>
            <a:ext cx="1032933" cy="33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Kép 1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432" y="428499"/>
            <a:ext cx="168840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6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200" b="1" kern="1200">
          <a:solidFill>
            <a:srgbClr val="EC014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00009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3E8689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emf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all" dirty="0"/>
              <a:t>	Enhancing statistical culture – The Role of the University and Education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279576" y="3645024"/>
            <a:ext cx="7776864" cy="1993776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Peter Kovacs</a:t>
            </a:r>
            <a:r>
              <a:rPr lang="hu-HU" dirty="0">
                <a:solidFill>
                  <a:schemeClr val="tx1"/>
                </a:solidFill>
              </a:rPr>
              <a:t>, PhD - Klara Kazar, PhD – </a:t>
            </a:r>
          </a:p>
          <a:p>
            <a:r>
              <a:rPr lang="hu-HU" dirty="0">
                <a:solidFill>
                  <a:schemeClr val="tx1"/>
                </a:solidFill>
              </a:rPr>
              <a:t>David </a:t>
            </a:r>
            <a:r>
              <a:rPr lang="hu-HU" dirty="0" err="1">
                <a:solidFill>
                  <a:schemeClr val="tx1"/>
                </a:solidFill>
              </a:rPr>
              <a:t>Arvai</a:t>
            </a:r>
            <a:r>
              <a:rPr lang="hu-HU" dirty="0">
                <a:solidFill>
                  <a:schemeClr val="tx1"/>
                </a:solidFill>
              </a:rPr>
              <a:t> - Éva Kuruczleki</a:t>
            </a:r>
            <a:br>
              <a:rPr lang="hu-HU" dirty="0">
                <a:solidFill>
                  <a:schemeClr val="tx1"/>
                </a:solidFill>
              </a:rPr>
            </a:br>
            <a:endParaRPr lang="hu-HU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University of Szeged</a:t>
            </a:r>
            <a:r>
              <a:rPr lang="hu-HU" dirty="0">
                <a:solidFill>
                  <a:schemeClr val="tx1"/>
                </a:solidFill>
              </a:rPr>
              <a:t>, Hungary</a:t>
            </a:r>
          </a:p>
        </p:txBody>
      </p:sp>
    </p:spTree>
    <p:extLst>
      <p:ext uri="{BB962C8B-B14F-4D97-AF65-F5344CB8AC3E}">
        <p14:creationId xmlns:p14="http://schemas.microsoft.com/office/powerpoint/2010/main" val="3518677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Introduction</a:t>
            </a:r>
            <a:endParaRPr lang="hu-HU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38632745"/>
              </p:ext>
            </p:extLst>
          </p:nvPr>
        </p:nvGraphicFramePr>
        <p:xfrm>
          <a:off x="3143672" y="15567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359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Lecture</a:t>
            </a:r>
            <a:r>
              <a:rPr lang="hu-HU" dirty="0"/>
              <a:t> </a:t>
            </a:r>
            <a:r>
              <a:rPr lang="hu-HU" dirty="0" err="1"/>
              <a:t>outline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Statistical</a:t>
            </a:r>
            <a:r>
              <a:rPr lang="hu-HU" dirty="0"/>
              <a:t> </a:t>
            </a:r>
            <a:r>
              <a:rPr lang="hu-HU" dirty="0" err="1"/>
              <a:t>literacy</a:t>
            </a:r>
            <a:endParaRPr lang="hu-HU" dirty="0"/>
          </a:p>
          <a:p>
            <a:r>
              <a:rPr lang="hu-HU" dirty="0" err="1"/>
              <a:t>Target</a:t>
            </a:r>
            <a:r>
              <a:rPr lang="hu-HU" dirty="0"/>
              <a:t> </a:t>
            </a:r>
            <a:r>
              <a:rPr lang="hu-HU" dirty="0" err="1"/>
              <a:t>groups</a:t>
            </a:r>
            <a:endParaRPr lang="hu-HU" dirty="0"/>
          </a:p>
          <a:p>
            <a:r>
              <a:rPr lang="hu-HU" dirty="0" err="1"/>
              <a:t>What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role</a:t>
            </a:r>
            <a:r>
              <a:rPr lang="hu-HU" dirty="0"/>
              <a:t> of </a:t>
            </a:r>
            <a:r>
              <a:rPr lang="hu-HU" dirty="0" err="1"/>
              <a:t>higher</a:t>
            </a:r>
            <a:r>
              <a:rPr lang="hu-HU" dirty="0"/>
              <a:t> </a:t>
            </a:r>
            <a:r>
              <a:rPr lang="hu-HU" dirty="0" err="1"/>
              <a:t>education</a:t>
            </a:r>
            <a:r>
              <a:rPr lang="hu-HU" dirty="0"/>
              <a:t>?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9755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Statistical</a:t>
            </a:r>
            <a:r>
              <a:rPr lang="hu-HU" dirty="0"/>
              <a:t> </a:t>
            </a:r>
            <a:r>
              <a:rPr lang="hu-HU" dirty="0" err="1"/>
              <a:t>literacy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312" y="2180848"/>
            <a:ext cx="515433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528" y="1268760"/>
            <a:ext cx="8712968" cy="4394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000" b="1" dirty="0" err="1"/>
              <a:t>Gal</a:t>
            </a:r>
            <a:r>
              <a:rPr lang="hu-HU" sz="3000" b="1" dirty="0"/>
              <a:t> (2002): </a:t>
            </a:r>
            <a:r>
              <a:rPr lang="en-US" sz="3000" dirty="0"/>
              <a:t>ability to interpret, critically evaluate, and communicate about statistical information and messages</a:t>
            </a:r>
            <a:endParaRPr lang="hu-HU" sz="3000" dirty="0"/>
          </a:p>
        </p:txBody>
      </p:sp>
    </p:spTree>
    <p:extLst>
      <p:ext uri="{BB962C8B-B14F-4D97-AF65-F5344CB8AC3E}">
        <p14:creationId xmlns:p14="http://schemas.microsoft.com/office/powerpoint/2010/main" val="298623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Statistical</a:t>
            </a:r>
            <a:r>
              <a:rPr lang="hu-HU" dirty="0"/>
              <a:t> </a:t>
            </a:r>
            <a:r>
              <a:rPr lang="hu-HU" dirty="0" err="1"/>
              <a:t>literacy</a:t>
            </a:r>
            <a:r>
              <a:rPr lang="hu-HU" dirty="0"/>
              <a:t> (1)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08918637"/>
              </p:ext>
            </p:extLst>
          </p:nvPr>
        </p:nvGraphicFramePr>
        <p:xfrm>
          <a:off x="1919536" y="1916833"/>
          <a:ext cx="7992888" cy="3864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églalap 6"/>
          <p:cNvSpPr/>
          <p:nvPr/>
        </p:nvSpPr>
        <p:spPr>
          <a:xfrm>
            <a:off x="2063553" y="1583849"/>
            <a:ext cx="45399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/>
              <a:t>Garfield and Ben-</a:t>
            </a:r>
            <a:r>
              <a:rPr lang="en-US" sz="3000" b="1" dirty="0" err="1"/>
              <a:t>Zvi</a:t>
            </a:r>
            <a:r>
              <a:rPr lang="en-US" sz="3000" b="1" dirty="0"/>
              <a:t> (2007)</a:t>
            </a:r>
            <a:endParaRPr lang="hu-HU" sz="3000" b="1" dirty="0"/>
          </a:p>
        </p:txBody>
      </p:sp>
    </p:spTree>
    <p:extLst>
      <p:ext uri="{BB962C8B-B14F-4D97-AF65-F5344CB8AC3E}">
        <p14:creationId xmlns:p14="http://schemas.microsoft.com/office/powerpoint/2010/main" val="360174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Level</a:t>
            </a:r>
            <a:r>
              <a:rPr lang="hu-HU" dirty="0"/>
              <a:t> of </a:t>
            </a:r>
            <a:r>
              <a:rPr lang="hu-HU" dirty="0" err="1"/>
              <a:t>users</a:t>
            </a:r>
            <a:endParaRPr lang="hu-HU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04180573"/>
              </p:ext>
            </p:extLst>
          </p:nvPr>
        </p:nvGraphicFramePr>
        <p:xfrm>
          <a:off x="2351584" y="1412776"/>
          <a:ext cx="806489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4779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Role</a:t>
            </a:r>
            <a:r>
              <a:rPr lang="hu-HU" dirty="0"/>
              <a:t> of </a:t>
            </a:r>
            <a:r>
              <a:rPr lang="hu-HU" dirty="0" err="1"/>
              <a:t>Higher</a:t>
            </a:r>
            <a:r>
              <a:rPr lang="hu-HU" dirty="0"/>
              <a:t>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3 </a:t>
            </a:r>
            <a:r>
              <a:rPr lang="hu-HU" dirty="0" err="1"/>
              <a:t>target</a:t>
            </a:r>
            <a:r>
              <a:rPr lang="hu-HU" dirty="0"/>
              <a:t> </a:t>
            </a:r>
            <a:r>
              <a:rPr lang="hu-HU" dirty="0" err="1"/>
              <a:t>groups</a:t>
            </a:r>
            <a:endParaRPr lang="hu-HU" dirty="0"/>
          </a:p>
          <a:p>
            <a:pPr lvl="1"/>
            <a:r>
              <a:rPr lang="en-US" dirty="0"/>
              <a:t>students</a:t>
            </a:r>
            <a:endParaRPr lang="hu-HU" dirty="0"/>
          </a:p>
          <a:p>
            <a:pPr lvl="1"/>
            <a:r>
              <a:rPr lang="en-US" dirty="0"/>
              <a:t>non-statistician teachers/researchers </a:t>
            </a:r>
            <a:endParaRPr lang="hu-HU" dirty="0"/>
          </a:p>
          <a:p>
            <a:pPr lvl="1"/>
            <a:r>
              <a:rPr lang="en-US" dirty="0"/>
              <a:t>external actors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54706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Academic</a:t>
            </a:r>
            <a:r>
              <a:rPr lang="hu-HU" dirty="0"/>
              <a:t> </a:t>
            </a:r>
            <a:r>
              <a:rPr lang="hu-HU" dirty="0" err="1"/>
              <a:t>staff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What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foundation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choice</a:t>
            </a:r>
            <a:r>
              <a:rPr lang="hu-HU" dirty="0"/>
              <a:t> </a:t>
            </a:r>
            <a:r>
              <a:rPr lang="hu-HU" dirty="0" err="1"/>
              <a:t>of</a:t>
            </a:r>
            <a:r>
              <a:rPr lang="hu-HU" dirty="0"/>
              <a:t> a </a:t>
            </a:r>
            <a:r>
              <a:rPr lang="hu-HU" dirty="0" err="1"/>
              <a:t>statistical</a:t>
            </a:r>
            <a:r>
              <a:rPr lang="hu-HU" dirty="0"/>
              <a:t> </a:t>
            </a:r>
            <a:r>
              <a:rPr lang="hu-HU" dirty="0" err="1"/>
              <a:t>method</a:t>
            </a:r>
            <a:r>
              <a:rPr lang="hu-HU" dirty="0"/>
              <a:t>?</a:t>
            </a:r>
          </a:p>
          <a:p>
            <a:pPr lvl="0"/>
            <a:r>
              <a:rPr lang="en-US" dirty="0"/>
              <a:t>it would be necessary to broaden the methodological repertoire known by researchers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5640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Students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hu-HU" dirty="0" err="1"/>
              <a:t>Generation</a:t>
            </a:r>
            <a:r>
              <a:rPr lang="hu-HU" dirty="0"/>
              <a:t> Y</a:t>
            </a:r>
          </a:p>
          <a:p>
            <a:pPr algn="just"/>
            <a:endParaRPr lang="hu-HU" dirty="0"/>
          </a:p>
          <a:p>
            <a:pPr algn="just"/>
            <a:r>
              <a:rPr lang="en-US" dirty="0"/>
              <a:t>The huge amounts of data, data sources, and visualization tools</a:t>
            </a:r>
            <a:endParaRPr lang="hu-HU" dirty="0"/>
          </a:p>
          <a:p>
            <a:r>
              <a:rPr lang="hu-HU" dirty="0" err="1"/>
              <a:t>Importance</a:t>
            </a:r>
            <a:r>
              <a:rPr lang="hu-HU" dirty="0"/>
              <a:t> of </a:t>
            </a:r>
            <a:r>
              <a:rPr lang="hu-HU" dirty="0" err="1"/>
              <a:t>visualization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457200" lvl="1" indent="0">
              <a:buNone/>
            </a:pPr>
            <a:endParaRPr lang="hu-HU" sz="2000" i="1" dirty="0"/>
          </a:p>
          <a:p>
            <a:pPr marL="457200" lvl="1" indent="0">
              <a:buNone/>
            </a:pPr>
            <a:endParaRPr lang="hu-HU" sz="2000" i="1" dirty="0"/>
          </a:p>
          <a:p>
            <a:pPr marL="457200" lvl="1" indent="0">
              <a:buNone/>
            </a:pPr>
            <a:r>
              <a:rPr lang="hu-HU" sz="2000" i="1" dirty="0" err="1"/>
              <a:t>Source</a:t>
            </a:r>
            <a:r>
              <a:rPr lang="hu-HU" sz="2000" i="1" dirty="0"/>
              <a:t>: </a:t>
            </a:r>
            <a:r>
              <a:rPr lang="hu-HU" sz="2000" i="1" dirty="0" err="1"/>
              <a:t>Jeffry</a:t>
            </a:r>
            <a:r>
              <a:rPr lang="hu-HU" sz="2000" i="1" dirty="0"/>
              <a:t> </a:t>
            </a:r>
            <a:r>
              <a:rPr lang="hu-HU" sz="2000" i="1" dirty="0" err="1"/>
              <a:t>Heer</a:t>
            </a:r>
            <a:endParaRPr lang="hu-HU" sz="2000" i="1" dirty="0"/>
          </a:p>
          <a:p>
            <a:pPr algn="just"/>
            <a:endParaRPr lang="hu-H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3212977"/>
            <a:ext cx="6336704" cy="2234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240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95601" y="283203"/>
            <a:ext cx="6124524" cy="685297"/>
          </a:xfrm>
        </p:spPr>
        <p:txBody>
          <a:bodyPr>
            <a:normAutofit fontScale="90000"/>
          </a:bodyPr>
          <a:lstStyle/>
          <a:p>
            <a:r>
              <a:rPr lang="en-US" dirty="0"/>
              <a:t>Ridgway’s (2015) recommendations to revise statistical curricula also include: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Working with multiple data sources,</a:t>
            </a:r>
            <a:endParaRPr lang="hu-HU" dirty="0"/>
          </a:p>
          <a:p>
            <a:pPr lvl="0"/>
            <a:r>
              <a:rPr lang="en-US" dirty="0"/>
              <a:t>Illustrating and using real problems with real data,</a:t>
            </a:r>
            <a:endParaRPr lang="hu-HU" dirty="0"/>
          </a:p>
          <a:p>
            <a:pPr lvl="0"/>
            <a:r>
              <a:rPr lang="en-US" dirty="0"/>
              <a:t>Using Internet resources,</a:t>
            </a:r>
            <a:endParaRPr lang="hu-HU" dirty="0"/>
          </a:p>
          <a:p>
            <a:pPr lvl="0"/>
            <a:r>
              <a:rPr lang="en-US" dirty="0"/>
              <a:t>Teaching about and with interactive graphics, and familiar technologies,</a:t>
            </a:r>
            <a:endParaRPr lang="hu-HU" dirty="0"/>
          </a:p>
          <a:p>
            <a:pPr lvl="0"/>
            <a:r>
              <a:rPr lang="en-US" dirty="0"/>
              <a:t>Introducing multivariate data at an early stage.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23511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ProCivicStat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i="1" dirty="0"/>
              <a:t>Promoting Civic Engagement via Exploration of Evidence: Challenges for Statistics Education</a:t>
            </a:r>
            <a:r>
              <a:rPr lang="hu-HU" dirty="0"/>
              <a:t> project</a:t>
            </a:r>
          </a:p>
          <a:p>
            <a:pPr algn="just"/>
            <a:r>
              <a:rPr lang="en-GB" dirty="0"/>
              <a:t>Strategic Partnership of the Universities of Durham, Haifa, </a:t>
            </a:r>
            <a:endParaRPr lang="hu-HU" dirty="0"/>
          </a:p>
          <a:p>
            <a:pPr marL="0" indent="0" algn="just">
              <a:buNone/>
            </a:pPr>
            <a:r>
              <a:rPr lang="hu-HU" dirty="0"/>
              <a:t>	</a:t>
            </a:r>
            <a:r>
              <a:rPr lang="en-GB" dirty="0"/>
              <a:t>Ludwigsburg, Paderborn,</a:t>
            </a:r>
            <a:endParaRPr lang="hu-HU" dirty="0"/>
          </a:p>
          <a:p>
            <a:pPr marL="0" indent="0" algn="just">
              <a:buNone/>
            </a:pPr>
            <a:r>
              <a:rPr lang="hu-HU" dirty="0"/>
              <a:t>	</a:t>
            </a:r>
            <a:r>
              <a:rPr lang="en-GB" dirty="0"/>
              <a:t> Porto and Szeged</a:t>
            </a:r>
            <a:endParaRPr lang="hu-HU" dirty="0"/>
          </a:p>
          <a:p>
            <a:r>
              <a:rPr lang="en-GB" dirty="0"/>
              <a:t>https://www.procivicstat.org </a:t>
            </a:r>
            <a:endParaRPr lang="hu-HU" dirty="0"/>
          </a:p>
        </p:txBody>
      </p:sp>
      <p:pic>
        <p:nvPicPr>
          <p:cNvPr id="2050" name="Picture 2" descr="http://community.dur.ac.uk/procivic.stat/wp-content/uploads/2016/05/ludwigsburg_participants_2015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8" y="3789041"/>
            <a:ext cx="3474074" cy="28834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05447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ProCivicStat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en-GB" b="1" dirty="0"/>
              <a:t>developing new methods for statistics instruction </a:t>
            </a:r>
            <a:r>
              <a:rPr lang="en-GB" dirty="0"/>
              <a:t>for high schools and universities</a:t>
            </a:r>
            <a:endParaRPr lang="hu-HU" dirty="0"/>
          </a:p>
          <a:p>
            <a:pPr lvl="1" algn="just">
              <a:buFontTx/>
              <a:buChar char="-"/>
            </a:pPr>
            <a:r>
              <a:rPr lang="en-GB" dirty="0"/>
              <a:t>contribute to young people’s ability to understand quantitative evidence about key social phenomena.</a:t>
            </a:r>
            <a:endParaRPr lang="hu-HU" dirty="0"/>
          </a:p>
          <a:p>
            <a:pPr lvl="1" algn="just">
              <a:buFontTx/>
              <a:buChar char="-"/>
            </a:pPr>
            <a:r>
              <a:rPr lang="hu-HU" dirty="0" err="1"/>
              <a:t>Datasets</a:t>
            </a:r>
            <a:r>
              <a:rPr lang="hu-HU" dirty="0"/>
              <a:t>, </a:t>
            </a:r>
            <a:r>
              <a:rPr lang="hu-HU" dirty="0" err="1"/>
              <a:t>teaching</a:t>
            </a:r>
            <a:r>
              <a:rPr lang="hu-HU" dirty="0"/>
              <a:t> </a:t>
            </a:r>
            <a:r>
              <a:rPr lang="hu-HU" dirty="0" err="1"/>
              <a:t>materials</a:t>
            </a:r>
            <a:r>
              <a:rPr lang="hu-HU" dirty="0"/>
              <a:t>, </a:t>
            </a:r>
            <a:r>
              <a:rPr lang="hu-HU" dirty="0" err="1"/>
              <a:t>visualization</a:t>
            </a:r>
            <a:endParaRPr lang="hu-HU" dirty="0"/>
          </a:p>
          <a:p>
            <a:pPr marL="0" indent="0" algn="ctr">
              <a:buNone/>
            </a:pPr>
            <a:r>
              <a:rPr lang="en-GB" b="1" dirty="0"/>
              <a:t>Challenges and Innovations in Statistics Education</a:t>
            </a:r>
            <a:r>
              <a:rPr lang="hu-HU" b="1" dirty="0"/>
              <a:t>,</a:t>
            </a:r>
          </a:p>
          <a:p>
            <a:pPr marL="0" indent="0" algn="ctr">
              <a:buNone/>
            </a:pPr>
            <a:r>
              <a:rPr lang="hu-HU" b="1" dirty="0"/>
              <a:t> </a:t>
            </a:r>
            <a:r>
              <a:rPr lang="en-GB" b="1" dirty="0"/>
              <a:t>Multiplier Conference of PROCIVICSTAT</a:t>
            </a:r>
            <a:r>
              <a:rPr lang="hu-HU" b="1" dirty="0"/>
              <a:t>, </a:t>
            </a:r>
          </a:p>
          <a:p>
            <a:pPr marL="0" indent="0" algn="ctr">
              <a:buNone/>
            </a:pPr>
            <a:r>
              <a:rPr lang="en-GB" b="1" dirty="0"/>
              <a:t>Szeged (Hungary), September 7-9, 2017</a:t>
            </a:r>
            <a:endParaRPr lang="hu-HU" dirty="0"/>
          </a:p>
          <a:p>
            <a:pPr algn="just">
              <a:buFontTx/>
              <a:buChar char="-"/>
            </a:pPr>
            <a:endParaRPr lang="hu-HU" dirty="0"/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88583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Gapminder</a:t>
            </a:r>
            <a:r>
              <a:rPr lang="en-US" dirty="0"/>
              <a:t> World</a:t>
            </a:r>
            <a:br>
              <a:rPr lang="en-US" dirty="0"/>
            </a:br>
            <a:r>
              <a:rPr lang="en-US" dirty="0"/>
              <a:t>http://www.gapminder.org/world/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3753" y="1340769"/>
            <a:ext cx="4425553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45845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Population</a:t>
            </a:r>
            <a:r>
              <a:rPr lang="hu-HU" dirty="0"/>
              <a:t> </a:t>
            </a:r>
            <a:r>
              <a:rPr lang="hu-HU" dirty="0" err="1"/>
              <a:t>pyramid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639" y="1484784"/>
            <a:ext cx="8892480" cy="515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Kép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340768"/>
            <a:ext cx="9143999" cy="5445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950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Official</a:t>
            </a:r>
            <a:r>
              <a:rPr lang="hu-HU" dirty="0"/>
              <a:t> </a:t>
            </a:r>
            <a:r>
              <a:rPr lang="hu-HU" dirty="0" err="1"/>
              <a:t>statistics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4294967295"/>
          </p:nvPr>
        </p:nvSpPr>
        <p:spPr>
          <a:xfrm>
            <a:off x="2133600" y="1600200"/>
            <a:ext cx="7924800" cy="411480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2" t="15209" r="8756" b="8541"/>
          <a:stretch/>
        </p:blipFill>
        <p:spPr bwMode="auto">
          <a:xfrm>
            <a:off x="1559496" y="1484784"/>
            <a:ext cx="931028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252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Role</a:t>
            </a:r>
            <a:r>
              <a:rPr lang="hu-HU" dirty="0"/>
              <a:t> of </a:t>
            </a:r>
            <a:r>
              <a:rPr lang="hu-HU" dirty="0" err="1"/>
              <a:t>Tertiary</a:t>
            </a:r>
            <a:r>
              <a:rPr lang="hu-HU" dirty="0"/>
              <a:t> Education 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  <a:p>
            <a:endParaRPr lang="hu-HU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21909669"/>
              </p:ext>
            </p:extLst>
          </p:nvPr>
        </p:nvGraphicFramePr>
        <p:xfrm>
          <a:off x="2063552" y="1397000"/>
          <a:ext cx="8280920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0556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altLang="hu-HU"/>
          </a:p>
        </p:txBody>
      </p:sp>
      <p:pic>
        <p:nvPicPr>
          <p:cNvPr id="7170" name="Bild 6" descr="Screenshot 2016-07-06 09.14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870" y="2060849"/>
            <a:ext cx="7520769" cy="234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Bild 8" descr="01_ph-logo_print_hauptversion_gruen-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989" y="5384800"/>
            <a:ext cx="14954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Bild 9" descr="University of Haifa logo - hi-re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1" y="5384800"/>
            <a:ext cx="766763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Bild 11" descr="Durham_logo.ep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5467350"/>
            <a:ext cx="135413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Bild 12" descr="UPB_LOGO_KOMP_CMYK_GB_2015.ai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14" y="5429250"/>
            <a:ext cx="157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Bild 13" descr="UPorto_FEP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14" y="5467350"/>
            <a:ext cx="167322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Bild 14" descr="Screenshot 2016-07-06 09.27.48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638" y="5518150"/>
            <a:ext cx="766762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Textfeld 15"/>
          <p:cNvSpPr txBox="1">
            <a:spLocks noChangeArrowheads="1"/>
          </p:cNvSpPr>
          <p:nvPr/>
        </p:nvSpPr>
        <p:spPr bwMode="auto">
          <a:xfrm>
            <a:off x="4826001" y="6327776"/>
            <a:ext cx="3641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de-DE" altLang="hu-HU" sz="1200" dirty="0">
                <a:solidFill>
                  <a:srgbClr val="1D2C64"/>
                </a:solidFill>
              </a:rPr>
              <a:t>The </a:t>
            </a:r>
            <a:r>
              <a:rPr lang="de-DE" altLang="hu-HU" sz="1200" dirty="0" err="1">
                <a:solidFill>
                  <a:srgbClr val="1D2C64"/>
                </a:solidFill>
              </a:rPr>
              <a:t>preparation</a:t>
            </a:r>
            <a:r>
              <a:rPr lang="de-DE" altLang="hu-HU" sz="1200" dirty="0">
                <a:solidFill>
                  <a:srgbClr val="1D2C64"/>
                </a:solidFill>
              </a:rPr>
              <a:t> </a:t>
            </a:r>
            <a:r>
              <a:rPr lang="de-DE" altLang="hu-HU" sz="1200" dirty="0" err="1">
                <a:solidFill>
                  <a:srgbClr val="1D2C64"/>
                </a:solidFill>
              </a:rPr>
              <a:t>of</a:t>
            </a:r>
            <a:r>
              <a:rPr lang="de-DE" altLang="hu-HU" sz="1200" dirty="0">
                <a:solidFill>
                  <a:srgbClr val="1D2C64"/>
                </a:solidFill>
              </a:rPr>
              <a:t> </a:t>
            </a:r>
            <a:r>
              <a:rPr lang="de-DE" altLang="hu-HU" sz="1200" dirty="0" err="1">
                <a:solidFill>
                  <a:srgbClr val="1D2C64"/>
                </a:solidFill>
              </a:rPr>
              <a:t>this</a:t>
            </a:r>
            <a:r>
              <a:rPr lang="de-DE" altLang="hu-HU" sz="1200" dirty="0">
                <a:solidFill>
                  <a:srgbClr val="1D2C64"/>
                </a:solidFill>
              </a:rPr>
              <a:t> </a:t>
            </a:r>
            <a:r>
              <a:rPr lang="de-DE" altLang="hu-HU" sz="1200" dirty="0" err="1">
                <a:solidFill>
                  <a:srgbClr val="1D2C64"/>
                </a:solidFill>
              </a:rPr>
              <a:t>presentation</a:t>
            </a:r>
            <a:r>
              <a:rPr lang="de-DE" altLang="hu-HU" sz="1200" dirty="0">
                <a:solidFill>
                  <a:srgbClr val="1D2C64"/>
                </a:solidFill>
              </a:rPr>
              <a:t> </a:t>
            </a:r>
            <a:r>
              <a:rPr lang="de-DE" altLang="hu-HU" sz="1200" dirty="0" err="1">
                <a:solidFill>
                  <a:srgbClr val="1D2C64"/>
                </a:solidFill>
              </a:rPr>
              <a:t>has</a:t>
            </a:r>
            <a:r>
              <a:rPr lang="de-DE" altLang="hu-HU" sz="1200" dirty="0">
                <a:solidFill>
                  <a:srgbClr val="1D2C64"/>
                </a:solidFill>
              </a:rPr>
              <a:t> </a:t>
            </a:r>
            <a:r>
              <a:rPr lang="de-DE" altLang="hu-HU" sz="1200" dirty="0" err="1">
                <a:solidFill>
                  <a:srgbClr val="1D2C64"/>
                </a:solidFill>
              </a:rPr>
              <a:t>been</a:t>
            </a:r>
            <a:r>
              <a:rPr lang="de-DE" altLang="hu-HU" sz="1200" dirty="0">
                <a:solidFill>
                  <a:srgbClr val="1D2C64"/>
                </a:solidFill>
              </a:rPr>
              <a:t> </a:t>
            </a:r>
            <a:r>
              <a:rPr lang="de-DE" altLang="hu-HU" sz="1200" dirty="0" err="1">
                <a:solidFill>
                  <a:srgbClr val="1D2C64"/>
                </a:solidFill>
              </a:rPr>
              <a:t>partially</a:t>
            </a:r>
            <a:r>
              <a:rPr lang="de-DE" altLang="hu-HU" sz="1200" dirty="0">
                <a:solidFill>
                  <a:srgbClr val="1D2C64"/>
                </a:solidFill>
              </a:rPr>
              <a:t> </a:t>
            </a:r>
            <a:r>
              <a:rPr lang="de-DE" altLang="hu-HU" sz="1200" dirty="0" err="1">
                <a:solidFill>
                  <a:srgbClr val="1D2C64"/>
                </a:solidFill>
              </a:rPr>
              <a:t>funded</a:t>
            </a:r>
            <a:r>
              <a:rPr lang="de-DE" altLang="hu-HU" sz="1200" dirty="0">
                <a:solidFill>
                  <a:srgbClr val="1D2C64"/>
                </a:solidFill>
              </a:rPr>
              <a:t> </a:t>
            </a:r>
            <a:r>
              <a:rPr lang="de-DE" altLang="hu-HU" sz="1200" dirty="0" err="1">
                <a:solidFill>
                  <a:srgbClr val="1D2C64"/>
                </a:solidFill>
              </a:rPr>
              <a:t>with</a:t>
            </a:r>
            <a:r>
              <a:rPr lang="de-DE" altLang="hu-HU" sz="1200" dirty="0">
                <a:solidFill>
                  <a:srgbClr val="1D2C64"/>
                </a:solidFill>
              </a:rPr>
              <a:t> </a:t>
            </a:r>
            <a:r>
              <a:rPr lang="de-DE" altLang="hu-HU" sz="1200" dirty="0" err="1">
                <a:solidFill>
                  <a:srgbClr val="1D2C64"/>
                </a:solidFill>
              </a:rPr>
              <a:t>support</a:t>
            </a:r>
            <a:r>
              <a:rPr lang="de-DE" altLang="hu-HU" sz="1200" dirty="0">
                <a:solidFill>
                  <a:srgbClr val="1D2C64"/>
                </a:solidFill>
              </a:rPr>
              <a:t> </a:t>
            </a:r>
            <a:r>
              <a:rPr lang="de-DE" altLang="hu-HU" sz="1200" dirty="0" err="1">
                <a:solidFill>
                  <a:srgbClr val="1D2C64"/>
                </a:solidFill>
              </a:rPr>
              <a:t>from</a:t>
            </a:r>
            <a:r>
              <a:rPr lang="de-DE" altLang="hu-HU" sz="1200" dirty="0">
                <a:solidFill>
                  <a:srgbClr val="1D2C64"/>
                </a:solidFill>
              </a:rPr>
              <a:t> </a:t>
            </a:r>
            <a:r>
              <a:rPr lang="de-DE" altLang="hu-HU" sz="1200" dirty="0" err="1">
                <a:solidFill>
                  <a:srgbClr val="1D2C64"/>
                </a:solidFill>
              </a:rPr>
              <a:t>the</a:t>
            </a:r>
            <a:r>
              <a:rPr lang="de-DE" altLang="hu-HU" sz="1200" dirty="0">
                <a:solidFill>
                  <a:srgbClr val="1D2C64"/>
                </a:solidFill>
              </a:rPr>
              <a:t> European </a:t>
            </a:r>
            <a:r>
              <a:rPr lang="de-DE" altLang="hu-HU" sz="1200" dirty="0" err="1">
                <a:solidFill>
                  <a:srgbClr val="1D2C64"/>
                </a:solidFill>
              </a:rPr>
              <a:t>Commission</a:t>
            </a:r>
            <a:r>
              <a:rPr lang="de-DE" altLang="hu-HU" sz="1200" dirty="0">
                <a:solidFill>
                  <a:srgbClr val="1D2C64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8893002"/>
      </p:ext>
    </p:extLst>
  </p:cSld>
  <p:clrMapOvr>
    <a:masterClrMapping/>
  </p:clrMapOvr>
</p:sld>
</file>

<file path=ppt/theme/theme1.xml><?xml version="1.0" encoding="utf-8"?>
<a:theme xmlns:a="http://schemas.openxmlformats.org/drawingml/2006/main" name="pcs">
  <a:themeElements>
    <a:clrScheme name="Hori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770</TotalTime>
  <Words>478</Words>
  <Application>Microsoft Office PowerPoint</Application>
  <PresentationFormat>Szélesvásznú</PresentationFormat>
  <Paragraphs>99</Paragraphs>
  <Slides>17</Slides>
  <Notes>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3" baseType="lpstr">
      <vt:lpstr>MS PGothic</vt:lpstr>
      <vt:lpstr>Arial</vt:lpstr>
      <vt:lpstr>Calibri</vt:lpstr>
      <vt:lpstr>MS Minngs</vt:lpstr>
      <vt:lpstr>Times New Roman</vt:lpstr>
      <vt:lpstr>pcs</vt:lpstr>
      <vt:lpstr> Enhancing statistical culture – The Role of the University and Education</vt:lpstr>
      <vt:lpstr>Introduction</vt:lpstr>
      <vt:lpstr>Lecture outline</vt:lpstr>
      <vt:lpstr>Statistical literacy</vt:lpstr>
      <vt:lpstr>Statistical literacy (1)</vt:lpstr>
      <vt:lpstr>Level of users</vt:lpstr>
      <vt:lpstr>Role of Higher Education</vt:lpstr>
      <vt:lpstr>Academic staff</vt:lpstr>
      <vt:lpstr>Students</vt:lpstr>
      <vt:lpstr>Ridgway’s (2015) recommendations to revise statistical curricula also include: </vt:lpstr>
      <vt:lpstr>ProCivicStat</vt:lpstr>
      <vt:lpstr>ProCivicStat</vt:lpstr>
      <vt:lpstr>Gapminder World http://www.gapminder.org/world/</vt:lpstr>
      <vt:lpstr>Population pyramid</vt:lpstr>
      <vt:lpstr>Official statistics</vt:lpstr>
      <vt:lpstr>Role of Tertiary Education  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Kovacs Peter</dc:creator>
  <cp:lastModifiedBy>magyar</cp:lastModifiedBy>
  <cp:revision>34</cp:revision>
  <dcterms:created xsi:type="dcterms:W3CDTF">2016-07-17T15:20:02Z</dcterms:created>
  <dcterms:modified xsi:type="dcterms:W3CDTF">2016-10-21T09:03:42Z</dcterms:modified>
</cp:coreProperties>
</file>