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77" r:id="rId3"/>
    <p:sldId id="260" r:id="rId4"/>
    <p:sldId id="261" r:id="rId5"/>
    <p:sldId id="262" r:id="rId6"/>
    <p:sldId id="267" r:id="rId7"/>
    <p:sldId id="263" r:id="rId8"/>
    <p:sldId id="265" r:id="rId9"/>
    <p:sldId id="266" r:id="rId10"/>
    <p:sldId id="270" r:id="rId11"/>
    <p:sldId id="271" r:id="rId12"/>
    <p:sldId id="272" r:id="rId13"/>
    <p:sldId id="273" r:id="rId14"/>
    <p:sldId id="258" r:id="rId15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1109B7"/>
    <a:srgbClr val="6CC4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til 2 - Isticanj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Bez stila, s rešetkom tablice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014" autoAdjust="0"/>
  </p:normalViewPr>
  <p:slideViewPr>
    <p:cSldViewPr>
      <p:cViewPr varScale="1">
        <p:scale>
          <a:sx n="120" d="100"/>
          <a:sy n="120" d="100"/>
        </p:scale>
        <p:origin x="198" y="1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zmuk\Desktop\Hungary\Podaci%20za%20analizu%20-%205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zmuk\Desktop\Hungary\Podaci%20za%20analizu%20-%205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zmuk\Desktop\Hungary\Podaci%20za%20analizu%20-%205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zmuk\Desktop\Hungary\Podaci%20za%20analizu%20-%205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391020590281897"/>
          <c:y val="0.13558815273801744"/>
          <c:w val="0.46199821258151391"/>
          <c:h val="0.78752710702919038"/>
        </c:manualLayout>
      </c:layout>
      <c:pieChart>
        <c:varyColors val="1"/>
        <c:ser>
          <c:idx val="0"/>
          <c:order val="0"/>
          <c:tx>
            <c:strRef>
              <c:f>'Tablice i slike'!$C$3</c:f>
              <c:strCache>
                <c:ptCount val="1"/>
                <c:pt idx="0">
                  <c:v>Number of enterprises</c:v>
                </c:pt>
              </c:strCache>
            </c:strRef>
          </c:tx>
          <c:dPt>
            <c:idx val="0"/>
            <c:bubble3D val="0"/>
            <c:spPr>
              <a:solidFill>
                <a:srgbClr val="6CC4F0"/>
              </a:solidFill>
              <a:ln>
                <a:solidFill>
                  <a:schemeClr val="tx1"/>
                </a:solidFill>
              </a:ln>
            </c:spPr>
          </c:dPt>
          <c:dPt>
            <c:idx val="1"/>
            <c:bubble3D val="0"/>
            <c:spPr>
              <a:ln>
                <a:solidFill>
                  <a:schemeClr val="tx1"/>
                </a:solidFill>
              </a:ln>
            </c:spPr>
          </c:dPt>
          <c:dPt>
            <c:idx val="2"/>
            <c:bubble3D val="0"/>
            <c:spPr>
              <a:ln>
                <a:solidFill>
                  <a:schemeClr val="tx1"/>
                </a:solidFill>
              </a:ln>
            </c:spPr>
          </c:dPt>
          <c:dPt>
            <c:idx val="3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dPt>
          <c:dLbls>
            <c:dLbl>
              <c:idx val="0"/>
              <c:layout>
                <c:manualLayout>
                  <c:x val="-1.2806733937579345E-2"/>
                  <c:y val="-1.7816127946686869E-2"/>
                </c:manualLayout>
              </c:layout>
              <c:tx>
                <c:rich>
                  <a:bodyPr/>
                  <a:lstStyle/>
                  <a:p>
                    <a:fld id="{1F343117-F6AE-462E-A3E8-AF77C4D866C3}" type="VALUE">
                      <a:rPr lang="en-US">
                        <a:solidFill>
                          <a:srgbClr val="FF0000"/>
                        </a:solidFill>
                      </a:rPr>
                      <a:pPr/>
                      <a:t>[ÉRTÉK]</a:t>
                    </a:fld>
                    <a:r>
                      <a:rPr lang="en-US" baseline="0" dirty="0">
                        <a:solidFill>
                          <a:srgbClr val="FF0000"/>
                        </a:solidFill>
                      </a:rPr>
                      <a:t>; </a:t>
                    </a:r>
                    <a:fld id="{7DCEAC5C-9423-4BCE-B25E-FB673E107802}" type="PERCENTAGE">
                      <a:rPr lang="en-US" baseline="0">
                        <a:solidFill>
                          <a:srgbClr val="FF0000"/>
                        </a:solidFill>
                      </a:rPr>
                      <a:pPr/>
                      <a:t>[SZÁZALÉK]</a:t>
                    </a:fld>
                    <a:endParaRPr lang="en-US" baseline="0" dirty="0">
                      <a:solidFill>
                        <a:srgbClr val="FF0000"/>
                      </a:solidFill>
                    </a:endParaRPr>
                  </a:p>
                </c:rich>
              </c:tx>
              <c:dLblPos val="bestFit"/>
              <c:showLegendKey val="1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0"/>
                  <c:y val="0.24598638649907711"/>
                </c:manualLayout>
              </c:layout>
              <c:dLblPos val="bestFit"/>
              <c:showLegendKey val="1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>
                    <a:solidFill>
                      <a:schemeClr val="tx1"/>
                    </a:solidFill>
                  </a:defRPr>
                </a:pPr>
                <a:endParaRPr lang="hu-HU"/>
              </a:p>
            </c:txPr>
            <c:dLblPos val="outEnd"/>
            <c:showLegendKey val="1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'Tablice i slike'!$B$4:$B$7</c:f>
              <c:strCache>
                <c:ptCount val="4"/>
                <c:pt idx="0">
                  <c:v>No</c:v>
                </c:pt>
                <c:pt idx="1">
                  <c:v>Yes, only by our employees</c:v>
                </c:pt>
                <c:pt idx="2">
                  <c:v>Yes, but the statistical methods use is partially outsourced</c:v>
                </c:pt>
                <c:pt idx="3">
                  <c:v>Yes, but the statistical methods use is completely outsourced</c:v>
                </c:pt>
              </c:strCache>
            </c:strRef>
          </c:cat>
          <c:val>
            <c:numRef>
              <c:f>'Tablice i slike'!$C$4:$C$7</c:f>
              <c:numCache>
                <c:formatCode>General</c:formatCode>
                <c:ptCount val="4"/>
                <c:pt idx="0">
                  <c:v>430</c:v>
                </c:pt>
                <c:pt idx="1">
                  <c:v>163</c:v>
                </c:pt>
                <c:pt idx="2">
                  <c:v>63</c:v>
                </c:pt>
                <c:pt idx="3">
                  <c:v>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5302026360660148"/>
          <c:y val="1.2451312983757661E-2"/>
          <c:w val="0.34616105623241578"/>
          <c:h val="0.62592261990097353"/>
        </c:manualLayout>
      </c:layout>
      <c:overlay val="0"/>
      <c:spPr>
        <a:ln>
          <a:solidFill>
            <a:schemeClr val="tx1"/>
          </a:solidFill>
        </a:ln>
      </c:spPr>
      <c:txPr>
        <a:bodyPr/>
        <a:lstStyle/>
        <a:p>
          <a:pPr>
            <a:defRPr sz="1800"/>
          </a:pPr>
          <a:endParaRPr lang="hu-HU"/>
        </a:p>
      </c:txPr>
    </c:legend>
    <c:plotVisOnly val="1"/>
    <c:dispBlanksAs val="gap"/>
    <c:showDLblsOverMax val="0"/>
  </c:chart>
  <c:txPr>
    <a:bodyPr/>
    <a:lstStyle/>
    <a:p>
      <a:pPr>
        <a:defRPr sz="1800" b="1"/>
      </a:pPr>
      <a:endParaRPr lang="hu-H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862587489063867"/>
          <c:y val="0.1232996806814682"/>
          <c:w val="0.45471675415573048"/>
          <c:h val="0.82940036416036456"/>
        </c:manualLayout>
      </c:layout>
      <c:pieChart>
        <c:varyColors val="1"/>
        <c:ser>
          <c:idx val="0"/>
          <c:order val="0"/>
          <c:tx>
            <c:strRef>
              <c:f>'Tablice i slike'!$J$3</c:f>
              <c:strCache>
                <c:ptCount val="1"/>
                <c:pt idx="0">
                  <c:v>Number of enterprises</c:v>
                </c:pt>
              </c:strCache>
            </c:strRef>
          </c:tx>
          <c:dPt>
            <c:idx val="0"/>
            <c:bubble3D val="0"/>
            <c:explosion val="3"/>
            <c:spPr>
              <a:solidFill>
                <a:srgbClr val="6CC4F0"/>
              </a:solidFill>
              <a:ln>
                <a:solidFill>
                  <a:schemeClr val="tx1"/>
                </a:solidFill>
              </a:ln>
            </c:spPr>
          </c:dPt>
          <c:dPt>
            <c:idx val="1"/>
            <c:bubble3D val="0"/>
            <c:spPr>
              <a:ln>
                <a:solidFill>
                  <a:schemeClr val="tx1"/>
                </a:solidFill>
              </a:ln>
            </c:spPr>
          </c:dPt>
          <c:dPt>
            <c:idx val="2"/>
            <c:bubble3D val="0"/>
            <c:spPr>
              <a:ln>
                <a:solidFill>
                  <a:schemeClr val="tx1"/>
                </a:solidFill>
              </a:ln>
            </c:spPr>
          </c:dPt>
          <c:dPt>
            <c:idx val="3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dPt>
          <c:dLbls>
            <c:dLbl>
              <c:idx val="0"/>
              <c:layout>
                <c:manualLayout>
                  <c:x val="-4.4444444444444543E-2"/>
                  <c:y val="0.15706609941482205"/>
                </c:manualLayout>
              </c:layout>
              <c:tx>
                <c:rich>
                  <a:bodyPr/>
                  <a:lstStyle/>
                  <a:p>
                    <a:fld id="{23F3EE13-BFC4-4E8F-8206-14E077974B26}" type="VALUE">
                      <a:rPr lang="en-US">
                        <a:solidFill>
                          <a:srgbClr val="FF0000"/>
                        </a:solidFill>
                      </a:rPr>
                      <a:pPr/>
                      <a:t>[ÉRTÉK]</a:t>
                    </a:fld>
                    <a:r>
                      <a:rPr lang="en-US" baseline="0" dirty="0">
                        <a:solidFill>
                          <a:srgbClr val="FF0000"/>
                        </a:solidFill>
                      </a:rPr>
                      <a:t>; </a:t>
                    </a:r>
                    <a:fld id="{E5734B50-B1CC-4D6C-BA34-0451F0C3989C}" type="PERCENTAGE">
                      <a:rPr lang="en-US" baseline="0">
                        <a:solidFill>
                          <a:srgbClr val="FF0000"/>
                        </a:solidFill>
                      </a:rPr>
                      <a:pPr/>
                      <a:t>[SZÁZALÉK]</a:t>
                    </a:fld>
                    <a:endParaRPr lang="en-US" baseline="0" dirty="0">
                      <a:solidFill>
                        <a:srgbClr val="FF0000"/>
                      </a:solidFill>
                    </a:endParaRPr>
                  </a:p>
                </c:rich>
              </c:tx>
              <c:dLblPos val="bestFit"/>
              <c:showLegendKey val="1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>
                    <a:solidFill>
                      <a:schemeClr val="tx1"/>
                    </a:solidFill>
                  </a:defRPr>
                </a:pPr>
                <a:endParaRPr lang="hu-HU"/>
              </a:p>
            </c:txPr>
            <c:dLblPos val="outEnd"/>
            <c:showLegendKey val="1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'Tablice i slike'!$I$4:$I$6</c:f>
              <c:strCache>
                <c:ptCount val="3"/>
                <c:pt idx="0">
                  <c:v>Statistical methods are not used enough</c:v>
                </c:pt>
                <c:pt idx="1">
                  <c:v>Statistical methods are used enough</c:v>
                </c:pt>
                <c:pt idx="2">
                  <c:v>Do not know</c:v>
                </c:pt>
              </c:strCache>
            </c:strRef>
          </c:cat>
          <c:val>
            <c:numRef>
              <c:f>'Tablice i slike'!$J$4:$J$6</c:f>
              <c:numCache>
                <c:formatCode>General</c:formatCode>
                <c:ptCount val="3"/>
                <c:pt idx="0">
                  <c:v>121</c:v>
                </c:pt>
                <c:pt idx="1">
                  <c:v>87</c:v>
                </c:pt>
                <c:pt idx="2">
                  <c:v>29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8060695538057736"/>
          <c:y val="4.7439188251120652E-2"/>
          <c:w val="0.28443899975101755"/>
          <c:h val="0.43763240594332531"/>
        </c:manualLayout>
      </c:layout>
      <c:overlay val="0"/>
      <c:spPr>
        <a:ln>
          <a:solidFill>
            <a:schemeClr val="tx1"/>
          </a:solidFill>
        </a:ln>
      </c:spPr>
      <c:txPr>
        <a:bodyPr/>
        <a:lstStyle/>
        <a:p>
          <a:pPr>
            <a:defRPr lang="hr-HR" sz="18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txPr>
    <a:bodyPr/>
    <a:lstStyle/>
    <a:p>
      <a:pPr>
        <a:defRPr sz="1800" b="1"/>
      </a:pPr>
      <a:endParaRPr lang="hu-H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359600235953242"/>
          <c:y val="6.7989696412306344E-2"/>
          <c:w val="0.45287806732520586"/>
          <c:h val="0.89819443851398428"/>
        </c:manualLayout>
      </c:layout>
      <c:pieChart>
        <c:varyColors val="1"/>
        <c:ser>
          <c:idx val="0"/>
          <c:order val="0"/>
          <c:tx>
            <c:strRef>
              <c:f>'Tablice i slike'!$AE$3</c:f>
              <c:strCache>
                <c:ptCount val="1"/>
                <c:pt idx="0">
                  <c:v>Number of enterprises</c:v>
                </c:pt>
              </c:strCache>
            </c:strRef>
          </c:tx>
          <c:dPt>
            <c:idx val="0"/>
            <c:bubble3D val="0"/>
            <c:spPr>
              <a:solidFill>
                <a:srgbClr val="6CC4F0"/>
              </a:solidFill>
              <a:ln>
                <a:solidFill>
                  <a:schemeClr val="tx1"/>
                </a:solidFill>
              </a:ln>
            </c:spPr>
          </c:dPt>
          <c:dPt>
            <c:idx val="1"/>
            <c:bubble3D val="0"/>
            <c:spPr>
              <a:ln>
                <a:solidFill>
                  <a:schemeClr val="tx1"/>
                </a:solidFill>
              </a:ln>
            </c:spPr>
          </c:dPt>
          <c:dPt>
            <c:idx val="2"/>
            <c:bubble3D val="0"/>
            <c:spPr>
              <a:ln>
                <a:solidFill>
                  <a:schemeClr val="tx1"/>
                </a:solidFill>
              </a:ln>
            </c:spPr>
          </c:dPt>
          <c:dPt>
            <c:idx val="3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dPt>
          <c:dLbls>
            <c:dLbl>
              <c:idx val="0"/>
              <c:layout>
                <c:manualLayout>
                  <c:x val="-2.4083918680018416E-2"/>
                  <c:y val="-1.175795282005708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2000">
                      <a:solidFill>
                        <a:srgbClr val="FF0000"/>
                      </a:solidFill>
                    </a:defRPr>
                  </a:pPr>
                  <a:endParaRPr lang="hu-HU"/>
                </a:p>
              </c:txPr>
              <c:dLblPos val="bestFit"/>
              <c:showLegendKey val="1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4.25010329647382E-2"/>
                  <c:y val="8.8184646150427735E-3"/>
                </c:manualLayout>
              </c:layout>
              <c:dLblPos val="bestFit"/>
              <c:showLegendKey val="1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>
                    <a:solidFill>
                      <a:schemeClr val="tx1"/>
                    </a:solidFill>
                  </a:defRPr>
                </a:pPr>
                <a:endParaRPr lang="hu-HU"/>
              </a:p>
            </c:txPr>
            <c:dLblPos val="outEnd"/>
            <c:showLegendKey val="1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'Tablice i slike'!$AD$4:$AD$8</c:f>
              <c:strCache>
                <c:ptCount val="5"/>
                <c:pt idx="0">
                  <c:v>Nothing</c:v>
                </c:pt>
                <c:pt idx="1">
                  <c:v>Less than 10,000 HRK</c:v>
                </c:pt>
                <c:pt idx="2">
                  <c:v>Between 10,000 and 50,000 HRK</c:v>
                </c:pt>
                <c:pt idx="3">
                  <c:v>More than 50,000 HRK</c:v>
                </c:pt>
                <c:pt idx="4">
                  <c:v>Do not know</c:v>
                </c:pt>
              </c:strCache>
            </c:strRef>
          </c:cat>
          <c:val>
            <c:numRef>
              <c:f>'Tablice i slike'!$AE$4:$AE$8</c:f>
              <c:numCache>
                <c:formatCode>General</c:formatCode>
                <c:ptCount val="5"/>
                <c:pt idx="0">
                  <c:v>119</c:v>
                </c:pt>
                <c:pt idx="1">
                  <c:v>66</c:v>
                </c:pt>
                <c:pt idx="2">
                  <c:v>21</c:v>
                </c:pt>
                <c:pt idx="3">
                  <c:v>1</c:v>
                </c:pt>
                <c:pt idx="4">
                  <c:v>30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9763950824631593"/>
          <c:y val="3.6772266728927409E-2"/>
          <c:w val="0.29313709829273016"/>
          <c:h val="0.66508140856406639"/>
        </c:manualLayout>
      </c:layout>
      <c:overlay val="0"/>
      <c:spPr>
        <a:ln>
          <a:solidFill>
            <a:schemeClr val="tx1"/>
          </a:solidFill>
        </a:ln>
      </c:spPr>
    </c:legend>
    <c:plotVisOnly val="1"/>
    <c:dispBlanksAs val="gap"/>
    <c:showDLblsOverMax val="0"/>
  </c:chart>
  <c:txPr>
    <a:bodyPr/>
    <a:lstStyle/>
    <a:p>
      <a:pPr>
        <a:defRPr sz="1800" b="1"/>
      </a:pPr>
      <a:endParaRPr lang="hu-H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8.4034351814503305E-2"/>
          <c:y val="7.9006734845514473E-2"/>
          <c:w val="0.44519163680165819"/>
          <c:h val="0.87147297938387758"/>
        </c:manualLayout>
      </c:layout>
      <c:pieChart>
        <c:varyColors val="1"/>
        <c:ser>
          <c:idx val="0"/>
          <c:order val="0"/>
          <c:tx>
            <c:strRef>
              <c:f>'Tablice i slike'!$AN$4</c:f>
              <c:strCache>
                <c:ptCount val="1"/>
                <c:pt idx="0">
                  <c:v>Number of enterprises</c:v>
                </c:pt>
              </c:strCache>
            </c:strRef>
          </c:tx>
          <c:dPt>
            <c:idx val="0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</c:dPt>
          <c:dPt>
            <c:idx val="1"/>
            <c:bubble3D val="0"/>
            <c:spPr>
              <a:ln>
                <a:solidFill>
                  <a:schemeClr val="tx1"/>
                </a:solidFill>
              </a:ln>
            </c:spPr>
          </c:dPt>
          <c:dPt>
            <c:idx val="2"/>
            <c:bubble3D val="0"/>
            <c:spPr>
              <a:solidFill>
                <a:srgbClr val="6CC4F0"/>
              </a:solidFill>
              <a:ln>
                <a:solidFill>
                  <a:schemeClr val="tx1"/>
                </a:solidFill>
              </a:ln>
            </c:spPr>
          </c:dPt>
          <c:dPt>
            <c:idx val="3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dPt>
          <c:dLbls>
            <c:dLbl>
              <c:idx val="1"/>
              <c:layout>
                <c:manualLayout>
                  <c:x val="-4.216236494348749E-2"/>
                  <c:y val="5.0436745450105957E-17"/>
                </c:manualLayout>
              </c:layout>
              <c:dLblPos val="bestFit"/>
              <c:showLegendKey val="1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2400">
                      <a:solidFill>
                        <a:srgbClr val="FF0000"/>
                      </a:solidFill>
                    </a:defRPr>
                  </a:pPr>
                  <a:endParaRPr lang="hu-HU"/>
                </a:p>
              </c:txPr>
              <c:dLblPos val="outEnd"/>
              <c:showLegendKey val="1"/>
              <c:showVal val="1"/>
              <c:showCatName val="0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>
                    <a:solidFill>
                      <a:schemeClr val="tx1"/>
                    </a:solidFill>
                  </a:defRPr>
                </a:pPr>
                <a:endParaRPr lang="hu-HU"/>
              </a:p>
            </c:txPr>
            <c:dLblPos val="outEnd"/>
            <c:showLegendKey val="1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'Tablice i slike'!$AM$5:$AM$7</c:f>
              <c:strCache>
                <c:ptCount val="3"/>
                <c:pt idx="0">
                  <c:v>Satisfied with the offer</c:v>
                </c:pt>
                <c:pt idx="1">
                  <c:v>Not satisfied with the offer</c:v>
                </c:pt>
                <c:pt idx="2">
                  <c:v>Do not know anything about available statistical courses on the Croatian market</c:v>
                </c:pt>
              </c:strCache>
            </c:strRef>
          </c:cat>
          <c:val>
            <c:numRef>
              <c:f>'Tablice i slike'!$AN$5:$AN$7</c:f>
              <c:numCache>
                <c:formatCode>General</c:formatCode>
                <c:ptCount val="3"/>
                <c:pt idx="0">
                  <c:v>21</c:v>
                </c:pt>
                <c:pt idx="1">
                  <c:v>41</c:v>
                </c:pt>
                <c:pt idx="2">
                  <c:v>175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6644080475892475"/>
          <c:y val="5.965396454728795E-3"/>
          <c:w val="0.33355919524107519"/>
          <c:h val="0.49849727811727601"/>
        </c:manualLayout>
      </c:layout>
      <c:overlay val="0"/>
      <c:spPr>
        <a:ln>
          <a:solidFill>
            <a:schemeClr val="tx1"/>
          </a:solidFill>
        </a:ln>
      </c:spPr>
      <c:txPr>
        <a:bodyPr/>
        <a:lstStyle/>
        <a:p>
          <a:pPr>
            <a:defRPr>
              <a:solidFill>
                <a:schemeClr val="tx1"/>
              </a:solidFill>
            </a:defRPr>
          </a:pPr>
          <a:endParaRPr lang="hu-HU"/>
        </a:p>
      </c:txPr>
    </c:legend>
    <c:plotVisOnly val="1"/>
    <c:dispBlanksAs val="gap"/>
    <c:showDLblsOverMax val="0"/>
  </c:chart>
  <c:txPr>
    <a:bodyPr/>
    <a:lstStyle/>
    <a:p>
      <a:pPr>
        <a:defRPr sz="1800" b="1">
          <a:solidFill>
            <a:srgbClr val="0070C0"/>
          </a:solidFill>
        </a:defRPr>
      </a:pPr>
      <a:endParaRPr lang="hu-H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D0CA1A-B1EF-4E0B-A5F9-0C406945C399}" type="datetimeFigureOut">
              <a:rPr lang="hr-HR" smtClean="0"/>
              <a:t>21.10.2016.</a:t>
            </a:fld>
            <a:endParaRPr lang="hr-HR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Rezervirano mjesto bilježaka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45788B-EA2C-4536-A871-8E8E8966A12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801977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5788B-EA2C-4536-A871-8E8E8966A127}" type="slidenum">
              <a:rPr lang="hr-HR" smtClean="0"/>
              <a:t>1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3631088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5788B-EA2C-4536-A871-8E8E8966A127}" type="slidenum">
              <a:rPr lang="hr-HR" smtClean="0"/>
              <a:t>13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690966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 smtClean="0"/>
              <a:t>Uredite stil podnaslova matrice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3A88C-88DF-46FB-9A36-80C4204CD703}" type="datetime1">
              <a:rPr lang="hr-HR" smtClean="0"/>
              <a:t>21.10.2016.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Conference of European Statistics Stakeholders, Budapest, 20-21 October 2016</a:t>
            </a:r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37203-1DAD-46D9-A379-A8B3B2F0C7E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35150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AD7B7-C27D-474B-BDB4-0BC61970D169}" type="datetime1">
              <a:rPr lang="hr-HR" smtClean="0"/>
              <a:t>21.10.2016.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Conference of European Statistics Stakeholders, Budapest, 20-21 October 2016</a:t>
            </a:r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37203-1DAD-46D9-A379-A8B3B2F0C7E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351130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j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6D232-8F79-4F9A-BAF5-9F14A97A8CA1}" type="datetime1">
              <a:rPr lang="hr-HR" smtClean="0"/>
              <a:t>21.10.2016.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Conference of European Statistics Stakeholders, Budapest, 20-21 October 2016</a:t>
            </a:r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37203-1DAD-46D9-A379-A8B3B2F0C7E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4970331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C69DB-467B-428A-9B43-6D0B635A30A9}" type="datetime1">
              <a:rPr lang="hr-HR" smtClean="0"/>
              <a:t>21.10.2016.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Conference of European Statistics Stakeholders, Budapest, 20-21 October 2016</a:t>
            </a:r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37203-1DAD-46D9-A379-A8B3B2F0C7E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2897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7" name="Rezervirano mjesto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FB849-6B4B-437B-80C8-010AF8009C49}" type="datetime1">
              <a:rPr lang="hr-HR" smtClean="0"/>
              <a:t>21.10.2016.</a:t>
            </a:fld>
            <a:endParaRPr lang="hr-HR"/>
          </a:p>
        </p:txBody>
      </p:sp>
      <p:sp>
        <p:nvSpPr>
          <p:cNvPr id="8" name="Rezervirano mjesto podnožj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Conference of European Statistics Stakeholders, Budapest, 20-21 October 2016</a:t>
            </a:r>
            <a:endParaRPr lang="hr-HR"/>
          </a:p>
        </p:txBody>
      </p:sp>
      <p:sp>
        <p:nvSpPr>
          <p:cNvPr id="9" name="Rezervirano mjesto broja slajd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37203-1DAD-46D9-A379-A8B3B2F0C7E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7003392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3A6CC-4A2F-4F5E-98E8-D6B038B48C47}" type="datetime1">
              <a:rPr lang="hr-HR" smtClean="0"/>
              <a:t>21.10.2016.</a:t>
            </a:fld>
            <a:endParaRPr lang="hr-HR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Conference of European Statistics Stakeholders, Budapest, 20-21 October 2016</a:t>
            </a:r>
            <a:endParaRPr lang="hr-HR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37203-1DAD-46D9-A379-A8B3B2F0C7E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77728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4A1CE-DFDC-4754-A974-F654F406ED28}" type="datetime1">
              <a:rPr lang="hr-HR" smtClean="0"/>
              <a:t>21.10.2016.</a:t>
            </a:fld>
            <a:endParaRPr lang="hr-HR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Conference of European Statistics Stakeholders, Budapest, 20-21 October 2016</a:t>
            </a:r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37203-1DAD-46D9-A379-A8B3B2F0C7E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1770992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934CD-1E57-4ED4-B763-C2CB49F5D919}" type="datetime1">
              <a:rPr lang="hr-HR" smtClean="0"/>
              <a:t>21.10.2016.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Conference of European Statistics Stakeholders, Budapest, 20-21 October 2016</a:t>
            </a:r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37203-1DAD-46D9-A379-A8B3B2F0C7E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167271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539A3-DAE7-403D-AE0D-987D3881A314}" type="datetime1">
              <a:rPr lang="hr-HR" smtClean="0"/>
              <a:t>21.10.2016.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Conference of European Statistics Stakeholders, Budapest, 20-21 October 2016</a:t>
            </a:r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37203-1DAD-46D9-A379-A8B3B2F0C7E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94632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4F5F4-A18D-415B-B776-27424B7CD7F1}" type="datetime1">
              <a:rPr lang="hr-HR" smtClean="0"/>
              <a:t>21.10.2016.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Conference of European Statistics Stakeholders, Budapest, 20-21 October 2016</a:t>
            </a:r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37203-1DAD-46D9-A379-A8B3B2F0C7E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2292973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A750C-BA70-4DA0-AD2D-09E042C9922A}" type="datetime1">
              <a:rPr lang="hr-HR" smtClean="0"/>
              <a:t>21.10.2016.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Conference of European Statistics Stakeholders, Budapest, 20-21 October 2016</a:t>
            </a:r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37203-1DAD-46D9-A379-A8B3B2F0C7E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400569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1635AD-D1F8-4723-A8D8-6AD03D8E6A2D}" type="datetime1">
              <a:rPr lang="hr-HR" smtClean="0"/>
              <a:t>21.10.2016.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Conference of European Statistics Stakeholders, Budapest, 20-21 October 2016</a:t>
            </a:r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737203-1DAD-46D9-A379-A8B3B2F0C7E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271567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bzmuk@efzg.hr" TargetMode="External"/><Relationship Id="rId2" Type="http://schemas.openxmlformats.org/officeDocument/2006/relationships/hyperlink" Target="mailto:kdumicic@efzg.hr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2020310" y="2132856"/>
            <a:ext cx="8324163" cy="1872208"/>
          </a:xfrm>
        </p:spPr>
        <p:txBody>
          <a:bodyPr>
            <a:normAutofit fontScale="90000"/>
          </a:bodyPr>
          <a:lstStyle/>
          <a:p>
            <a:r>
              <a:rPr lang="en-GB" b="1" noProof="0" dirty="0" smtClean="0"/>
              <a:t>Enhancing Statistical Culture: </a:t>
            </a:r>
            <a:br>
              <a:rPr lang="en-GB" b="1" noProof="0" dirty="0" smtClean="0"/>
            </a:br>
            <a:r>
              <a:rPr lang="en-GB" b="1" noProof="0" dirty="0" smtClean="0"/>
              <a:t>The Unused Potential of </a:t>
            </a:r>
            <a:br>
              <a:rPr lang="en-GB" b="1" noProof="0" dirty="0" smtClean="0"/>
            </a:br>
            <a:r>
              <a:rPr lang="en-GB" b="1" noProof="0" dirty="0" smtClean="0"/>
              <a:t>Croatian Enterprises</a:t>
            </a:r>
            <a:endParaRPr lang="en-GB" b="1" noProof="0" dirty="0"/>
          </a:p>
        </p:txBody>
      </p:sp>
      <p:sp>
        <p:nvSpPr>
          <p:cNvPr id="4" name="Podnaslov 2"/>
          <p:cNvSpPr txBox="1">
            <a:spLocks/>
          </p:cNvSpPr>
          <p:nvPr/>
        </p:nvSpPr>
        <p:spPr>
          <a:xfrm>
            <a:off x="2033960" y="4653136"/>
            <a:ext cx="8280920" cy="1847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hr-HR" sz="2000" b="1" dirty="0" err="1">
                <a:solidFill>
                  <a:schemeClr val="tx1"/>
                </a:solidFill>
              </a:rPr>
              <a:t>Professor</a:t>
            </a:r>
            <a:r>
              <a:rPr lang="hr-HR" sz="2000" b="1" dirty="0">
                <a:solidFill>
                  <a:schemeClr val="tx1"/>
                </a:solidFill>
              </a:rPr>
              <a:t> Ksenija Dumičić, </a:t>
            </a:r>
            <a:r>
              <a:rPr lang="hr-HR" sz="2000" b="1" dirty="0" err="1">
                <a:solidFill>
                  <a:schemeClr val="tx1"/>
                </a:solidFill>
              </a:rPr>
              <a:t>PhD</a:t>
            </a:r>
            <a:endParaRPr lang="hr-HR" sz="2000" b="1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</a:pPr>
            <a:r>
              <a:rPr lang="hr-HR" sz="2000" b="1" dirty="0">
                <a:solidFill>
                  <a:schemeClr val="tx1"/>
                </a:solidFill>
              </a:rPr>
              <a:t>Senior </a:t>
            </a:r>
            <a:r>
              <a:rPr lang="en-GB" sz="2000" b="1" dirty="0">
                <a:solidFill>
                  <a:schemeClr val="tx1"/>
                </a:solidFill>
              </a:rPr>
              <a:t>Assistant Berislav Žmuk</a:t>
            </a:r>
            <a:r>
              <a:rPr lang="hr-HR" sz="2000" b="1" dirty="0">
                <a:solidFill>
                  <a:schemeClr val="tx1"/>
                </a:solidFill>
              </a:rPr>
              <a:t>, </a:t>
            </a:r>
            <a:r>
              <a:rPr lang="hr-HR" sz="2000" b="1" dirty="0" err="1">
                <a:solidFill>
                  <a:schemeClr val="tx1"/>
                </a:solidFill>
              </a:rPr>
              <a:t>PhD</a:t>
            </a:r>
            <a:endParaRPr lang="hr-HR" sz="2000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</a:pPr>
            <a:r>
              <a:rPr lang="en-GB" sz="2000" b="1" dirty="0">
                <a:solidFill>
                  <a:schemeClr val="tx1"/>
                </a:solidFill>
              </a:rPr>
              <a:t>Faculty of Economics and Business, University of </a:t>
            </a:r>
            <a:r>
              <a:rPr lang="en-GB" sz="2000" b="1" dirty="0">
                <a:solidFill>
                  <a:schemeClr val="tx1"/>
                </a:solidFill>
              </a:rPr>
              <a:t>Zagreb</a:t>
            </a:r>
            <a:r>
              <a:rPr lang="hr-HR" sz="2000" b="1" dirty="0">
                <a:solidFill>
                  <a:schemeClr val="tx1"/>
                </a:solidFill>
              </a:rPr>
              <a:t>, Croatia</a:t>
            </a:r>
            <a:endParaRPr lang="hr-HR" sz="2000" b="1" dirty="0">
              <a:solidFill>
                <a:schemeClr val="tx1"/>
              </a:solidFill>
            </a:endParaRPr>
          </a:p>
        </p:txBody>
      </p:sp>
      <p:pic>
        <p:nvPicPr>
          <p:cNvPr id="3" name="Slika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116632"/>
            <a:ext cx="9144000" cy="750379"/>
          </a:xfrm>
          <a:prstGeom prst="rect">
            <a:avLst/>
          </a:prstGeom>
        </p:spPr>
      </p:pic>
      <p:pic>
        <p:nvPicPr>
          <p:cNvPr id="5" name="Slika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1178" y="5733257"/>
            <a:ext cx="4082424" cy="1007465"/>
          </a:xfrm>
          <a:prstGeom prst="rect">
            <a:avLst/>
          </a:prstGeom>
          <a:ln w="63500"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3934066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Naslov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778098"/>
          </a:xfrm>
        </p:spPr>
        <p:txBody>
          <a:bodyPr>
            <a:normAutofit/>
          </a:bodyPr>
          <a:lstStyle/>
          <a:p>
            <a:r>
              <a:rPr lang="en-GB" altLang="sr-Latn-RS" sz="4000" dirty="0"/>
              <a:t>INTRODUCTION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1568066" y="1268760"/>
            <a:ext cx="8992430" cy="5184428"/>
          </a:xfrm>
        </p:spPr>
        <p:txBody>
          <a:bodyPr rtlCol="0">
            <a:normAutofit/>
          </a:bodyPr>
          <a:lstStyle/>
          <a:p>
            <a:pPr marL="0" indent="0">
              <a:buNone/>
              <a:defRPr/>
            </a:pPr>
            <a:r>
              <a:rPr lang="en-GB" sz="2800" b="1" dirty="0"/>
              <a:t>The research questions are</a:t>
            </a:r>
            <a:r>
              <a:rPr lang="hr-HR" sz="2800" b="1" dirty="0"/>
              <a:t>:</a:t>
            </a:r>
          </a:p>
          <a:p>
            <a:pPr>
              <a:defRPr/>
            </a:pPr>
            <a:r>
              <a:rPr lang="hr-HR" sz="2800" b="1" dirty="0"/>
              <a:t>D</a:t>
            </a:r>
            <a:r>
              <a:rPr lang="en-GB" sz="2800" b="1" dirty="0"/>
              <a:t>o Croatian enterprises</a:t>
            </a:r>
            <a:r>
              <a:rPr lang="hr-HR" sz="2800" b="1" dirty="0"/>
              <a:t> </a:t>
            </a:r>
            <a:r>
              <a:rPr lang="en-GB" sz="2800" b="1" dirty="0"/>
              <a:t>recognize the usefulness of statistical methods use</a:t>
            </a:r>
            <a:r>
              <a:rPr lang="en-GB" sz="2800" dirty="0"/>
              <a:t>, using them for the right purpose in a right way</a:t>
            </a:r>
            <a:r>
              <a:rPr lang="hr-HR" sz="2800" dirty="0"/>
              <a:t>?</a:t>
            </a:r>
            <a:r>
              <a:rPr lang="en-GB" sz="2800" dirty="0">
                <a:solidFill>
                  <a:srgbClr val="FF0000"/>
                </a:solidFill>
              </a:rPr>
              <a:t> </a:t>
            </a:r>
          </a:p>
          <a:p>
            <a:pPr>
              <a:defRPr/>
            </a:pPr>
            <a:r>
              <a:rPr lang="hr-HR" sz="2800" b="1" dirty="0" err="1"/>
              <a:t>Why</a:t>
            </a:r>
            <a:r>
              <a:rPr lang="hr-HR" sz="2800" b="1" dirty="0"/>
              <a:t> </a:t>
            </a:r>
            <a:r>
              <a:rPr lang="hr-HR" sz="2800" b="1" dirty="0" err="1"/>
              <a:t>they</a:t>
            </a:r>
            <a:r>
              <a:rPr lang="hr-HR" sz="2800" b="1" dirty="0"/>
              <a:t> </a:t>
            </a:r>
            <a:r>
              <a:rPr lang="hr-HR" sz="2800" b="1" dirty="0"/>
              <a:t>u</a:t>
            </a:r>
            <a:r>
              <a:rPr lang="hr-HR" sz="2800" b="1" dirty="0"/>
              <a:t>se </a:t>
            </a:r>
            <a:r>
              <a:rPr lang="hr-HR" sz="2800" b="1" dirty="0" err="1"/>
              <a:t>them</a:t>
            </a:r>
            <a:r>
              <a:rPr lang="hr-HR" sz="2800" b="1" dirty="0"/>
              <a:t>? </a:t>
            </a:r>
            <a:r>
              <a:rPr lang="hr-HR" sz="2800" dirty="0"/>
              <a:t>Do </a:t>
            </a:r>
            <a:r>
              <a:rPr lang="en-GB" sz="2800" dirty="0"/>
              <a:t>they use them only because these methods are used by their competitors and because their use is obligatory according to certain business standards</a:t>
            </a:r>
            <a:r>
              <a:rPr lang="hr-HR" sz="2800" dirty="0"/>
              <a:t>?</a:t>
            </a:r>
          </a:p>
          <a:p>
            <a:pPr>
              <a:defRPr/>
            </a:pPr>
            <a:r>
              <a:rPr lang="hr-HR" sz="2800" b="1" dirty="0" err="1"/>
              <a:t>Why</a:t>
            </a:r>
            <a:r>
              <a:rPr lang="hr-HR" sz="2800" b="1" dirty="0"/>
              <a:t> </a:t>
            </a:r>
            <a:r>
              <a:rPr lang="hr-HR" sz="2800" b="1" dirty="0" err="1"/>
              <a:t>they</a:t>
            </a:r>
            <a:r>
              <a:rPr lang="hr-HR" sz="2800" b="1" dirty="0"/>
              <a:t> </a:t>
            </a:r>
            <a:r>
              <a:rPr lang="hr-HR" sz="2800" b="1" dirty="0" err="1"/>
              <a:t>dont’use</a:t>
            </a:r>
            <a:r>
              <a:rPr lang="hr-HR" sz="2800" b="1" dirty="0"/>
              <a:t> </a:t>
            </a:r>
            <a:r>
              <a:rPr lang="hr-HR" sz="2800" b="1" dirty="0" err="1"/>
              <a:t>them</a:t>
            </a:r>
            <a:r>
              <a:rPr lang="hr-HR" sz="2800" b="1" dirty="0"/>
              <a:t>? </a:t>
            </a:r>
            <a:r>
              <a:rPr lang="hr-HR" sz="2800" dirty="0" err="1"/>
              <a:t>If</a:t>
            </a:r>
            <a:r>
              <a:rPr lang="hr-HR" sz="2800" dirty="0"/>
              <a:t> </a:t>
            </a:r>
            <a:r>
              <a:rPr lang="hr-HR" sz="2800" dirty="0" err="1"/>
              <a:t>they</a:t>
            </a:r>
            <a:r>
              <a:rPr lang="hr-HR" sz="2800" dirty="0"/>
              <a:t> </a:t>
            </a:r>
            <a:r>
              <a:rPr lang="hr-HR" sz="2800" dirty="0" err="1"/>
              <a:t>don’t</a:t>
            </a:r>
            <a:r>
              <a:rPr lang="hr-HR" sz="2800" dirty="0"/>
              <a:t> use </a:t>
            </a:r>
            <a:r>
              <a:rPr lang="hr-HR" sz="2800" dirty="0" err="1"/>
              <a:t>them</a:t>
            </a:r>
            <a:r>
              <a:rPr lang="hr-HR" sz="2800" dirty="0"/>
              <a:t>, </a:t>
            </a:r>
            <a:r>
              <a:rPr lang="hr-HR" sz="2800" dirty="0" err="1"/>
              <a:t>is</a:t>
            </a:r>
            <a:r>
              <a:rPr lang="hr-HR" sz="2800" dirty="0"/>
              <a:t> </a:t>
            </a:r>
            <a:r>
              <a:rPr lang="hr-HR" sz="2800" dirty="0" err="1"/>
              <a:t>it</a:t>
            </a:r>
            <a:r>
              <a:rPr lang="hr-HR" sz="2800" dirty="0"/>
              <a:t> </a:t>
            </a:r>
            <a:r>
              <a:rPr lang="hr-HR" sz="2800" dirty="0" err="1"/>
              <a:t>because</a:t>
            </a:r>
            <a:r>
              <a:rPr lang="hr-HR" sz="2800" dirty="0"/>
              <a:t> of </a:t>
            </a:r>
            <a:r>
              <a:rPr lang="hr-HR" sz="2800" dirty="0" err="1"/>
              <a:t>the</a:t>
            </a:r>
            <a:r>
              <a:rPr lang="hr-HR" sz="2800" dirty="0"/>
              <a:t> </a:t>
            </a:r>
            <a:r>
              <a:rPr lang="hr-HR" sz="2800" dirty="0" err="1"/>
              <a:t>lack</a:t>
            </a:r>
            <a:r>
              <a:rPr lang="hr-HR" sz="2800" dirty="0"/>
              <a:t> of </a:t>
            </a:r>
            <a:r>
              <a:rPr lang="hr-HR" sz="2800" dirty="0" err="1"/>
              <a:t>knowledge</a:t>
            </a:r>
            <a:r>
              <a:rPr lang="hr-HR" sz="2800" dirty="0"/>
              <a:t> </a:t>
            </a:r>
            <a:r>
              <a:rPr lang="hr-HR" sz="2800" dirty="0" err="1"/>
              <a:t>or</a:t>
            </a:r>
            <a:r>
              <a:rPr lang="hr-HR" sz="2800" dirty="0"/>
              <a:t> …?</a:t>
            </a:r>
          </a:p>
          <a:p>
            <a:pPr>
              <a:defRPr/>
            </a:pPr>
            <a:r>
              <a:rPr lang="hr-HR" sz="2800" dirty="0"/>
              <a:t>….</a:t>
            </a:r>
            <a:r>
              <a:rPr lang="en-GB" sz="2800" dirty="0"/>
              <a:t> </a:t>
            </a:r>
          </a:p>
        </p:txBody>
      </p:sp>
      <p:sp>
        <p:nvSpPr>
          <p:cNvPr id="5" name="Rezervirano mjesto podnožja 3"/>
          <p:cNvSpPr txBox="1">
            <a:spLocks/>
          </p:cNvSpPr>
          <p:nvPr/>
        </p:nvSpPr>
        <p:spPr>
          <a:xfrm>
            <a:off x="1568067" y="6525345"/>
            <a:ext cx="9099933" cy="3161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sr-Latn-R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Conference of European Statistics Stakeholders, Budapest, 20-21 October 2016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731024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en-GB" sz="4000" dirty="0"/>
              <a:t>DATA AND METHODS</a:t>
            </a:r>
            <a:endParaRPr lang="en-GB" sz="4000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1631504" y="836712"/>
            <a:ext cx="9036496" cy="5884763"/>
          </a:xfrm>
        </p:spPr>
        <p:txBody>
          <a:bodyPr>
            <a:normAutofit/>
          </a:bodyPr>
          <a:lstStyle/>
          <a:p>
            <a:r>
              <a:rPr lang="en-GB" sz="2800" dirty="0"/>
              <a:t>In order to inspect and get answers to the research questions a </a:t>
            </a:r>
            <a:r>
              <a:rPr lang="en-GB" sz="2800" b="1" dirty="0">
                <a:solidFill>
                  <a:srgbClr val="0070C0"/>
                </a:solidFill>
              </a:rPr>
              <a:t>web survey </a:t>
            </a:r>
            <a:r>
              <a:rPr lang="en-GB" sz="2800" dirty="0"/>
              <a:t>on a </a:t>
            </a:r>
            <a:r>
              <a:rPr lang="en-GB" sz="2800" b="1" dirty="0">
                <a:solidFill>
                  <a:srgbClr val="0070C0"/>
                </a:solidFill>
              </a:rPr>
              <a:t>sample of Croatian enterprises </a:t>
            </a:r>
            <a:r>
              <a:rPr lang="en-GB" sz="2800" dirty="0"/>
              <a:t>was conducted.</a:t>
            </a:r>
          </a:p>
          <a:p>
            <a:r>
              <a:rPr lang="en-GB" sz="2800" dirty="0"/>
              <a:t>Survey period: </a:t>
            </a:r>
            <a:r>
              <a:rPr lang="en-GB" sz="2800" b="1" dirty="0"/>
              <a:t>October 2012 – February 2013</a:t>
            </a:r>
          </a:p>
          <a:p>
            <a:r>
              <a:rPr lang="en-GB" sz="2800" dirty="0"/>
              <a:t>Sampling frame: </a:t>
            </a:r>
            <a:r>
              <a:rPr lang="en-GB" sz="2800" b="1" dirty="0"/>
              <a:t>Croatian Company Directory of the Croatian Chamber of Economy</a:t>
            </a:r>
          </a:p>
          <a:p>
            <a:r>
              <a:rPr lang="en-GB" sz="2800" dirty="0"/>
              <a:t>Population size: </a:t>
            </a:r>
            <a:r>
              <a:rPr lang="en-GB" sz="2800" b="1" dirty="0"/>
              <a:t>N=26.186 enterprises</a:t>
            </a:r>
          </a:p>
          <a:p>
            <a:r>
              <a:rPr lang="en-GB" sz="2800" dirty="0"/>
              <a:t>Sample size: </a:t>
            </a:r>
            <a:r>
              <a:rPr lang="en-GB" sz="2800" b="1" dirty="0"/>
              <a:t>n=667 enterprises</a:t>
            </a:r>
          </a:p>
          <a:p>
            <a:r>
              <a:rPr lang="en-GB" sz="2800" dirty="0"/>
              <a:t>Response rate 1 (AAPOR definition): </a:t>
            </a:r>
            <a:r>
              <a:rPr lang="en-GB" sz="2800" b="1" dirty="0"/>
              <a:t>2.55% </a:t>
            </a:r>
            <a:r>
              <a:rPr lang="en-GB" sz="2800" dirty="0"/>
              <a:t>(the number of eligible sample units that cooperate in a survey )</a:t>
            </a:r>
            <a:endParaRPr lang="en-GB" sz="2800" b="1" dirty="0"/>
          </a:p>
          <a:p>
            <a:r>
              <a:rPr lang="en-GB" sz="2800" dirty="0"/>
              <a:t>Questionnaire design: </a:t>
            </a:r>
            <a:r>
              <a:rPr lang="en-GB" sz="2800" b="1" dirty="0"/>
              <a:t>overall 6 groups of questions with 32 questions in total</a:t>
            </a:r>
            <a:endParaRPr lang="en-GB" sz="2400" dirty="0"/>
          </a:p>
          <a:p>
            <a:endParaRPr lang="en-GB" sz="2400" dirty="0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11"/>
          </p:nvPr>
        </p:nvSpPr>
        <p:spPr>
          <a:xfrm>
            <a:off x="1568067" y="6525345"/>
            <a:ext cx="9099933" cy="316131"/>
          </a:xfrm>
        </p:spPr>
        <p:txBody>
          <a:bodyPr/>
          <a:lstStyle/>
          <a:p>
            <a:r>
              <a:rPr lang="en-US" dirty="0" smtClean="0"/>
              <a:t>Conference of European Statistics Stakeholders, Budapest, 20-21 October 2016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014343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981200" y="274639"/>
            <a:ext cx="8229600" cy="581967"/>
          </a:xfrm>
        </p:spPr>
        <p:txBody>
          <a:bodyPr>
            <a:noAutofit/>
          </a:bodyPr>
          <a:lstStyle/>
          <a:p>
            <a:r>
              <a:rPr lang="en-GB" sz="4000" dirty="0"/>
              <a:t>DATA AND METHODS</a:t>
            </a:r>
            <a:endParaRPr lang="en-GB" sz="4000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1703512" y="1124744"/>
            <a:ext cx="8964488" cy="5328592"/>
          </a:xfrm>
        </p:spPr>
        <p:txBody>
          <a:bodyPr>
            <a:normAutofit lnSpcReduction="10000"/>
          </a:bodyPr>
          <a:lstStyle/>
          <a:p>
            <a:r>
              <a:rPr lang="en-GB" sz="2800" b="1" dirty="0"/>
              <a:t>Enterprises which </a:t>
            </a:r>
            <a:r>
              <a:rPr lang="en-GB" sz="2800" b="1" dirty="0">
                <a:solidFill>
                  <a:srgbClr val="0070C0"/>
                </a:solidFill>
              </a:rPr>
              <a:t>use</a:t>
            </a:r>
            <a:r>
              <a:rPr lang="en-GB" sz="2800" b="1" dirty="0"/>
              <a:t> statistical methods:</a:t>
            </a:r>
          </a:p>
          <a:p>
            <a:pPr lvl="1"/>
            <a:r>
              <a:rPr lang="en-GB" noProof="0" dirty="0" smtClean="0"/>
              <a:t>Overall 5 groups of questions with 28 questions</a:t>
            </a:r>
          </a:p>
          <a:p>
            <a:pPr lvl="1"/>
            <a:r>
              <a:rPr lang="en-GB" noProof="0" dirty="0" smtClean="0"/>
              <a:t>Approximated time needed to complete the questionnaire: 15-20 minutes</a:t>
            </a:r>
          </a:p>
          <a:p>
            <a:pPr lvl="1"/>
            <a:r>
              <a:rPr lang="en-GB" noProof="0" dirty="0" smtClean="0"/>
              <a:t>Number of enterprises: </a:t>
            </a:r>
            <a:r>
              <a:rPr lang="en-GB" b="1" noProof="0" dirty="0" smtClean="0">
                <a:solidFill>
                  <a:srgbClr val="0070C0"/>
                </a:solidFill>
              </a:rPr>
              <a:t>237</a:t>
            </a:r>
          </a:p>
          <a:p>
            <a:endParaRPr lang="en-GB" sz="2800" dirty="0"/>
          </a:p>
          <a:p>
            <a:r>
              <a:rPr lang="en-GB" sz="2800" b="1" dirty="0"/>
              <a:t>Enterprises which </a:t>
            </a:r>
            <a:r>
              <a:rPr lang="en-GB" sz="2800" b="1" dirty="0">
                <a:solidFill>
                  <a:srgbClr val="0070C0"/>
                </a:solidFill>
              </a:rPr>
              <a:t>do not use </a:t>
            </a:r>
            <a:r>
              <a:rPr lang="en-GB" sz="2800" b="1" dirty="0"/>
              <a:t>statistical methods:</a:t>
            </a:r>
          </a:p>
          <a:p>
            <a:pPr lvl="1"/>
            <a:r>
              <a:rPr lang="en-GB" noProof="0" dirty="0" smtClean="0"/>
              <a:t>Overall 3 groups of questions with 11 questions</a:t>
            </a:r>
          </a:p>
          <a:p>
            <a:pPr lvl="1"/>
            <a:r>
              <a:rPr lang="en-GB" noProof="0" dirty="0" smtClean="0"/>
              <a:t>Approximated time needed to complete the questionnaire: 5-10 minutes</a:t>
            </a:r>
          </a:p>
          <a:p>
            <a:pPr lvl="1"/>
            <a:r>
              <a:rPr lang="en-GB" noProof="0" dirty="0" smtClean="0"/>
              <a:t>Number of enterprises: </a:t>
            </a:r>
            <a:r>
              <a:rPr lang="en-GB" b="1" noProof="0" dirty="0" smtClean="0">
                <a:solidFill>
                  <a:srgbClr val="0070C0"/>
                </a:solidFill>
              </a:rPr>
              <a:t>430</a:t>
            </a:r>
          </a:p>
          <a:p>
            <a:endParaRPr lang="en-GB" sz="2400" b="1" dirty="0"/>
          </a:p>
          <a:p>
            <a:endParaRPr lang="en-GB" sz="2400" b="1" dirty="0"/>
          </a:p>
          <a:p>
            <a:endParaRPr lang="en-GB" sz="2400" dirty="0"/>
          </a:p>
          <a:p>
            <a:endParaRPr lang="en-GB" sz="2400" dirty="0"/>
          </a:p>
        </p:txBody>
      </p:sp>
      <p:sp>
        <p:nvSpPr>
          <p:cNvPr id="5" name="Rezervirano mjesto podnožja 3"/>
          <p:cNvSpPr txBox="1">
            <a:spLocks/>
          </p:cNvSpPr>
          <p:nvPr/>
        </p:nvSpPr>
        <p:spPr>
          <a:xfrm>
            <a:off x="1568067" y="6525345"/>
            <a:ext cx="9099933" cy="3161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sr-Latn-R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Conference of European Statistics Stakeholders, Budapest, 20-21 October 2016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519570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981200" y="116632"/>
            <a:ext cx="8229600" cy="745058"/>
          </a:xfrm>
        </p:spPr>
        <p:txBody>
          <a:bodyPr>
            <a:normAutofit/>
          </a:bodyPr>
          <a:lstStyle/>
          <a:p>
            <a:r>
              <a:rPr lang="hr-HR" sz="4000" dirty="0"/>
              <a:t>SURVEY RESEARCH FINDINGS</a:t>
            </a:r>
            <a:endParaRPr lang="en-GB" sz="4000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1919536" y="6453336"/>
            <a:ext cx="8229600" cy="4046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600" dirty="0"/>
              <a:t>Source: survey.</a:t>
            </a:r>
          </a:p>
          <a:p>
            <a:endParaRPr lang="en-GB" sz="2400" dirty="0"/>
          </a:p>
          <a:p>
            <a:endParaRPr lang="en-GB" sz="2400" dirty="0"/>
          </a:p>
        </p:txBody>
      </p:sp>
      <p:graphicFrame>
        <p:nvGraphicFramePr>
          <p:cNvPr id="4" name="Grafikon 3"/>
          <p:cNvGraphicFramePr/>
          <p:nvPr>
            <p:extLst>
              <p:ext uri="{D42A27DB-BD31-4B8C-83A1-F6EECF244321}">
                <p14:modId xmlns:p14="http://schemas.microsoft.com/office/powerpoint/2010/main" val="1075710776"/>
              </p:ext>
            </p:extLst>
          </p:nvPr>
        </p:nvGraphicFramePr>
        <p:xfrm>
          <a:off x="1631504" y="1556792"/>
          <a:ext cx="9036496" cy="5301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zervirano mjesto sadržaja 2"/>
          <p:cNvSpPr txBox="1">
            <a:spLocks/>
          </p:cNvSpPr>
          <p:nvPr/>
        </p:nvSpPr>
        <p:spPr>
          <a:xfrm>
            <a:off x="1524000" y="861690"/>
            <a:ext cx="9144000" cy="69510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400" b="1" dirty="0">
                <a:solidFill>
                  <a:srgbClr val="0070C0"/>
                </a:solidFill>
              </a:rPr>
              <a:t>Distribution of enterprises whether they use or do not use </a:t>
            </a:r>
            <a:r>
              <a:rPr lang="en-GB" sz="2400" b="1" dirty="0"/>
              <a:t>statistical methods in their business processes, n=667</a:t>
            </a:r>
            <a:endParaRPr lang="hr-HR" sz="2400" b="1" dirty="0"/>
          </a:p>
          <a:p>
            <a:pPr marL="0" indent="0">
              <a:buNone/>
            </a:pPr>
            <a:endParaRPr lang="hr-HR" sz="2400" b="1" dirty="0"/>
          </a:p>
          <a:p>
            <a:endParaRPr lang="hr-HR" sz="2400" b="1" dirty="0"/>
          </a:p>
          <a:p>
            <a:endParaRPr lang="hr-HR" sz="2400" b="1" dirty="0"/>
          </a:p>
        </p:txBody>
      </p:sp>
      <p:sp>
        <p:nvSpPr>
          <p:cNvPr id="7" name="Rezervirano mjesto podnožja 3"/>
          <p:cNvSpPr txBox="1">
            <a:spLocks/>
          </p:cNvSpPr>
          <p:nvPr/>
        </p:nvSpPr>
        <p:spPr>
          <a:xfrm>
            <a:off x="1568067" y="6525345"/>
            <a:ext cx="9099933" cy="3161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sr-Latn-R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Conference of European Statistics Stakeholders, Budapest, 20-21 October 2016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520577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981200" y="260648"/>
            <a:ext cx="8229600" cy="576064"/>
          </a:xfrm>
        </p:spPr>
        <p:txBody>
          <a:bodyPr>
            <a:normAutofit fontScale="90000"/>
          </a:bodyPr>
          <a:lstStyle/>
          <a:p>
            <a:r>
              <a:rPr lang="hr-HR" dirty="0"/>
              <a:t>SURVEY RESEARCH FINDINGS</a:t>
            </a:r>
            <a:endParaRPr lang="en-GB" noProof="0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1919536" y="6453336"/>
            <a:ext cx="8229600" cy="4046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600" dirty="0"/>
              <a:t>Source: survey.</a:t>
            </a:r>
          </a:p>
          <a:p>
            <a:endParaRPr lang="en-GB" sz="2400" dirty="0"/>
          </a:p>
          <a:p>
            <a:endParaRPr lang="en-GB" sz="2400" dirty="0"/>
          </a:p>
        </p:txBody>
      </p:sp>
      <p:sp>
        <p:nvSpPr>
          <p:cNvPr id="5" name="Rezervirano mjesto sadržaja 2"/>
          <p:cNvSpPr txBox="1">
            <a:spLocks/>
          </p:cNvSpPr>
          <p:nvPr/>
        </p:nvSpPr>
        <p:spPr>
          <a:xfrm>
            <a:off x="1524000" y="933698"/>
            <a:ext cx="9144000" cy="9831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r-HR" sz="2800" b="1" dirty="0" err="1">
                <a:solidFill>
                  <a:srgbClr val="0070C0"/>
                </a:solidFill>
              </a:rPr>
              <a:t>Attitude</a:t>
            </a:r>
            <a:r>
              <a:rPr lang="hr-HR" sz="2800" b="1" dirty="0"/>
              <a:t> </a:t>
            </a:r>
            <a:r>
              <a:rPr lang="hr-HR" sz="2800" b="1" dirty="0" err="1"/>
              <a:t>towards</a:t>
            </a:r>
            <a:r>
              <a:rPr lang="hr-HR" sz="2800" b="1" dirty="0"/>
              <a:t> statistical </a:t>
            </a:r>
            <a:r>
              <a:rPr lang="hr-HR" sz="2800" b="1" dirty="0" err="1"/>
              <a:t>methods</a:t>
            </a:r>
            <a:r>
              <a:rPr lang="hr-HR" sz="2800" b="1" dirty="0"/>
              <a:t> use </a:t>
            </a:r>
            <a:r>
              <a:rPr lang="hr-HR" sz="2800" b="1" dirty="0" err="1"/>
              <a:t>level</a:t>
            </a:r>
            <a:r>
              <a:rPr lang="hr-HR" sz="2800" b="1" dirty="0"/>
              <a:t> </a:t>
            </a:r>
            <a:r>
              <a:rPr lang="hr-HR" sz="2800" b="1" dirty="0" err="1"/>
              <a:t>in</a:t>
            </a:r>
            <a:r>
              <a:rPr lang="hr-HR" sz="2800" b="1" dirty="0"/>
              <a:t> </a:t>
            </a:r>
            <a:r>
              <a:rPr lang="hr-HR" sz="2800" b="1" dirty="0" err="1"/>
              <a:t>their</a:t>
            </a:r>
            <a:r>
              <a:rPr lang="hr-HR" sz="2800" b="1" dirty="0"/>
              <a:t> business </a:t>
            </a:r>
            <a:r>
              <a:rPr lang="hr-HR" sz="2800" b="1" dirty="0" err="1"/>
              <a:t>processes</a:t>
            </a:r>
            <a:r>
              <a:rPr lang="hr-HR" sz="2800" b="1" dirty="0"/>
              <a:t> </a:t>
            </a:r>
            <a:r>
              <a:rPr lang="hr-HR" sz="2800" b="1" dirty="0" err="1"/>
              <a:t>by</a:t>
            </a:r>
            <a:r>
              <a:rPr lang="hr-HR" sz="2800" b="1" dirty="0"/>
              <a:t> </a:t>
            </a:r>
            <a:r>
              <a:rPr lang="hr-HR" sz="2800" b="1" dirty="0" err="1"/>
              <a:t>enterprises</a:t>
            </a:r>
            <a:r>
              <a:rPr lang="hr-HR" sz="2800" b="1" dirty="0"/>
              <a:t> </a:t>
            </a:r>
            <a:r>
              <a:rPr lang="hr-HR" sz="2800" b="1" dirty="0" err="1"/>
              <a:t>which</a:t>
            </a:r>
            <a:r>
              <a:rPr lang="hr-HR" sz="2800" b="1" dirty="0"/>
              <a:t> </a:t>
            </a:r>
            <a:r>
              <a:rPr lang="hr-HR" sz="2800" b="1" dirty="0">
                <a:solidFill>
                  <a:srgbClr val="0070C0"/>
                </a:solidFill>
              </a:rPr>
              <a:t>use</a:t>
            </a:r>
            <a:r>
              <a:rPr lang="hr-HR" sz="2800" b="1" dirty="0"/>
              <a:t> statistical </a:t>
            </a:r>
            <a:r>
              <a:rPr lang="hr-HR" sz="2800" b="1" dirty="0" err="1"/>
              <a:t>methods</a:t>
            </a:r>
            <a:r>
              <a:rPr lang="en-GB" sz="2800" b="1" dirty="0"/>
              <a:t>, n=</a:t>
            </a:r>
            <a:r>
              <a:rPr lang="hr-HR" sz="2800" b="1" dirty="0"/>
              <a:t>237</a:t>
            </a:r>
            <a:endParaRPr lang="hr-HR" sz="2400" dirty="0"/>
          </a:p>
          <a:p>
            <a:endParaRPr lang="hr-HR" sz="2400" dirty="0"/>
          </a:p>
        </p:txBody>
      </p:sp>
      <p:graphicFrame>
        <p:nvGraphicFramePr>
          <p:cNvPr id="6" name="Grafikon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14800605"/>
              </p:ext>
            </p:extLst>
          </p:nvPr>
        </p:nvGraphicFramePr>
        <p:xfrm>
          <a:off x="1495044" y="1700808"/>
          <a:ext cx="9144000" cy="5013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zervirano mjesto podnožja 3"/>
          <p:cNvSpPr txBox="1">
            <a:spLocks/>
          </p:cNvSpPr>
          <p:nvPr/>
        </p:nvSpPr>
        <p:spPr>
          <a:xfrm>
            <a:off x="1568067" y="6525345"/>
            <a:ext cx="9099933" cy="3161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sr-Latn-R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Conference of European Statistics Stakeholders, Budapest, 20-21 October 2016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633998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981200" y="116632"/>
            <a:ext cx="8229600" cy="720080"/>
          </a:xfrm>
        </p:spPr>
        <p:txBody>
          <a:bodyPr>
            <a:normAutofit fontScale="90000"/>
          </a:bodyPr>
          <a:lstStyle/>
          <a:p>
            <a:r>
              <a:rPr lang="hr-HR" dirty="0"/>
              <a:t>SURVEY RESEARCH FINDINGS</a:t>
            </a:r>
            <a:endParaRPr lang="en-GB" noProof="0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1919536" y="6453336"/>
            <a:ext cx="8229600" cy="4046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600" dirty="0"/>
              <a:t>Source: survey.</a:t>
            </a:r>
          </a:p>
          <a:p>
            <a:endParaRPr lang="en-GB" sz="2400" dirty="0"/>
          </a:p>
          <a:p>
            <a:endParaRPr lang="en-GB" sz="2400" dirty="0"/>
          </a:p>
        </p:txBody>
      </p:sp>
      <p:sp>
        <p:nvSpPr>
          <p:cNvPr id="5" name="Rezervirano mjesto sadržaja 2"/>
          <p:cNvSpPr txBox="1">
            <a:spLocks/>
          </p:cNvSpPr>
          <p:nvPr/>
        </p:nvSpPr>
        <p:spPr>
          <a:xfrm>
            <a:off x="1703512" y="764704"/>
            <a:ext cx="8784976" cy="5476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400" b="1" dirty="0">
                <a:solidFill>
                  <a:srgbClr val="0070C0"/>
                </a:solidFill>
              </a:rPr>
              <a:t>Frequency</a:t>
            </a:r>
            <a:r>
              <a:rPr lang="en-GB" sz="2400" b="1" dirty="0"/>
              <a:t> of statistical methods </a:t>
            </a:r>
            <a:r>
              <a:rPr lang="en-GB" sz="2400" b="1" dirty="0">
                <a:solidFill>
                  <a:srgbClr val="0070C0"/>
                </a:solidFill>
              </a:rPr>
              <a:t>use</a:t>
            </a:r>
            <a:r>
              <a:rPr lang="en-GB" sz="2400" b="1" dirty="0"/>
              <a:t> in enterprises, n=237</a:t>
            </a:r>
            <a:endParaRPr lang="hr-HR" sz="2400" b="1" dirty="0"/>
          </a:p>
          <a:p>
            <a:endParaRPr lang="hr-HR" sz="2400" b="1" dirty="0"/>
          </a:p>
          <a:p>
            <a:endParaRPr lang="hr-HR" sz="2400" dirty="0"/>
          </a:p>
          <a:p>
            <a:endParaRPr lang="hr-HR" sz="2400" dirty="0"/>
          </a:p>
        </p:txBody>
      </p:sp>
      <p:graphicFrame>
        <p:nvGraphicFramePr>
          <p:cNvPr id="6" name="Tablic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2594039"/>
              </p:ext>
            </p:extLst>
          </p:nvPr>
        </p:nvGraphicFramePr>
        <p:xfrm>
          <a:off x="1703512" y="1234317"/>
          <a:ext cx="8928988" cy="52462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48272"/>
                <a:gridCol w="576064"/>
                <a:gridCol w="506892"/>
                <a:gridCol w="674720"/>
                <a:gridCol w="674720"/>
                <a:gridCol w="674720"/>
                <a:gridCol w="674720"/>
                <a:gridCol w="674720"/>
                <a:gridCol w="674720"/>
                <a:gridCol w="674720"/>
                <a:gridCol w="674720"/>
              </a:tblGrid>
              <a:tr h="239778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Statistical methods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10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</a:rPr>
                        <a:t>Frequency of statistical methods </a:t>
                      </a:r>
                      <a:r>
                        <a:rPr lang="en-GB" sz="1800" dirty="0" smtClean="0">
                          <a:solidFill>
                            <a:schemeClr val="tx1"/>
                          </a:solidFill>
                          <a:effectLst/>
                        </a:rPr>
                        <a:t>use</a:t>
                      </a:r>
                      <a:r>
                        <a:rPr lang="hr-HR" sz="1800" dirty="0" smtClean="0">
                          <a:solidFill>
                            <a:schemeClr val="tx1"/>
                          </a:solidFill>
                          <a:effectLst/>
                        </a:rPr>
                        <a:t> (how </a:t>
                      </a:r>
                      <a:r>
                        <a:rPr lang="hr-HR" sz="1800" dirty="0" err="1" smtClean="0">
                          <a:solidFill>
                            <a:schemeClr val="tx1"/>
                          </a:solidFill>
                          <a:effectLst/>
                        </a:rPr>
                        <a:t>often</a:t>
                      </a:r>
                      <a:r>
                        <a:rPr lang="hr-HR" sz="1800" dirty="0" smtClean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hr-HR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</a:tr>
              <a:tr h="873404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Monthly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Yearly</a:t>
                      </a:r>
                      <a:endParaRPr lang="hr-HR" sz="16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Once in 3 years</a:t>
                      </a:r>
                      <a:endParaRPr lang="hr-HR" sz="16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Rarely than once in 3 years</a:t>
                      </a:r>
                      <a:endParaRPr lang="hr-HR" sz="16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The statistical method is not used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</a:tr>
              <a:tr h="291135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No.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%</a:t>
                      </a:r>
                      <a:endParaRPr lang="hr-HR" sz="1600" b="1" dirty="0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No.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%</a:t>
                      </a:r>
                      <a:endParaRPr lang="hr-HR" sz="1600" b="1" dirty="0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No.</a:t>
                      </a:r>
                      <a:endParaRPr lang="hr-HR" sz="16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%</a:t>
                      </a:r>
                      <a:endParaRPr lang="hr-HR" sz="16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No.</a:t>
                      </a:r>
                      <a:endParaRPr lang="hr-HR" sz="16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%</a:t>
                      </a:r>
                      <a:endParaRPr lang="hr-HR" sz="16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No.</a:t>
                      </a:r>
                      <a:endParaRPr lang="hr-HR" sz="16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%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11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Descriptive statistics</a:t>
                      </a:r>
                      <a:endParaRPr lang="hr-HR" sz="1800" b="1" dirty="0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127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54</a:t>
                      </a:r>
                      <a:endParaRPr lang="hr-HR" sz="1800" b="1" dirty="0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52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22</a:t>
                      </a:r>
                      <a:endParaRPr lang="hr-HR" sz="1600" b="1" dirty="0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8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41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17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11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Outlier detection methods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23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10</a:t>
                      </a:r>
                      <a:endParaRPr lang="hr-HR" sz="16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23</a:t>
                      </a:r>
                      <a:endParaRPr lang="hr-HR" sz="16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10</a:t>
                      </a:r>
                      <a:endParaRPr lang="hr-HR" sz="16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</a:t>
                      </a:r>
                      <a:endParaRPr lang="hr-HR" sz="16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</a:t>
                      </a:r>
                      <a:endParaRPr lang="hr-HR" sz="16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179</a:t>
                      </a:r>
                      <a:endParaRPr lang="hr-HR" sz="16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76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11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Inferential methods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20</a:t>
                      </a:r>
                      <a:endParaRPr lang="hr-HR" sz="16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8</a:t>
                      </a:r>
                      <a:endParaRPr lang="hr-HR" sz="16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</a:t>
                      </a:r>
                      <a:endParaRPr lang="hr-HR" sz="16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</a:t>
                      </a:r>
                      <a:endParaRPr lang="hr-HR" sz="16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8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</a:t>
                      </a:r>
                      <a:endParaRPr lang="hr-HR" sz="16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190</a:t>
                      </a:r>
                      <a:endParaRPr lang="hr-HR" sz="16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80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11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Sampling methods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36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15</a:t>
                      </a:r>
                      <a:endParaRPr lang="hr-HR" sz="1600" b="1" dirty="0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43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18</a:t>
                      </a:r>
                      <a:endParaRPr lang="hr-HR" sz="1600" b="1" dirty="0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10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</a:t>
                      </a:r>
                      <a:endParaRPr lang="hr-HR" sz="16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</a:t>
                      </a:r>
                      <a:endParaRPr lang="hr-HR" sz="16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139</a:t>
                      </a:r>
                      <a:endParaRPr lang="hr-HR" sz="16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59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11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Clustering methods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</a:t>
                      </a:r>
                      <a:endParaRPr lang="hr-HR" sz="16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22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</a:t>
                      </a:r>
                      <a:endParaRPr lang="hr-HR" sz="16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</a:t>
                      </a:r>
                      <a:endParaRPr lang="hr-HR" sz="16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10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188</a:t>
                      </a:r>
                      <a:endParaRPr lang="hr-HR" sz="16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79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11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Design of experiments</a:t>
                      </a:r>
                      <a:endParaRPr lang="hr-HR" sz="16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14</a:t>
                      </a:r>
                      <a:endParaRPr lang="hr-HR" sz="16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6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6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</a:t>
                      </a:r>
                      <a:endParaRPr lang="hr-HR" sz="16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6</a:t>
                      </a:r>
                      <a:endParaRPr lang="hr-HR" sz="16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202</a:t>
                      </a:r>
                      <a:endParaRPr lang="hr-HR" sz="16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85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11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Statistical process control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22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21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</a:t>
                      </a:r>
                      <a:endParaRPr lang="hr-HR" sz="16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</a:t>
                      </a:r>
                      <a:endParaRPr lang="hr-HR" sz="16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</a:t>
                      </a:r>
                      <a:endParaRPr lang="hr-HR" sz="16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180</a:t>
                      </a:r>
                      <a:endParaRPr lang="hr-HR" sz="16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76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11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Acceptance sampling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20</a:t>
                      </a:r>
                      <a:endParaRPr lang="hr-HR" sz="16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8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19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8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11</a:t>
                      </a:r>
                      <a:endParaRPr lang="hr-HR" sz="16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178</a:t>
                      </a:r>
                      <a:endParaRPr lang="hr-HR" sz="16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75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11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Indicators of dynamics</a:t>
                      </a:r>
                      <a:endParaRPr lang="hr-HR" sz="1800" b="1" dirty="0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51</a:t>
                      </a:r>
                      <a:endParaRPr lang="hr-HR" sz="16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22</a:t>
                      </a:r>
                      <a:endParaRPr lang="hr-HR" sz="1800" b="1" dirty="0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41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17</a:t>
                      </a:r>
                      <a:endParaRPr lang="hr-HR" sz="1600" b="1" dirty="0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8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130</a:t>
                      </a:r>
                      <a:endParaRPr lang="hr-HR" sz="16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55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11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Naive forecasting models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35</a:t>
                      </a:r>
                      <a:endParaRPr lang="hr-HR" sz="16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15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28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</a:t>
                      </a:r>
                      <a:endParaRPr lang="hr-HR" sz="16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6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159</a:t>
                      </a:r>
                      <a:endParaRPr lang="hr-HR" sz="16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67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11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Smoothing </a:t>
                      </a:r>
                      <a:r>
                        <a:rPr lang="en-GB" sz="1600" b="1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forecast</a:t>
                      </a:r>
                      <a:r>
                        <a:rPr lang="hr-HR" sz="1600" b="1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.</a:t>
                      </a:r>
                      <a:r>
                        <a:rPr lang="hr-HR" sz="1600" b="1" baseline="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GB" sz="1600" b="1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models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13</a:t>
                      </a:r>
                      <a:endParaRPr lang="hr-HR" sz="16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</a:t>
                      </a:r>
                      <a:endParaRPr lang="hr-HR" sz="16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18</a:t>
                      </a:r>
                      <a:endParaRPr lang="hr-HR" sz="16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8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194</a:t>
                      </a:r>
                      <a:endParaRPr lang="hr-HR" sz="16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82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11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Trend forecasting models</a:t>
                      </a:r>
                      <a:endParaRPr lang="hr-HR" sz="1800" b="1" dirty="0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43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18</a:t>
                      </a:r>
                      <a:endParaRPr lang="hr-HR" sz="1800" b="1" dirty="0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39</a:t>
                      </a:r>
                      <a:endParaRPr lang="hr-HR" sz="16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16</a:t>
                      </a:r>
                      <a:endParaRPr lang="hr-HR" sz="1600" b="1" dirty="0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</a:t>
                      </a:r>
                      <a:endParaRPr lang="hr-HR" sz="16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</a:t>
                      </a:r>
                      <a:endParaRPr lang="hr-HR" sz="16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13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133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56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11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Regression models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16</a:t>
                      </a:r>
                      <a:endParaRPr lang="hr-HR" sz="16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16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6</a:t>
                      </a:r>
                      <a:endParaRPr lang="hr-HR" sz="16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</a:t>
                      </a:r>
                      <a:endParaRPr lang="hr-HR" sz="16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8</a:t>
                      </a:r>
                      <a:endParaRPr lang="hr-HR" sz="16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191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81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7" name="Zaobljeni pravokutnik 6"/>
          <p:cNvSpPr/>
          <p:nvPr/>
        </p:nvSpPr>
        <p:spPr>
          <a:xfrm>
            <a:off x="1524000" y="2712156"/>
            <a:ext cx="2267744" cy="28479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8" name="Zaobljeni pravokutnik 7"/>
          <p:cNvSpPr/>
          <p:nvPr/>
        </p:nvSpPr>
        <p:spPr>
          <a:xfrm>
            <a:off x="4655840" y="2707290"/>
            <a:ext cx="576064" cy="36004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9" name="Zaobljeni pravokutnik 8"/>
          <p:cNvSpPr/>
          <p:nvPr/>
        </p:nvSpPr>
        <p:spPr>
          <a:xfrm>
            <a:off x="1524000" y="5085184"/>
            <a:ext cx="2339752" cy="26305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0" name="Zaobljeni pravokutnik 9"/>
          <p:cNvSpPr/>
          <p:nvPr/>
        </p:nvSpPr>
        <p:spPr>
          <a:xfrm>
            <a:off x="4655840" y="4988202"/>
            <a:ext cx="576064" cy="36004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1" name="Zaobljeni pravokutnik 10"/>
          <p:cNvSpPr/>
          <p:nvPr/>
        </p:nvSpPr>
        <p:spPr>
          <a:xfrm>
            <a:off x="4727848" y="5895853"/>
            <a:ext cx="576064" cy="36004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2" name="Zaobljeni pravokutnik 11"/>
          <p:cNvSpPr/>
          <p:nvPr/>
        </p:nvSpPr>
        <p:spPr>
          <a:xfrm>
            <a:off x="1524000" y="5901748"/>
            <a:ext cx="2555776" cy="36004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710862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548680"/>
          </a:xfrm>
        </p:spPr>
        <p:txBody>
          <a:bodyPr>
            <a:normAutofit fontScale="90000"/>
          </a:bodyPr>
          <a:lstStyle/>
          <a:p>
            <a:r>
              <a:rPr lang="hr-HR" dirty="0"/>
              <a:t>SURVEY RESEARCH FINDINGS</a:t>
            </a:r>
            <a:endParaRPr lang="en-GB" noProof="0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1919536" y="6453336"/>
            <a:ext cx="8229600" cy="4046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600" dirty="0"/>
              <a:t>Source: survey.</a:t>
            </a:r>
          </a:p>
          <a:p>
            <a:endParaRPr lang="en-GB" sz="2400" dirty="0"/>
          </a:p>
          <a:p>
            <a:endParaRPr lang="en-GB" sz="2400" dirty="0"/>
          </a:p>
        </p:txBody>
      </p:sp>
      <p:sp>
        <p:nvSpPr>
          <p:cNvPr id="5" name="Rezervirano mjesto sadržaja 2"/>
          <p:cNvSpPr txBox="1">
            <a:spLocks/>
          </p:cNvSpPr>
          <p:nvPr/>
        </p:nvSpPr>
        <p:spPr>
          <a:xfrm>
            <a:off x="1716514" y="931525"/>
            <a:ext cx="8784976" cy="5724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400" b="1" dirty="0">
                <a:solidFill>
                  <a:srgbClr val="0070C0"/>
                </a:solidFill>
              </a:rPr>
              <a:t>Attitudes</a:t>
            </a:r>
            <a:r>
              <a:rPr lang="en-GB" sz="2400" b="1" dirty="0"/>
              <a:t> </a:t>
            </a:r>
            <a:r>
              <a:rPr lang="en-GB" sz="2400" b="1" dirty="0"/>
              <a:t>toward reasons for </a:t>
            </a:r>
            <a:r>
              <a:rPr lang="en-GB" sz="2400" b="1" dirty="0">
                <a:solidFill>
                  <a:srgbClr val="0070C0"/>
                </a:solidFill>
              </a:rPr>
              <a:t>initial statistical methods use</a:t>
            </a:r>
            <a:r>
              <a:rPr lang="en-GB" sz="2400" b="1" dirty="0"/>
              <a:t>, n=237</a:t>
            </a:r>
            <a:endParaRPr lang="hr-HR" sz="2400" b="1" dirty="0"/>
          </a:p>
        </p:txBody>
      </p:sp>
      <p:graphicFrame>
        <p:nvGraphicFramePr>
          <p:cNvPr id="4" name="Tablic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313599"/>
              </p:ext>
            </p:extLst>
          </p:nvPr>
        </p:nvGraphicFramePr>
        <p:xfrm>
          <a:off x="1716515" y="1886845"/>
          <a:ext cx="8699967" cy="418364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14659"/>
                <a:gridCol w="614218"/>
                <a:gridCol w="614218"/>
                <a:gridCol w="614218"/>
                <a:gridCol w="614218"/>
                <a:gridCol w="614218"/>
                <a:gridCol w="614218"/>
              </a:tblGrid>
              <a:tr h="719269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Reason</a:t>
                      </a:r>
                      <a:endParaRPr lang="hr-HR" sz="18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Agree</a:t>
                      </a:r>
                      <a:endParaRPr lang="hr-HR" sz="18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Do not agree</a:t>
                      </a:r>
                      <a:endParaRPr lang="hr-HR" sz="18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Do not know</a:t>
                      </a:r>
                      <a:endParaRPr lang="hr-HR" sz="18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</a:tr>
              <a:tr h="348726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No.</a:t>
                      </a:r>
                      <a:endParaRPr lang="hr-HR" sz="18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%</a:t>
                      </a:r>
                      <a:endParaRPr lang="hr-HR" sz="1800" b="1" dirty="0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No.</a:t>
                      </a:r>
                      <a:endParaRPr lang="hr-HR" sz="18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%</a:t>
                      </a:r>
                      <a:endParaRPr lang="hr-HR" sz="18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No.</a:t>
                      </a:r>
                      <a:endParaRPr lang="hr-HR" sz="18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%</a:t>
                      </a:r>
                      <a:endParaRPr lang="hr-HR" sz="18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192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Statistical methods </a:t>
                      </a:r>
                      <a:r>
                        <a:rPr lang="en-GB" sz="1800" b="1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facilitate the business decision-making process</a:t>
                      </a:r>
                      <a:endParaRPr lang="hr-HR" sz="1800" b="1" dirty="0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213</a:t>
                      </a:r>
                      <a:endParaRPr lang="hr-HR" sz="18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90</a:t>
                      </a:r>
                      <a:endParaRPr lang="hr-HR" sz="1800" b="1" dirty="0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11</a:t>
                      </a:r>
                      <a:endParaRPr lang="hr-HR" sz="18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</a:t>
                      </a:r>
                      <a:endParaRPr lang="hr-HR" sz="18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13</a:t>
                      </a:r>
                      <a:endParaRPr lang="hr-HR" sz="18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</a:t>
                      </a:r>
                      <a:endParaRPr lang="hr-HR" sz="18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87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Statistical methods usage </a:t>
                      </a:r>
                      <a:r>
                        <a:rPr lang="en-GB" sz="1800" b="1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improves business results</a:t>
                      </a:r>
                      <a:endParaRPr lang="hr-HR" sz="1800" b="1" dirty="0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194</a:t>
                      </a:r>
                      <a:endParaRPr lang="hr-HR" sz="18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82</a:t>
                      </a:r>
                      <a:endParaRPr lang="hr-HR" sz="1800" b="1" dirty="0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22</a:t>
                      </a:r>
                      <a:endParaRPr lang="hr-HR" sz="18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</a:t>
                      </a:r>
                      <a:endParaRPr lang="hr-HR" sz="18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21</a:t>
                      </a:r>
                      <a:endParaRPr lang="hr-HR" sz="18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</a:t>
                      </a:r>
                      <a:endParaRPr lang="hr-HR" sz="18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726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Statistical methods application </a:t>
                      </a:r>
                      <a:r>
                        <a:rPr lang="en-GB" sz="1800" b="1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leads to cost efficiency</a:t>
                      </a:r>
                      <a:endParaRPr lang="hr-HR" sz="1800" b="1" dirty="0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177</a:t>
                      </a:r>
                      <a:endParaRPr lang="hr-HR" sz="18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75</a:t>
                      </a:r>
                      <a:endParaRPr lang="hr-HR" sz="1800" b="1" dirty="0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26</a:t>
                      </a:r>
                      <a:endParaRPr lang="hr-HR" sz="18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11</a:t>
                      </a:r>
                      <a:endParaRPr lang="hr-HR" sz="18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34</a:t>
                      </a:r>
                      <a:endParaRPr lang="hr-HR" sz="18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14</a:t>
                      </a:r>
                      <a:endParaRPr lang="hr-HR" sz="18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87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The management demands statistical methods usage</a:t>
                      </a:r>
                      <a:endParaRPr lang="hr-HR" sz="18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99</a:t>
                      </a:r>
                      <a:endParaRPr lang="hr-HR" sz="18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42</a:t>
                      </a:r>
                      <a:endParaRPr lang="hr-HR" sz="18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116</a:t>
                      </a:r>
                      <a:endParaRPr lang="hr-HR" sz="18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49</a:t>
                      </a:r>
                      <a:endParaRPr lang="hr-HR" sz="18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22</a:t>
                      </a:r>
                      <a:endParaRPr lang="hr-HR" sz="18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</a:t>
                      </a:r>
                      <a:endParaRPr lang="hr-HR" sz="18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192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Statistical methods use has been a prerequisite for business certification</a:t>
                      </a:r>
                      <a:endParaRPr lang="hr-HR" sz="18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59</a:t>
                      </a:r>
                      <a:endParaRPr lang="hr-HR" sz="18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25</a:t>
                      </a:r>
                      <a:endParaRPr lang="hr-HR" sz="18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145</a:t>
                      </a:r>
                      <a:endParaRPr lang="hr-HR" sz="18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61</a:t>
                      </a:r>
                      <a:endParaRPr lang="hr-HR" sz="18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33</a:t>
                      </a:r>
                      <a:endParaRPr lang="hr-HR" sz="18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14</a:t>
                      </a:r>
                      <a:endParaRPr lang="hr-HR" sz="18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87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Statistical methods have been used by competitors</a:t>
                      </a:r>
                      <a:endParaRPr lang="hr-HR" sz="18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52</a:t>
                      </a:r>
                      <a:endParaRPr lang="hr-HR" sz="18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22</a:t>
                      </a:r>
                      <a:endParaRPr lang="hr-HR" sz="18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115</a:t>
                      </a:r>
                      <a:endParaRPr lang="hr-HR" sz="18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49</a:t>
                      </a:r>
                      <a:endParaRPr lang="hr-HR" sz="18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70</a:t>
                      </a:r>
                      <a:endParaRPr lang="hr-HR" sz="18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30</a:t>
                      </a:r>
                      <a:endParaRPr lang="hr-HR" sz="18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Zaobljeni pravokutnik 5"/>
          <p:cNvSpPr/>
          <p:nvPr/>
        </p:nvSpPr>
        <p:spPr>
          <a:xfrm>
            <a:off x="1716514" y="2996952"/>
            <a:ext cx="5027558" cy="172819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701502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548680"/>
          </a:xfrm>
        </p:spPr>
        <p:txBody>
          <a:bodyPr>
            <a:normAutofit fontScale="90000"/>
          </a:bodyPr>
          <a:lstStyle/>
          <a:p>
            <a:r>
              <a:rPr lang="hr-HR" dirty="0"/>
              <a:t>SURVEY RESEARCH </a:t>
            </a:r>
            <a:r>
              <a:rPr lang="hr-HR" dirty="0" smtClean="0"/>
              <a:t>FINDING</a:t>
            </a:r>
            <a:r>
              <a:rPr lang="en-GB" noProof="0" dirty="0" smtClean="0"/>
              <a:t>S</a:t>
            </a:r>
            <a:endParaRPr lang="en-GB" noProof="0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2014443" y="6021288"/>
            <a:ext cx="8229600" cy="4046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600" dirty="0"/>
              <a:t>Source: survey.</a:t>
            </a:r>
          </a:p>
          <a:p>
            <a:endParaRPr lang="en-GB" sz="2400" dirty="0"/>
          </a:p>
          <a:p>
            <a:endParaRPr lang="en-GB" sz="2400" dirty="0"/>
          </a:p>
        </p:txBody>
      </p:sp>
      <p:sp>
        <p:nvSpPr>
          <p:cNvPr id="5" name="Rezervirano mjesto sadržaja 2"/>
          <p:cNvSpPr txBox="1">
            <a:spLocks/>
          </p:cNvSpPr>
          <p:nvPr/>
        </p:nvSpPr>
        <p:spPr>
          <a:xfrm>
            <a:off x="1716514" y="836712"/>
            <a:ext cx="8784976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400" b="1" dirty="0">
                <a:solidFill>
                  <a:srgbClr val="0070C0"/>
                </a:solidFill>
              </a:rPr>
              <a:t>Attitudes</a:t>
            </a:r>
            <a:r>
              <a:rPr lang="en-GB" sz="2400" b="1" dirty="0"/>
              <a:t> </a:t>
            </a:r>
            <a:r>
              <a:rPr lang="en-GB" sz="2400" b="1" dirty="0"/>
              <a:t>toward reasons for </a:t>
            </a:r>
            <a:r>
              <a:rPr lang="en-GB" sz="2400" b="1" dirty="0">
                <a:solidFill>
                  <a:srgbClr val="0070C0"/>
                </a:solidFill>
              </a:rPr>
              <a:t>not using </a:t>
            </a:r>
            <a:r>
              <a:rPr lang="en-GB" sz="2400" b="1" dirty="0"/>
              <a:t>statistical methods, n=430</a:t>
            </a:r>
            <a:endParaRPr lang="hr-HR" sz="2400" b="1" dirty="0"/>
          </a:p>
        </p:txBody>
      </p:sp>
      <p:graphicFrame>
        <p:nvGraphicFramePr>
          <p:cNvPr id="6" name="Tablic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8249344"/>
              </p:ext>
            </p:extLst>
          </p:nvPr>
        </p:nvGraphicFramePr>
        <p:xfrm>
          <a:off x="1716514" y="1700809"/>
          <a:ext cx="8784976" cy="41764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58956"/>
                <a:gridCol w="755508"/>
                <a:gridCol w="755508"/>
                <a:gridCol w="755508"/>
                <a:gridCol w="755508"/>
                <a:gridCol w="755508"/>
                <a:gridCol w="748480"/>
              </a:tblGrid>
              <a:tr h="41248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Reason</a:t>
                      </a:r>
                      <a:endParaRPr lang="hr-HR" sz="18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Agree</a:t>
                      </a:r>
                      <a:endParaRPr lang="hr-HR" sz="1800" b="1" dirty="0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Do not agree</a:t>
                      </a:r>
                      <a:endParaRPr lang="hr-HR" sz="18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Do not know</a:t>
                      </a:r>
                      <a:endParaRPr lang="hr-HR" sz="18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</a:tr>
              <a:tr h="412485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No.</a:t>
                      </a:r>
                      <a:endParaRPr lang="hr-HR" sz="18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%</a:t>
                      </a:r>
                      <a:endParaRPr lang="hr-HR" sz="1800" b="1" dirty="0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No.</a:t>
                      </a:r>
                      <a:endParaRPr lang="hr-HR" sz="18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%</a:t>
                      </a:r>
                      <a:endParaRPr lang="hr-HR" sz="18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No.</a:t>
                      </a:r>
                      <a:endParaRPr lang="hr-HR" sz="18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%</a:t>
                      </a:r>
                      <a:endParaRPr lang="hr-HR" sz="18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507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The existing overloaded of employees with other jobs and assignments</a:t>
                      </a:r>
                      <a:endParaRPr lang="hr-HR" sz="1800" b="1" dirty="0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275</a:t>
                      </a:r>
                      <a:endParaRPr lang="hr-HR" sz="18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64</a:t>
                      </a:r>
                      <a:endParaRPr lang="hr-HR" sz="1800" b="1" dirty="0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116</a:t>
                      </a:r>
                      <a:endParaRPr lang="hr-HR" sz="18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27</a:t>
                      </a:r>
                      <a:endParaRPr lang="hr-HR" sz="18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39</a:t>
                      </a:r>
                      <a:endParaRPr lang="hr-HR" sz="18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</a:t>
                      </a:r>
                      <a:endParaRPr lang="hr-HR" sz="18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24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The nature of products/services</a:t>
                      </a:r>
                      <a:endParaRPr lang="hr-HR" sz="18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247</a:t>
                      </a:r>
                      <a:endParaRPr lang="hr-HR" sz="18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57</a:t>
                      </a:r>
                      <a:endParaRPr lang="hr-HR" sz="18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90</a:t>
                      </a:r>
                      <a:endParaRPr lang="hr-HR" sz="18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21</a:t>
                      </a:r>
                      <a:endParaRPr lang="hr-HR" sz="18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93</a:t>
                      </a:r>
                      <a:endParaRPr lang="hr-HR" sz="18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22</a:t>
                      </a:r>
                      <a:endParaRPr lang="hr-HR" sz="18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24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Lack of financial resources</a:t>
                      </a:r>
                      <a:endParaRPr lang="hr-HR" sz="18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216</a:t>
                      </a:r>
                      <a:endParaRPr lang="hr-HR" sz="18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50</a:t>
                      </a:r>
                      <a:endParaRPr lang="hr-HR" sz="18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154</a:t>
                      </a:r>
                      <a:endParaRPr lang="hr-HR" sz="18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36</a:t>
                      </a:r>
                      <a:endParaRPr lang="hr-HR" sz="18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60</a:t>
                      </a:r>
                      <a:endParaRPr lang="hr-HR" sz="18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14</a:t>
                      </a:r>
                      <a:endParaRPr lang="hr-HR" sz="18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24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Lack of statistical methods use knowledge</a:t>
                      </a:r>
                      <a:endParaRPr lang="hr-HR" sz="18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210</a:t>
                      </a:r>
                      <a:endParaRPr lang="hr-HR" sz="18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49</a:t>
                      </a:r>
                      <a:endParaRPr lang="hr-HR" sz="18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153</a:t>
                      </a:r>
                      <a:endParaRPr lang="hr-HR" sz="18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36</a:t>
                      </a:r>
                      <a:endParaRPr lang="hr-HR" sz="18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67</a:t>
                      </a:r>
                      <a:endParaRPr lang="hr-HR" sz="18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16</a:t>
                      </a:r>
                      <a:endParaRPr lang="hr-HR" sz="18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507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Statistical methods usage would not have significant impact on business results</a:t>
                      </a:r>
                      <a:endParaRPr lang="hr-HR" sz="18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192</a:t>
                      </a:r>
                      <a:endParaRPr lang="hr-HR" sz="18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45</a:t>
                      </a:r>
                      <a:endParaRPr lang="hr-HR" sz="18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116</a:t>
                      </a:r>
                      <a:endParaRPr lang="hr-HR" sz="18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27</a:t>
                      </a:r>
                      <a:endParaRPr lang="hr-HR" sz="18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122</a:t>
                      </a:r>
                      <a:endParaRPr lang="hr-HR" sz="18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28</a:t>
                      </a:r>
                      <a:endParaRPr lang="hr-HR" sz="1800" b="1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24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Lack of educated employees</a:t>
                      </a:r>
                      <a:endParaRPr lang="hr-HR" sz="18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164</a:t>
                      </a:r>
                      <a:endParaRPr lang="hr-HR" sz="18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38</a:t>
                      </a:r>
                      <a:endParaRPr lang="hr-HR" sz="18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204</a:t>
                      </a:r>
                      <a:endParaRPr lang="hr-HR" sz="18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47</a:t>
                      </a:r>
                      <a:endParaRPr lang="hr-HR" sz="18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62</a:t>
                      </a:r>
                      <a:endParaRPr lang="hr-HR" sz="18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14</a:t>
                      </a:r>
                      <a:endParaRPr lang="hr-HR" sz="18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7" name="Zaobljeni pravokutnik 6"/>
          <p:cNvSpPr/>
          <p:nvPr/>
        </p:nvSpPr>
        <p:spPr>
          <a:xfrm>
            <a:off x="1524000" y="2636912"/>
            <a:ext cx="4572000" cy="64807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956107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974915" y="476672"/>
            <a:ext cx="8229600" cy="548680"/>
          </a:xfrm>
        </p:spPr>
        <p:txBody>
          <a:bodyPr>
            <a:normAutofit fontScale="90000"/>
          </a:bodyPr>
          <a:lstStyle/>
          <a:p>
            <a:r>
              <a:rPr lang="hr-HR" dirty="0"/>
              <a:t>SURVEY RESEARCH FINDING</a:t>
            </a:r>
            <a:r>
              <a:rPr lang="en-GB" dirty="0"/>
              <a:t>S</a:t>
            </a:r>
            <a:endParaRPr lang="en-GB" noProof="0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1974915" y="5661248"/>
            <a:ext cx="8229600" cy="4046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600" dirty="0"/>
              <a:t>Source: survey.</a:t>
            </a:r>
          </a:p>
          <a:p>
            <a:endParaRPr lang="en-GB" sz="2400" dirty="0"/>
          </a:p>
          <a:p>
            <a:endParaRPr lang="en-GB" sz="2400" dirty="0"/>
          </a:p>
        </p:txBody>
      </p:sp>
      <p:sp>
        <p:nvSpPr>
          <p:cNvPr id="5" name="Rezervirano mjesto sadržaja 2"/>
          <p:cNvSpPr txBox="1">
            <a:spLocks/>
          </p:cNvSpPr>
          <p:nvPr/>
        </p:nvSpPr>
        <p:spPr>
          <a:xfrm>
            <a:off x="1697227" y="1484784"/>
            <a:ext cx="8784976" cy="79208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400" b="1" dirty="0">
                <a:solidFill>
                  <a:srgbClr val="0070C0"/>
                </a:solidFill>
              </a:rPr>
              <a:t>Average </a:t>
            </a:r>
            <a:r>
              <a:rPr lang="en-GB" sz="2400" b="1" dirty="0">
                <a:solidFill>
                  <a:srgbClr val="0070C0"/>
                </a:solidFill>
              </a:rPr>
              <a:t>grade </a:t>
            </a:r>
            <a:r>
              <a:rPr lang="en-GB" sz="2400" b="1" dirty="0"/>
              <a:t>of employees’ statistical methods use </a:t>
            </a:r>
            <a:r>
              <a:rPr lang="en-GB" sz="2400" b="1" dirty="0">
                <a:solidFill>
                  <a:srgbClr val="0070C0"/>
                </a:solidFill>
              </a:rPr>
              <a:t>knowledge</a:t>
            </a:r>
            <a:r>
              <a:rPr lang="en-GB" sz="2400" b="1" dirty="0"/>
              <a:t>, n=237</a:t>
            </a:r>
            <a:endParaRPr lang="hr-HR" sz="2400" b="1" dirty="0"/>
          </a:p>
        </p:txBody>
      </p:sp>
      <p:graphicFrame>
        <p:nvGraphicFramePr>
          <p:cNvPr id="6" name="Tablic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9429879"/>
              </p:ext>
            </p:extLst>
          </p:nvPr>
        </p:nvGraphicFramePr>
        <p:xfrm>
          <a:off x="4007770" y="2317801"/>
          <a:ext cx="4752527" cy="39258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75535"/>
                <a:gridCol w="888496"/>
                <a:gridCol w="888496"/>
              </a:tblGrid>
              <a:tr h="4449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>
                          <a:solidFill>
                            <a:schemeClr val="tx1"/>
                          </a:solidFill>
                          <a:effectLst/>
                        </a:rPr>
                        <a:t>Grade</a:t>
                      </a:r>
                      <a:endParaRPr lang="hr-HR" sz="2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>
                          <a:solidFill>
                            <a:schemeClr val="tx1"/>
                          </a:solidFill>
                          <a:effectLst/>
                        </a:rPr>
                        <a:t>No.</a:t>
                      </a:r>
                      <a:endParaRPr lang="hr-HR" sz="28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>
                          <a:solidFill>
                            <a:srgbClr val="FF0000"/>
                          </a:solidFill>
                          <a:effectLst/>
                        </a:rPr>
                        <a:t>%</a:t>
                      </a:r>
                      <a:endParaRPr lang="hr-HR" sz="28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449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>
                          <a:solidFill>
                            <a:schemeClr val="tx1"/>
                          </a:solidFill>
                          <a:effectLst/>
                        </a:rPr>
                        <a:t>A</a:t>
                      </a:r>
                      <a:endParaRPr lang="hr-HR" sz="2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b="1" dirty="0">
                          <a:solidFill>
                            <a:schemeClr val="tx1"/>
                          </a:solidFill>
                          <a:effectLst/>
                        </a:rPr>
                        <a:t>9</a:t>
                      </a:r>
                      <a:endParaRPr lang="hr-HR" sz="2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b="1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hr-HR" sz="28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449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>
                          <a:solidFill>
                            <a:schemeClr val="tx1"/>
                          </a:solidFill>
                          <a:effectLst/>
                        </a:rPr>
                        <a:t>B</a:t>
                      </a:r>
                      <a:endParaRPr lang="hr-HR" sz="2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b="1" dirty="0">
                          <a:solidFill>
                            <a:schemeClr val="tx1"/>
                          </a:solidFill>
                          <a:effectLst/>
                        </a:rPr>
                        <a:t>38</a:t>
                      </a:r>
                      <a:endParaRPr lang="hr-HR" sz="2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b="1">
                          <a:solidFill>
                            <a:schemeClr val="tx1"/>
                          </a:solidFill>
                          <a:effectLst/>
                        </a:rPr>
                        <a:t>16</a:t>
                      </a:r>
                      <a:endParaRPr lang="hr-HR" sz="28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449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>
                          <a:solidFill>
                            <a:srgbClr val="FF0000"/>
                          </a:solidFill>
                          <a:effectLst/>
                        </a:rPr>
                        <a:t>C</a:t>
                      </a:r>
                      <a:endParaRPr lang="hr-HR" sz="28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b="1" dirty="0">
                          <a:solidFill>
                            <a:schemeClr val="tx1"/>
                          </a:solidFill>
                          <a:effectLst/>
                        </a:rPr>
                        <a:t>78</a:t>
                      </a:r>
                      <a:endParaRPr lang="hr-HR" sz="2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b="1" dirty="0">
                          <a:solidFill>
                            <a:srgbClr val="FF0000"/>
                          </a:solidFill>
                          <a:effectLst/>
                        </a:rPr>
                        <a:t>33</a:t>
                      </a:r>
                      <a:endParaRPr lang="hr-HR" sz="2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449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>
                          <a:solidFill>
                            <a:schemeClr val="tx1"/>
                          </a:solidFill>
                          <a:effectLst/>
                        </a:rPr>
                        <a:t>D</a:t>
                      </a:r>
                      <a:endParaRPr lang="hr-HR" sz="2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b="1" dirty="0">
                          <a:solidFill>
                            <a:schemeClr val="tx1"/>
                          </a:solidFill>
                          <a:effectLst/>
                        </a:rPr>
                        <a:t>58</a:t>
                      </a:r>
                      <a:endParaRPr lang="hr-HR" sz="2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b="1">
                          <a:solidFill>
                            <a:schemeClr val="tx1"/>
                          </a:solidFill>
                          <a:effectLst/>
                        </a:rPr>
                        <a:t>24</a:t>
                      </a:r>
                      <a:endParaRPr lang="hr-HR" sz="28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449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>
                          <a:solidFill>
                            <a:schemeClr val="tx1"/>
                          </a:solidFill>
                          <a:effectLst/>
                        </a:rPr>
                        <a:t>E</a:t>
                      </a:r>
                      <a:endParaRPr lang="hr-HR" sz="2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b="1" dirty="0">
                          <a:solidFill>
                            <a:schemeClr val="tx1"/>
                          </a:solidFill>
                          <a:effectLst/>
                        </a:rPr>
                        <a:t>20</a:t>
                      </a:r>
                      <a:endParaRPr lang="hr-HR" sz="2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b="1" dirty="0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hr-HR" sz="2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449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>
                          <a:solidFill>
                            <a:schemeClr val="tx1"/>
                          </a:solidFill>
                          <a:effectLst/>
                        </a:rPr>
                        <a:t>I cannot evaluate</a:t>
                      </a:r>
                      <a:endParaRPr lang="hr-HR" sz="2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b="1" dirty="0">
                          <a:solidFill>
                            <a:schemeClr val="tx1"/>
                          </a:solidFill>
                          <a:effectLst/>
                        </a:rPr>
                        <a:t>34</a:t>
                      </a:r>
                      <a:endParaRPr lang="hr-HR" sz="2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b="1" dirty="0">
                          <a:solidFill>
                            <a:schemeClr val="tx1"/>
                          </a:solidFill>
                          <a:effectLst/>
                        </a:rPr>
                        <a:t>14</a:t>
                      </a:r>
                      <a:endParaRPr lang="hr-HR" sz="2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449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>
                          <a:solidFill>
                            <a:schemeClr val="tx1"/>
                          </a:solidFill>
                          <a:effectLst/>
                        </a:rPr>
                        <a:t>Total</a:t>
                      </a:r>
                      <a:endParaRPr lang="hr-HR" sz="2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b="1" dirty="0">
                          <a:solidFill>
                            <a:schemeClr val="tx1"/>
                          </a:solidFill>
                          <a:effectLst/>
                        </a:rPr>
                        <a:t>237</a:t>
                      </a:r>
                      <a:endParaRPr lang="hr-HR" sz="2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b="1" dirty="0">
                          <a:solidFill>
                            <a:schemeClr val="tx1"/>
                          </a:solidFill>
                          <a:effectLst/>
                        </a:rPr>
                        <a:t>100</a:t>
                      </a:r>
                      <a:endParaRPr lang="hr-HR" sz="2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7" name="Rezervirano mjesto podnožja 3"/>
          <p:cNvSpPr>
            <a:spLocks noGrp="1"/>
          </p:cNvSpPr>
          <p:nvPr>
            <p:ph type="ftr" sz="quarter" idx="11"/>
          </p:nvPr>
        </p:nvSpPr>
        <p:spPr>
          <a:xfrm>
            <a:off x="1568067" y="6525345"/>
            <a:ext cx="9099933" cy="316131"/>
          </a:xfrm>
        </p:spPr>
        <p:txBody>
          <a:bodyPr/>
          <a:lstStyle/>
          <a:p>
            <a:r>
              <a:rPr lang="en-US" dirty="0" smtClean="0"/>
              <a:t>Conference of European Statistics Stakeholders, Budapest, 20-21 October 2016</a:t>
            </a:r>
            <a:endParaRPr lang="hr-HR" dirty="0"/>
          </a:p>
        </p:txBody>
      </p:sp>
      <p:sp>
        <p:nvSpPr>
          <p:cNvPr id="8" name="Zaobljeni pravokutnik 7"/>
          <p:cNvSpPr/>
          <p:nvPr/>
        </p:nvSpPr>
        <p:spPr>
          <a:xfrm>
            <a:off x="5231904" y="3717032"/>
            <a:ext cx="3744416" cy="65176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340338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hr-HR" dirty="0"/>
              <a:t>SURVEY RESEARCH FINDING</a:t>
            </a:r>
            <a:r>
              <a:rPr lang="en-GB" dirty="0"/>
              <a:t>S</a:t>
            </a:r>
            <a:endParaRPr lang="en-GB" noProof="0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1919536" y="6453336"/>
            <a:ext cx="8229600" cy="4046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600" dirty="0"/>
              <a:t>Source: survey.</a:t>
            </a:r>
          </a:p>
          <a:p>
            <a:endParaRPr lang="en-GB" sz="2400" dirty="0"/>
          </a:p>
          <a:p>
            <a:endParaRPr lang="en-GB" sz="2400" dirty="0"/>
          </a:p>
        </p:txBody>
      </p:sp>
      <p:sp>
        <p:nvSpPr>
          <p:cNvPr id="5" name="Rezervirano mjesto sadržaja 2"/>
          <p:cNvSpPr txBox="1">
            <a:spLocks/>
          </p:cNvSpPr>
          <p:nvPr/>
        </p:nvSpPr>
        <p:spPr>
          <a:xfrm>
            <a:off x="1703512" y="1052736"/>
            <a:ext cx="8856984" cy="1000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r-HR" sz="2400" b="1" dirty="0">
                <a:solidFill>
                  <a:srgbClr val="0070C0"/>
                </a:solidFill>
              </a:rPr>
              <a:t>I</a:t>
            </a:r>
            <a:r>
              <a:rPr lang="en-GB" sz="2400" b="1" dirty="0" err="1">
                <a:solidFill>
                  <a:srgbClr val="0070C0"/>
                </a:solidFill>
              </a:rPr>
              <a:t>nvestments</a:t>
            </a:r>
            <a:r>
              <a:rPr lang="en-GB" sz="2400" b="1" dirty="0">
                <a:solidFill>
                  <a:srgbClr val="0070C0"/>
                </a:solidFill>
              </a:rPr>
              <a:t> </a:t>
            </a:r>
            <a:r>
              <a:rPr lang="en-GB" sz="2400" b="1" dirty="0">
                <a:solidFill>
                  <a:srgbClr val="0070C0"/>
                </a:solidFill>
              </a:rPr>
              <a:t>into employees’ education </a:t>
            </a:r>
            <a:r>
              <a:rPr lang="en-GB" sz="2400" b="1" dirty="0"/>
              <a:t>in the field of </a:t>
            </a:r>
            <a:r>
              <a:rPr lang="en-GB" sz="2400" b="1" dirty="0"/>
              <a:t>statistical </a:t>
            </a:r>
            <a:r>
              <a:rPr lang="en-GB" sz="2400" b="1" dirty="0"/>
              <a:t>methods use</a:t>
            </a:r>
            <a:r>
              <a:rPr lang="en-GB" sz="2400" b="1" dirty="0"/>
              <a:t>, n=</a:t>
            </a:r>
            <a:r>
              <a:rPr lang="hr-HR" sz="2400" b="1" dirty="0"/>
              <a:t>237</a:t>
            </a:r>
          </a:p>
          <a:p>
            <a:endParaRPr lang="hr-HR" sz="2400" dirty="0"/>
          </a:p>
          <a:p>
            <a:endParaRPr lang="hr-HR" sz="2400" dirty="0"/>
          </a:p>
        </p:txBody>
      </p:sp>
      <p:graphicFrame>
        <p:nvGraphicFramePr>
          <p:cNvPr id="6" name="Grafikon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45723878"/>
              </p:ext>
            </p:extLst>
          </p:nvPr>
        </p:nvGraphicFramePr>
        <p:xfrm>
          <a:off x="1703512" y="1988840"/>
          <a:ext cx="8964488" cy="45199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zervirano mjesto podnožja 3"/>
          <p:cNvSpPr>
            <a:spLocks noGrp="1"/>
          </p:cNvSpPr>
          <p:nvPr>
            <p:ph type="ftr" sz="quarter" idx="11"/>
          </p:nvPr>
        </p:nvSpPr>
        <p:spPr>
          <a:xfrm>
            <a:off x="1568067" y="6525345"/>
            <a:ext cx="9099933" cy="316131"/>
          </a:xfrm>
        </p:spPr>
        <p:txBody>
          <a:bodyPr/>
          <a:lstStyle/>
          <a:p>
            <a:r>
              <a:rPr lang="en-US" dirty="0" smtClean="0"/>
              <a:t>Conference of European Statistics Stakeholders, Budapest, 20-21 October 2016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934966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hr-HR" dirty="0"/>
              <a:t>SURVEY RESEARCH FINDING</a:t>
            </a:r>
            <a:r>
              <a:rPr lang="en-GB" dirty="0"/>
              <a:t>S</a:t>
            </a:r>
            <a:endParaRPr lang="en-GB" noProof="0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1919536" y="6453336"/>
            <a:ext cx="8229600" cy="4046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600" dirty="0"/>
              <a:t>Source: survey.</a:t>
            </a:r>
          </a:p>
          <a:p>
            <a:endParaRPr lang="en-GB" sz="2400" dirty="0"/>
          </a:p>
          <a:p>
            <a:endParaRPr lang="en-GB" sz="2400" dirty="0"/>
          </a:p>
        </p:txBody>
      </p:sp>
      <p:sp>
        <p:nvSpPr>
          <p:cNvPr id="5" name="Rezervirano mjesto sadržaja 2"/>
          <p:cNvSpPr txBox="1">
            <a:spLocks/>
          </p:cNvSpPr>
          <p:nvPr/>
        </p:nvSpPr>
        <p:spPr>
          <a:xfrm>
            <a:off x="1689540" y="1034547"/>
            <a:ext cx="8856984" cy="82068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r-HR" sz="2400" b="1" dirty="0">
                <a:solidFill>
                  <a:srgbClr val="0070C0"/>
                </a:solidFill>
              </a:rPr>
              <a:t>S</a:t>
            </a:r>
            <a:r>
              <a:rPr lang="en-GB" sz="2400" b="1" dirty="0" err="1">
                <a:solidFill>
                  <a:srgbClr val="0070C0"/>
                </a:solidFill>
              </a:rPr>
              <a:t>atisf</a:t>
            </a:r>
            <a:r>
              <a:rPr lang="hr-HR" sz="2400" b="1" dirty="0" err="1">
                <a:solidFill>
                  <a:srgbClr val="0070C0"/>
                </a:solidFill>
              </a:rPr>
              <a:t>action</a:t>
            </a:r>
            <a:r>
              <a:rPr lang="en-GB" sz="2400" b="1" dirty="0">
                <a:solidFill>
                  <a:srgbClr val="0070C0"/>
                </a:solidFill>
              </a:rPr>
              <a:t> </a:t>
            </a:r>
            <a:r>
              <a:rPr lang="en-GB" sz="2400" b="1" dirty="0"/>
              <a:t>with statistical </a:t>
            </a:r>
            <a:r>
              <a:rPr lang="en-GB" sz="2400" b="1" dirty="0">
                <a:solidFill>
                  <a:srgbClr val="0070C0"/>
                </a:solidFill>
              </a:rPr>
              <a:t>education possibilities </a:t>
            </a:r>
            <a:r>
              <a:rPr lang="en-GB" sz="2400" b="1" dirty="0"/>
              <a:t>available on the Croatian market</a:t>
            </a:r>
            <a:r>
              <a:rPr lang="en-GB" sz="2400" b="1" dirty="0"/>
              <a:t>, n=</a:t>
            </a:r>
            <a:r>
              <a:rPr lang="hr-HR" sz="2400" b="1" dirty="0"/>
              <a:t>237</a:t>
            </a:r>
          </a:p>
          <a:p>
            <a:endParaRPr lang="hr-HR" sz="2400" dirty="0"/>
          </a:p>
          <a:p>
            <a:endParaRPr lang="hr-HR" sz="2400" dirty="0"/>
          </a:p>
        </p:txBody>
      </p:sp>
      <p:graphicFrame>
        <p:nvGraphicFramePr>
          <p:cNvPr id="7" name="Grafikon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05936985"/>
              </p:ext>
            </p:extLst>
          </p:nvPr>
        </p:nvGraphicFramePr>
        <p:xfrm>
          <a:off x="1599785" y="1887328"/>
          <a:ext cx="9036495" cy="46162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Rezervirano mjesto podnožja 3"/>
          <p:cNvSpPr txBox="1">
            <a:spLocks/>
          </p:cNvSpPr>
          <p:nvPr/>
        </p:nvSpPr>
        <p:spPr>
          <a:xfrm>
            <a:off x="1568067" y="6525345"/>
            <a:ext cx="9099933" cy="3161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sr-Latn-R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Conference of European Statistics Stakeholders, Budapest, 20-21 October 2016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792371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620688"/>
          </a:xfrm>
        </p:spPr>
        <p:txBody>
          <a:bodyPr>
            <a:normAutofit fontScale="90000"/>
          </a:bodyPr>
          <a:lstStyle/>
          <a:p>
            <a:r>
              <a:rPr lang="en-GB" noProof="0" dirty="0" smtClean="0"/>
              <a:t>CONCLUSIONS</a:t>
            </a:r>
            <a:endParaRPr lang="en-GB" noProof="0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1524000" y="467862"/>
            <a:ext cx="9252520" cy="6048672"/>
          </a:xfrm>
        </p:spPr>
        <p:txBody>
          <a:bodyPr>
            <a:noAutofit/>
          </a:bodyPr>
          <a:lstStyle/>
          <a:p>
            <a:pPr marL="176213" indent="-176213">
              <a:spcBef>
                <a:spcPts val="0"/>
              </a:spcBef>
            </a:pPr>
            <a:r>
              <a:rPr lang="hr-HR" sz="2400" b="1" u="sng" dirty="0">
                <a:solidFill>
                  <a:srgbClr val="FF0000"/>
                </a:solidFill>
              </a:rPr>
              <a:t>65% </a:t>
            </a:r>
            <a:r>
              <a:rPr lang="en-GB" sz="2400" b="1" u="sng" dirty="0">
                <a:solidFill>
                  <a:srgbClr val="FF0000"/>
                </a:solidFill>
              </a:rPr>
              <a:t>Croatian enterprises </a:t>
            </a:r>
            <a:r>
              <a:rPr lang="en-GB" sz="2400" b="1" u="sng" dirty="0">
                <a:solidFill>
                  <a:srgbClr val="FF0000"/>
                </a:solidFill>
              </a:rPr>
              <a:t>do not use stat</a:t>
            </a:r>
            <a:r>
              <a:rPr lang="hr-HR" sz="2400" b="1" u="sng" dirty="0">
                <a:solidFill>
                  <a:srgbClr val="FF0000"/>
                </a:solidFill>
              </a:rPr>
              <a:t>.</a:t>
            </a:r>
            <a:r>
              <a:rPr lang="en-GB" sz="2400" b="1" u="sng" dirty="0">
                <a:solidFill>
                  <a:srgbClr val="FF0000"/>
                </a:solidFill>
              </a:rPr>
              <a:t> methods</a:t>
            </a:r>
            <a:endParaRPr lang="hr-HR" sz="2400" b="1" u="sng" dirty="0">
              <a:solidFill>
                <a:srgbClr val="FF0000"/>
              </a:solidFill>
            </a:endParaRPr>
          </a:p>
          <a:p>
            <a:pPr marL="176213" indent="-176213">
              <a:spcBef>
                <a:spcPts val="0"/>
              </a:spcBef>
            </a:pPr>
            <a:r>
              <a:rPr lang="hr-HR" sz="2400" b="1" dirty="0"/>
              <a:t>10</a:t>
            </a:r>
            <a:r>
              <a:rPr lang="en-GB" sz="2400" b="1" dirty="0"/>
              <a:t>% </a:t>
            </a:r>
            <a:r>
              <a:rPr lang="en-GB" sz="2400" b="1" dirty="0"/>
              <a:t>enterprises </a:t>
            </a:r>
            <a:r>
              <a:rPr lang="hr-HR" sz="2400" b="1" dirty="0" err="1"/>
              <a:t>outsource</a:t>
            </a:r>
            <a:r>
              <a:rPr lang="hr-HR" sz="2400" b="1" dirty="0"/>
              <a:t> </a:t>
            </a:r>
            <a:r>
              <a:rPr lang="en-GB" sz="2400" b="1" dirty="0"/>
              <a:t>stat</a:t>
            </a:r>
            <a:r>
              <a:rPr lang="hr-HR" sz="2400" b="1" dirty="0"/>
              <a:t>.</a:t>
            </a:r>
            <a:r>
              <a:rPr lang="en-GB" sz="2400" b="1" dirty="0"/>
              <a:t> methods </a:t>
            </a:r>
            <a:r>
              <a:rPr lang="hr-HR" sz="2400" b="1" dirty="0" err="1"/>
              <a:t>application</a:t>
            </a:r>
            <a:r>
              <a:rPr lang="hr-HR" sz="2400" b="1" dirty="0"/>
              <a:t> </a:t>
            </a:r>
            <a:r>
              <a:rPr lang="hr-HR" sz="2400" b="1" dirty="0" err="1"/>
              <a:t>partially</a:t>
            </a:r>
            <a:r>
              <a:rPr lang="hr-HR" sz="2400" b="1" dirty="0"/>
              <a:t>; 2% </a:t>
            </a:r>
            <a:r>
              <a:rPr lang="en-GB" sz="2400" b="1" dirty="0"/>
              <a:t>outsource</a:t>
            </a:r>
            <a:r>
              <a:rPr lang="hr-HR" sz="2400" b="1" dirty="0"/>
              <a:t> </a:t>
            </a:r>
            <a:r>
              <a:rPr lang="hr-HR" sz="2400" b="1" dirty="0" err="1"/>
              <a:t>them</a:t>
            </a:r>
            <a:r>
              <a:rPr lang="hr-HR" sz="2400" b="1" dirty="0"/>
              <a:t> </a:t>
            </a:r>
            <a:r>
              <a:rPr lang="hr-HR" sz="2400" b="1" dirty="0" err="1"/>
              <a:t>completely</a:t>
            </a:r>
            <a:endParaRPr lang="hr-HR" sz="2400" b="1" dirty="0"/>
          </a:p>
          <a:p>
            <a:pPr marL="176213" indent="-176213">
              <a:spcBef>
                <a:spcPts val="0"/>
              </a:spcBef>
            </a:pPr>
            <a:r>
              <a:rPr lang="hr-HR" sz="2400" b="1" dirty="0"/>
              <a:t>1/2 use </a:t>
            </a:r>
            <a:r>
              <a:rPr lang="hr-HR" sz="2400" b="1" dirty="0" err="1"/>
              <a:t>descriptive</a:t>
            </a:r>
            <a:r>
              <a:rPr lang="hr-HR" sz="2400" b="1" dirty="0"/>
              <a:t> stat. </a:t>
            </a:r>
            <a:r>
              <a:rPr lang="hr-HR" sz="2400" b="1" dirty="0" err="1"/>
              <a:t>methods</a:t>
            </a:r>
            <a:r>
              <a:rPr lang="hr-HR" sz="2400" b="1" dirty="0"/>
              <a:t>; 1/5 use </a:t>
            </a:r>
            <a:r>
              <a:rPr lang="hr-HR" sz="2400" b="1" dirty="0" err="1"/>
              <a:t>dynamics</a:t>
            </a:r>
            <a:r>
              <a:rPr lang="hr-HR" sz="2400" b="1" dirty="0"/>
              <a:t> </a:t>
            </a:r>
            <a:r>
              <a:rPr lang="hr-HR" sz="2400" b="1" dirty="0" err="1"/>
              <a:t>indicators</a:t>
            </a:r>
            <a:endParaRPr lang="en-GB" sz="2400" b="1" dirty="0"/>
          </a:p>
          <a:p>
            <a:pPr marL="176213" indent="-176213">
              <a:spcBef>
                <a:spcPts val="0"/>
              </a:spcBef>
            </a:pPr>
            <a:endParaRPr lang="hr-HR" sz="800" b="1" dirty="0">
              <a:solidFill>
                <a:srgbClr val="FF0000"/>
              </a:solidFill>
            </a:endParaRPr>
          </a:p>
          <a:p>
            <a:pPr marL="176213" indent="-176213">
              <a:spcBef>
                <a:spcPts val="0"/>
              </a:spcBef>
            </a:pPr>
            <a:r>
              <a:rPr lang="hr-HR" sz="2400" b="1" dirty="0" err="1">
                <a:solidFill>
                  <a:srgbClr val="FF0000"/>
                </a:solidFill>
              </a:rPr>
              <a:t>Reasons</a:t>
            </a:r>
            <a:r>
              <a:rPr lang="hr-HR" sz="2400" b="1" dirty="0">
                <a:solidFill>
                  <a:srgbClr val="FF0000"/>
                </a:solidFill>
              </a:rPr>
              <a:t> for </a:t>
            </a:r>
            <a:r>
              <a:rPr lang="en-GB" sz="2400" b="1" dirty="0">
                <a:solidFill>
                  <a:srgbClr val="FF0000"/>
                </a:solidFill>
              </a:rPr>
              <a:t>stat</a:t>
            </a:r>
            <a:r>
              <a:rPr lang="hr-HR" sz="2400" b="1" dirty="0">
                <a:solidFill>
                  <a:srgbClr val="FF0000"/>
                </a:solidFill>
              </a:rPr>
              <a:t>.</a:t>
            </a:r>
            <a:r>
              <a:rPr lang="en-GB" sz="2400" b="1" dirty="0">
                <a:solidFill>
                  <a:srgbClr val="FF0000"/>
                </a:solidFill>
              </a:rPr>
              <a:t> methods</a:t>
            </a:r>
            <a:r>
              <a:rPr lang="hr-HR" sz="2400" b="1" dirty="0">
                <a:solidFill>
                  <a:srgbClr val="FF0000"/>
                </a:solidFill>
              </a:rPr>
              <a:t> use:</a:t>
            </a:r>
            <a:r>
              <a:rPr lang="en-GB" sz="2400" b="1" dirty="0">
                <a:solidFill>
                  <a:srgbClr val="FF0000"/>
                </a:solidFill>
              </a:rPr>
              <a:t> </a:t>
            </a:r>
            <a:r>
              <a:rPr lang="hr-HR" sz="2400" b="1" dirty="0" err="1"/>
              <a:t>they</a:t>
            </a:r>
            <a:r>
              <a:rPr lang="hr-HR" sz="2400" b="1" dirty="0"/>
              <a:t> </a:t>
            </a:r>
            <a:r>
              <a:rPr lang="en-GB" sz="2400" b="1" dirty="0"/>
              <a:t>facilitate decision-making process</a:t>
            </a:r>
            <a:r>
              <a:rPr lang="hr-HR" sz="2400" b="1" dirty="0"/>
              <a:t>, </a:t>
            </a:r>
            <a:r>
              <a:rPr lang="hr-HR" sz="2400" b="1" dirty="0" err="1"/>
              <a:t>improve</a:t>
            </a:r>
            <a:r>
              <a:rPr lang="hr-HR" sz="2400" b="1" dirty="0"/>
              <a:t> </a:t>
            </a:r>
            <a:r>
              <a:rPr lang="en-GB" sz="2400" b="1" dirty="0"/>
              <a:t>business results</a:t>
            </a:r>
            <a:endParaRPr lang="hr-HR" sz="2400" b="1" dirty="0"/>
          </a:p>
          <a:p>
            <a:pPr marL="176213" indent="-176213">
              <a:spcBef>
                <a:spcPts val="0"/>
              </a:spcBef>
            </a:pPr>
            <a:endParaRPr lang="hr-HR" sz="800" b="1" dirty="0"/>
          </a:p>
          <a:p>
            <a:pPr marL="176213" indent="-176213">
              <a:spcBef>
                <a:spcPts val="0"/>
              </a:spcBef>
            </a:pPr>
            <a:r>
              <a:rPr lang="en-GB" sz="2400" b="1" dirty="0"/>
              <a:t>Enterprises which use stat</a:t>
            </a:r>
            <a:r>
              <a:rPr lang="hr-HR" sz="2400" b="1" dirty="0"/>
              <a:t>.</a:t>
            </a:r>
            <a:r>
              <a:rPr lang="en-GB" sz="2400" b="1" dirty="0"/>
              <a:t> methods, </a:t>
            </a:r>
            <a:r>
              <a:rPr lang="en-GB" sz="2400" b="1" dirty="0">
                <a:solidFill>
                  <a:srgbClr val="FF0000"/>
                </a:solidFill>
              </a:rPr>
              <a:t>do not use their full potential</a:t>
            </a:r>
            <a:r>
              <a:rPr lang="hr-HR" sz="2400" b="1" dirty="0">
                <a:solidFill>
                  <a:srgbClr val="FF0000"/>
                </a:solidFill>
              </a:rPr>
              <a:t>, </a:t>
            </a:r>
            <a:r>
              <a:rPr lang="hr-HR" sz="2400" b="1" dirty="0" err="1">
                <a:solidFill>
                  <a:srgbClr val="FF0000"/>
                </a:solidFill>
              </a:rPr>
              <a:t>with</a:t>
            </a:r>
            <a:r>
              <a:rPr lang="hr-HR" sz="2400" b="1" dirty="0">
                <a:solidFill>
                  <a:srgbClr val="FF0000"/>
                </a:solidFill>
              </a:rPr>
              <a:t> </a:t>
            </a:r>
            <a:r>
              <a:rPr lang="hr-HR" sz="2400" b="1" dirty="0" err="1">
                <a:solidFill>
                  <a:srgbClr val="FF0000"/>
                </a:solidFill>
              </a:rPr>
              <a:t>the</a:t>
            </a:r>
            <a:r>
              <a:rPr lang="hr-HR" sz="2400" b="1" dirty="0">
                <a:solidFill>
                  <a:srgbClr val="FF0000"/>
                </a:solidFill>
              </a:rPr>
              <a:t> </a:t>
            </a:r>
            <a:r>
              <a:rPr lang="hr-HR" sz="2400" b="1" dirty="0" err="1">
                <a:solidFill>
                  <a:srgbClr val="FF0000"/>
                </a:solidFill>
              </a:rPr>
              <a:t>main</a:t>
            </a:r>
            <a:r>
              <a:rPr lang="hr-HR" sz="2400" b="1" dirty="0">
                <a:solidFill>
                  <a:srgbClr val="FF0000"/>
                </a:solidFill>
              </a:rPr>
              <a:t> </a:t>
            </a:r>
            <a:r>
              <a:rPr lang="hr-HR" sz="2400" b="1" dirty="0" err="1">
                <a:solidFill>
                  <a:srgbClr val="FF0000"/>
                </a:solidFill>
              </a:rPr>
              <a:t>reason</a:t>
            </a:r>
            <a:r>
              <a:rPr lang="hr-HR" sz="2400" b="1" dirty="0">
                <a:solidFill>
                  <a:srgbClr val="FF0000"/>
                </a:solidFill>
              </a:rPr>
              <a:t>: </a:t>
            </a:r>
            <a:r>
              <a:rPr lang="en-GB" sz="2400" b="1" u="sng" dirty="0">
                <a:solidFill>
                  <a:srgbClr val="FF0000"/>
                </a:solidFill>
              </a:rPr>
              <a:t>current overload of employees with other jobs and assignments </a:t>
            </a:r>
            <a:endParaRPr lang="hr-HR" sz="2400" b="1" u="sng" dirty="0">
              <a:solidFill>
                <a:srgbClr val="FF0000"/>
              </a:solidFill>
            </a:endParaRPr>
          </a:p>
          <a:p>
            <a:pPr marL="176213" indent="-176213">
              <a:spcBef>
                <a:spcPts val="0"/>
              </a:spcBef>
            </a:pPr>
            <a:r>
              <a:rPr lang="hr-HR" sz="2400" b="1" u="sng" dirty="0">
                <a:solidFill>
                  <a:srgbClr val="FF0000"/>
                </a:solidFill>
              </a:rPr>
              <a:t>L</a:t>
            </a:r>
            <a:r>
              <a:rPr lang="en-GB" sz="2400" b="1" u="sng" dirty="0">
                <a:solidFill>
                  <a:srgbClr val="FF0000"/>
                </a:solidFill>
              </a:rPr>
              <a:t>ow </a:t>
            </a:r>
            <a:r>
              <a:rPr lang="hr-HR" sz="2400" b="1" u="sng" dirty="0" err="1">
                <a:solidFill>
                  <a:srgbClr val="FF0000"/>
                </a:solidFill>
              </a:rPr>
              <a:t>average</a:t>
            </a:r>
            <a:r>
              <a:rPr lang="hr-HR" sz="2400" b="1" u="sng" dirty="0">
                <a:solidFill>
                  <a:srgbClr val="FF0000"/>
                </a:solidFill>
              </a:rPr>
              <a:t> </a:t>
            </a:r>
            <a:r>
              <a:rPr lang="en-GB" sz="2400" b="1" u="sng" dirty="0">
                <a:solidFill>
                  <a:srgbClr val="FF0000"/>
                </a:solidFill>
              </a:rPr>
              <a:t>grade</a:t>
            </a:r>
            <a:r>
              <a:rPr lang="hr-HR" sz="2400" b="1" u="sng" dirty="0">
                <a:solidFill>
                  <a:srgbClr val="FF0000"/>
                </a:solidFill>
              </a:rPr>
              <a:t> of stat. </a:t>
            </a:r>
            <a:r>
              <a:rPr lang="hr-HR" sz="2400" b="1" u="sng" dirty="0" err="1">
                <a:solidFill>
                  <a:srgbClr val="FF0000"/>
                </a:solidFill>
              </a:rPr>
              <a:t>knowledge</a:t>
            </a:r>
            <a:r>
              <a:rPr lang="hr-HR" sz="2400" b="1" u="sng" dirty="0">
                <a:solidFill>
                  <a:srgbClr val="FF0000"/>
                </a:solidFill>
              </a:rPr>
              <a:t> </a:t>
            </a:r>
            <a:r>
              <a:rPr lang="hr-HR" sz="2400" b="1" dirty="0">
                <a:solidFill>
                  <a:srgbClr val="FF0000"/>
                </a:solidFill>
              </a:rPr>
              <a:t>of </a:t>
            </a:r>
            <a:r>
              <a:rPr lang="hr-HR" sz="2400" b="1" dirty="0" err="1">
                <a:solidFill>
                  <a:srgbClr val="FF0000"/>
                </a:solidFill>
              </a:rPr>
              <a:t>employees</a:t>
            </a:r>
            <a:endParaRPr lang="hr-HR" sz="2400" b="1" dirty="0">
              <a:solidFill>
                <a:srgbClr val="FF0000"/>
              </a:solidFill>
            </a:endParaRPr>
          </a:p>
          <a:p>
            <a:pPr marL="176213" indent="-176213">
              <a:spcBef>
                <a:spcPts val="0"/>
              </a:spcBef>
            </a:pPr>
            <a:r>
              <a:rPr lang="hr-HR" sz="2400" b="1" u="sng" dirty="0">
                <a:solidFill>
                  <a:srgbClr val="FF0000"/>
                </a:solidFill>
              </a:rPr>
              <a:t>L</a:t>
            </a:r>
            <a:r>
              <a:rPr lang="en-GB" sz="2400" b="1" u="sng" dirty="0">
                <a:solidFill>
                  <a:srgbClr val="FF0000"/>
                </a:solidFill>
              </a:rPr>
              <a:t>ow investment </a:t>
            </a:r>
            <a:r>
              <a:rPr lang="hr-HR" sz="2400" b="1" u="sng" dirty="0" err="1">
                <a:solidFill>
                  <a:srgbClr val="FF0000"/>
                </a:solidFill>
              </a:rPr>
              <a:t>level</a:t>
            </a:r>
            <a:r>
              <a:rPr lang="hr-HR" sz="2400" b="1" u="sng" dirty="0">
                <a:solidFill>
                  <a:srgbClr val="FF0000"/>
                </a:solidFill>
              </a:rPr>
              <a:t> </a:t>
            </a:r>
            <a:r>
              <a:rPr lang="en-GB" sz="2400" b="1" u="sng" dirty="0">
                <a:solidFill>
                  <a:srgbClr val="FF0000"/>
                </a:solidFill>
              </a:rPr>
              <a:t>in employees’ additional </a:t>
            </a:r>
            <a:r>
              <a:rPr lang="hr-HR" sz="2400" b="1" u="sng" dirty="0">
                <a:solidFill>
                  <a:srgbClr val="FF0000"/>
                </a:solidFill>
              </a:rPr>
              <a:t>stat. </a:t>
            </a:r>
            <a:r>
              <a:rPr lang="en-GB" sz="2400" b="1" u="sng" dirty="0">
                <a:solidFill>
                  <a:srgbClr val="FF0000"/>
                </a:solidFill>
              </a:rPr>
              <a:t>education </a:t>
            </a:r>
            <a:endParaRPr lang="hr-HR" sz="2400" b="1" u="sng" dirty="0">
              <a:solidFill>
                <a:srgbClr val="FF0000"/>
              </a:solidFill>
            </a:endParaRPr>
          </a:p>
          <a:p>
            <a:pPr marL="176213" indent="-176213">
              <a:spcBef>
                <a:spcPts val="0"/>
              </a:spcBef>
            </a:pPr>
            <a:endParaRPr lang="hr-HR" sz="800" b="1" dirty="0"/>
          </a:p>
          <a:p>
            <a:pPr marL="176213" indent="-176213">
              <a:spcBef>
                <a:spcPts val="0"/>
              </a:spcBef>
              <a:buNone/>
            </a:pPr>
            <a:endParaRPr lang="hr-HR" sz="2400" b="1" dirty="0"/>
          </a:p>
          <a:p>
            <a:pPr marL="176213" indent="-176213">
              <a:spcBef>
                <a:spcPts val="0"/>
              </a:spcBef>
              <a:buNone/>
            </a:pPr>
            <a:r>
              <a:rPr lang="hr-HR" sz="2400" b="1" dirty="0" err="1"/>
              <a:t>Recommendation</a:t>
            </a:r>
            <a:r>
              <a:rPr lang="hr-HR" sz="2400" b="1" dirty="0"/>
              <a:t>: </a:t>
            </a:r>
            <a:r>
              <a:rPr lang="hr-HR" sz="2400" b="1" dirty="0" err="1"/>
              <a:t>increase</a:t>
            </a:r>
            <a:r>
              <a:rPr lang="en-GB" sz="2400" b="1" dirty="0"/>
              <a:t> </a:t>
            </a:r>
            <a:r>
              <a:rPr lang="hr-HR" sz="2400" b="1" dirty="0"/>
              <a:t>of Croatian </a:t>
            </a:r>
            <a:r>
              <a:rPr lang="en-GB" sz="2400" b="1" dirty="0"/>
              <a:t>enterprises’ </a:t>
            </a:r>
            <a:r>
              <a:rPr lang="en-GB" sz="2400" b="1" dirty="0">
                <a:solidFill>
                  <a:srgbClr val="FF0000"/>
                </a:solidFill>
              </a:rPr>
              <a:t>awareness of stat</a:t>
            </a:r>
            <a:r>
              <a:rPr lang="hr-HR" sz="2400" b="1" dirty="0">
                <a:solidFill>
                  <a:srgbClr val="FF0000"/>
                </a:solidFill>
              </a:rPr>
              <a:t>.</a:t>
            </a:r>
            <a:r>
              <a:rPr lang="en-GB" sz="2400" b="1" dirty="0">
                <a:solidFill>
                  <a:srgbClr val="FF0000"/>
                </a:solidFill>
              </a:rPr>
              <a:t> methods usefulness </a:t>
            </a:r>
            <a:r>
              <a:rPr lang="en-GB" sz="2400" b="1" dirty="0"/>
              <a:t>and </a:t>
            </a:r>
            <a:r>
              <a:rPr lang="en-GB" sz="2400" b="1" dirty="0">
                <a:solidFill>
                  <a:srgbClr val="FF0000"/>
                </a:solidFill>
              </a:rPr>
              <a:t>motivate them to use stat</a:t>
            </a:r>
            <a:r>
              <a:rPr lang="hr-HR" sz="2400" b="1" dirty="0">
                <a:solidFill>
                  <a:srgbClr val="FF0000"/>
                </a:solidFill>
              </a:rPr>
              <a:t>.</a:t>
            </a:r>
            <a:r>
              <a:rPr lang="en-GB" sz="2400" b="1" dirty="0">
                <a:solidFill>
                  <a:srgbClr val="FF0000"/>
                </a:solidFill>
              </a:rPr>
              <a:t> education </a:t>
            </a:r>
            <a:r>
              <a:rPr lang="hr-HR" sz="2400" b="1" dirty="0"/>
              <a:t>for </a:t>
            </a:r>
            <a:r>
              <a:rPr lang="hr-HR" sz="2400" b="1" dirty="0" err="1"/>
              <a:t>employees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1716212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631504" y="3501008"/>
            <a:ext cx="8856984" cy="1080120"/>
          </a:xfrm>
          <a:ln w="31750">
            <a:solidFill>
              <a:srgbClr val="0070C0"/>
            </a:solidFill>
          </a:ln>
        </p:spPr>
        <p:txBody>
          <a:bodyPr>
            <a:noAutofit/>
          </a:bodyPr>
          <a:lstStyle/>
          <a:p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ENHANCING STATISTICAL CULTURE – THE UNUSED POTENTIAL OF CROATIAN ENTERPRISES</a:t>
            </a:r>
            <a:endParaRPr lang="en-GB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Podnaslov 2"/>
          <p:cNvSpPr txBox="1">
            <a:spLocks/>
          </p:cNvSpPr>
          <p:nvPr/>
        </p:nvSpPr>
        <p:spPr>
          <a:xfrm>
            <a:off x="2009291" y="4581128"/>
            <a:ext cx="8280920" cy="1919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b="1" dirty="0">
                <a:solidFill>
                  <a:srgbClr val="1109B7"/>
                </a:solidFill>
              </a:rPr>
              <a:t>Professor Ksenija Dumičić, PhD</a:t>
            </a:r>
          </a:p>
          <a:p>
            <a:pPr>
              <a:spcBef>
                <a:spcPts val="0"/>
              </a:spcBef>
            </a:pPr>
            <a:r>
              <a:rPr lang="en-GB" sz="2400" b="1" dirty="0">
                <a:solidFill>
                  <a:srgbClr val="1109B7"/>
                </a:solidFill>
              </a:rPr>
              <a:t>Assistant Berislav Žmuk, PhD</a:t>
            </a:r>
            <a:endParaRPr lang="en-GB" sz="2400" dirty="0">
              <a:solidFill>
                <a:srgbClr val="1109B7"/>
              </a:solidFill>
            </a:endParaRPr>
          </a:p>
          <a:p>
            <a:pPr>
              <a:spcBef>
                <a:spcPts val="0"/>
              </a:spcBef>
            </a:pPr>
            <a:r>
              <a:rPr lang="en-GB" sz="1800" b="1" dirty="0">
                <a:solidFill>
                  <a:schemeClr val="tx1"/>
                </a:solidFill>
              </a:rPr>
              <a:t>Faculty of Economics and Business, University of Zagreb,</a:t>
            </a:r>
            <a:endParaRPr lang="hr-HR" sz="1800" b="1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</a:pPr>
            <a:r>
              <a:rPr lang="en-GB" sz="1800" b="1" dirty="0">
                <a:solidFill>
                  <a:schemeClr val="tx1"/>
                </a:solidFill>
              </a:rPr>
              <a:t>J. F. Kennedy</a:t>
            </a:r>
            <a:r>
              <a:rPr lang="hr-HR" sz="1800" b="1" dirty="0">
                <a:solidFill>
                  <a:schemeClr val="tx1"/>
                </a:solidFill>
              </a:rPr>
              <a:t> Sq.</a:t>
            </a:r>
            <a:r>
              <a:rPr lang="en-GB" sz="1800" b="1" dirty="0">
                <a:solidFill>
                  <a:schemeClr val="tx1"/>
                </a:solidFill>
              </a:rPr>
              <a:t> 6, </a:t>
            </a:r>
            <a:r>
              <a:rPr lang="hr-HR" sz="1800" b="1" dirty="0">
                <a:solidFill>
                  <a:schemeClr val="tx1"/>
                </a:solidFill>
              </a:rPr>
              <a:t>HR-</a:t>
            </a:r>
            <a:r>
              <a:rPr lang="en-GB" sz="1800" b="1" dirty="0">
                <a:solidFill>
                  <a:schemeClr val="tx1"/>
                </a:solidFill>
              </a:rPr>
              <a:t>10000 Zagreb, Croatia</a:t>
            </a:r>
            <a:endParaRPr lang="hr-HR" sz="1800" b="1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</a:pPr>
            <a:r>
              <a:rPr lang="hr-HR" sz="2000" b="1" dirty="0">
                <a:solidFill>
                  <a:schemeClr val="tx1"/>
                </a:solidFill>
                <a:hlinkClick r:id="rId2"/>
              </a:rPr>
              <a:t>kdumicic@efzg.hr</a:t>
            </a:r>
            <a:r>
              <a:rPr lang="hr-HR" sz="2000" b="1" dirty="0">
                <a:solidFill>
                  <a:schemeClr val="tx1"/>
                </a:solidFill>
              </a:rPr>
              <a:t>	</a:t>
            </a:r>
            <a:r>
              <a:rPr lang="hr-HR" sz="2000" b="1" dirty="0">
                <a:solidFill>
                  <a:schemeClr val="tx1"/>
                </a:solidFill>
              </a:rPr>
              <a:t>		</a:t>
            </a:r>
            <a:r>
              <a:rPr lang="en-GB" sz="2000" b="1" dirty="0">
                <a:solidFill>
                  <a:schemeClr val="tx1"/>
                </a:solidFill>
                <a:hlinkClick r:id="rId3"/>
              </a:rPr>
              <a:t>bzmuk@efzg.hr</a:t>
            </a:r>
            <a:endParaRPr lang="hr-HR" sz="2000" b="1" dirty="0">
              <a:solidFill>
                <a:schemeClr val="tx1"/>
              </a:solidFill>
            </a:endParaRPr>
          </a:p>
        </p:txBody>
      </p:sp>
      <p:sp>
        <p:nvSpPr>
          <p:cNvPr id="7" name="Naslov 1"/>
          <p:cNvSpPr txBox="1">
            <a:spLocks/>
          </p:cNvSpPr>
          <p:nvPr/>
        </p:nvSpPr>
        <p:spPr>
          <a:xfrm>
            <a:off x="1568067" y="260648"/>
            <a:ext cx="9099933" cy="9361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r-HR" sz="5400" i="1" dirty="0" err="1"/>
              <a:t>Thank</a:t>
            </a:r>
            <a:r>
              <a:rPr lang="hr-HR" sz="5400" i="1" dirty="0"/>
              <a:t> </a:t>
            </a:r>
            <a:r>
              <a:rPr lang="hr-HR" sz="5400" i="1" dirty="0" err="1"/>
              <a:t>you</a:t>
            </a:r>
            <a:r>
              <a:rPr lang="hr-HR" sz="5400" i="1" dirty="0"/>
              <a:t> for </a:t>
            </a:r>
            <a:r>
              <a:rPr lang="hr-HR" sz="5400" i="1" dirty="0" err="1"/>
              <a:t>your</a:t>
            </a:r>
            <a:r>
              <a:rPr lang="hr-HR" sz="5400" i="1" dirty="0"/>
              <a:t> </a:t>
            </a:r>
            <a:r>
              <a:rPr lang="hr-HR" sz="5400" i="1" dirty="0" err="1"/>
              <a:t>attention</a:t>
            </a:r>
            <a:r>
              <a:rPr lang="hr-HR" sz="5400" i="1" dirty="0"/>
              <a:t>!</a:t>
            </a:r>
          </a:p>
        </p:txBody>
      </p:sp>
      <p:sp>
        <p:nvSpPr>
          <p:cNvPr id="8" name="Rezervirano mjesto podnožja 3"/>
          <p:cNvSpPr>
            <a:spLocks noGrp="1"/>
          </p:cNvSpPr>
          <p:nvPr>
            <p:ph type="ftr" sz="quarter" idx="11"/>
          </p:nvPr>
        </p:nvSpPr>
        <p:spPr>
          <a:xfrm>
            <a:off x="1568067" y="6525345"/>
            <a:ext cx="9099933" cy="316131"/>
          </a:xfrm>
        </p:spPr>
        <p:txBody>
          <a:bodyPr/>
          <a:lstStyle/>
          <a:p>
            <a:r>
              <a:rPr lang="en-US" dirty="0" smtClean="0"/>
              <a:t>Conference of European Statistics Stakeholders, Budapest, 20-21 October 2016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75005219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348</TotalTime>
  <Words>1134</Words>
  <Application>Microsoft Office PowerPoint</Application>
  <PresentationFormat>Szélesvásznú</PresentationFormat>
  <Paragraphs>377</Paragraphs>
  <Slides>14</Slides>
  <Notes>2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14</vt:i4>
      </vt:variant>
    </vt:vector>
  </HeadingPairs>
  <TitlesOfParts>
    <vt:vector size="19" baseType="lpstr">
      <vt:lpstr>Arial</vt:lpstr>
      <vt:lpstr>Arial Narrow</vt:lpstr>
      <vt:lpstr>Calibri</vt:lpstr>
      <vt:lpstr>Times New Roman</vt:lpstr>
      <vt:lpstr>Tema sustava Office</vt:lpstr>
      <vt:lpstr>Enhancing Statistical Culture:  The Unused Potential of  Croatian Enterprises</vt:lpstr>
      <vt:lpstr>INTRODUCTION</vt:lpstr>
      <vt:lpstr>DATA AND METHODS</vt:lpstr>
      <vt:lpstr>DATA AND METHODS</vt:lpstr>
      <vt:lpstr>SURVEY RESEARCH FINDINGS</vt:lpstr>
      <vt:lpstr>SURVEY RESEARCH FINDINGS</vt:lpstr>
      <vt:lpstr>SURVEY RESEARCH FINDINGS</vt:lpstr>
      <vt:lpstr>SURVEY RESEARCH FINDINGS</vt:lpstr>
      <vt:lpstr>SURVEY RESEARCH FINDINGS</vt:lpstr>
      <vt:lpstr>SURVEY RESEARCH FINDINGS</vt:lpstr>
      <vt:lpstr>SURVEY RESEARCH FINDINGS</vt:lpstr>
      <vt:lpstr>SURVEY RESEARCH FINDINGS</vt:lpstr>
      <vt:lpstr>CONCLUSIONS</vt:lpstr>
      <vt:lpstr>ENHANCING STATISTICAL CULTURE – THE UNUSED POTENTIAL OF CROATIAN ENTERPRISES</vt:lpstr>
    </vt:vector>
  </TitlesOfParts>
  <Company>Ekonomski fakultet Zagreb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ENHANCING STATISTICAL CULTURE – THE UNUSED POTENTIAL OF CROATIAN ENTERPRISES</dc:title>
  <dc:creator>Berislav Žmuk</dc:creator>
  <cp:lastModifiedBy>magyar</cp:lastModifiedBy>
  <cp:revision>62</cp:revision>
  <dcterms:created xsi:type="dcterms:W3CDTF">2016-06-29T09:03:21Z</dcterms:created>
  <dcterms:modified xsi:type="dcterms:W3CDTF">2016-10-21T09:04:36Z</dcterms:modified>
</cp:coreProperties>
</file>