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comment2.xml" ContentType="application/vnd.openxmlformats-officedocument.presentationml.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4"/>
  </p:notesMasterIdLst>
  <p:handoutMasterIdLst>
    <p:handoutMasterId r:id="rId25"/>
  </p:handoutMasterIdLst>
  <p:sldIdLst>
    <p:sldId id="554" r:id="rId2"/>
    <p:sldId id="604" r:id="rId3"/>
    <p:sldId id="646" r:id="rId4"/>
    <p:sldId id="669" r:id="rId5"/>
    <p:sldId id="662" r:id="rId6"/>
    <p:sldId id="647" r:id="rId7"/>
    <p:sldId id="671" r:id="rId8"/>
    <p:sldId id="673" r:id="rId9"/>
    <p:sldId id="672" r:id="rId10"/>
    <p:sldId id="651" r:id="rId11"/>
    <p:sldId id="663" r:id="rId12"/>
    <p:sldId id="678" r:id="rId13"/>
    <p:sldId id="674" r:id="rId14"/>
    <p:sldId id="650" r:id="rId15"/>
    <p:sldId id="664" r:id="rId16"/>
    <p:sldId id="665" r:id="rId17"/>
    <p:sldId id="656" r:id="rId18"/>
    <p:sldId id="675" r:id="rId19"/>
    <p:sldId id="676" r:id="rId20"/>
    <p:sldId id="666" r:id="rId21"/>
    <p:sldId id="658" r:id="rId22"/>
    <p:sldId id="652" r:id="rId23"/>
  </p:sldIdLst>
  <p:sldSz cx="12192000" cy="6858000"/>
  <p:notesSz cx="6946900" cy="10083800"/>
  <p:defaultTextStyle>
    <a:defPPr>
      <a:defRPr lang="de-DE"/>
    </a:defPPr>
    <a:lvl1pPr algn="l" rtl="0" eaLnBrk="0" fontAlgn="base" hangingPunct="0">
      <a:spcBef>
        <a:spcPct val="0"/>
      </a:spcBef>
      <a:spcAft>
        <a:spcPct val="0"/>
      </a:spcAft>
      <a:defRPr sz="5500" kern="1200">
        <a:solidFill>
          <a:srgbClr val="B20029"/>
        </a:solidFill>
        <a:latin typeface="Arial" charset="0"/>
        <a:ea typeface="+mn-ea"/>
        <a:cs typeface="+mn-cs"/>
      </a:defRPr>
    </a:lvl1pPr>
    <a:lvl2pPr marL="457200" algn="l" rtl="0" eaLnBrk="0" fontAlgn="base" hangingPunct="0">
      <a:spcBef>
        <a:spcPct val="0"/>
      </a:spcBef>
      <a:spcAft>
        <a:spcPct val="0"/>
      </a:spcAft>
      <a:defRPr sz="5500" kern="1200">
        <a:solidFill>
          <a:srgbClr val="B20029"/>
        </a:solidFill>
        <a:latin typeface="Arial" charset="0"/>
        <a:ea typeface="+mn-ea"/>
        <a:cs typeface="+mn-cs"/>
      </a:defRPr>
    </a:lvl2pPr>
    <a:lvl3pPr marL="914400" algn="l" rtl="0" eaLnBrk="0" fontAlgn="base" hangingPunct="0">
      <a:spcBef>
        <a:spcPct val="0"/>
      </a:spcBef>
      <a:spcAft>
        <a:spcPct val="0"/>
      </a:spcAft>
      <a:defRPr sz="5500" kern="1200">
        <a:solidFill>
          <a:srgbClr val="B20029"/>
        </a:solidFill>
        <a:latin typeface="Arial" charset="0"/>
        <a:ea typeface="+mn-ea"/>
        <a:cs typeface="+mn-cs"/>
      </a:defRPr>
    </a:lvl3pPr>
    <a:lvl4pPr marL="1371600" algn="l" rtl="0" eaLnBrk="0" fontAlgn="base" hangingPunct="0">
      <a:spcBef>
        <a:spcPct val="0"/>
      </a:spcBef>
      <a:spcAft>
        <a:spcPct val="0"/>
      </a:spcAft>
      <a:defRPr sz="5500" kern="1200">
        <a:solidFill>
          <a:srgbClr val="B20029"/>
        </a:solidFill>
        <a:latin typeface="Arial" charset="0"/>
        <a:ea typeface="+mn-ea"/>
        <a:cs typeface="+mn-cs"/>
      </a:defRPr>
    </a:lvl4pPr>
    <a:lvl5pPr marL="1828800" algn="l" rtl="0" eaLnBrk="0" fontAlgn="base" hangingPunct="0">
      <a:spcBef>
        <a:spcPct val="0"/>
      </a:spcBef>
      <a:spcAft>
        <a:spcPct val="0"/>
      </a:spcAft>
      <a:defRPr sz="5500" kern="1200">
        <a:solidFill>
          <a:srgbClr val="B20029"/>
        </a:solidFill>
        <a:latin typeface="Arial" charset="0"/>
        <a:ea typeface="+mn-ea"/>
        <a:cs typeface="+mn-cs"/>
      </a:defRPr>
    </a:lvl5pPr>
    <a:lvl6pPr marL="2286000" algn="l" defTabSz="914400" rtl="0" eaLnBrk="1" latinLnBrk="0" hangingPunct="1">
      <a:defRPr sz="5500" kern="1200">
        <a:solidFill>
          <a:srgbClr val="B20029"/>
        </a:solidFill>
        <a:latin typeface="Arial" charset="0"/>
        <a:ea typeface="+mn-ea"/>
        <a:cs typeface="+mn-cs"/>
      </a:defRPr>
    </a:lvl6pPr>
    <a:lvl7pPr marL="2743200" algn="l" defTabSz="914400" rtl="0" eaLnBrk="1" latinLnBrk="0" hangingPunct="1">
      <a:defRPr sz="5500" kern="1200">
        <a:solidFill>
          <a:srgbClr val="B20029"/>
        </a:solidFill>
        <a:latin typeface="Arial" charset="0"/>
        <a:ea typeface="+mn-ea"/>
        <a:cs typeface="+mn-cs"/>
      </a:defRPr>
    </a:lvl7pPr>
    <a:lvl8pPr marL="3200400" algn="l" defTabSz="914400" rtl="0" eaLnBrk="1" latinLnBrk="0" hangingPunct="1">
      <a:defRPr sz="5500" kern="1200">
        <a:solidFill>
          <a:srgbClr val="B20029"/>
        </a:solidFill>
        <a:latin typeface="Arial" charset="0"/>
        <a:ea typeface="+mn-ea"/>
        <a:cs typeface="+mn-cs"/>
      </a:defRPr>
    </a:lvl8pPr>
    <a:lvl9pPr marL="3657600" algn="l" defTabSz="914400" rtl="0" eaLnBrk="1" latinLnBrk="0" hangingPunct="1">
      <a:defRPr sz="5500" kern="1200">
        <a:solidFill>
          <a:srgbClr val="B20029"/>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76">
          <p15:clr>
            <a:srgbClr val="A4A3A4"/>
          </p15:clr>
        </p15:guide>
        <p15:guide id="2" pos="218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orbert Rainer" initials="rai" lastIdx="9" clrIdx="0"/>
  <p:cmAuthor id="1" name="Josef Richter" initials="JR" lastIdx="2" clrIdx="1"/>
  <p:cmAuthor id="2" name="Microsoft Office-Anwender" initials="Office" lastIdx="3" clrIdx="2">
    <p:extLst/>
  </p:cmAuthor>
  <p:cmAuthor id="3" name="Microsoft Office-Anwender" initials="Office [2]" lastIdx="0" clrIdx="3">
    <p:extLst/>
  </p:cmAuthor>
  <p:cmAuthor id="4" name="Microsoft Office-Anwender" initials="Office [3]" lastIdx="0" clrIdx="4">
    <p:extLst/>
  </p:cmAuthor>
  <p:cmAuthor id="5" name="Microsoft Office-Anwender" initials="Office [4]" lastIdx="0" clrIdx="5">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0000"/>
    <a:srgbClr val="A50021"/>
    <a:srgbClr val="AE002C"/>
    <a:srgbClr val="B20029"/>
    <a:srgbClr val="C60000"/>
    <a:srgbClr val="DDDDDD"/>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8640" autoAdjust="0"/>
    <p:restoredTop sz="86418" autoAdjust="0"/>
  </p:normalViewPr>
  <p:slideViewPr>
    <p:cSldViewPr>
      <p:cViewPr varScale="1">
        <p:scale>
          <a:sx n="110" d="100"/>
          <a:sy n="110" d="100"/>
        </p:scale>
        <p:origin x="216" y="114"/>
      </p:cViewPr>
      <p:guideLst>
        <p:guide orient="horz" pos="2160"/>
        <p:guide pos="3840"/>
      </p:guideLst>
    </p:cSldViewPr>
  </p:slideViewPr>
  <p:outlineViewPr>
    <p:cViewPr>
      <p:scale>
        <a:sx n="33" d="100"/>
        <a:sy n="33" d="100"/>
      </p:scale>
      <p:origin x="58" y="2405"/>
    </p:cViewPr>
  </p:outlineViewPr>
  <p:notesTextViewPr>
    <p:cViewPr>
      <p:scale>
        <a:sx n="125" d="100"/>
        <a:sy n="125" d="100"/>
      </p:scale>
      <p:origin x="0" y="0"/>
    </p:cViewPr>
  </p:notesTextViewPr>
  <p:sorterViewPr>
    <p:cViewPr>
      <p:scale>
        <a:sx n="66" d="100"/>
        <a:sy n="66" d="100"/>
      </p:scale>
      <p:origin x="0" y="0"/>
    </p:cViewPr>
  </p:sorterViewPr>
  <p:notesViewPr>
    <p:cSldViewPr>
      <p:cViewPr varScale="1">
        <p:scale>
          <a:sx n="90" d="100"/>
          <a:sy n="90" d="100"/>
        </p:scale>
        <p:origin x="3248" y="200"/>
      </p:cViewPr>
      <p:guideLst>
        <p:guide orient="horz" pos="3176"/>
        <p:guide pos="218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16-09-19T08:35:21.268" idx="1">
    <p:pos x="10" y="10"/>
    <p:text/>
    <p:extLst>
      <p:ext uri="{C676402C-5697-4E1C-873F-D02D1690AC5C}">
        <p15:threadingInfo xmlns:p15="http://schemas.microsoft.com/office/powerpoint/2012/main" timeZoneBias="-1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2" dt="2016-09-20T09:54:21.315" idx="3">
    <p:pos x="10" y="10"/>
    <p:text>CoP, Princ.11</p:text>
    <p:extLst>
      <p:ext uri="{C676402C-5697-4E1C-873F-D02D1690AC5C}">
        <p15:threadingInfo xmlns:p15="http://schemas.microsoft.com/office/powerpoint/2012/main" timeZoneBias="-1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42" name="Rectangle 2"/>
          <p:cNvSpPr>
            <a:spLocks noGrp="1" noChangeArrowheads="1"/>
          </p:cNvSpPr>
          <p:nvPr>
            <p:ph type="hdr" sz="quarter"/>
          </p:nvPr>
        </p:nvSpPr>
        <p:spPr bwMode="auto">
          <a:xfrm>
            <a:off x="0" y="0"/>
            <a:ext cx="3009900" cy="504825"/>
          </a:xfrm>
          <a:prstGeom prst="rect">
            <a:avLst/>
          </a:prstGeom>
          <a:noFill/>
          <a:ln w="9525">
            <a:noFill/>
            <a:miter lim="800000"/>
            <a:headEnd/>
            <a:tailEnd/>
          </a:ln>
          <a:effectLst/>
        </p:spPr>
        <p:txBody>
          <a:bodyPr vert="horz" wrap="square" lIns="97261" tIns="48631" rIns="97261" bIns="48631" numCol="1" anchor="t" anchorCtr="0" compatLnSpc="1">
            <a:prstTxWarp prst="textNoShape">
              <a:avLst/>
            </a:prstTxWarp>
          </a:bodyPr>
          <a:lstStyle>
            <a:lvl1pPr defTabSz="973138">
              <a:defRPr sz="1300">
                <a:solidFill>
                  <a:schemeClr val="tx1"/>
                </a:solidFill>
                <a:latin typeface="Times" pitchFamily="18" charset="0"/>
              </a:defRPr>
            </a:lvl1pPr>
          </a:lstStyle>
          <a:p>
            <a:endParaRPr lang="de-AT"/>
          </a:p>
        </p:txBody>
      </p:sp>
      <p:sp>
        <p:nvSpPr>
          <p:cNvPr id="112643" name="Rectangle 3"/>
          <p:cNvSpPr>
            <a:spLocks noGrp="1" noChangeArrowheads="1"/>
          </p:cNvSpPr>
          <p:nvPr>
            <p:ph type="dt" sz="quarter" idx="1"/>
          </p:nvPr>
        </p:nvSpPr>
        <p:spPr bwMode="auto">
          <a:xfrm>
            <a:off x="3937000" y="0"/>
            <a:ext cx="3009900" cy="504825"/>
          </a:xfrm>
          <a:prstGeom prst="rect">
            <a:avLst/>
          </a:prstGeom>
          <a:noFill/>
          <a:ln w="9525">
            <a:noFill/>
            <a:miter lim="800000"/>
            <a:headEnd/>
            <a:tailEnd/>
          </a:ln>
          <a:effectLst/>
        </p:spPr>
        <p:txBody>
          <a:bodyPr vert="horz" wrap="square" lIns="97261" tIns="48631" rIns="97261" bIns="48631" numCol="1" anchor="t" anchorCtr="0" compatLnSpc="1">
            <a:prstTxWarp prst="textNoShape">
              <a:avLst/>
            </a:prstTxWarp>
          </a:bodyPr>
          <a:lstStyle>
            <a:lvl1pPr algn="r" defTabSz="973138">
              <a:defRPr sz="1300">
                <a:solidFill>
                  <a:schemeClr val="tx1"/>
                </a:solidFill>
                <a:latin typeface="Times" pitchFamily="18" charset="0"/>
              </a:defRPr>
            </a:lvl1pPr>
          </a:lstStyle>
          <a:p>
            <a:endParaRPr lang="de-AT"/>
          </a:p>
        </p:txBody>
      </p:sp>
      <p:sp>
        <p:nvSpPr>
          <p:cNvPr id="112644" name="Rectangle 4"/>
          <p:cNvSpPr>
            <a:spLocks noGrp="1" noChangeArrowheads="1"/>
          </p:cNvSpPr>
          <p:nvPr>
            <p:ph type="ftr" sz="quarter" idx="2"/>
          </p:nvPr>
        </p:nvSpPr>
        <p:spPr bwMode="auto">
          <a:xfrm>
            <a:off x="0" y="9578975"/>
            <a:ext cx="3009900" cy="504825"/>
          </a:xfrm>
          <a:prstGeom prst="rect">
            <a:avLst/>
          </a:prstGeom>
          <a:noFill/>
          <a:ln w="9525">
            <a:noFill/>
            <a:miter lim="800000"/>
            <a:headEnd/>
            <a:tailEnd/>
          </a:ln>
          <a:effectLst/>
        </p:spPr>
        <p:txBody>
          <a:bodyPr vert="horz" wrap="square" lIns="97261" tIns="48631" rIns="97261" bIns="48631" numCol="1" anchor="b" anchorCtr="0" compatLnSpc="1">
            <a:prstTxWarp prst="textNoShape">
              <a:avLst/>
            </a:prstTxWarp>
          </a:bodyPr>
          <a:lstStyle>
            <a:lvl1pPr defTabSz="973138">
              <a:defRPr sz="1300">
                <a:solidFill>
                  <a:schemeClr val="tx1"/>
                </a:solidFill>
                <a:latin typeface="Times" pitchFamily="18" charset="0"/>
              </a:defRPr>
            </a:lvl1pPr>
          </a:lstStyle>
          <a:p>
            <a:endParaRPr lang="de-AT"/>
          </a:p>
        </p:txBody>
      </p:sp>
      <p:sp>
        <p:nvSpPr>
          <p:cNvPr id="112645" name="Rectangle 5"/>
          <p:cNvSpPr>
            <a:spLocks noGrp="1" noChangeArrowheads="1"/>
          </p:cNvSpPr>
          <p:nvPr>
            <p:ph type="sldNum" sz="quarter" idx="3"/>
          </p:nvPr>
        </p:nvSpPr>
        <p:spPr bwMode="auto">
          <a:xfrm>
            <a:off x="3937000" y="9578975"/>
            <a:ext cx="3009900" cy="504825"/>
          </a:xfrm>
          <a:prstGeom prst="rect">
            <a:avLst/>
          </a:prstGeom>
          <a:noFill/>
          <a:ln w="9525">
            <a:noFill/>
            <a:miter lim="800000"/>
            <a:headEnd/>
            <a:tailEnd/>
          </a:ln>
          <a:effectLst/>
        </p:spPr>
        <p:txBody>
          <a:bodyPr vert="horz" wrap="square" lIns="97261" tIns="48631" rIns="97261" bIns="48631" numCol="1" anchor="b" anchorCtr="0" compatLnSpc="1">
            <a:prstTxWarp prst="textNoShape">
              <a:avLst/>
            </a:prstTxWarp>
          </a:bodyPr>
          <a:lstStyle>
            <a:lvl1pPr algn="r" defTabSz="973138">
              <a:defRPr sz="1300">
                <a:solidFill>
                  <a:schemeClr val="tx1"/>
                </a:solidFill>
                <a:latin typeface="Times" pitchFamily="18" charset="0"/>
              </a:defRPr>
            </a:lvl1pPr>
          </a:lstStyle>
          <a:p>
            <a:fld id="{B64C966C-7B2A-436E-90BC-03C0897E6B6A}" type="slidenum">
              <a:rPr lang="de-AT"/>
              <a:pPr/>
              <a:t>‹#›</a:t>
            </a:fld>
            <a:endParaRPr lang="de-AT"/>
          </a:p>
        </p:txBody>
      </p:sp>
    </p:spTree>
    <p:extLst>
      <p:ext uri="{BB962C8B-B14F-4D97-AF65-F5344CB8AC3E}">
        <p14:creationId xmlns:p14="http://schemas.microsoft.com/office/powerpoint/2010/main" val="1988290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3009900" cy="504825"/>
          </a:xfrm>
          <a:prstGeom prst="rect">
            <a:avLst/>
          </a:prstGeom>
          <a:noFill/>
          <a:ln w="9525">
            <a:noFill/>
            <a:miter lim="800000"/>
            <a:headEnd/>
            <a:tailEnd/>
          </a:ln>
          <a:effectLst/>
        </p:spPr>
        <p:txBody>
          <a:bodyPr vert="horz" wrap="square" lIns="97261" tIns="48631" rIns="97261" bIns="48631" numCol="1" anchor="t" anchorCtr="0" compatLnSpc="1">
            <a:prstTxWarp prst="textNoShape">
              <a:avLst/>
            </a:prstTxWarp>
          </a:bodyPr>
          <a:lstStyle>
            <a:lvl1pPr defTabSz="973138">
              <a:defRPr sz="1300">
                <a:solidFill>
                  <a:schemeClr val="tx1"/>
                </a:solidFill>
                <a:latin typeface="Times New Roman" pitchFamily="18" charset="0"/>
              </a:defRPr>
            </a:lvl1pPr>
          </a:lstStyle>
          <a:p>
            <a:endParaRPr lang="de-DE"/>
          </a:p>
        </p:txBody>
      </p:sp>
      <p:sp>
        <p:nvSpPr>
          <p:cNvPr id="8195" name="Rectangle 3"/>
          <p:cNvSpPr>
            <a:spLocks noGrp="1" noChangeArrowheads="1"/>
          </p:cNvSpPr>
          <p:nvPr>
            <p:ph type="dt" idx="1"/>
          </p:nvPr>
        </p:nvSpPr>
        <p:spPr bwMode="auto">
          <a:xfrm>
            <a:off x="3937000" y="0"/>
            <a:ext cx="3009900" cy="504825"/>
          </a:xfrm>
          <a:prstGeom prst="rect">
            <a:avLst/>
          </a:prstGeom>
          <a:noFill/>
          <a:ln w="9525">
            <a:noFill/>
            <a:miter lim="800000"/>
            <a:headEnd/>
            <a:tailEnd/>
          </a:ln>
          <a:effectLst/>
        </p:spPr>
        <p:txBody>
          <a:bodyPr vert="horz" wrap="square" lIns="97261" tIns="48631" rIns="97261" bIns="48631" numCol="1" anchor="t" anchorCtr="0" compatLnSpc="1">
            <a:prstTxWarp prst="textNoShape">
              <a:avLst/>
            </a:prstTxWarp>
          </a:bodyPr>
          <a:lstStyle>
            <a:lvl1pPr algn="r" defTabSz="973138">
              <a:defRPr sz="1300">
                <a:solidFill>
                  <a:schemeClr val="tx1"/>
                </a:solidFill>
                <a:latin typeface="Times New Roman" pitchFamily="18" charset="0"/>
              </a:defRPr>
            </a:lvl1pPr>
          </a:lstStyle>
          <a:p>
            <a:endParaRPr lang="de-DE"/>
          </a:p>
        </p:txBody>
      </p:sp>
      <p:sp>
        <p:nvSpPr>
          <p:cNvPr id="8196" name="Rectangle 4"/>
          <p:cNvSpPr>
            <a:spLocks noGrp="1" noRot="1" noChangeAspect="1" noChangeArrowheads="1" noTextEdit="1"/>
          </p:cNvSpPr>
          <p:nvPr>
            <p:ph type="sldImg" idx="2"/>
          </p:nvPr>
        </p:nvSpPr>
        <p:spPr bwMode="auto">
          <a:xfrm>
            <a:off x="115888" y="755650"/>
            <a:ext cx="6721475" cy="3781425"/>
          </a:xfrm>
          <a:prstGeom prst="rect">
            <a:avLst/>
          </a:prstGeom>
          <a:noFill/>
          <a:ln w="9525">
            <a:solidFill>
              <a:srgbClr val="000000"/>
            </a:solidFill>
            <a:miter lim="800000"/>
            <a:headEnd/>
            <a:tailEnd/>
          </a:ln>
          <a:effectLst/>
        </p:spPr>
      </p:sp>
      <p:sp>
        <p:nvSpPr>
          <p:cNvPr id="8197" name="Rectangle 5"/>
          <p:cNvSpPr>
            <a:spLocks noGrp="1" noChangeArrowheads="1"/>
          </p:cNvSpPr>
          <p:nvPr>
            <p:ph type="body" sz="quarter" idx="3"/>
          </p:nvPr>
        </p:nvSpPr>
        <p:spPr bwMode="auto">
          <a:xfrm>
            <a:off x="925513" y="4789488"/>
            <a:ext cx="5095875" cy="4538662"/>
          </a:xfrm>
          <a:prstGeom prst="rect">
            <a:avLst/>
          </a:prstGeom>
          <a:noFill/>
          <a:ln w="9525">
            <a:noFill/>
            <a:miter lim="800000"/>
            <a:headEnd/>
            <a:tailEnd/>
          </a:ln>
          <a:effectLst/>
        </p:spPr>
        <p:txBody>
          <a:bodyPr vert="horz" wrap="square" lIns="97261" tIns="48631" rIns="97261" bIns="48631" numCol="1" anchor="t" anchorCtr="0" compatLnSpc="1">
            <a:prstTxWarp prst="textNoShape">
              <a:avLst/>
            </a:prstTxWarp>
          </a:bodyPr>
          <a:lstStyle/>
          <a:p>
            <a:pPr lvl="0"/>
            <a:r>
              <a:rPr lang="de-DE"/>
              <a:t>Klicken Sie, um die Textformatierung des Masters zu bearbeiten.</a:t>
            </a:r>
          </a:p>
          <a:p>
            <a:pPr lvl="1"/>
            <a:r>
              <a:rPr lang="de-DE"/>
              <a:t>Zweite Ebene</a:t>
            </a:r>
          </a:p>
          <a:p>
            <a:pPr lvl="2"/>
            <a:r>
              <a:rPr lang="de-DE"/>
              <a:t>Dritte Ebene</a:t>
            </a:r>
          </a:p>
          <a:p>
            <a:pPr lvl="3"/>
            <a:r>
              <a:rPr lang="de-DE"/>
              <a:t>Vierte Ebene</a:t>
            </a:r>
          </a:p>
          <a:p>
            <a:pPr lvl="4"/>
            <a:r>
              <a:rPr lang="de-DE"/>
              <a:t>Fünfte Ebene</a:t>
            </a:r>
          </a:p>
        </p:txBody>
      </p:sp>
      <p:sp>
        <p:nvSpPr>
          <p:cNvPr id="8198" name="Rectangle 6"/>
          <p:cNvSpPr>
            <a:spLocks noGrp="1" noChangeArrowheads="1"/>
          </p:cNvSpPr>
          <p:nvPr>
            <p:ph type="ftr" sz="quarter" idx="4"/>
          </p:nvPr>
        </p:nvSpPr>
        <p:spPr bwMode="auto">
          <a:xfrm>
            <a:off x="0" y="9578975"/>
            <a:ext cx="3009900" cy="504825"/>
          </a:xfrm>
          <a:prstGeom prst="rect">
            <a:avLst/>
          </a:prstGeom>
          <a:noFill/>
          <a:ln w="9525">
            <a:noFill/>
            <a:miter lim="800000"/>
            <a:headEnd/>
            <a:tailEnd/>
          </a:ln>
          <a:effectLst/>
        </p:spPr>
        <p:txBody>
          <a:bodyPr vert="horz" wrap="square" lIns="97261" tIns="48631" rIns="97261" bIns="48631" numCol="1" anchor="b" anchorCtr="0" compatLnSpc="1">
            <a:prstTxWarp prst="textNoShape">
              <a:avLst/>
            </a:prstTxWarp>
          </a:bodyPr>
          <a:lstStyle>
            <a:lvl1pPr defTabSz="973138">
              <a:defRPr sz="1300">
                <a:solidFill>
                  <a:schemeClr val="tx1"/>
                </a:solidFill>
                <a:latin typeface="Times New Roman" pitchFamily="18" charset="0"/>
              </a:defRPr>
            </a:lvl1pPr>
          </a:lstStyle>
          <a:p>
            <a:endParaRPr lang="de-DE"/>
          </a:p>
        </p:txBody>
      </p:sp>
      <p:sp>
        <p:nvSpPr>
          <p:cNvPr id="8199" name="Rectangle 7"/>
          <p:cNvSpPr>
            <a:spLocks noGrp="1" noChangeArrowheads="1"/>
          </p:cNvSpPr>
          <p:nvPr>
            <p:ph type="sldNum" sz="quarter" idx="5"/>
          </p:nvPr>
        </p:nvSpPr>
        <p:spPr bwMode="auto">
          <a:xfrm>
            <a:off x="3937000" y="9578975"/>
            <a:ext cx="3009900" cy="504825"/>
          </a:xfrm>
          <a:prstGeom prst="rect">
            <a:avLst/>
          </a:prstGeom>
          <a:noFill/>
          <a:ln w="9525">
            <a:noFill/>
            <a:miter lim="800000"/>
            <a:headEnd/>
            <a:tailEnd/>
          </a:ln>
          <a:effectLst/>
        </p:spPr>
        <p:txBody>
          <a:bodyPr vert="horz" wrap="square" lIns="97261" tIns="48631" rIns="97261" bIns="48631" numCol="1" anchor="b" anchorCtr="0" compatLnSpc="1">
            <a:prstTxWarp prst="textNoShape">
              <a:avLst/>
            </a:prstTxWarp>
          </a:bodyPr>
          <a:lstStyle>
            <a:lvl1pPr algn="r" defTabSz="973138">
              <a:defRPr sz="1300">
                <a:solidFill>
                  <a:schemeClr val="tx1"/>
                </a:solidFill>
                <a:latin typeface="Times New Roman" pitchFamily="18" charset="0"/>
              </a:defRPr>
            </a:lvl1pPr>
          </a:lstStyle>
          <a:p>
            <a:fld id="{B1674709-0757-4004-9B0A-A9D1E2E0F194}" type="slidenum">
              <a:rPr lang="de-DE"/>
              <a:pPr/>
              <a:t>‹#›</a:t>
            </a:fld>
            <a:endParaRPr lang="de-DE"/>
          </a:p>
        </p:txBody>
      </p:sp>
    </p:spTree>
    <p:extLst>
      <p:ext uri="{BB962C8B-B14F-4D97-AF65-F5344CB8AC3E}">
        <p14:creationId xmlns:p14="http://schemas.microsoft.com/office/powerpoint/2010/main" val="7055721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15888" y="755650"/>
            <a:ext cx="6721475" cy="3781425"/>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B1674709-0757-4004-9B0A-A9D1E2E0F194}" type="slidenum">
              <a:rPr lang="de-DE" smtClean="0"/>
              <a:pPr/>
              <a:t>1</a:t>
            </a:fld>
            <a:endParaRPr lang="de-DE"/>
          </a:p>
        </p:txBody>
      </p:sp>
    </p:spTree>
    <p:extLst>
      <p:ext uri="{BB962C8B-B14F-4D97-AF65-F5344CB8AC3E}">
        <p14:creationId xmlns:p14="http://schemas.microsoft.com/office/powerpoint/2010/main" val="17514675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15888" y="755650"/>
            <a:ext cx="6721475" cy="3781425"/>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B1674709-0757-4004-9B0A-A9D1E2E0F194}" type="slidenum">
              <a:rPr lang="de-DE" smtClean="0"/>
              <a:pPr/>
              <a:t>2</a:t>
            </a:fld>
            <a:endParaRPr lang="de-DE"/>
          </a:p>
        </p:txBody>
      </p:sp>
    </p:spTree>
    <p:extLst>
      <p:ext uri="{BB962C8B-B14F-4D97-AF65-F5344CB8AC3E}">
        <p14:creationId xmlns:p14="http://schemas.microsoft.com/office/powerpoint/2010/main" val="1648135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15888" y="755650"/>
            <a:ext cx="6721475" cy="3781425"/>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1674709-0757-4004-9B0A-A9D1E2E0F194}" type="slidenum">
              <a:rPr lang="de-DE" smtClean="0"/>
              <a:pPr/>
              <a:t>3</a:t>
            </a:fld>
            <a:endParaRPr lang="de-DE"/>
          </a:p>
        </p:txBody>
      </p:sp>
    </p:spTree>
    <p:extLst>
      <p:ext uri="{BB962C8B-B14F-4D97-AF65-F5344CB8AC3E}">
        <p14:creationId xmlns:p14="http://schemas.microsoft.com/office/powerpoint/2010/main" val="1569452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15888" y="755650"/>
            <a:ext cx="6721475" cy="3781425"/>
          </a:xfrm>
        </p:spPr>
      </p:sp>
      <p:sp>
        <p:nvSpPr>
          <p:cNvPr id="3" name="Notizenplatzhalter 2"/>
          <p:cNvSpPr>
            <a:spLocks noGrp="1"/>
          </p:cNvSpPr>
          <p:nvPr>
            <p:ph type="body" idx="1"/>
          </p:nvPr>
        </p:nvSpPr>
        <p:spPr/>
        <p:txBody>
          <a:bodyPr/>
          <a:lstStyle/>
          <a:p>
            <a:endParaRPr lang="de-DE" sz="1200" kern="1200" dirty="0">
              <a:solidFill>
                <a:schemeClr val="tx1"/>
              </a:solidFill>
              <a:latin typeface="Times" pitchFamily="18" charset="0"/>
              <a:ea typeface="+mn-ea"/>
              <a:cs typeface="+mn-cs"/>
            </a:endParaRPr>
          </a:p>
        </p:txBody>
      </p:sp>
      <p:sp>
        <p:nvSpPr>
          <p:cNvPr id="4" name="Foliennummernplatzhalter 3"/>
          <p:cNvSpPr>
            <a:spLocks noGrp="1"/>
          </p:cNvSpPr>
          <p:nvPr>
            <p:ph type="sldNum" sz="quarter" idx="10"/>
          </p:nvPr>
        </p:nvSpPr>
        <p:spPr/>
        <p:txBody>
          <a:bodyPr/>
          <a:lstStyle/>
          <a:p>
            <a:fld id="{B1674709-0757-4004-9B0A-A9D1E2E0F194}" type="slidenum">
              <a:rPr lang="de-DE" smtClean="0"/>
              <a:pPr/>
              <a:t>4</a:t>
            </a:fld>
            <a:endParaRPr lang="de-DE"/>
          </a:p>
        </p:txBody>
      </p:sp>
    </p:spTree>
    <p:extLst>
      <p:ext uri="{BB962C8B-B14F-4D97-AF65-F5344CB8AC3E}">
        <p14:creationId xmlns:p14="http://schemas.microsoft.com/office/powerpoint/2010/main" val="3661966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15888" y="755650"/>
            <a:ext cx="6721475" cy="3781425"/>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1674709-0757-4004-9B0A-A9D1E2E0F194}" type="slidenum">
              <a:rPr lang="de-DE" smtClean="0"/>
              <a:pPr/>
              <a:t>5</a:t>
            </a:fld>
            <a:endParaRPr lang="de-DE"/>
          </a:p>
        </p:txBody>
      </p:sp>
    </p:spTree>
    <p:extLst>
      <p:ext uri="{BB962C8B-B14F-4D97-AF65-F5344CB8AC3E}">
        <p14:creationId xmlns:p14="http://schemas.microsoft.com/office/powerpoint/2010/main" val="875314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15888" y="755650"/>
            <a:ext cx="6721475" cy="3781425"/>
          </a:xfrm>
        </p:spPr>
      </p:sp>
      <p:sp>
        <p:nvSpPr>
          <p:cNvPr id="3" name="Notizenplatzhalter 2"/>
          <p:cNvSpPr>
            <a:spLocks noGrp="1"/>
          </p:cNvSpPr>
          <p:nvPr>
            <p:ph type="body" idx="1"/>
          </p:nvPr>
        </p:nvSpPr>
        <p:spPr/>
        <p:txBody>
          <a:bodyPr/>
          <a:lstStyle/>
          <a:p>
            <a:endParaRPr lang="de-DE" b="0" strike="noStrike" dirty="0"/>
          </a:p>
        </p:txBody>
      </p:sp>
      <p:sp>
        <p:nvSpPr>
          <p:cNvPr id="4" name="Foliennummernplatzhalter 3"/>
          <p:cNvSpPr>
            <a:spLocks noGrp="1"/>
          </p:cNvSpPr>
          <p:nvPr>
            <p:ph type="sldNum" sz="quarter" idx="10"/>
          </p:nvPr>
        </p:nvSpPr>
        <p:spPr/>
        <p:txBody>
          <a:bodyPr/>
          <a:lstStyle/>
          <a:p>
            <a:fld id="{B1674709-0757-4004-9B0A-A9D1E2E0F194}" type="slidenum">
              <a:rPr lang="de-DE" smtClean="0"/>
              <a:pPr/>
              <a:t>6</a:t>
            </a:fld>
            <a:endParaRPr lang="de-DE" dirty="0"/>
          </a:p>
        </p:txBody>
      </p:sp>
    </p:spTree>
    <p:extLst>
      <p:ext uri="{BB962C8B-B14F-4D97-AF65-F5344CB8AC3E}">
        <p14:creationId xmlns:p14="http://schemas.microsoft.com/office/powerpoint/2010/main" val="16913886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15888" y="755650"/>
            <a:ext cx="6721475" cy="3781425"/>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1674709-0757-4004-9B0A-A9D1E2E0F194}" type="slidenum">
              <a:rPr lang="de-DE" smtClean="0"/>
              <a:pPr/>
              <a:t>7</a:t>
            </a:fld>
            <a:endParaRPr lang="de-DE"/>
          </a:p>
        </p:txBody>
      </p:sp>
    </p:spTree>
    <p:extLst>
      <p:ext uri="{BB962C8B-B14F-4D97-AF65-F5344CB8AC3E}">
        <p14:creationId xmlns:p14="http://schemas.microsoft.com/office/powerpoint/2010/main" val="1666324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15888" y="755650"/>
            <a:ext cx="6721475" cy="3781425"/>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1674709-0757-4004-9B0A-A9D1E2E0F194}" type="slidenum">
              <a:rPr lang="de-DE" smtClean="0"/>
              <a:pPr/>
              <a:t>8</a:t>
            </a:fld>
            <a:endParaRPr lang="de-DE"/>
          </a:p>
        </p:txBody>
      </p:sp>
    </p:spTree>
    <p:extLst>
      <p:ext uri="{BB962C8B-B14F-4D97-AF65-F5344CB8AC3E}">
        <p14:creationId xmlns:p14="http://schemas.microsoft.com/office/powerpoint/2010/main" val="841236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15888" y="755650"/>
            <a:ext cx="6721475" cy="3781425"/>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1674709-0757-4004-9B0A-A9D1E2E0F194}" type="slidenum">
              <a:rPr lang="de-DE" smtClean="0"/>
              <a:pPr/>
              <a:t>9</a:t>
            </a:fld>
            <a:endParaRPr lang="de-DE"/>
          </a:p>
        </p:txBody>
      </p:sp>
    </p:spTree>
    <p:extLst>
      <p:ext uri="{BB962C8B-B14F-4D97-AF65-F5344CB8AC3E}">
        <p14:creationId xmlns:p14="http://schemas.microsoft.com/office/powerpoint/2010/main" val="36188770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15888" y="755650"/>
            <a:ext cx="6721475" cy="3781425"/>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1674709-0757-4004-9B0A-A9D1E2E0F194}" type="slidenum">
              <a:rPr lang="de-DE" smtClean="0"/>
              <a:pPr/>
              <a:t>10</a:t>
            </a:fld>
            <a:endParaRPr lang="de-DE"/>
          </a:p>
        </p:txBody>
      </p:sp>
    </p:spTree>
    <p:extLst>
      <p:ext uri="{BB962C8B-B14F-4D97-AF65-F5344CB8AC3E}">
        <p14:creationId xmlns:p14="http://schemas.microsoft.com/office/powerpoint/2010/main" val="6907569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15888" y="755650"/>
            <a:ext cx="6721475" cy="3781425"/>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1674709-0757-4004-9B0A-A9D1E2E0F194}" type="slidenum">
              <a:rPr lang="de-DE" smtClean="0"/>
              <a:pPr/>
              <a:t>11</a:t>
            </a:fld>
            <a:endParaRPr lang="de-DE"/>
          </a:p>
        </p:txBody>
      </p:sp>
    </p:spTree>
    <p:extLst>
      <p:ext uri="{BB962C8B-B14F-4D97-AF65-F5344CB8AC3E}">
        <p14:creationId xmlns:p14="http://schemas.microsoft.com/office/powerpoint/2010/main" val="41192375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15888" y="755650"/>
            <a:ext cx="6721475" cy="3781425"/>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1674709-0757-4004-9B0A-A9D1E2E0F194}" type="slidenum">
              <a:rPr lang="de-DE" smtClean="0"/>
              <a:pPr/>
              <a:t>12</a:t>
            </a:fld>
            <a:endParaRPr lang="de-DE"/>
          </a:p>
        </p:txBody>
      </p:sp>
    </p:spTree>
    <p:extLst>
      <p:ext uri="{BB962C8B-B14F-4D97-AF65-F5344CB8AC3E}">
        <p14:creationId xmlns:p14="http://schemas.microsoft.com/office/powerpoint/2010/main" val="14088759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15888" y="755650"/>
            <a:ext cx="6721475" cy="3781425"/>
          </a:xfrm>
        </p:spPr>
      </p:sp>
      <p:sp>
        <p:nvSpPr>
          <p:cNvPr id="3" name="Notizenplatzhalter 2"/>
          <p:cNvSpPr>
            <a:spLocks noGrp="1"/>
          </p:cNvSpPr>
          <p:nvPr>
            <p:ph type="body" idx="1"/>
          </p:nvPr>
        </p:nvSpPr>
        <p:spPr/>
        <p:txBody>
          <a:bodyPr/>
          <a:lstStyle/>
          <a:p>
            <a:endParaRPr lang="en-GB" noProof="0" dirty="0"/>
          </a:p>
        </p:txBody>
      </p:sp>
      <p:sp>
        <p:nvSpPr>
          <p:cNvPr id="4" name="Foliennummernplatzhalter 3"/>
          <p:cNvSpPr>
            <a:spLocks noGrp="1"/>
          </p:cNvSpPr>
          <p:nvPr>
            <p:ph type="sldNum" sz="quarter" idx="10"/>
          </p:nvPr>
        </p:nvSpPr>
        <p:spPr/>
        <p:txBody>
          <a:bodyPr/>
          <a:lstStyle/>
          <a:p>
            <a:fld id="{B1674709-0757-4004-9B0A-A9D1E2E0F194}" type="slidenum">
              <a:rPr lang="de-DE" smtClean="0"/>
              <a:pPr/>
              <a:t>13</a:t>
            </a:fld>
            <a:endParaRPr lang="de-DE"/>
          </a:p>
        </p:txBody>
      </p:sp>
    </p:spTree>
    <p:extLst>
      <p:ext uri="{BB962C8B-B14F-4D97-AF65-F5344CB8AC3E}">
        <p14:creationId xmlns:p14="http://schemas.microsoft.com/office/powerpoint/2010/main" val="18453590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15888" y="755650"/>
            <a:ext cx="6721475" cy="3781425"/>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1674709-0757-4004-9B0A-A9D1E2E0F194}" type="slidenum">
              <a:rPr lang="de-DE" smtClean="0"/>
              <a:pPr/>
              <a:t>14</a:t>
            </a:fld>
            <a:endParaRPr lang="de-DE"/>
          </a:p>
        </p:txBody>
      </p:sp>
    </p:spTree>
    <p:extLst>
      <p:ext uri="{BB962C8B-B14F-4D97-AF65-F5344CB8AC3E}">
        <p14:creationId xmlns:p14="http://schemas.microsoft.com/office/powerpoint/2010/main" val="8799546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15888" y="755650"/>
            <a:ext cx="6721475" cy="3781425"/>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B1674709-0757-4004-9B0A-A9D1E2E0F194}" type="slidenum">
              <a:rPr lang="de-DE" smtClean="0"/>
              <a:pPr/>
              <a:t>15</a:t>
            </a:fld>
            <a:endParaRPr lang="de-DE"/>
          </a:p>
        </p:txBody>
      </p:sp>
    </p:spTree>
    <p:extLst>
      <p:ext uri="{BB962C8B-B14F-4D97-AF65-F5344CB8AC3E}">
        <p14:creationId xmlns:p14="http://schemas.microsoft.com/office/powerpoint/2010/main" val="11012905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15888" y="755650"/>
            <a:ext cx="6721475" cy="3781425"/>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1674709-0757-4004-9B0A-A9D1E2E0F194}" type="slidenum">
              <a:rPr lang="de-DE" smtClean="0"/>
              <a:pPr/>
              <a:t>16</a:t>
            </a:fld>
            <a:endParaRPr lang="de-DE"/>
          </a:p>
        </p:txBody>
      </p:sp>
    </p:spTree>
    <p:extLst>
      <p:ext uri="{BB962C8B-B14F-4D97-AF65-F5344CB8AC3E}">
        <p14:creationId xmlns:p14="http://schemas.microsoft.com/office/powerpoint/2010/main" val="2279640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15888" y="755650"/>
            <a:ext cx="6721475" cy="3781425"/>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B1674709-0757-4004-9B0A-A9D1E2E0F194}" type="slidenum">
              <a:rPr lang="de-DE" smtClean="0"/>
              <a:pPr/>
              <a:t>17</a:t>
            </a:fld>
            <a:endParaRPr lang="de-DE"/>
          </a:p>
        </p:txBody>
      </p:sp>
    </p:spTree>
    <p:extLst>
      <p:ext uri="{BB962C8B-B14F-4D97-AF65-F5344CB8AC3E}">
        <p14:creationId xmlns:p14="http://schemas.microsoft.com/office/powerpoint/2010/main" val="2403864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15888" y="755650"/>
            <a:ext cx="6721475" cy="3781425"/>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B1674709-0757-4004-9B0A-A9D1E2E0F194}" type="slidenum">
              <a:rPr lang="de-DE" smtClean="0"/>
              <a:pPr/>
              <a:t>18</a:t>
            </a:fld>
            <a:endParaRPr lang="de-DE"/>
          </a:p>
        </p:txBody>
      </p:sp>
    </p:spTree>
    <p:extLst>
      <p:ext uri="{BB962C8B-B14F-4D97-AF65-F5344CB8AC3E}">
        <p14:creationId xmlns:p14="http://schemas.microsoft.com/office/powerpoint/2010/main" val="7578041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15888" y="755650"/>
            <a:ext cx="6721475" cy="3781425"/>
          </a:xfrm>
        </p:spPr>
      </p:sp>
      <p:sp>
        <p:nvSpPr>
          <p:cNvPr id="3" name="Notizenplatzhalter 2"/>
          <p:cNvSpPr>
            <a:spLocks noGrp="1"/>
          </p:cNvSpPr>
          <p:nvPr>
            <p:ph type="body" idx="1"/>
          </p:nvPr>
        </p:nvSpPr>
        <p:spPr>
          <a:xfrm>
            <a:off x="955675" y="4788694"/>
            <a:ext cx="5095875" cy="4538662"/>
          </a:xfrm>
        </p:spPr>
        <p:txBody>
          <a:bodyPr/>
          <a:lstStyle/>
          <a:p>
            <a:endParaRPr lang="de-DE" dirty="0"/>
          </a:p>
        </p:txBody>
      </p:sp>
      <p:sp>
        <p:nvSpPr>
          <p:cNvPr id="4" name="Foliennummernplatzhalter 3"/>
          <p:cNvSpPr>
            <a:spLocks noGrp="1"/>
          </p:cNvSpPr>
          <p:nvPr>
            <p:ph type="sldNum" sz="quarter" idx="10"/>
          </p:nvPr>
        </p:nvSpPr>
        <p:spPr/>
        <p:txBody>
          <a:bodyPr/>
          <a:lstStyle/>
          <a:p>
            <a:fld id="{B1674709-0757-4004-9B0A-A9D1E2E0F194}" type="slidenum">
              <a:rPr lang="de-DE" smtClean="0"/>
              <a:pPr/>
              <a:t>19</a:t>
            </a:fld>
            <a:endParaRPr lang="de-DE"/>
          </a:p>
        </p:txBody>
      </p:sp>
    </p:spTree>
    <p:extLst>
      <p:ext uri="{BB962C8B-B14F-4D97-AF65-F5344CB8AC3E}">
        <p14:creationId xmlns:p14="http://schemas.microsoft.com/office/powerpoint/2010/main" val="14072765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15888" y="755650"/>
            <a:ext cx="6721475" cy="3781425"/>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1674709-0757-4004-9B0A-A9D1E2E0F194}" type="slidenum">
              <a:rPr lang="de-DE" smtClean="0"/>
              <a:pPr/>
              <a:t>20</a:t>
            </a:fld>
            <a:endParaRPr lang="de-DE"/>
          </a:p>
        </p:txBody>
      </p:sp>
    </p:spTree>
    <p:extLst>
      <p:ext uri="{BB962C8B-B14F-4D97-AF65-F5344CB8AC3E}">
        <p14:creationId xmlns:p14="http://schemas.microsoft.com/office/powerpoint/2010/main" val="11105255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15888" y="755650"/>
            <a:ext cx="6721475" cy="3781425"/>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B1674709-0757-4004-9B0A-A9D1E2E0F194}" type="slidenum">
              <a:rPr lang="de-DE" smtClean="0"/>
              <a:pPr/>
              <a:t>21</a:t>
            </a:fld>
            <a:endParaRPr lang="de-DE"/>
          </a:p>
        </p:txBody>
      </p:sp>
    </p:spTree>
    <p:extLst>
      <p:ext uri="{BB962C8B-B14F-4D97-AF65-F5344CB8AC3E}">
        <p14:creationId xmlns:p14="http://schemas.microsoft.com/office/powerpoint/2010/main" val="16899741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15888" y="755650"/>
            <a:ext cx="6721475" cy="3781425"/>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B1674709-0757-4004-9B0A-A9D1E2E0F194}" type="slidenum">
              <a:rPr lang="de-DE" smtClean="0"/>
              <a:pPr/>
              <a:t>22</a:t>
            </a:fld>
            <a:endParaRPr lang="de-DE"/>
          </a:p>
        </p:txBody>
      </p:sp>
    </p:spTree>
    <p:extLst>
      <p:ext uri="{BB962C8B-B14F-4D97-AF65-F5344CB8AC3E}">
        <p14:creationId xmlns:p14="http://schemas.microsoft.com/office/powerpoint/2010/main" val="15216283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a:prstGeom prst="rect">
            <a:avLst/>
          </a:prstGeom>
        </p:spPr>
        <p:txBody>
          <a:bodyPr/>
          <a:lstStyle/>
          <a:p>
            <a:r>
              <a:rPr lang="de-DE"/>
              <a:t>Titelmasterformat durch Klicken bearbeiten</a:t>
            </a:r>
            <a:endParaRPr lang="en-GB"/>
          </a:p>
        </p:txBody>
      </p:sp>
      <p:sp>
        <p:nvSpPr>
          <p:cNvPr id="3" name="Untertitel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endParaRPr lang="en-GB"/>
          </a:p>
        </p:txBody>
      </p:sp>
      <p:sp>
        <p:nvSpPr>
          <p:cNvPr id="4" name="Datumsplatzhalter 3"/>
          <p:cNvSpPr>
            <a:spLocks noGrp="1"/>
          </p:cNvSpPr>
          <p:nvPr>
            <p:ph type="dt" sz="half" idx="10"/>
          </p:nvPr>
        </p:nvSpPr>
        <p:spPr/>
        <p:txBody>
          <a:bodyPr/>
          <a:lstStyle>
            <a:lvl1pPr>
              <a:defRPr/>
            </a:lvl1pPr>
          </a:lstStyle>
          <a:p>
            <a:fld id="{465851C7-3AF6-43FA-A3FF-9727F00127C0}" type="datetime1">
              <a:rPr lang="de-DE"/>
              <a:pPr/>
              <a:t>21.10.2016</a:t>
            </a:fld>
            <a:endParaRPr lang="de-DE"/>
          </a:p>
        </p:txBody>
      </p:sp>
      <p:sp>
        <p:nvSpPr>
          <p:cNvPr id="5" name="Foliennummernplatzhalter 4"/>
          <p:cNvSpPr>
            <a:spLocks noGrp="1"/>
          </p:cNvSpPr>
          <p:nvPr>
            <p:ph type="sldNum" sz="quarter" idx="11"/>
          </p:nvPr>
        </p:nvSpPr>
        <p:spPr/>
        <p:txBody>
          <a:bodyPr/>
          <a:lstStyle>
            <a:lvl1pPr>
              <a:defRPr/>
            </a:lvl1pPr>
          </a:lstStyle>
          <a:p>
            <a:fld id="{7F5A8490-DBA2-466A-9383-5DFC934F3E2C}" type="slidenum">
              <a:rPr lang="de-DE"/>
              <a:pPr/>
              <a:t>‹#›</a:t>
            </a:fld>
            <a:endParaRPr lang="de-DE"/>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a:t>Titelmasterformat durch Klicken bearbeiten</a:t>
            </a:r>
            <a:endParaRPr lang="en-GB"/>
          </a:p>
        </p:txBody>
      </p:sp>
      <p:sp>
        <p:nvSpPr>
          <p:cNvPr id="3" name="Inhaltsplatzhalter 2"/>
          <p:cNvSpPr>
            <a:spLocks noGrp="1"/>
          </p:cNvSpPr>
          <p:nvPr>
            <p:ph idx="1"/>
          </p:nvPr>
        </p:nvSpPr>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p:cNvSpPr>
            <a:spLocks noGrp="1"/>
          </p:cNvSpPr>
          <p:nvPr>
            <p:ph type="dt" sz="half" idx="10"/>
          </p:nvPr>
        </p:nvSpPr>
        <p:spPr/>
        <p:txBody>
          <a:bodyPr/>
          <a:lstStyle>
            <a:lvl1pPr>
              <a:defRPr/>
            </a:lvl1pPr>
          </a:lstStyle>
          <a:p>
            <a:fld id="{054BBDCE-2DD3-42E5-B354-FE6797EEE113}" type="datetime1">
              <a:rPr lang="de-DE"/>
              <a:pPr/>
              <a:t>21.10.2016</a:t>
            </a:fld>
            <a:endParaRPr lang="de-DE"/>
          </a:p>
        </p:txBody>
      </p:sp>
      <p:sp>
        <p:nvSpPr>
          <p:cNvPr id="5" name="Foliennummernplatzhalter 4"/>
          <p:cNvSpPr>
            <a:spLocks noGrp="1"/>
          </p:cNvSpPr>
          <p:nvPr>
            <p:ph type="sldNum" sz="quarter" idx="11"/>
          </p:nvPr>
        </p:nvSpPr>
        <p:spPr/>
        <p:txBody>
          <a:bodyPr/>
          <a:lstStyle>
            <a:lvl1pPr>
              <a:defRPr/>
            </a:lvl1pPr>
          </a:lstStyle>
          <a:p>
            <a:fld id="{336EB19F-B52A-4616-B17B-76DB575A55A0}" type="slidenum">
              <a:rPr lang="de-DE"/>
              <a:pPr/>
              <a:t>‹#›</a:t>
            </a:fld>
            <a:endParaRPr lang="de-DE"/>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de-DE"/>
              <a:t>Titelmasterformat durch Klicken bearbeiten</a:t>
            </a:r>
            <a:endParaRPr lang="en-GB"/>
          </a:p>
        </p:txBody>
      </p:sp>
      <p:sp>
        <p:nvSpPr>
          <p:cNvPr id="3" name="Textplatzhalt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Textmasterformate durch Klicken bearbeiten</a:t>
            </a:r>
          </a:p>
        </p:txBody>
      </p:sp>
      <p:sp>
        <p:nvSpPr>
          <p:cNvPr id="4" name="Datumsplatzhalter 3"/>
          <p:cNvSpPr>
            <a:spLocks noGrp="1"/>
          </p:cNvSpPr>
          <p:nvPr>
            <p:ph type="dt" sz="half" idx="10"/>
          </p:nvPr>
        </p:nvSpPr>
        <p:spPr/>
        <p:txBody>
          <a:bodyPr/>
          <a:lstStyle>
            <a:lvl1pPr>
              <a:defRPr/>
            </a:lvl1pPr>
          </a:lstStyle>
          <a:p>
            <a:fld id="{BE8E76F0-EDF8-4E05-BBC2-9F03751B8C38}" type="datetime1">
              <a:rPr lang="de-DE"/>
              <a:pPr/>
              <a:t>21.10.2016</a:t>
            </a:fld>
            <a:endParaRPr lang="de-DE"/>
          </a:p>
        </p:txBody>
      </p:sp>
      <p:sp>
        <p:nvSpPr>
          <p:cNvPr id="5" name="Foliennummernplatzhalter 4"/>
          <p:cNvSpPr>
            <a:spLocks noGrp="1"/>
          </p:cNvSpPr>
          <p:nvPr>
            <p:ph type="sldNum" sz="quarter" idx="11"/>
          </p:nvPr>
        </p:nvSpPr>
        <p:spPr/>
        <p:txBody>
          <a:bodyPr/>
          <a:lstStyle>
            <a:lvl1pPr>
              <a:defRPr/>
            </a:lvl1pPr>
          </a:lstStyle>
          <a:p>
            <a:fld id="{1F55E76F-4BC4-41CB-B769-5AFB2888FEC1}" type="slidenum">
              <a:rPr lang="de-DE"/>
              <a:pPr/>
              <a:t>‹#›</a:t>
            </a:fld>
            <a:endParaRPr lang="de-DE"/>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a:t>Titelmasterformat durch Klicken bearbeiten</a:t>
            </a:r>
            <a:endParaRPr lang="en-GB"/>
          </a:p>
        </p:txBody>
      </p:sp>
      <p:sp>
        <p:nvSpPr>
          <p:cNvPr id="3" name="Inhaltsplatzhalt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Datumsplatzhalter 4"/>
          <p:cNvSpPr>
            <a:spLocks noGrp="1"/>
          </p:cNvSpPr>
          <p:nvPr>
            <p:ph type="dt" sz="half" idx="10"/>
          </p:nvPr>
        </p:nvSpPr>
        <p:spPr/>
        <p:txBody>
          <a:bodyPr/>
          <a:lstStyle>
            <a:lvl1pPr>
              <a:defRPr/>
            </a:lvl1pPr>
          </a:lstStyle>
          <a:p>
            <a:fld id="{2EDD4CFC-DB56-45E2-B382-40EB725A061B}" type="datetime1">
              <a:rPr lang="de-DE"/>
              <a:pPr/>
              <a:t>21.10.2016</a:t>
            </a:fld>
            <a:endParaRPr lang="de-DE"/>
          </a:p>
        </p:txBody>
      </p:sp>
      <p:sp>
        <p:nvSpPr>
          <p:cNvPr id="6" name="Foliennummernplatzhalter 5"/>
          <p:cNvSpPr>
            <a:spLocks noGrp="1"/>
          </p:cNvSpPr>
          <p:nvPr>
            <p:ph type="sldNum" sz="quarter" idx="11"/>
          </p:nvPr>
        </p:nvSpPr>
        <p:spPr/>
        <p:txBody>
          <a:bodyPr/>
          <a:lstStyle>
            <a:lvl1pPr>
              <a:defRPr/>
            </a:lvl1pPr>
          </a:lstStyle>
          <a:p>
            <a:fld id="{27BE0D02-D960-4A7F-8B7D-407B537AD4C7}" type="slidenum">
              <a:rPr lang="de-DE"/>
              <a:pPr/>
              <a:t>‹#›</a:t>
            </a:fld>
            <a:endParaRPr lang="de-DE"/>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de-DE"/>
              <a:t>Titelmasterformat durch Klicken bearbeiten</a:t>
            </a:r>
            <a:endParaRPr lang="en-GB"/>
          </a:p>
        </p:txBody>
      </p:sp>
      <p:sp>
        <p:nvSpPr>
          <p:cNvPr id="3" name="Textplatzhalt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Textplatzhalt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7" name="Datumsplatzhalter 6"/>
          <p:cNvSpPr>
            <a:spLocks noGrp="1"/>
          </p:cNvSpPr>
          <p:nvPr>
            <p:ph type="dt" sz="half" idx="10"/>
          </p:nvPr>
        </p:nvSpPr>
        <p:spPr/>
        <p:txBody>
          <a:bodyPr/>
          <a:lstStyle>
            <a:lvl1pPr>
              <a:defRPr/>
            </a:lvl1pPr>
          </a:lstStyle>
          <a:p>
            <a:fld id="{7E4A5781-AF06-4AA0-8C60-F688306D201D}" type="datetime1">
              <a:rPr lang="de-DE"/>
              <a:pPr/>
              <a:t>21.10.2016</a:t>
            </a:fld>
            <a:endParaRPr lang="de-DE"/>
          </a:p>
        </p:txBody>
      </p:sp>
      <p:sp>
        <p:nvSpPr>
          <p:cNvPr id="8" name="Foliennummernplatzhalter 7"/>
          <p:cNvSpPr>
            <a:spLocks noGrp="1"/>
          </p:cNvSpPr>
          <p:nvPr>
            <p:ph type="sldNum" sz="quarter" idx="11"/>
          </p:nvPr>
        </p:nvSpPr>
        <p:spPr/>
        <p:txBody>
          <a:bodyPr/>
          <a:lstStyle>
            <a:lvl1pPr>
              <a:defRPr/>
            </a:lvl1pPr>
          </a:lstStyle>
          <a:p>
            <a:fld id="{CC55E838-716D-4CE8-AEB5-035B36AE06BB}" type="slidenum">
              <a:rPr lang="de-DE"/>
              <a:pPr/>
              <a:t>‹#›</a:t>
            </a:fld>
            <a:endParaRPr lang="de-DE"/>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a:t>Titelmasterformat durch Klicken bearbeiten</a:t>
            </a:r>
            <a:endParaRPr lang="en-GB"/>
          </a:p>
        </p:txBody>
      </p:sp>
      <p:sp>
        <p:nvSpPr>
          <p:cNvPr id="3" name="Datumsplatzhalter 2"/>
          <p:cNvSpPr>
            <a:spLocks noGrp="1"/>
          </p:cNvSpPr>
          <p:nvPr>
            <p:ph type="dt" sz="half" idx="10"/>
          </p:nvPr>
        </p:nvSpPr>
        <p:spPr/>
        <p:txBody>
          <a:bodyPr/>
          <a:lstStyle>
            <a:lvl1pPr>
              <a:defRPr/>
            </a:lvl1pPr>
          </a:lstStyle>
          <a:p>
            <a:fld id="{F45BD154-1B90-45E7-9B82-A4DE728C0465}" type="datetime1">
              <a:rPr lang="de-DE"/>
              <a:pPr/>
              <a:t>21.10.2016</a:t>
            </a:fld>
            <a:endParaRPr lang="de-DE"/>
          </a:p>
        </p:txBody>
      </p:sp>
      <p:sp>
        <p:nvSpPr>
          <p:cNvPr id="4" name="Foliennummernplatzhalter 3"/>
          <p:cNvSpPr>
            <a:spLocks noGrp="1"/>
          </p:cNvSpPr>
          <p:nvPr>
            <p:ph type="sldNum" sz="quarter" idx="11"/>
          </p:nvPr>
        </p:nvSpPr>
        <p:spPr/>
        <p:txBody>
          <a:bodyPr/>
          <a:lstStyle>
            <a:lvl1pPr>
              <a:defRPr/>
            </a:lvl1pPr>
          </a:lstStyle>
          <a:p>
            <a:fld id="{E2BE0DFE-15A9-45D8-BC69-82000324C745}" type="slidenum">
              <a:rPr lang="de-DE"/>
              <a:pPr/>
              <a:t>‹#›</a:t>
            </a:fld>
            <a:endParaRPr lang="de-DE"/>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lvl1pPr>
              <a:defRPr/>
            </a:lvl1pPr>
          </a:lstStyle>
          <a:p>
            <a:fld id="{B4476560-A07E-4A2B-AA85-446DABF6282E}" type="datetime1">
              <a:rPr lang="de-DE"/>
              <a:pPr/>
              <a:t>21.10.2016</a:t>
            </a:fld>
            <a:endParaRPr lang="de-DE"/>
          </a:p>
        </p:txBody>
      </p:sp>
      <p:sp>
        <p:nvSpPr>
          <p:cNvPr id="3" name="Foliennummernplatzhalter 2"/>
          <p:cNvSpPr>
            <a:spLocks noGrp="1"/>
          </p:cNvSpPr>
          <p:nvPr>
            <p:ph type="sldNum" sz="quarter" idx="11"/>
          </p:nvPr>
        </p:nvSpPr>
        <p:spPr/>
        <p:txBody>
          <a:bodyPr/>
          <a:lstStyle>
            <a:lvl1pPr>
              <a:defRPr/>
            </a:lvl1pPr>
          </a:lstStyle>
          <a:p>
            <a:fld id="{8EB3BC46-BFE6-46F1-A831-C4A69BB7C53E}" type="slidenum">
              <a:rPr lang="de-DE"/>
              <a:pPr/>
              <a:t>‹#›</a:t>
            </a:fld>
            <a:endParaRPr lang="de-DE"/>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de-DE"/>
              <a:t>Titelmasterformat durch Klicken bearbeiten</a:t>
            </a:r>
            <a:endParaRPr lang="en-GB"/>
          </a:p>
        </p:txBody>
      </p:sp>
      <p:sp>
        <p:nvSpPr>
          <p:cNvPr id="3" name="Inhaltsplatzhalt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Textplatzhalt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Datumsplatzhalter 4"/>
          <p:cNvSpPr>
            <a:spLocks noGrp="1"/>
          </p:cNvSpPr>
          <p:nvPr>
            <p:ph type="dt" sz="half" idx="10"/>
          </p:nvPr>
        </p:nvSpPr>
        <p:spPr/>
        <p:txBody>
          <a:bodyPr/>
          <a:lstStyle>
            <a:lvl1pPr>
              <a:defRPr/>
            </a:lvl1pPr>
          </a:lstStyle>
          <a:p>
            <a:fld id="{29A047B3-1180-4B19-88FE-17FBEDDA94B6}" type="datetime1">
              <a:rPr lang="de-DE"/>
              <a:pPr/>
              <a:t>21.10.2016</a:t>
            </a:fld>
            <a:endParaRPr lang="de-DE"/>
          </a:p>
        </p:txBody>
      </p:sp>
      <p:sp>
        <p:nvSpPr>
          <p:cNvPr id="6" name="Foliennummernplatzhalter 5"/>
          <p:cNvSpPr>
            <a:spLocks noGrp="1"/>
          </p:cNvSpPr>
          <p:nvPr>
            <p:ph type="sldNum" sz="quarter" idx="11"/>
          </p:nvPr>
        </p:nvSpPr>
        <p:spPr/>
        <p:txBody>
          <a:bodyPr/>
          <a:lstStyle>
            <a:lvl1pPr>
              <a:defRPr/>
            </a:lvl1pPr>
          </a:lstStyle>
          <a:p>
            <a:fld id="{2824F1D4-C2AF-4740-94D1-DE0C0B0F3ACC}" type="slidenum">
              <a:rPr lang="de-DE"/>
              <a:pPr/>
              <a:t>‹#›</a:t>
            </a:fld>
            <a:endParaRPr lang="de-DE"/>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de-DE"/>
              <a:t>Titelmasterformat durch Klicken bearbeiten</a:t>
            </a:r>
            <a:endParaRPr lang="en-GB"/>
          </a:p>
        </p:txBody>
      </p:sp>
      <p:sp>
        <p:nvSpPr>
          <p:cNvPr id="3" name="Bildplatzhalt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platzhalt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Datumsplatzhalter 4"/>
          <p:cNvSpPr>
            <a:spLocks noGrp="1"/>
          </p:cNvSpPr>
          <p:nvPr>
            <p:ph type="dt" sz="half" idx="10"/>
          </p:nvPr>
        </p:nvSpPr>
        <p:spPr/>
        <p:txBody>
          <a:bodyPr/>
          <a:lstStyle>
            <a:lvl1pPr>
              <a:defRPr/>
            </a:lvl1pPr>
          </a:lstStyle>
          <a:p>
            <a:fld id="{F869D772-2B21-4841-8FF0-0C475C7C7AD5}" type="datetime1">
              <a:rPr lang="de-DE"/>
              <a:pPr/>
              <a:t>21.10.2016</a:t>
            </a:fld>
            <a:endParaRPr lang="de-DE"/>
          </a:p>
        </p:txBody>
      </p:sp>
      <p:sp>
        <p:nvSpPr>
          <p:cNvPr id="6" name="Foliennummernplatzhalter 5"/>
          <p:cNvSpPr>
            <a:spLocks noGrp="1"/>
          </p:cNvSpPr>
          <p:nvPr>
            <p:ph type="sldNum" sz="quarter" idx="11"/>
          </p:nvPr>
        </p:nvSpPr>
        <p:spPr/>
        <p:txBody>
          <a:bodyPr/>
          <a:lstStyle>
            <a:lvl1pPr>
              <a:defRPr/>
            </a:lvl1pPr>
          </a:lstStyle>
          <a:p>
            <a:fld id="{FB235168-4292-4921-813E-E54FAE0DB16E}" type="slidenum">
              <a:rPr lang="de-DE"/>
              <a:pPr/>
              <a:t>‹#›</a:t>
            </a:fld>
            <a:endParaRPr lang="de-DE"/>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a:t>Titelmasterformat durch Klicken bearbeiten</a:t>
            </a:r>
            <a:endParaRPr lang="en-GB"/>
          </a:p>
        </p:txBody>
      </p:sp>
      <p:sp>
        <p:nvSpPr>
          <p:cNvPr id="3" name="Vertikaler Textplatzhalter 2"/>
          <p:cNvSpPr>
            <a:spLocks noGrp="1"/>
          </p:cNvSpPr>
          <p:nvPr>
            <p:ph type="body" orient="vert" idx="1"/>
          </p:nvPr>
        </p:nvSpPr>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p:cNvSpPr>
            <a:spLocks noGrp="1"/>
          </p:cNvSpPr>
          <p:nvPr>
            <p:ph type="dt" sz="half" idx="10"/>
          </p:nvPr>
        </p:nvSpPr>
        <p:spPr/>
        <p:txBody>
          <a:bodyPr/>
          <a:lstStyle>
            <a:lvl1pPr>
              <a:defRPr/>
            </a:lvl1pPr>
          </a:lstStyle>
          <a:p>
            <a:fld id="{3E1EC7EA-DD2A-4D1B-8C13-BB7CED66C0B7}" type="datetime1">
              <a:rPr lang="de-DE"/>
              <a:pPr/>
              <a:t>21.10.2016</a:t>
            </a:fld>
            <a:endParaRPr lang="de-DE"/>
          </a:p>
        </p:txBody>
      </p:sp>
      <p:sp>
        <p:nvSpPr>
          <p:cNvPr id="5" name="Foliennummernplatzhalter 4"/>
          <p:cNvSpPr>
            <a:spLocks noGrp="1"/>
          </p:cNvSpPr>
          <p:nvPr>
            <p:ph type="sldNum" sz="quarter" idx="11"/>
          </p:nvPr>
        </p:nvSpPr>
        <p:spPr/>
        <p:txBody>
          <a:bodyPr/>
          <a:lstStyle>
            <a:lvl1pPr>
              <a:defRPr/>
            </a:lvl1pPr>
          </a:lstStyle>
          <a:p>
            <a:fld id="{78CDACAB-6407-422F-8C3A-A4A453ECAB50}" type="slidenum">
              <a:rPr lang="de-DE"/>
              <a:pPr/>
              <a:t>‹#›</a:t>
            </a:fld>
            <a:endParaRPr lang="de-DE"/>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839200" y="274638"/>
            <a:ext cx="2743200" cy="5821362"/>
          </a:xfrm>
          <a:prstGeom prst="rect">
            <a:avLst/>
          </a:prstGeom>
        </p:spPr>
        <p:txBody>
          <a:bodyPr vert="eaVert"/>
          <a:lstStyle/>
          <a:p>
            <a:r>
              <a:rPr lang="de-DE"/>
              <a:t>Titelmasterformat durch Klicken bearbeiten</a:t>
            </a:r>
            <a:endParaRPr lang="en-GB"/>
          </a:p>
        </p:txBody>
      </p:sp>
      <p:sp>
        <p:nvSpPr>
          <p:cNvPr id="3" name="Vertikaler Textplatzhalter 2"/>
          <p:cNvSpPr>
            <a:spLocks noGrp="1"/>
          </p:cNvSpPr>
          <p:nvPr>
            <p:ph type="body" orient="vert" idx="1"/>
          </p:nvPr>
        </p:nvSpPr>
        <p:spPr>
          <a:xfrm>
            <a:off x="609600" y="274638"/>
            <a:ext cx="8026400" cy="5821362"/>
          </a:xfr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p:cNvSpPr>
            <a:spLocks noGrp="1"/>
          </p:cNvSpPr>
          <p:nvPr>
            <p:ph type="dt" sz="half" idx="10"/>
          </p:nvPr>
        </p:nvSpPr>
        <p:spPr/>
        <p:txBody>
          <a:bodyPr/>
          <a:lstStyle>
            <a:lvl1pPr>
              <a:defRPr/>
            </a:lvl1pPr>
          </a:lstStyle>
          <a:p>
            <a:fld id="{454593CD-D6A4-496D-BE2F-CB3D56BE7AB7}" type="datetime1">
              <a:rPr lang="de-DE"/>
              <a:pPr/>
              <a:t>21.10.2016</a:t>
            </a:fld>
            <a:endParaRPr lang="de-DE"/>
          </a:p>
        </p:txBody>
      </p:sp>
      <p:sp>
        <p:nvSpPr>
          <p:cNvPr id="5" name="Foliennummernplatzhalter 4"/>
          <p:cNvSpPr>
            <a:spLocks noGrp="1"/>
          </p:cNvSpPr>
          <p:nvPr>
            <p:ph type="sldNum" sz="quarter" idx="11"/>
          </p:nvPr>
        </p:nvSpPr>
        <p:spPr/>
        <p:txBody>
          <a:bodyPr/>
          <a:lstStyle>
            <a:lvl1pPr>
              <a:defRPr/>
            </a:lvl1pPr>
          </a:lstStyle>
          <a:p>
            <a:fld id="{E15E84F7-D24C-4CF1-B9F7-35CB0277DE4B}" type="slidenum">
              <a:rPr lang="de-DE"/>
              <a:pPr/>
              <a:t>‹#›</a:t>
            </a:fld>
            <a:endParaRPr lang="de-DE"/>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914400" y="1981200"/>
            <a:ext cx="10363200" cy="4114800"/>
          </a:xfrm>
          <a:prstGeom prst="rect">
            <a:avLst/>
          </a:prstGeom>
          <a:noFill/>
          <a:ln w="9525">
            <a:noFill/>
            <a:miter lim="800000"/>
            <a:headEnd/>
            <a:tailEnd/>
          </a:ln>
          <a:effectLst/>
        </p:spPr>
        <p:txBody>
          <a:bodyPr vert="horz" wrap="square" lIns="91436" tIns="45719" rIns="91436" bIns="45719" numCol="1" anchor="t" anchorCtr="0" compatLnSpc="1">
            <a:prstTxWarp prst="textNoShape">
              <a:avLst/>
            </a:prstTxWarp>
          </a:bodyPr>
          <a:lstStyle/>
          <a:p>
            <a:pPr lvl="0"/>
            <a:r>
              <a:rPr lang="de-DE"/>
              <a:t>Klicken Sie, um die Textformatierung des Masters zu bearbeiten.</a:t>
            </a:r>
          </a:p>
        </p:txBody>
      </p:sp>
      <p:sp>
        <p:nvSpPr>
          <p:cNvPr id="1028" name="Rectangle 4"/>
          <p:cNvSpPr>
            <a:spLocks noGrp="1" noChangeArrowheads="1"/>
          </p:cNvSpPr>
          <p:nvPr>
            <p:ph type="dt" sz="half" idx="2"/>
          </p:nvPr>
        </p:nvSpPr>
        <p:spPr bwMode="auto">
          <a:xfrm>
            <a:off x="914400" y="6400800"/>
            <a:ext cx="2641600" cy="490538"/>
          </a:xfrm>
          <a:prstGeom prst="rect">
            <a:avLst/>
          </a:prstGeom>
          <a:noFill/>
          <a:ln w="9525">
            <a:noFill/>
            <a:miter lim="800000"/>
            <a:headEnd/>
            <a:tailEnd/>
          </a:ln>
          <a:effectLst/>
        </p:spPr>
        <p:txBody>
          <a:bodyPr vert="horz" wrap="square" lIns="91436" tIns="45719" rIns="91436" bIns="45719" numCol="1" anchor="t" anchorCtr="0" compatLnSpc="1">
            <a:prstTxWarp prst="textNoShape">
              <a:avLst/>
            </a:prstTxWarp>
          </a:bodyPr>
          <a:lstStyle>
            <a:lvl1pPr>
              <a:defRPr sz="1200">
                <a:solidFill>
                  <a:srgbClr val="AE002C"/>
                </a:solidFill>
              </a:defRPr>
            </a:lvl1pPr>
          </a:lstStyle>
          <a:p>
            <a:fld id="{354A5FFF-E6DB-4036-BF96-E636AE6C4E6E}" type="datetime1">
              <a:rPr lang="de-DE"/>
              <a:pPr/>
              <a:t>21.10.2016</a:t>
            </a:fld>
            <a:endParaRPr lang="de-DE"/>
          </a:p>
        </p:txBody>
      </p:sp>
      <p:sp>
        <p:nvSpPr>
          <p:cNvPr id="1030" name="Rectangle 6"/>
          <p:cNvSpPr>
            <a:spLocks noGrp="1" noChangeArrowheads="1"/>
          </p:cNvSpPr>
          <p:nvPr>
            <p:ph type="sldNum" sz="quarter" idx="4"/>
          </p:nvPr>
        </p:nvSpPr>
        <p:spPr bwMode="auto">
          <a:xfrm>
            <a:off x="8737600" y="6434138"/>
            <a:ext cx="2540000" cy="457200"/>
          </a:xfrm>
          <a:prstGeom prst="rect">
            <a:avLst/>
          </a:prstGeom>
          <a:noFill/>
          <a:ln w="9525">
            <a:noFill/>
            <a:miter lim="800000"/>
            <a:headEnd/>
            <a:tailEnd/>
          </a:ln>
          <a:effectLst/>
        </p:spPr>
        <p:txBody>
          <a:bodyPr vert="horz" wrap="square" lIns="91436" tIns="45719" rIns="91436" bIns="45719" numCol="1" anchor="t" anchorCtr="0" compatLnSpc="1">
            <a:prstTxWarp prst="textNoShape">
              <a:avLst/>
            </a:prstTxWarp>
          </a:bodyPr>
          <a:lstStyle>
            <a:lvl1pPr algn="r">
              <a:defRPr sz="1200">
                <a:solidFill>
                  <a:srgbClr val="AE002C"/>
                </a:solidFill>
              </a:defRPr>
            </a:lvl1pPr>
          </a:lstStyle>
          <a:p>
            <a:fld id="{FA3A85F4-EC46-4571-9466-7F2E12458934}" type="slidenum">
              <a:rPr lang="de-DE"/>
              <a:pPr/>
              <a:t>‹#›</a:t>
            </a:fld>
            <a:endParaRPr lang="de-DE"/>
          </a:p>
        </p:txBody>
      </p:sp>
      <p:sp>
        <p:nvSpPr>
          <p:cNvPr id="1040" name="Rectangle 16"/>
          <p:cNvSpPr>
            <a:spLocks noChangeArrowheads="1"/>
          </p:cNvSpPr>
          <p:nvPr/>
        </p:nvSpPr>
        <p:spPr bwMode="auto">
          <a:xfrm>
            <a:off x="4470400" y="6329364"/>
            <a:ext cx="2641600" cy="490537"/>
          </a:xfrm>
          <a:prstGeom prst="rect">
            <a:avLst/>
          </a:prstGeom>
          <a:noFill/>
          <a:ln w="9525">
            <a:noFill/>
            <a:miter lim="800000"/>
            <a:headEnd/>
            <a:tailEnd/>
          </a:ln>
          <a:effectLst/>
        </p:spPr>
        <p:txBody>
          <a:bodyPr lIns="91436" tIns="45719" rIns="91436" bIns="45719"/>
          <a:lstStyle/>
          <a:p>
            <a:endParaRPr lang="de-DE" sz="1200">
              <a:latin typeface="Times" pitchFamily="18"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hf hdr="0" ftr="0" dt="0"/>
  <p:txStyles>
    <p:titleStyle>
      <a:lvl1pPr algn="ctr" rtl="0" eaLnBrk="0" fontAlgn="base" hangingPunct="0">
        <a:spcBef>
          <a:spcPct val="0"/>
        </a:spcBef>
        <a:spcAft>
          <a:spcPct val="0"/>
        </a:spcAft>
        <a:defRPr sz="2000" b="1">
          <a:solidFill>
            <a:srgbClr val="A50021"/>
          </a:solidFill>
          <a:latin typeface="+mj-lt"/>
          <a:ea typeface="+mj-ea"/>
          <a:cs typeface="+mj-cs"/>
        </a:defRPr>
      </a:lvl1pPr>
      <a:lvl2pPr algn="ctr" rtl="0" eaLnBrk="0" fontAlgn="base" hangingPunct="0">
        <a:spcBef>
          <a:spcPct val="0"/>
        </a:spcBef>
        <a:spcAft>
          <a:spcPct val="0"/>
        </a:spcAft>
        <a:defRPr sz="2000" b="1">
          <a:solidFill>
            <a:srgbClr val="A50021"/>
          </a:solidFill>
          <a:latin typeface="Arial" charset="0"/>
        </a:defRPr>
      </a:lvl2pPr>
      <a:lvl3pPr algn="ctr" rtl="0" eaLnBrk="0" fontAlgn="base" hangingPunct="0">
        <a:spcBef>
          <a:spcPct val="0"/>
        </a:spcBef>
        <a:spcAft>
          <a:spcPct val="0"/>
        </a:spcAft>
        <a:defRPr sz="2000" b="1">
          <a:solidFill>
            <a:srgbClr val="A50021"/>
          </a:solidFill>
          <a:latin typeface="Arial" charset="0"/>
        </a:defRPr>
      </a:lvl3pPr>
      <a:lvl4pPr algn="ctr" rtl="0" eaLnBrk="0" fontAlgn="base" hangingPunct="0">
        <a:spcBef>
          <a:spcPct val="0"/>
        </a:spcBef>
        <a:spcAft>
          <a:spcPct val="0"/>
        </a:spcAft>
        <a:defRPr sz="2000" b="1">
          <a:solidFill>
            <a:srgbClr val="A50021"/>
          </a:solidFill>
          <a:latin typeface="Arial" charset="0"/>
        </a:defRPr>
      </a:lvl4pPr>
      <a:lvl5pPr algn="ctr" rtl="0" eaLnBrk="0" fontAlgn="base" hangingPunct="0">
        <a:spcBef>
          <a:spcPct val="0"/>
        </a:spcBef>
        <a:spcAft>
          <a:spcPct val="0"/>
        </a:spcAft>
        <a:defRPr sz="2000" b="1">
          <a:solidFill>
            <a:srgbClr val="A50021"/>
          </a:solidFill>
          <a:latin typeface="Arial" charset="0"/>
        </a:defRPr>
      </a:lvl5pPr>
      <a:lvl6pPr marL="457200" algn="ctr" rtl="0" eaLnBrk="0" fontAlgn="base" hangingPunct="0">
        <a:spcBef>
          <a:spcPct val="0"/>
        </a:spcBef>
        <a:spcAft>
          <a:spcPct val="0"/>
        </a:spcAft>
        <a:defRPr sz="2000" b="1">
          <a:solidFill>
            <a:srgbClr val="A50021"/>
          </a:solidFill>
          <a:latin typeface="Arial" charset="0"/>
        </a:defRPr>
      </a:lvl6pPr>
      <a:lvl7pPr marL="914400" algn="ctr" rtl="0" eaLnBrk="0" fontAlgn="base" hangingPunct="0">
        <a:spcBef>
          <a:spcPct val="0"/>
        </a:spcBef>
        <a:spcAft>
          <a:spcPct val="0"/>
        </a:spcAft>
        <a:defRPr sz="2000" b="1">
          <a:solidFill>
            <a:srgbClr val="A50021"/>
          </a:solidFill>
          <a:latin typeface="Arial" charset="0"/>
        </a:defRPr>
      </a:lvl7pPr>
      <a:lvl8pPr marL="1371600" algn="ctr" rtl="0" eaLnBrk="0" fontAlgn="base" hangingPunct="0">
        <a:spcBef>
          <a:spcPct val="0"/>
        </a:spcBef>
        <a:spcAft>
          <a:spcPct val="0"/>
        </a:spcAft>
        <a:defRPr sz="2000" b="1">
          <a:solidFill>
            <a:srgbClr val="A50021"/>
          </a:solidFill>
          <a:latin typeface="Arial" charset="0"/>
        </a:defRPr>
      </a:lvl8pPr>
      <a:lvl9pPr marL="1828800" algn="ctr" rtl="0" eaLnBrk="0" fontAlgn="base" hangingPunct="0">
        <a:spcBef>
          <a:spcPct val="0"/>
        </a:spcBef>
        <a:spcAft>
          <a:spcPct val="0"/>
        </a:spcAft>
        <a:defRPr sz="2000" b="1">
          <a:solidFill>
            <a:srgbClr val="A5002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4"/>
          <p:cNvSpPr>
            <a:spLocks noGrp="1"/>
          </p:cNvSpPr>
          <p:nvPr>
            <p:ph type="sldNum" sz="quarter" idx="11"/>
          </p:nvPr>
        </p:nvSpPr>
        <p:spPr/>
        <p:txBody>
          <a:bodyPr/>
          <a:lstStyle/>
          <a:p>
            <a:fld id="{181AE08E-DED8-4A85-B867-9A21D405E550}" type="slidenum">
              <a:rPr lang="de-DE"/>
              <a:pPr/>
              <a:t>1</a:t>
            </a:fld>
            <a:endParaRPr lang="de-DE" dirty="0"/>
          </a:p>
        </p:txBody>
      </p:sp>
      <p:sp>
        <p:nvSpPr>
          <p:cNvPr id="385026" name="Rectangle 2"/>
          <p:cNvSpPr>
            <a:spLocks noGrp="1" noChangeArrowheads="1"/>
          </p:cNvSpPr>
          <p:nvPr>
            <p:ph type="body" idx="1"/>
          </p:nvPr>
        </p:nvSpPr>
        <p:spPr>
          <a:xfrm>
            <a:off x="1775520" y="1052737"/>
            <a:ext cx="8640960" cy="4827587"/>
          </a:xfrm>
        </p:spPr>
        <p:txBody>
          <a:bodyPr/>
          <a:lstStyle/>
          <a:p>
            <a:pPr algn="ctr">
              <a:buNone/>
            </a:pPr>
            <a:endParaRPr lang="de-AT" sz="1000" b="1" dirty="0">
              <a:solidFill>
                <a:srgbClr val="A50021"/>
              </a:solidFill>
              <a:latin typeface="+mj-lt"/>
              <a:ea typeface="+mj-ea"/>
              <a:cs typeface="+mj-cs"/>
            </a:endParaRPr>
          </a:p>
          <a:p>
            <a:pPr algn="ctr">
              <a:spcBef>
                <a:spcPts val="0"/>
              </a:spcBef>
              <a:buNone/>
            </a:pPr>
            <a:endParaRPr lang="de-AT" sz="2000" b="1" dirty="0">
              <a:solidFill>
                <a:srgbClr val="A50021"/>
              </a:solidFill>
              <a:latin typeface="+mj-lt"/>
              <a:ea typeface="+mj-ea"/>
              <a:cs typeface="+mj-cs"/>
            </a:endParaRPr>
          </a:p>
          <a:p>
            <a:pPr marL="0" indent="0" algn="ctr">
              <a:spcBef>
                <a:spcPts val="1200"/>
              </a:spcBef>
              <a:buNone/>
            </a:pPr>
            <a:r>
              <a:rPr lang="en-GB" sz="4400" b="1" dirty="0">
                <a:solidFill>
                  <a:srgbClr val="A50021"/>
                </a:solidFill>
                <a:latin typeface="+mj-lt"/>
              </a:rPr>
              <a:t>Enhancing </a:t>
            </a:r>
          </a:p>
          <a:p>
            <a:pPr marL="0" indent="0" algn="ctr">
              <a:spcBef>
                <a:spcPts val="1200"/>
              </a:spcBef>
              <a:buNone/>
            </a:pPr>
            <a:r>
              <a:rPr lang="en-GB" sz="4400" b="1" dirty="0">
                <a:solidFill>
                  <a:srgbClr val="A50021"/>
                </a:solidFill>
                <a:latin typeface="+mj-lt"/>
              </a:rPr>
              <a:t>statistical culture –</a:t>
            </a:r>
          </a:p>
          <a:p>
            <a:pPr marL="0" indent="0" algn="ctr">
              <a:spcBef>
                <a:spcPts val="1200"/>
              </a:spcBef>
              <a:buNone/>
            </a:pPr>
            <a:r>
              <a:rPr lang="en-GB" sz="4400" b="1" dirty="0">
                <a:solidFill>
                  <a:srgbClr val="A50021"/>
                </a:solidFill>
                <a:latin typeface="+mj-lt"/>
              </a:rPr>
              <a:t>the potential role of </a:t>
            </a:r>
          </a:p>
          <a:p>
            <a:pPr marL="0" indent="0" algn="ctr">
              <a:spcBef>
                <a:spcPts val="1200"/>
              </a:spcBef>
              <a:buNone/>
            </a:pPr>
            <a:r>
              <a:rPr lang="en-GB" sz="4400" b="1" dirty="0">
                <a:solidFill>
                  <a:srgbClr val="A50021"/>
                </a:solidFill>
                <a:latin typeface="+mj-lt"/>
              </a:rPr>
              <a:t>Statistical Societies</a:t>
            </a:r>
            <a:endParaRPr lang="de-DE" sz="4400" b="1" dirty="0">
              <a:solidFill>
                <a:srgbClr val="A50021"/>
              </a:solidFill>
              <a:latin typeface="+mj-lt"/>
            </a:endParaRPr>
          </a:p>
          <a:p>
            <a:pPr marL="0" indent="0">
              <a:buNone/>
            </a:pPr>
            <a:r>
              <a:rPr lang="en-US" b="1" i="1" dirty="0"/>
              <a:t> </a:t>
            </a:r>
            <a:endParaRPr lang="de-AT" sz="2800" b="1" dirty="0">
              <a:solidFill>
                <a:srgbClr val="A50021"/>
              </a:solidFill>
              <a:latin typeface="+mj-lt"/>
            </a:endParaRPr>
          </a:p>
        </p:txBody>
      </p:sp>
      <p:sp>
        <p:nvSpPr>
          <p:cNvPr id="385027" name="Rectangle 3"/>
          <p:cNvSpPr>
            <a:spLocks noChangeArrowheads="1"/>
          </p:cNvSpPr>
          <p:nvPr/>
        </p:nvSpPr>
        <p:spPr bwMode="auto">
          <a:xfrm>
            <a:off x="1524000" y="0"/>
            <a:ext cx="9144000" cy="476250"/>
          </a:xfrm>
          <a:prstGeom prst="rect">
            <a:avLst/>
          </a:prstGeom>
          <a:solidFill>
            <a:srgbClr val="EAEAEA"/>
          </a:solidFill>
          <a:ln w="9525">
            <a:noFill/>
            <a:miter lim="800000"/>
            <a:headEnd/>
            <a:tailEnd/>
          </a:ln>
          <a:effectLst/>
        </p:spPr>
        <p:txBody>
          <a:bodyPr wrap="none" anchor="ctr"/>
          <a:lstStyle/>
          <a:p>
            <a:pPr algn="ctr" eaLnBrk="1" hangingPunct="1"/>
            <a:endParaRPr lang="de-DE" sz="1600" dirty="0">
              <a:solidFill>
                <a:srgbClr val="6600FF"/>
              </a:solidFill>
            </a:endParaRPr>
          </a:p>
        </p:txBody>
      </p:sp>
      <p:sp>
        <p:nvSpPr>
          <p:cNvPr id="8" name="Rectangle 286"/>
          <p:cNvSpPr>
            <a:spLocks noChangeArrowheads="1"/>
          </p:cNvSpPr>
          <p:nvPr/>
        </p:nvSpPr>
        <p:spPr bwMode="auto">
          <a:xfrm>
            <a:off x="1524000" y="0"/>
            <a:ext cx="9144000" cy="692696"/>
          </a:xfrm>
          <a:prstGeom prst="rect">
            <a:avLst/>
          </a:prstGeom>
          <a:solidFill>
            <a:schemeClr val="accent3">
              <a:lumMod val="75000"/>
            </a:schemeClr>
          </a:solidFill>
          <a:ln w="9525">
            <a:noFill/>
            <a:miter lim="800000"/>
            <a:headEnd/>
            <a:tailEnd/>
          </a:ln>
          <a:effectLst/>
        </p:spPr>
        <p:txBody>
          <a:bodyPr wrap="none" anchor="ctr"/>
          <a:lstStyle/>
          <a:p>
            <a:pPr algn="ctr" eaLnBrk="1" hangingPunct="1"/>
            <a:r>
              <a:rPr lang="de-DE" sz="1600" dirty="0">
                <a:solidFill>
                  <a:schemeClr val="accent2"/>
                </a:solidFill>
              </a:rPr>
              <a:t>      </a:t>
            </a:r>
          </a:p>
        </p:txBody>
      </p:sp>
      <p:sp>
        <p:nvSpPr>
          <p:cNvPr id="11" name="Rectangle 7"/>
          <p:cNvSpPr>
            <a:spLocks noChangeArrowheads="1"/>
          </p:cNvSpPr>
          <p:nvPr/>
        </p:nvSpPr>
        <p:spPr bwMode="auto">
          <a:xfrm>
            <a:off x="1524000" y="6381750"/>
            <a:ext cx="9144000" cy="476250"/>
          </a:xfrm>
          <a:prstGeom prst="rect">
            <a:avLst/>
          </a:prstGeom>
          <a:solidFill>
            <a:schemeClr val="bg2">
              <a:lumMod val="60000"/>
              <a:lumOff val="40000"/>
            </a:schemeClr>
          </a:solidFill>
          <a:ln w="9525">
            <a:solidFill>
              <a:schemeClr val="bg2">
                <a:lumMod val="60000"/>
                <a:lumOff val="40000"/>
              </a:schemeClr>
            </a:solidFill>
            <a:miter lim="800000"/>
            <a:headEnd/>
            <a:tailEnd/>
          </a:ln>
          <a:effectLst/>
        </p:spPr>
        <p:txBody>
          <a:bodyPr wrap="none" anchor="ctr"/>
          <a:lstStyle/>
          <a:p>
            <a:pPr eaLnBrk="1" hangingPunct="1"/>
            <a:r>
              <a:rPr lang="de-DE" sz="1600" dirty="0">
                <a:solidFill>
                  <a:schemeClr val="accent2"/>
                </a:solidFill>
              </a:rPr>
              <a:t>        Margit Epler</a:t>
            </a:r>
            <a:r>
              <a:rPr lang="de-DE" sz="1200" dirty="0">
                <a:solidFill>
                  <a:schemeClr val="accent2"/>
                </a:solidFill>
              </a:rPr>
              <a:t>, </a:t>
            </a:r>
            <a:r>
              <a:rPr lang="en-GB" sz="1600" dirty="0">
                <a:solidFill>
                  <a:schemeClr val="accent2"/>
                </a:solidFill>
              </a:rPr>
              <a:t>Josef Richter                    October 2016                                                            </a:t>
            </a:r>
            <a:fld id="{DBEEC5D0-456D-4D3D-9871-324FB1F1892C}" type="slidenum">
              <a:rPr lang="en-GB" sz="1600">
                <a:solidFill>
                  <a:schemeClr val="accent2"/>
                </a:solidFill>
              </a:rPr>
              <a:pPr eaLnBrk="1" hangingPunct="1"/>
              <a:t>1</a:t>
            </a:fld>
            <a:endParaRPr lang="en-GB" sz="1600" dirty="0">
              <a:solidFill>
                <a:schemeClr val="accent2"/>
              </a:solidFill>
            </a:endParaRPr>
          </a:p>
        </p:txBody>
      </p:sp>
      <p:sp>
        <p:nvSpPr>
          <p:cNvPr id="35841" name="Rectangle 1"/>
          <p:cNvSpPr>
            <a:spLocks noChangeArrowheads="1"/>
          </p:cNvSpPr>
          <p:nvPr/>
        </p:nvSpPr>
        <p:spPr bwMode="auto">
          <a:xfrm>
            <a:off x="1524000" y="152636"/>
            <a:ext cx="9144000"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eaLnBrk="1" hangingPunct="1"/>
            <a:r>
              <a:rPr lang="en-US" sz="1600" b="1">
                <a:solidFill>
                  <a:schemeClr val="accent2"/>
                </a:solidFill>
              </a:rPr>
              <a:t>Conference of European Statistics Stakeholders, Budapest, 20–21 October 2016</a:t>
            </a:r>
            <a:endParaRPr lang="en-GB" sz="1600" b="1">
              <a:solidFill>
                <a:schemeClr val="accent2"/>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4"/>
          <p:cNvSpPr>
            <a:spLocks noGrp="1"/>
          </p:cNvSpPr>
          <p:nvPr>
            <p:ph type="sldNum" sz="quarter" idx="11"/>
          </p:nvPr>
        </p:nvSpPr>
        <p:spPr/>
        <p:txBody>
          <a:bodyPr/>
          <a:lstStyle/>
          <a:p>
            <a:fld id="{181AE08E-DED8-4A85-B867-9A21D405E550}" type="slidenum">
              <a:rPr lang="de-DE"/>
              <a:pPr/>
              <a:t>2</a:t>
            </a:fld>
            <a:endParaRPr lang="de-DE"/>
          </a:p>
        </p:txBody>
      </p:sp>
      <p:sp>
        <p:nvSpPr>
          <p:cNvPr id="385026" name="Rectangle 2"/>
          <p:cNvSpPr>
            <a:spLocks noGrp="1" noChangeArrowheads="1"/>
          </p:cNvSpPr>
          <p:nvPr>
            <p:ph type="body" idx="1"/>
          </p:nvPr>
        </p:nvSpPr>
        <p:spPr>
          <a:xfrm>
            <a:off x="1775520" y="1196752"/>
            <a:ext cx="8640960" cy="4176464"/>
          </a:xfrm>
        </p:spPr>
        <p:txBody>
          <a:bodyPr/>
          <a:lstStyle/>
          <a:p>
            <a:pPr>
              <a:spcBef>
                <a:spcPts val="0"/>
              </a:spcBef>
              <a:buNone/>
            </a:pPr>
            <a:r>
              <a:rPr lang="de-AT" b="1" dirty="0">
                <a:solidFill>
                  <a:srgbClr val="A50021"/>
                </a:solidFill>
                <a:latin typeface="+mj-lt"/>
                <a:ea typeface="+mj-ea"/>
                <a:cs typeface="+mj-cs"/>
              </a:rPr>
              <a:t>Contents</a:t>
            </a:r>
          </a:p>
          <a:p>
            <a:pPr>
              <a:spcBef>
                <a:spcPts val="0"/>
              </a:spcBef>
              <a:buNone/>
            </a:pPr>
            <a:endParaRPr lang="de-AT" sz="1800" b="1" dirty="0">
              <a:solidFill>
                <a:srgbClr val="A50021"/>
              </a:solidFill>
              <a:latin typeface="+mj-lt"/>
              <a:ea typeface="+mj-ea"/>
              <a:cs typeface="+mj-cs"/>
            </a:endParaRPr>
          </a:p>
          <a:p>
            <a:pPr>
              <a:spcBef>
                <a:spcPts val="800"/>
              </a:spcBef>
              <a:buFont typeface="Courier New" pitchFamily="49" charset="0"/>
              <a:buChar char="o"/>
            </a:pPr>
            <a:r>
              <a:rPr lang="en-GB" sz="2400" b="1" dirty="0">
                <a:latin typeface="+mj-lt"/>
              </a:rPr>
              <a:t>The notion of statistical culture</a:t>
            </a:r>
            <a:endParaRPr lang="en-GB" sz="800" b="1" dirty="0">
              <a:latin typeface="+mj-lt"/>
            </a:endParaRPr>
          </a:p>
          <a:p>
            <a:pPr>
              <a:spcBef>
                <a:spcPts val="800"/>
              </a:spcBef>
              <a:buFont typeface="Courier New" pitchFamily="49" charset="0"/>
              <a:buChar char="o"/>
            </a:pPr>
            <a:r>
              <a:rPr lang="en-GB" sz="2400" b="1" dirty="0">
                <a:latin typeface="+mj-lt"/>
              </a:rPr>
              <a:t>Means for enhancing statistical culture: Legal acts, codes and standards</a:t>
            </a:r>
            <a:endParaRPr lang="en-GB" sz="800" b="1" dirty="0">
              <a:latin typeface="+mj-lt"/>
            </a:endParaRPr>
          </a:p>
          <a:p>
            <a:pPr>
              <a:spcBef>
                <a:spcPts val="800"/>
              </a:spcBef>
              <a:buFont typeface="Courier New" pitchFamily="49" charset="0"/>
              <a:buChar char="o"/>
            </a:pPr>
            <a:r>
              <a:rPr lang="en-GB" sz="2400" b="1" dirty="0">
                <a:latin typeface="+mj-lt"/>
              </a:rPr>
              <a:t>Governance </a:t>
            </a:r>
            <a:endParaRPr lang="en-GB" sz="800" b="1" dirty="0">
              <a:latin typeface="+mj-lt"/>
            </a:endParaRPr>
          </a:p>
          <a:p>
            <a:pPr>
              <a:spcBef>
                <a:spcPts val="800"/>
              </a:spcBef>
              <a:buFont typeface="Courier New" pitchFamily="49" charset="0"/>
              <a:buChar char="o"/>
            </a:pPr>
            <a:r>
              <a:rPr lang="en-GB" sz="2400" b="1" dirty="0">
                <a:latin typeface="+mj-lt"/>
              </a:rPr>
              <a:t>Principles - Missing elements</a:t>
            </a:r>
            <a:endParaRPr lang="en-GB" sz="800" b="1" dirty="0">
              <a:latin typeface="+mj-lt"/>
            </a:endParaRPr>
          </a:p>
          <a:p>
            <a:pPr>
              <a:spcBef>
                <a:spcPts val="800"/>
              </a:spcBef>
              <a:buFont typeface="Courier New" pitchFamily="49" charset="0"/>
              <a:buChar char="o"/>
            </a:pPr>
            <a:r>
              <a:rPr lang="en-GB" sz="2400" b="1" dirty="0">
                <a:latin typeface="+mj-lt"/>
              </a:rPr>
              <a:t>The role and mission of Statistical Societies</a:t>
            </a:r>
            <a:endParaRPr lang="en-GB" sz="800" b="1" dirty="0">
              <a:latin typeface="+mj-lt"/>
            </a:endParaRPr>
          </a:p>
          <a:p>
            <a:pPr>
              <a:spcBef>
                <a:spcPts val="800"/>
              </a:spcBef>
              <a:buFont typeface="Courier New" pitchFamily="49" charset="0"/>
              <a:buChar char="o"/>
            </a:pPr>
            <a:r>
              <a:rPr lang="en-GB" sz="2400" b="1" dirty="0">
                <a:latin typeface="+mj-lt"/>
              </a:rPr>
              <a:t>Conclusions</a:t>
            </a:r>
            <a:endParaRPr lang="en-GB" sz="2400" dirty="0">
              <a:latin typeface="+mj-lt"/>
            </a:endParaRPr>
          </a:p>
          <a:p>
            <a:pPr>
              <a:spcBef>
                <a:spcPts val="0"/>
              </a:spcBef>
              <a:buNone/>
            </a:pPr>
            <a:endParaRPr lang="en-GB" sz="2400" dirty="0">
              <a:latin typeface="+mj-lt"/>
            </a:endParaRPr>
          </a:p>
          <a:p>
            <a:pPr>
              <a:spcBef>
                <a:spcPts val="0"/>
              </a:spcBef>
              <a:buNone/>
            </a:pPr>
            <a:endParaRPr lang="en-GB" b="1" dirty="0">
              <a:solidFill>
                <a:srgbClr val="A50021"/>
              </a:solidFill>
            </a:endParaRPr>
          </a:p>
          <a:p>
            <a:pPr>
              <a:spcBef>
                <a:spcPts val="0"/>
              </a:spcBef>
              <a:buNone/>
            </a:pPr>
            <a:endParaRPr lang="en-GB" b="1" dirty="0">
              <a:solidFill>
                <a:srgbClr val="A50021"/>
              </a:solidFill>
            </a:endParaRPr>
          </a:p>
          <a:p>
            <a:pPr>
              <a:spcBef>
                <a:spcPts val="0"/>
              </a:spcBef>
              <a:buNone/>
            </a:pPr>
            <a:endParaRPr lang="en-GB" b="1" dirty="0">
              <a:solidFill>
                <a:srgbClr val="A50021"/>
              </a:solidFill>
            </a:endParaRPr>
          </a:p>
          <a:p>
            <a:pPr>
              <a:spcBef>
                <a:spcPts val="0"/>
              </a:spcBef>
              <a:buNone/>
            </a:pPr>
            <a:endParaRPr lang="de-AT" b="1" dirty="0">
              <a:solidFill>
                <a:srgbClr val="A50021"/>
              </a:solidFill>
              <a:latin typeface="+mj-lt"/>
              <a:ea typeface="+mj-ea"/>
              <a:cs typeface="+mj-cs"/>
            </a:endParaRPr>
          </a:p>
        </p:txBody>
      </p:sp>
      <p:sp>
        <p:nvSpPr>
          <p:cNvPr id="385027" name="Rectangle 3"/>
          <p:cNvSpPr>
            <a:spLocks noChangeArrowheads="1"/>
          </p:cNvSpPr>
          <p:nvPr/>
        </p:nvSpPr>
        <p:spPr bwMode="auto">
          <a:xfrm>
            <a:off x="1524000" y="0"/>
            <a:ext cx="9144000" cy="476250"/>
          </a:xfrm>
          <a:prstGeom prst="rect">
            <a:avLst/>
          </a:prstGeom>
          <a:solidFill>
            <a:srgbClr val="EAEAEA"/>
          </a:solidFill>
          <a:ln w="9525">
            <a:noFill/>
            <a:miter lim="800000"/>
            <a:headEnd/>
            <a:tailEnd/>
          </a:ln>
          <a:effectLst/>
        </p:spPr>
        <p:txBody>
          <a:bodyPr wrap="none" anchor="ctr"/>
          <a:lstStyle/>
          <a:p>
            <a:pPr algn="ctr" eaLnBrk="1" hangingPunct="1"/>
            <a:endParaRPr lang="de-DE" sz="1600">
              <a:solidFill>
                <a:srgbClr val="6600FF"/>
              </a:solidFill>
            </a:endParaRPr>
          </a:p>
        </p:txBody>
      </p:sp>
      <p:sp>
        <p:nvSpPr>
          <p:cNvPr id="9" name="Rectangle 286"/>
          <p:cNvSpPr>
            <a:spLocks noChangeArrowheads="1"/>
          </p:cNvSpPr>
          <p:nvPr/>
        </p:nvSpPr>
        <p:spPr bwMode="auto">
          <a:xfrm>
            <a:off x="1524000" y="0"/>
            <a:ext cx="9144000" cy="692696"/>
          </a:xfrm>
          <a:prstGeom prst="rect">
            <a:avLst/>
          </a:prstGeom>
          <a:solidFill>
            <a:schemeClr val="accent3">
              <a:lumMod val="75000"/>
            </a:schemeClr>
          </a:solidFill>
          <a:ln w="9525">
            <a:noFill/>
            <a:miter lim="800000"/>
            <a:headEnd/>
            <a:tailEnd/>
          </a:ln>
          <a:effectLst/>
        </p:spPr>
        <p:txBody>
          <a:bodyPr wrap="none" anchor="ctr"/>
          <a:lstStyle/>
          <a:p>
            <a:pPr algn="ctr" eaLnBrk="1" hangingPunct="1"/>
            <a:r>
              <a:rPr lang="en-US" sz="1600" b="1">
                <a:solidFill>
                  <a:schemeClr val="accent2"/>
                </a:solidFill>
              </a:rPr>
              <a:t>Conference of European Statistics Stakeholders, Budapest, 20–21 October 2016</a:t>
            </a:r>
            <a:endParaRPr lang="en-GB" sz="1600" b="1">
              <a:solidFill>
                <a:schemeClr val="accent2"/>
              </a:solidFill>
            </a:endParaRPr>
          </a:p>
        </p:txBody>
      </p:sp>
      <p:sp>
        <p:nvSpPr>
          <p:cNvPr id="7" name="Rectangle 7"/>
          <p:cNvSpPr>
            <a:spLocks noChangeArrowheads="1"/>
          </p:cNvSpPr>
          <p:nvPr/>
        </p:nvSpPr>
        <p:spPr bwMode="auto">
          <a:xfrm>
            <a:off x="1524000" y="6381750"/>
            <a:ext cx="9144000" cy="476250"/>
          </a:xfrm>
          <a:prstGeom prst="rect">
            <a:avLst/>
          </a:prstGeom>
          <a:solidFill>
            <a:schemeClr val="bg2">
              <a:lumMod val="60000"/>
              <a:lumOff val="40000"/>
            </a:schemeClr>
          </a:solidFill>
          <a:ln w="9525">
            <a:solidFill>
              <a:schemeClr val="bg2">
                <a:lumMod val="60000"/>
                <a:lumOff val="40000"/>
              </a:schemeClr>
            </a:solidFill>
            <a:miter lim="800000"/>
            <a:headEnd/>
            <a:tailEnd/>
          </a:ln>
          <a:effectLst/>
        </p:spPr>
        <p:txBody>
          <a:bodyPr wrap="none" anchor="ctr"/>
          <a:lstStyle/>
          <a:p>
            <a:pPr eaLnBrk="1" hangingPunct="1"/>
            <a:r>
              <a:rPr lang="de-DE" sz="1600">
                <a:solidFill>
                  <a:schemeClr val="accent2"/>
                </a:solidFill>
              </a:rPr>
              <a:t>        Margit Epler</a:t>
            </a:r>
            <a:r>
              <a:rPr lang="de-DE" sz="1200">
                <a:solidFill>
                  <a:schemeClr val="accent2"/>
                </a:solidFill>
              </a:rPr>
              <a:t>, </a:t>
            </a:r>
            <a:r>
              <a:rPr lang="en-GB" sz="1600">
                <a:solidFill>
                  <a:schemeClr val="accent2"/>
                </a:solidFill>
              </a:rPr>
              <a:t>Josef Richter                    October 2016                                                            </a:t>
            </a:r>
            <a:fld id="{DBEEC5D0-456D-4D3D-9871-324FB1F1892C}" type="slidenum">
              <a:rPr lang="en-GB" sz="1600">
                <a:solidFill>
                  <a:schemeClr val="accent2"/>
                </a:solidFill>
              </a:rPr>
              <a:pPr eaLnBrk="1" hangingPunct="1"/>
              <a:t>2</a:t>
            </a:fld>
            <a:endParaRPr lang="en-GB" sz="1600">
              <a:solidFill>
                <a:schemeClr val="accent2"/>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4"/>
          <p:cNvSpPr>
            <a:spLocks noGrp="1"/>
          </p:cNvSpPr>
          <p:nvPr>
            <p:ph type="sldNum" sz="quarter" idx="11"/>
          </p:nvPr>
        </p:nvSpPr>
        <p:spPr/>
        <p:txBody>
          <a:bodyPr/>
          <a:lstStyle/>
          <a:p>
            <a:fld id="{181AE08E-DED8-4A85-B867-9A21D405E550}" type="slidenum">
              <a:rPr lang="de-DE"/>
              <a:pPr/>
              <a:t>3</a:t>
            </a:fld>
            <a:endParaRPr lang="de-DE"/>
          </a:p>
        </p:txBody>
      </p:sp>
      <p:sp>
        <p:nvSpPr>
          <p:cNvPr id="385026" name="Rectangle 2"/>
          <p:cNvSpPr>
            <a:spLocks noGrp="1" noChangeArrowheads="1"/>
          </p:cNvSpPr>
          <p:nvPr>
            <p:ph type="body" idx="1"/>
          </p:nvPr>
        </p:nvSpPr>
        <p:spPr>
          <a:xfrm>
            <a:off x="1775520" y="980939"/>
            <a:ext cx="8640960" cy="5112568"/>
          </a:xfrm>
        </p:spPr>
        <p:txBody>
          <a:bodyPr/>
          <a:lstStyle/>
          <a:p>
            <a:pPr>
              <a:spcBef>
                <a:spcPts val="0"/>
              </a:spcBef>
              <a:buNone/>
            </a:pPr>
            <a:r>
              <a:rPr lang="en-GB" b="1" dirty="0">
                <a:solidFill>
                  <a:srgbClr val="A50021"/>
                </a:solidFill>
                <a:latin typeface="+mj-lt"/>
                <a:ea typeface="+mj-ea"/>
                <a:cs typeface="+mj-cs"/>
              </a:rPr>
              <a:t>The notion of (statistical) culture</a:t>
            </a:r>
          </a:p>
          <a:p>
            <a:pPr>
              <a:spcBef>
                <a:spcPts val="0"/>
              </a:spcBef>
              <a:buNone/>
            </a:pPr>
            <a:endParaRPr lang="en-GB" sz="1600" b="1" dirty="0">
              <a:solidFill>
                <a:srgbClr val="A50021"/>
              </a:solidFill>
              <a:latin typeface="+mj-lt"/>
              <a:ea typeface="+mj-ea"/>
              <a:cs typeface="+mj-cs"/>
            </a:endParaRPr>
          </a:p>
          <a:p>
            <a:pPr>
              <a:spcBef>
                <a:spcPts val="600"/>
              </a:spcBef>
              <a:buFont typeface="Courier New" pitchFamily="49" charset="0"/>
              <a:buChar char="o"/>
            </a:pPr>
            <a:r>
              <a:rPr lang="en-US" sz="2200" dirty="0">
                <a:latin typeface="+mj-lt"/>
              </a:rPr>
              <a:t>The term ‘culture’ is used with different meanings and contexts.</a:t>
            </a:r>
            <a:endParaRPr lang="en-US" sz="800" dirty="0">
              <a:latin typeface="+mj-lt"/>
            </a:endParaRPr>
          </a:p>
          <a:p>
            <a:pPr>
              <a:spcBef>
                <a:spcPts val="600"/>
              </a:spcBef>
              <a:buFont typeface="Courier New" pitchFamily="49" charset="0"/>
              <a:buChar char="o"/>
            </a:pPr>
            <a:r>
              <a:rPr lang="en-US" sz="2200" dirty="0">
                <a:latin typeface="+mj-lt"/>
              </a:rPr>
              <a:t>According to a standard dictionary definition ‘Culture is a word for people's 'way of life', meaning the way groups do things. Different groups of people may have different cultures’.</a:t>
            </a:r>
            <a:endParaRPr lang="en-US" sz="800" dirty="0">
              <a:latin typeface="+mj-lt"/>
            </a:endParaRPr>
          </a:p>
          <a:p>
            <a:pPr>
              <a:spcBef>
                <a:spcPts val="600"/>
              </a:spcBef>
              <a:buFont typeface="Courier New" pitchFamily="49" charset="0"/>
              <a:buChar char="o"/>
            </a:pPr>
            <a:r>
              <a:rPr lang="en-US" sz="2200" dirty="0">
                <a:latin typeface="+mj-lt"/>
              </a:rPr>
              <a:t>‘Statistical culture’ stands for the way statistical information is produced, made available to users and perceived by stakeholders and its underlying environment.</a:t>
            </a:r>
            <a:endParaRPr lang="en-US" sz="800" dirty="0">
              <a:latin typeface="+mj-lt"/>
            </a:endParaRPr>
          </a:p>
          <a:p>
            <a:pPr>
              <a:spcBef>
                <a:spcPts val="600"/>
              </a:spcBef>
              <a:buFont typeface="Courier New" pitchFamily="49" charset="0"/>
              <a:buChar char="o"/>
            </a:pPr>
            <a:r>
              <a:rPr lang="en-US" sz="2200" dirty="0">
                <a:latin typeface="+mj-lt"/>
              </a:rPr>
              <a:t>‘Statistical culture’ is an important element of the ‘political culture’ of a country.</a:t>
            </a:r>
          </a:p>
        </p:txBody>
      </p:sp>
      <p:sp>
        <p:nvSpPr>
          <p:cNvPr id="385027" name="Rectangle 3"/>
          <p:cNvSpPr>
            <a:spLocks noChangeArrowheads="1"/>
          </p:cNvSpPr>
          <p:nvPr/>
        </p:nvSpPr>
        <p:spPr bwMode="auto">
          <a:xfrm>
            <a:off x="1524000" y="0"/>
            <a:ext cx="9144000" cy="476250"/>
          </a:xfrm>
          <a:prstGeom prst="rect">
            <a:avLst/>
          </a:prstGeom>
          <a:solidFill>
            <a:srgbClr val="EAEAEA"/>
          </a:solidFill>
          <a:ln w="9525">
            <a:noFill/>
            <a:miter lim="800000"/>
            <a:headEnd/>
            <a:tailEnd/>
          </a:ln>
          <a:effectLst/>
        </p:spPr>
        <p:txBody>
          <a:bodyPr wrap="none" anchor="ctr"/>
          <a:lstStyle/>
          <a:p>
            <a:pPr algn="ctr" eaLnBrk="1" hangingPunct="1"/>
            <a:endParaRPr lang="de-DE" sz="1600">
              <a:solidFill>
                <a:srgbClr val="6600FF"/>
              </a:solidFill>
            </a:endParaRPr>
          </a:p>
        </p:txBody>
      </p:sp>
      <p:sp>
        <p:nvSpPr>
          <p:cNvPr id="9" name="Rectangle 286"/>
          <p:cNvSpPr>
            <a:spLocks noChangeArrowheads="1"/>
          </p:cNvSpPr>
          <p:nvPr/>
        </p:nvSpPr>
        <p:spPr bwMode="auto">
          <a:xfrm>
            <a:off x="1524000" y="0"/>
            <a:ext cx="9144000" cy="692696"/>
          </a:xfrm>
          <a:prstGeom prst="rect">
            <a:avLst/>
          </a:prstGeom>
          <a:solidFill>
            <a:schemeClr val="accent3">
              <a:lumMod val="75000"/>
            </a:schemeClr>
          </a:solidFill>
          <a:ln w="9525">
            <a:noFill/>
            <a:miter lim="800000"/>
            <a:headEnd/>
            <a:tailEnd/>
          </a:ln>
          <a:effectLst/>
        </p:spPr>
        <p:txBody>
          <a:bodyPr wrap="none" anchor="ctr"/>
          <a:lstStyle/>
          <a:p>
            <a:pPr algn="ctr" eaLnBrk="1" hangingPunct="1"/>
            <a:r>
              <a:rPr lang="en-US" sz="1600" b="1">
                <a:solidFill>
                  <a:schemeClr val="accent2"/>
                </a:solidFill>
              </a:rPr>
              <a:t>Conference of European Statistics Stakeholders, Budapest, 20–21 October 2016</a:t>
            </a:r>
            <a:endParaRPr lang="en-GB" sz="1600" b="1">
              <a:solidFill>
                <a:schemeClr val="accent2"/>
              </a:solidFill>
            </a:endParaRPr>
          </a:p>
        </p:txBody>
      </p:sp>
      <p:sp>
        <p:nvSpPr>
          <p:cNvPr id="7" name="Rectangle 7"/>
          <p:cNvSpPr>
            <a:spLocks noChangeArrowheads="1"/>
          </p:cNvSpPr>
          <p:nvPr/>
        </p:nvSpPr>
        <p:spPr bwMode="auto">
          <a:xfrm>
            <a:off x="1524000" y="6381750"/>
            <a:ext cx="9144000" cy="476250"/>
          </a:xfrm>
          <a:prstGeom prst="rect">
            <a:avLst/>
          </a:prstGeom>
          <a:solidFill>
            <a:schemeClr val="bg2">
              <a:lumMod val="60000"/>
              <a:lumOff val="40000"/>
            </a:schemeClr>
          </a:solidFill>
          <a:ln w="9525">
            <a:solidFill>
              <a:schemeClr val="bg2">
                <a:lumMod val="60000"/>
                <a:lumOff val="40000"/>
              </a:schemeClr>
            </a:solidFill>
            <a:miter lim="800000"/>
            <a:headEnd/>
            <a:tailEnd/>
          </a:ln>
          <a:effectLst/>
        </p:spPr>
        <p:txBody>
          <a:bodyPr wrap="none" anchor="ctr"/>
          <a:lstStyle/>
          <a:p>
            <a:pPr eaLnBrk="1" hangingPunct="1"/>
            <a:r>
              <a:rPr lang="de-DE" sz="1600">
                <a:solidFill>
                  <a:schemeClr val="accent2"/>
                </a:solidFill>
              </a:rPr>
              <a:t>        Margit Epler</a:t>
            </a:r>
            <a:r>
              <a:rPr lang="de-DE" sz="1200">
                <a:solidFill>
                  <a:schemeClr val="accent2"/>
                </a:solidFill>
              </a:rPr>
              <a:t>, </a:t>
            </a:r>
            <a:r>
              <a:rPr lang="en-GB" sz="1600">
                <a:solidFill>
                  <a:schemeClr val="accent2"/>
                </a:solidFill>
              </a:rPr>
              <a:t>Josef Richter                    October 2016                                                            </a:t>
            </a:r>
            <a:fld id="{DBEEC5D0-456D-4D3D-9871-324FB1F1892C}" type="slidenum">
              <a:rPr lang="en-GB" sz="1600">
                <a:solidFill>
                  <a:schemeClr val="accent2"/>
                </a:solidFill>
              </a:rPr>
              <a:pPr eaLnBrk="1" hangingPunct="1"/>
              <a:t>3</a:t>
            </a:fld>
            <a:endParaRPr lang="en-GB" sz="1600">
              <a:solidFill>
                <a:schemeClr val="accent2"/>
              </a:solidFill>
            </a:endParaRPr>
          </a:p>
        </p:txBody>
      </p:sp>
    </p:spTree>
    <p:extLst>
      <p:ext uri="{BB962C8B-B14F-4D97-AF65-F5344CB8AC3E}">
        <p14:creationId xmlns:p14="http://schemas.microsoft.com/office/powerpoint/2010/main" val="116181237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4"/>
          <p:cNvSpPr>
            <a:spLocks noGrp="1"/>
          </p:cNvSpPr>
          <p:nvPr>
            <p:ph type="sldNum" sz="quarter" idx="11"/>
          </p:nvPr>
        </p:nvSpPr>
        <p:spPr/>
        <p:txBody>
          <a:bodyPr/>
          <a:lstStyle/>
          <a:p>
            <a:fld id="{181AE08E-DED8-4A85-B867-9A21D405E550}" type="slidenum">
              <a:rPr lang="de-DE"/>
              <a:pPr/>
              <a:t>4</a:t>
            </a:fld>
            <a:endParaRPr lang="de-DE"/>
          </a:p>
        </p:txBody>
      </p:sp>
      <p:sp>
        <p:nvSpPr>
          <p:cNvPr id="385026" name="Rectangle 2"/>
          <p:cNvSpPr>
            <a:spLocks noGrp="1" noChangeArrowheads="1"/>
          </p:cNvSpPr>
          <p:nvPr>
            <p:ph type="body" idx="1"/>
          </p:nvPr>
        </p:nvSpPr>
        <p:spPr>
          <a:xfrm>
            <a:off x="1775520" y="908720"/>
            <a:ext cx="8640960" cy="5112568"/>
          </a:xfrm>
        </p:spPr>
        <p:txBody>
          <a:bodyPr/>
          <a:lstStyle/>
          <a:p>
            <a:pPr>
              <a:spcBef>
                <a:spcPts val="0"/>
              </a:spcBef>
              <a:buNone/>
            </a:pPr>
            <a:r>
              <a:rPr lang="en-GB" b="1" dirty="0">
                <a:solidFill>
                  <a:srgbClr val="A50021"/>
                </a:solidFill>
                <a:latin typeface="+mj-lt"/>
                <a:ea typeface="+mj-ea"/>
                <a:cs typeface="+mj-cs"/>
              </a:rPr>
              <a:t>The notion of (statistical) culture</a:t>
            </a:r>
          </a:p>
          <a:p>
            <a:pPr>
              <a:spcBef>
                <a:spcPts val="0"/>
              </a:spcBef>
              <a:buNone/>
            </a:pPr>
            <a:endParaRPr lang="en-GB" sz="1600" b="1" dirty="0">
              <a:solidFill>
                <a:srgbClr val="A50021"/>
              </a:solidFill>
              <a:latin typeface="+mj-lt"/>
              <a:ea typeface="+mj-ea"/>
              <a:cs typeface="+mj-cs"/>
            </a:endParaRPr>
          </a:p>
          <a:p>
            <a:pPr>
              <a:spcBef>
                <a:spcPts val="600"/>
              </a:spcBef>
              <a:buFont typeface="Courier New" pitchFamily="49" charset="0"/>
              <a:buChar char="o"/>
            </a:pPr>
            <a:r>
              <a:rPr lang="en-US" sz="2200" dirty="0">
                <a:latin typeface="+mj-lt"/>
              </a:rPr>
              <a:t>In the European Union </a:t>
            </a:r>
          </a:p>
          <a:p>
            <a:pPr lvl="1">
              <a:spcBef>
                <a:spcPts val="600"/>
              </a:spcBef>
              <a:buFont typeface="Courier New" pitchFamily="49" charset="0"/>
              <a:buChar char="o"/>
            </a:pPr>
            <a:r>
              <a:rPr lang="en-US" sz="2200" dirty="0">
                <a:latin typeface="+mj-lt"/>
              </a:rPr>
              <a:t>official statistics should be produced in a similar way in all Member States.</a:t>
            </a:r>
          </a:p>
          <a:p>
            <a:pPr lvl="1">
              <a:spcBef>
                <a:spcPts val="600"/>
              </a:spcBef>
              <a:buFont typeface="Courier New" pitchFamily="49" charset="0"/>
              <a:buChar char="o"/>
            </a:pPr>
            <a:r>
              <a:rPr lang="en-US" sz="2200" dirty="0">
                <a:latin typeface="+mj-lt"/>
              </a:rPr>
              <a:t>The ‘statistical culture’ has to be comparable</a:t>
            </a:r>
            <a:r>
              <a:rPr lang="en-US" sz="2200" dirty="0">
                <a:solidFill>
                  <a:srgbClr val="FF0000"/>
                </a:solidFill>
                <a:latin typeface="+mj-lt"/>
              </a:rPr>
              <a:t> </a:t>
            </a:r>
            <a:r>
              <a:rPr lang="en-US" sz="2200" dirty="0">
                <a:latin typeface="+mj-lt"/>
              </a:rPr>
              <a:t>and reproducible.</a:t>
            </a:r>
            <a:r>
              <a:rPr lang="en-US" sz="2200" strike="sngStrike" dirty="0">
                <a:latin typeface="+mj-lt"/>
              </a:rPr>
              <a:t>  </a:t>
            </a:r>
            <a:endParaRPr lang="en-US" sz="800" dirty="0">
              <a:latin typeface="+mj-lt"/>
            </a:endParaRPr>
          </a:p>
          <a:p>
            <a:pPr>
              <a:spcBef>
                <a:spcPts val="600"/>
              </a:spcBef>
              <a:buFont typeface="Courier New" pitchFamily="49" charset="0"/>
              <a:buChar char="o"/>
            </a:pPr>
            <a:r>
              <a:rPr lang="en-US" sz="2200" dirty="0">
                <a:latin typeface="+mj-lt"/>
              </a:rPr>
              <a:t>European statistics constitute an essential contribution to building the information capacity required to sustain the EU's strategic objectives and the underlying policies and supporting instruments (Vision paper, 2009).</a:t>
            </a:r>
            <a:endParaRPr lang="en-US" sz="800" dirty="0">
              <a:latin typeface="+mj-lt"/>
            </a:endParaRPr>
          </a:p>
          <a:p>
            <a:pPr>
              <a:spcBef>
                <a:spcPts val="600"/>
              </a:spcBef>
              <a:buFont typeface="Courier New" pitchFamily="49" charset="0"/>
              <a:buChar char="o"/>
            </a:pPr>
            <a:r>
              <a:rPr lang="en-US" sz="2200" dirty="0">
                <a:latin typeface="+mj-lt"/>
              </a:rPr>
              <a:t>For the reputation of European statistics it is crucial to reach a high level of ‘statistical culture’.</a:t>
            </a:r>
            <a:endParaRPr lang="en-US" sz="1600" dirty="0">
              <a:solidFill>
                <a:srgbClr val="FF0000"/>
              </a:solidFill>
              <a:latin typeface="+mj-lt"/>
            </a:endParaRPr>
          </a:p>
          <a:p>
            <a:pPr>
              <a:spcBef>
                <a:spcPts val="0"/>
              </a:spcBef>
              <a:buFont typeface="Courier New" pitchFamily="49" charset="0"/>
              <a:buChar char="o"/>
            </a:pPr>
            <a:endParaRPr lang="en-US" sz="2200" dirty="0">
              <a:latin typeface="+mj-lt"/>
            </a:endParaRPr>
          </a:p>
          <a:p>
            <a:pPr>
              <a:spcBef>
                <a:spcPts val="0"/>
              </a:spcBef>
              <a:buFont typeface="Courier New" pitchFamily="49" charset="0"/>
              <a:buChar char="o"/>
            </a:pPr>
            <a:endParaRPr lang="de-AT" sz="2200" dirty="0">
              <a:latin typeface="+mj-lt"/>
            </a:endParaRPr>
          </a:p>
          <a:p>
            <a:pPr>
              <a:spcBef>
                <a:spcPts val="0"/>
              </a:spcBef>
              <a:buNone/>
            </a:pPr>
            <a:endParaRPr lang="de-AT" sz="2400" dirty="0">
              <a:latin typeface="+mj-lt"/>
            </a:endParaRPr>
          </a:p>
          <a:p>
            <a:pPr>
              <a:spcBef>
                <a:spcPts val="0"/>
              </a:spcBef>
              <a:buNone/>
            </a:pPr>
            <a:endParaRPr lang="en-GB" b="1" dirty="0">
              <a:solidFill>
                <a:srgbClr val="A50021"/>
              </a:solidFill>
            </a:endParaRPr>
          </a:p>
          <a:p>
            <a:pPr>
              <a:spcBef>
                <a:spcPts val="0"/>
              </a:spcBef>
              <a:buNone/>
            </a:pPr>
            <a:endParaRPr lang="en-GB" b="1" dirty="0">
              <a:solidFill>
                <a:srgbClr val="A50021"/>
              </a:solidFill>
            </a:endParaRPr>
          </a:p>
          <a:p>
            <a:pPr>
              <a:spcBef>
                <a:spcPts val="0"/>
              </a:spcBef>
              <a:buNone/>
            </a:pPr>
            <a:endParaRPr lang="en-GB" b="1" dirty="0">
              <a:solidFill>
                <a:srgbClr val="A50021"/>
              </a:solidFill>
            </a:endParaRPr>
          </a:p>
          <a:p>
            <a:pPr>
              <a:spcBef>
                <a:spcPts val="0"/>
              </a:spcBef>
              <a:buNone/>
            </a:pPr>
            <a:endParaRPr lang="de-AT" b="1" dirty="0">
              <a:solidFill>
                <a:srgbClr val="A50021"/>
              </a:solidFill>
              <a:latin typeface="+mj-lt"/>
              <a:ea typeface="+mj-ea"/>
              <a:cs typeface="+mj-cs"/>
            </a:endParaRPr>
          </a:p>
        </p:txBody>
      </p:sp>
      <p:sp>
        <p:nvSpPr>
          <p:cNvPr id="385027" name="Rectangle 3"/>
          <p:cNvSpPr>
            <a:spLocks noChangeArrowheads="1"/>
          </p:cNvSpPr>
          <p:nvPr/>
        </p:nvSpPr>
        <p:spPr bwMode="auto">
          <a:xfrm>
            <a:off x="1524000" y="0"/>
            <a:ext cx="9144000" cy="476250"/>
          </a:xfrm>
          <a:prstGeom prst="rect">
            <a:avLst/>
          </a:prstGeom>
          <a:solidFill>
            <a:srgbClr val="EAEAEA"/>
          </a:solidFill>
          <a:ln w="9525">
            <a:noFill/>
            <a:miter lim="800000"/>
            <a:headEnd/>
            <a:tailEnd/>
          </a:ln>
          <a:effectLst/>
        </p:spPr>
        <p:txBody>
          <a:bodyPr wrap="none" anchor="ctr"/>
          <a:lstStyle/>
          <a:p>
            <a:pPr algn="ctr" eaLnBrk="1" hangingPunct="1"/>
            <a:endParaRPr lang="de-DE" sz="1600">
              <a:solidFill>
                <a:srgbClr val="6600FF"/>
              </a:solidFill>
            </a:endParaRPr>
          </a:p>
        </p:txBody>
      </p:sp>
      <p:sp>
        <p:nvSpPr>
          <p:cNvPr id="9" name="Rectangle 286"/>
          <p:cNvSpPr>
            <a:spLocks noChangeArrowheads="1"/>
          </p:cNvSpPr>
          <p:nvPr/>
        </p:nvSpPr>
        <p:spPr bwMode="auto">
          <a:xfrm>
            <a:off x="1524000" y="0"/>
            <a:ext cx="9144000" cy="692696"/>
          </a:xfrm>
          <a:prstGeom prst="rect">
            <a:avLst/>
          </a:prstGeom>
          <a:solidFill>
            <a:schemeClr val="accent3">
              <a:lumMod val="75000"/>
            </a:schemeClr>
          </a:solidFill>
          <a:ln w="9525">
            <a:noFill/>
            <a:miter lim="800000"/>
            <a:headEnd/>
            <a:tailEnd/>
          </a:ln>
          <a:effectLst/>
        </p:spPr>
        <p:txBody>
          <a:bodyPr wrap="none" anchor="ctr"/>
          <a:lstStyle/>
          <a:p>
            <a:pPr algn="ctr" eaLnBrk="1" hangingPunct="1"/>
            <a:r>
              <a:rPr lang="en-US" sz="1600" b="1">
                <a:solidFill>
                  <a:schemeClr val="accent2"/>
                </a:solidFill>
              </a:rPr>
              <a:t>Conference of European Statistics Stakeholders, Budapest, 20–21 October 2016</a:t>
            </a:r>
            <a:endParaRPr lang="en-GB" sz="1600" b="1">
              <a:solidFill>
                <a:schemeClr val="accent2"/>
              </a:solidFill>
            </a:endParaRPr>
          </a:p>
        </p:txBody>
      </p:sp>
      <p:sp>
        <p:nvSpPr>
          <p:cNvPr id="7" name="Rectangle 7"/>
          <p:cNvSpPr>
            <a:spLocks noChangeArrowheads="1"/>
          </p:cNvSpPr>
          <p:nvPr/>
        </p:nvSpPr>
        <p:spPr bwMode="auto">
          <a:xfrm>
            <a:off x="1524000" y="6381750"/>
            <a:ext cx="9144000" cy="476250"/>
          </a:xfrm>
          <a:prstGeom prst="rect">
            <a:avLst/>
          </a:prstGeom>
          <a:solidFill>
            <a:schemeClr val="bg2">
              <a:lumMod val="60000"/>
              <a:lumOff val="40000"/>
            </a:schemeClr>
          </a:solidFill>
          <a:ln w="9525">
            <a:solidFill>
              <a:schemeClr val="bg2">
                <a:lumMod val="60000"/>
                <a:lumOff val="40000"/>
              </a:schemeClr>
            </a:solidFill>
            <a:miter lim="800000"/>
            <a:headEnd/>
            <a:tailEnd/>
          </a:ln>
          <a:effectLst/>
        </p:spPr>
        <p:txBody>
          <a:bodyPr wrap="none" anchor="ctr"/>
          <a:lstStyle/>
          <a:p>
            <a:pPr eaLnBrk="1" hangingPunct="1"/>
            <a:r>
              <a:rPr lang="de-DE" sz="1600">
                <a:solidFill>
                  <a:schemeClr val="accent2"/>
                </a:solidFill>
              </a:rPr>
              <a:t>        Margit Epler</a:t>
            </a:r>
            <a:r>
              <a:rPr lang="de-DE" sz="1200">
                <a:solidFill>
                  <a:schemeClr val="accent2"/>
                </a:solidFill>
              </a:rPr>
              <a:t>, </a:t>
            </a:r>
            <a:r>
              <a:rPr lang="en-GB" sz="1600">
                <a:solidFill>
                  <a:schemeClr val="accent2"/>
                </a:solidFill>
              </a:rPr>
              <a:t>Josef Richter                    October 2016                                                            </a:t>
            </a:r>
            <a:fld id="{DBEEC5D0-456D-4D3D-9871-324FB1F1892C}" type="slidenum">
              <a:rPr lang="en-GB" sz="1600">
                <a:solidFill>
                  <a:schemeClr val="accent2"/>
                </a:solidFill>
              </a:rPr>
              <a:pPr eaLnBrk="1" hangingPunct="1"/>
              <a:t>4</a:t>
            </a:fld>
            <a:endParaRPr lang="en-GB" sz="1600">
              <a:solidFill>
                <a:schemeClr val="accent2"/>
              </a:solidFill>
            </a:endParaRPr>
          </a:p>
        </p:txBody>
      </p:sp>
    </p:spTree>
    <p:extLst>
      <p:ext uri="{BB962C8B-B14F-4D97-AF65-F5344CB8AC3E}">
        <p14:creationId xmlns:p14="http://schemas.microsoft.com/office/powerpoint/2010/main" val="334115899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Rectangle 2"/>
          <p:cNvSpPr>
            <a:spLocks noGrp="1" noChangeArrowheads="1"/>
          </p:cNvSpPr>
          <p:nvPr>
            <p:ph idx="1"/>
          </p:nvPr>
        </p:nvSpPr>
        <p:spPr>
          <a:xfrm>
            <a:off x="1775520" y="980728"/>
            <a:ext cx="8640960" cy="4320480"/>
          </a:xfrm>
        </p:spPr>
        <p:txBody>
          <a:bodyPr/>
          <a:lstStyle/>
          <a:p>
            <a:pPr marL="0" indent="0">
              <a:spcBef>
                <a:spcPts val="0"/>
              </a:spcBef>
              <a:buNone/>
            </a:pPr>
            <a:r>
              <a:rPr lang="en-GB" b="1" dirty="0">
                <a:solidFill>
                  <a:srgbClr val="A50021"/>
                </a:solidFill>
                <a:latin typeface="+mj-lt"/>
                <a:ea typeface="+mj-ea"/>
                <a:cs typeface="+mj-cs"/>
              </a:rPr>
              <a:t>Means for enhancing</a:t>
            </a:r>
            <a:r>
              <a:rPr lang="en-GB" b="1" dirty="0">
                <a:solidFill>
                  <a:srgbClr val="FF0000"/>
                </a:solidFill>
                <a:latin typeface="+mj-lt"/>
                <a:ea typeface="+mj-ea"/>
                <a:cs typeface="+mj-cs"/>
              </a:rPr>
              <a:t> </a:t>
            </a:r>
            <a:r>
              <a:rPr lang="en-GB" b="1" dirty="0">
                <a:solidFill>
                  <a:srgbClr val="A50021"/>
                </a:solidFill>
                <a:latin typeface="+mj-lt"/>
                <a:ea typeface="+mj-ea"/>
                <a:cs typeface="+mj-cs"/>
              </a:rPr>
              <a:t>(official) statistical culture: Legal acts, codes and standards</a:t>
            </a:r>
          </a:p>
          <a:p>
            <a:pPr marL="0" indent="0">
              <a:spcBef>
                <a:spcPts val="0"/>
              </a:spcBef>
              <a:buNone/>
            </a:pPr>
            <a:endParaRPr lang="en-GB" sz="1600" dirty="0">
              <a:latin typeface="+mj-lt"/>
            </a:endParaRPr>
          </a:p>
          <a:p>
            <a:pPr>
              <a:spcBef>
                <a:spcPts val="600"/>
              </a:spcBef>
              <a:buFont typeface="Courier New" pitchFamily="49" charset="0"/>
              <a:buChar char="o"/>
            </a:pPr>
            <a:r>
              <a:rPr lang="en-US" sz="2200" dirty="0">
                <a:latin typeface="+mj-lt"/>
              </a:rPr>
              <a:t>Fundamental Principles of Official Statistics adopted by the United Nations (1991).</a:t>
            </a:r>
            <a:endParaRPr lang="en-US" sz="800" dirty="0">
              <a:latin typeface="+mj-lt"/>
            </a:endParaRPr>
          </a:p>
          <a:p>
            <a:pPr>
              <a:spcBef>
                <a:spcPts val="600"/>
              </a:spcBef>
              <a:buFont typeface="Courier New" pitchFamily="49" charset="0"/>
              <a:buChar char="o"/>
            </a:pPr>
            <a:r>
              <a:rPr lang="en-US" sz="2200" dirty="0">
                <a:latin typeface="+mj-lt"/>
              </a:rPr>
              <a:t>European Statistical law (Regulation 223/2009 on European statistics).</a:t>
            </a:r>
            <a:endParaRPr lang="en-US" sz="800" dirty="0">
              <a:latin typeface="+mj-lt"/>
            </a:endParaRPr>
          </a:p>
          <a:p>
            <a:pPr>
              <a:spcBef>
                <a:spcPts val="600"/>
              </a:spcBef>
              <a:buFont typeface="Courier New" pitchFamily="49" charset="0"/>
              <a:buChar char="o"/>
            </a:pPr>
            <a:r>
              <a:rPr lang="en-US" sz="2200" dirty="0">
                <a:latin typeface="+mj-lt"/>
              </a:rPr>
              <a:t>European Statistics Code of Practice (2005, 2011).</a:t>
            </a:r>
            <a:endParaRPr lang="en-US" sz="800" dirty="0">
              <a:latin typeface="+mj-lt"/>
            </a:endParaRPr>
          </a:p>
          <a:p>
            <a:pPr marL="397800">
              <a:spcBef>
                <a:spcPts val="600"/>
              </a:spcBef>
              <a:buFont typeface="Courier New" panose="02070309020205020404" pitchFamily="49" charset="0"/>
              <a:buChar char="o"/>
            </a:pPr>
            <a:r>
              <a:rPr lang="en-GB" sz="2200" dirty="0">
                <a:latin typeface="+mj-lt"/>
              </a:rPr>
              <a:t>Quality Assurance Framework of the European Statistical System with its focus on quality, statistical processes, and output (2011).</a:t>
            </a:r>
            <a:endParaRPr lang="en-GB" b="1" dirty="0"/>
          </a:p>
        </p:txBody>
      </p:sp>
      <p:sp>
        <p:nvSpPr>
          <p:cNvPr id="6" name="Foliennummernplatzhalter 4"/>
          <p:cNvSpPr>
            <a:spLocks noGrp="1"/>
          </p:cNvSpPr>
          <p:nvPr>
            <p:ph type="sldNum" sz="quarter" idx="11"/>
          </p:nvPr>
        </p:nvSpPr>
        <p:spPr/>
        <p:txBody>
          <a:bodyPr/>
          <a:lstStyle/>
          <a:p>
            <a:fld id="{181AE08E-DED8-4A85-B867-9A21D405E550}" type="slidenum">
              <a:rPr lang="de-DE"/>
              <a:pPr/>
              <a:t>5</a:t>
            </a:fld>
            <a:endParaRPr lang="de-DE"/>
          </a:p>
        </p:txBody>
      </p:sp>
      <p:sp>
        <p:nvSpPr>
          <p:cNvPr id="385027" name="Rectangle 3"/>
          <p:cNvSpPr>
            <a:spLocks noChangeArrowheads="1"/>
          </p:cNvSpPr>
          <p:nvPr/>
        </p:nvSpPr>
        <p:spPr bwMode="auto">
          <a:xfrm>
            <a:off x="1524000" y="0"/>
            <a:ext cx="9144000" cy="476250"/>
          </a:xfrm>
          <a:prstGeom prst="rect">
            <a:avLst/>
          </a:prstGeom>
          <a:solidFill>
            <a:srgbClr val="EAEAEA"/>
          </a:solidFill>
          <a:ln w="9525">
            <a:noFill/>
            <a:miter lim="800000"/>
            <a:headEnd/>
            <a:tailEnd/>
          </a:ln>
          <a:effectLst/>
        </p:spPr>
        <p:txBody>
          <a:bodyPr wrap="none" anchor="ctr"/>
          <a:lstStyle/>
          <a:p>
            <a:pPr algn="ctr" eaLnBrk="1" hangingPunct="1"/>
            <a:endParaRPr lang="de-DE" sz="1600">
              <a:solidFill>
                <a:srgbClr val="6600FF"/>
              </a:solidFill>
            </a:endParaRPr>
          </a:p>
        </p:txBody>
      </p:sp>
      <p:sp>
        <p:nvSpPr>
          <p:cNvPr id="9" name="Rectangle 286"/>
          <p:cNvSpPr>
            <a:spLocks noChangeArrowheads="1"/>
          </p:cNvSpPr>
          <p:nvPr/>
        </p:nvSpPr>
        <p:spPr bwMode="auto">
          <a:xfrm>
            <a:off x="1524000" y="0"/>
            <a:ext cx="9144000" cy="692696"/>
          </a:xfrm>
          <a:prstGeom prst="rect">
            <a:avLst/>
          </a:prstGeom>
          <a:solidFill>
            <a:schemeClr val="accent3">
              <a:lumMod val="75000"/>
            </a:schemeClr>
          </a:solidFill>
          <a:ln w="9525">
            <a:noFill/>
            <a:miter lim="800000"/>
            <a:headEnd/>
            <a:tailEnd/>
          </a:ln>
          <a:effectLst/>
        </p:spPr>
        <p:txBody>
          <a:bodyPr wrap="none" anchor="ctr"/>
          <a:lstStyle/>
          <a:p>
            <a:pPr algn="ctr" eaLnBrk="1" hangingPunct="1"/>
            <a:r>
              <a:rPr lang="en-US" sz="1600" b="1">
                <a:solidFill>
                  <a:schemeClr val="accent2"/>
                </a:solidFill>
              </a:rPr>
              <a:t>Conference of European Statistics Stakeholders, Budapest, 20–21 October 2016</a:t>
            </a:r>
            <a:endParaRPr lang="en-GB" sz="1600" b="1">
              <a:solidFill>
                <a:schemeClr val="accent2"/>
              </a:solidFill>
            </a:endParaRPr>
          </a:p>
        </p:txBody>
      </p:sp>
      <p:sp>
        <p:nvSpPr>
          <p:cNvPr id="7" name="Rectangle 7"/>
          <p:cNvSpPr>
            <a:spLocks noChangeArrowheads="1"/>
          </p:cNvSpPr>
          <p:nvPr/>
        </p:nvSpPr>
        <p:spPr bwMode="auto">
          <a:xfrm>
            <a:off x="1524000" y="6381750"/>
            <a:ext cx="9144000" cy="476250"/>
          </a:xfrm>
          <a:prstGeom prst="rect">
            <a:avLst/>
          </a:prstGeom>
          <a:solidFill>
            <a:schemeClr val="bg2">
              <a:lumMod val="60000"/>
              <a:lumOff val="40000"/>
            </a:schemeClr>
          </a:solidFill>
          <a:ln w="9525">
            <a:solidFill>
              <a:schemeClr val="bg2">
                <a:lumMod val="60000"/>
                <a:lumOff val="40000"/>
              </a:schemeClr>
            </a:solidFill>
            <a:miter lim="800000"/>
            <a:headEnd/>
            <a:tailEnd/>
          </a:ln>
          <a:effectLst/>
        </p:spPr>
        <p:txBody>
          <a:bodyPr wrap="none" anchor="ctr"/>
          <a:lstStyle/>
          <a:p>
            <a:pPr eaLnBrk="1" hangingPunct="1"/>
            <a:r>
              <a:rPr lang="de-DE" sz="1600">
                <a:solidFill>
                  <a:schemeClr val="accent2"/>
                </a:solidFill>
              </a:rPr>
              <a:t>        Margit Epler</a:t>
            </a:r>
            <a:r>
              <a:rPr lang="de-DE" sz="1200">
                <a:solidFill>
                  <a:schemeClr val="accent2"/>
                </a:solidFill>
              </a:rPr>
              <a:t>, </a:t>
            </a:r>
            <a:r>
              <a:rPr lang="en-GB" sz="1600">
                <a:solidFill>
                  <a:schemeClr val="accent2"/>
                </a:solidFill>
              </a:rPr>
              <a:t>Josef Richter                    October 2016                                                            </a:t>
            </a:r>
            <a:fld id="{DBEEC5D0-456D-4D3D-9871-324FB1F1892C}" type="slidenum">
              <a:rPr lang="en-GB" sz="1600">
                <a:solidFill>
                  <a:schemeClr val="accent2"/>
                </a:solidFill>
              </a:rPr>
              <a:pPr eaLnBrk="1" hangingPunct="1"/>
              <a:t>5</a:t>
            </a:fld>
            <a:endParaRPr lang="en-GB" sz="1600">
              <a:solidFill>
                <a:schemeClr val="accent2"/>
              </a:solidFill>
            </a:endParaRPr>
          </a:p>
        </p:txBody>
      </p:sp>
    </p:spTree>
    <p:extLst>
      <p:ext uri="{BB962C8B-B14F-4D97-AF65-F5344CB8AC3E}">
        <p14:creationId xmlns:p14="http://schemas.microsoft.com/office/powerpoint/2010/main" val="380930301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5026" name="Rectangle 2"/>
          <p:cNvSpPr>
            <a:spLocks noGrp="1" noChangeArrowheads="1"/>
          </p:cNvSpPr>
          <p:nvPr>
            <p:ph idx="1"/>
          </p:nvPr>
        </p:nvSpPr>
        <p:spPr>
          <a:xfrm>
            <a:off x="1775520" y="980729"/>
            <a:ext cx="8640960" cy="4827587"/>
          </a:xfrm>
        </p:spPr>
        <p:txBody>
          <a:bodyPr/>
          <a:lstStyle/>
          <a:p>
            <a:pPr marL="0" indent="0">
              <a:spcBef>
                <a:spcPts val="0"/>
              </a:spcBef>
              <a:buNone/>
            </a:pPr>
            <a:r>
              <a:rPr lang="en-GB" b="1" dirty="0">
                <a:solidFill>
                  <a:srgbClr val="A50021"/>
                </a:solidFill>
                <a:latin typeface="+mj-lt"/>
                <a:ea typeface="+mj-ea"/>
                <a:cs typeface="+mj-cs"/>
              </a:rPr>
              <a:t>Means for enhancing (official) statistical culture: Legal acts, codes and standards</a:t>
            </a:r>
          </a:p>
          <a:p>
            <a:pPr marL="0" indent="0">
              <a:spcBef>
                <a:spcPts val="0"/>
              </a:spcBef>
              <a:buNone/>
            </a:pPr>
            <a:endParaRPr lang="en-GB" sz="1600" b="1" dirty="0">
              <a:latin typeface="+mj-lt"/>
            </a:endParaRPr>
          </a:p>
          <a:p>
            <a:pPr>
              <a:spcBef>
                <a:spcPts val="600"/>
              </a:spcBef>
              <a:buFont typeface="Courier New" pitchFamily="49" charset="0"/>
              <a:buChar char="o"/>
            </a:pPr>
            <a:r>
              <a:rPr lang="en-US" sz="2200" dirty="0">
                <a:latin typeface="+mj-lt"/>
              </a:rPr>
              <a:t>European statistics have become increasingly important for the development, implementation, monitoring and evaluation of EU policies but</a:t>
            </a:r>
            <a:r>
              <a:rPr lang="en-US" sz="2200" dirty="0">
                <a:solidFill>
                  <a:srgbClr val="FF0000"/>
                </a:solidFill>
                <a:latin typeface="+mj-lt"/>
              </a:rPr>
              <a:t> </a:t>
            </a:r>
            <a:r>
              <a:rPr lang="en-US" sz="2200" dirty="0">
                <a:latin typeface="+mj-lt"/>
              </a:rPr>
              <a:t>also for operational purposes. </a:t>
            </a:r>
            <a:endParaRPr lang="en-US" sz="800" dirty="0">
              <a:latin typeface="+mj-lt"/>
            </a:endParaRPr>
          </a:p>
          <a:p>
            <a:pPr>
              <a:spcBef>
                <a:spcPts val="600"/>
              </a:spcBef>
              <a:buFont typeface="Courier New" pitchFamily="49" charset="0"/>
              <a:buChar char="o"/>
            </a:pPr>
            <a:r>
              <a:rPr lang="en-US" sz="2200" dirty="0">
                <a:latin typeface="+mj-lt"/>
              </a:rPr>
              <a:t>As a consequence, the European Statistical System is to a high degree governed by legal provisions. </a:t>
            </a:r>
            <a:endParaRPr lang="en-US" sz="800" dirty="0">
              <a:latin typeface="+mj-lt"/>
            </a:endParaRPr>
          </a:p>
          <a:p>
            <a:pPr>
              <a:spcBef>
                <a:spcPts val="600"/>
              </a:spcBef>
              <a:buFont typeface="Courier New" pitchFamily="49" charset="0"/>
              <a:buChar char="o"/>
            </a:pPr>
            <a:r>
              <a:rPr lang="en-US" sz="2200" dirty="0">
                <a:latin typeface="+mj-lt"/>
              </a:rPr>
              <a:t>The legal framework includes a diversity of principles aiming at a high ’statistical culture’.</a:t>
            </a:r>
            <a:endParaRPr lang="en-GB" b="1" dirty="0">
              <a:solidFill>
                <a:srgbClr val="A50021"/>
              </a:solidFill>
            </a:endParaRPr>
          </a:p>
          <a:p>
            <a:pPr>
              <a:spcBef>
                <a:spcPts val="600"/>
              </a:spcBef>
              <a:buNone/>
            </a:pPr>
            <a:endParaRPr lang="en-GB" b="1" dirty="0">
              <a:solidFill>
                <a:srgbClr val="A50021"/>
              </a:solidFill>
            </a:endParaRPr>
          </a:p>
          <a:p>
            <a:pPr>
              <a:spcBef>
                <a:spcPts val="0"/>
              </a:spcBef>
              <a:buNone/>
            </a:pPr>
            <a:endParaRPr lang="en-GB" b="1" dirty="0">
              <a:solidFill>
                <a:srgbClr val="A50021"/>
              </a:solidFill>
            </a:endParaRPr>
          </a:p>
          <a:p>
            <a:pPr>
              <a:spcBef>
                <a:spcPts val="0"/>
              </a:spcBef>
              <a:buNone/>
            </a:pPr>
            <a:endParaRPr lang="de-AT" b="1" dirty="0">
              <a:solidFill>
                <a:srgbClr val="A50021"/>
              </a:solidFill>
              <a:latin typeface="+mj-lt"/>
              <a:ea typeface="+mj-ea"/>
              <a:cs typeface="+mj-cs"/>
            </a:endParaRPr>
          </a:p>
        </p:txBody>
      </p:sp>
      <p:sp>
        <p:nvSpPr>
          <p:cNvPr id="6" name="Foliennummernplatzhalter 4"/>
          <p:cNvSpPr>
            <a:spLocks noGrp="1"/>
          </p:cNvSpPr>
          <p:nvPr>
            <p:ph type="sldNum" sz="quarter" idx="11"/>
          </p:nvPr>
        </p:nvSpPr>
        <p:spPr/>
        <p:txBody>
          <a:bodyPr/>
          <a:lstStyle/>
          <a:p>
            <a:fld id="{181AE08E-DED8-4A85-B867-9A21D405E550}" type="slidenum">
              <a:rPr lang="de-DE"/>
              <a:pPr/>
              <a:t>6</a:t>
            </a:fld>
            <a:endParaRPr lang="de-DE"/>
          </a:p>
        </p:txBody>
      </p:sp>
      <p:sp>
        <p:nvSpPr>
          <p:cNvPr id="385027" name="Rectangle 3"/>
          <p:cNvSpPr>
            <a:spLocks noChangeArrowheads="1"/>
          </p:cNvSpPr>
          <p:nvPr/>
        </p:nvSpPr>
        <p:spPr bwMode="auto">
          <a:xfrm>
            <a:off x="1524000" y="0"/>
            <a:ext cx="9144000" cy="476250"/>
          </a:xfrm>
          <a:prstGeom prst="rect">
            <a:avLst/>
          </a:prstGeom>
          <a:solidFill>
            <a:srgbClr val="EAEAEA"/>
          </a:solidFill>
          <a:ln w="9525">
            <a:noFill/>
            <a:miter lim="800000"/>
            <a:headEnd/>
            <a:tailEnd/>
          </a:ln>
          <a:effectLst/>
        </p:spPr>
        <p:txBody>
          <a:bodyPr wrap="none" anchor="ctr"/>
          <a:lstStyle/>
          <a:p>
            <a:pPr algn="ctr" eaLnBrk="1" hangingPunct="1"/>
            <a:endParaRPr lang="de-DE" sz="1600">
              <a:solidFill>
                <a:srgbClr val="6600FF"/>
              </a:solidFill>
            </a:endParaRPr>
          </a:p>
        </p:txBody>
      </p:sp>
      <p:sp>
        <p:nvSpPr>
          <p:cNvPr id="9" name="Rectangle 286"/>
          <p:cNvSpPr>
            <a:spLocks noChangeArrowheads="1"/>
          </p:cNvSpPr>
          <p:nvPr/>
        </p:nvSpPr>
        <p:spPr bwMode="auto">
          <a:xfrm>
            <a:off x="1524000" y="0"/>
            <a:ext cx="9144000" cy="692696"/>
          </a:xfrm>
          <a:prstGeom prst="rect">
            <a:avLst/>
          </a:prstGeom>
          <a:solidFill>
            <a:schemeClr val="accent3">
              <a:lumMod val="75000"/>
            </a:schemeClr>
          </a:solidFill>
          <a:ln w="9525">
            <a:noFill/>
            <a:miter lim="800000"/>
            <a:headEnd/>
            <a:tailEnd/>
          </a:ln>
          <a:effectLst/>
        </p:spPr>
        <p:txBody>
          <a:bodyPr wrap="none" anchor="ctr"/>
          <a:lstStyle/>
          <a:p>
            <a:pPr algn="ctr" eaLnBrk="1" hangingPunct="1"/>
            <a:r>
              <a:rPr lang="en-US" sz="1600" b="1">
                <a:solidFill>
                  <a:schemeClr val="accent2"/>
                </a:solidFill>
              </a:rPr>
              <a:t>Conference of European Statistics Stakeholders, Budapest, 20–21 October 2016</a:t>
            </a:r>
            <a:endParaRPr lang="en-GB" sz="1600" b="1">
              <a:solidFill>
                <a:schemeClr val="accent2"/>
              </a:solidFill>
            </a:endParaRPr>
          </a:p>
        </p:txBody>
      </p:sp>
      <p:sp>
        <p:nvSpPr>
          <p:cNvPr id="7" name="Rectangle 7"/>
          <p:cNvSpPr>
            <a:spLocks noChangeArrowheads="1"/>
          </p:cNvSpPr>
          <p:nvPr/>
        </p:nvSpPr>
        <p:spPr bwMode="auto">
          <a:xfrm>
            <a:off x="1524000" y="6381750"/>
            <a:ext cx="9144000" cy="476250"/>
          </a:xfrm>
          <a:prstGeom prst="rect">
            <a:avLst/>
          </a:prstGeom>
          <a:solidFill>
            <a:schemeClr val="bg2">
              <a:lumMod val="60000"/>
              <a:lumOff val="40000"/>
            </a:schemeClr>
          </a:solidFill>
          <a:ln w="9525">
            <a:solidFill>
              <a:schemeClr val="bg2">
                <a:lumMod val="60000"/>
                <a:lumOff val="40000"/>
              </a:schemeClr>
            </a:solidFill>
            <a:miter lim="800000"/>
            <a:headEnd/>
            <a:tailEnd/>
          </a:ln>
          <a:effectLst/>
        </p:spPr>
        <p:txBody>
          <a:bodyPr wrap="none" anchor="ctr"/>
          <a:lstStyle/>
          <a:p>
            <a:pPr eaLnBrk="1" hangingPunct="1"/>
            <a:r>
              <a:rPr lang="de-DE" sz="1600">
                <a:solidFill>
                  <a:schemeClr val="accent2"/>
                </a:solidFill>
              </a:rPr>
              <a:t>        Margit Epler</a:t>
            </a:r>
            <a:r>
              <a:rPr lang="de-DE" sz="1200">
                <a:solidFill>
                  <a:schemeClr val="accent2"/>
                </a:solidFill>
              </a:rPr>
              <a:t>, </a:t>
            </a:r>
            <a:r>
              <a:rPr lang="en-GB" sz="1600">
                <a:solidFill>
                  <a:schemeClr val="accent2"/>
                </a:solidFill>
              </a:rPr>
              <a:t>Josef Richter                    October 2016                                                            </a:t>
            </a:r>
            <a:fld id="{DBEEC5D0-456D-4D3D-9871-324FB1F1892C}" type="slidenum">
              <a:rPr lang="en-GB" sz="1600">
                <a:solidFill>
                  <a:schemeClr val="accent2"/>
                </a:solidFill>
              </a:rPr>
              <a:pPr eaLnBrk="1" hangingPunct="1"/>
              <a:t>6</a:t>
            </a:fld>
            <a:endParaRPr lang="en-GB" sz="1600">
              <a:solidFill>
                <a:schemeClr val="accent2"/>
              </a:solidFill>
            </a:endParaRPr>
          </a:p>
        </p:txBody>
      </p:sp>
    </p:spTree>
    <p:extLst>
      <p:ext uri="{BB962C8B-B14F-4D97-AF65-F5344CB8AC3E}">
        <p14:creationId xmlns:p14="http://schemas.microsoft.com/office/powerpoint/2010/main" val="87120035"/>
      </p:ext>
    </p:extLst>
  </p:cSld>
  <p:clrMapOvr>
    <a:overrideClrMapping bg1="lt1" tx1="dk1" bg2="lt2" tx2="dk2" accent1="accent1" accent2="accent2" accent3="accent3" accent4="accent4" accent5="accent5" accent6="accent6" hlink="hlink" folHlink="folHlink"/>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4"/>
          <p:cNvSpPr>
            <a:spLocks noGrp="1"/>
          </p:cNvSpPr>
          <p:nvPr>
            <p:ph type="sldNum" sz="quarter" idx="11"/>
          </p:nvPr>
        </p:nvSpPr>
        <p:spPr/>
        <p:txBody>
          <a:bodyPr/>
          <a:lstStyle/>
          <a:p>
            <a:fld id="{181AE08E-DED8-4A85-B867-9A21D405E550}" type="slidenum">
              <a:rPr lang="de-DE"/>
              <a:pPr/>
              <a:t>7</a:t>
            </a:fld>
            <a:endParaRPr lang="de-DE" dirty="0"/>
          </a:p>
        </p:txBody>
      </p:sp>
      <p:sp>
        <p:nvSpPr>
          <p:cNvPr id="385026" name="Rectangle 2"/>
          <p:cNvSpPr>
            <a:spLocks noGrp="1" noChangeArrowheads="1"/>
          </p:cNvSpPr>
          <p:nvPr>
            <p:ph type="body" idx="1"/>
          </p:nvPr>
        </p:nvSpPr>
        <p:spPr>
          <a:xfrm>
            <a:off x="1775520" y="909727"/>
            <a:ext cx="8640960" cy="4827587"/>
          </a:xfrm>
        </p:spPr>
        <p:txBody>
          <a:bodyPr numCol="1"/>
          <a:lstStyle/>
          <a:p>
            <a:pPr>
              <a:spcBef>
                <a:spcPts val="0"/>
              </a:spcBef>
              <a:buNone/>
            </a:pPr>
            <a:r>
              <a:rPr lang="en-GB" b="1" dirty="0">
                <a:solidFill>
                  <a:srgbClr val="A50021"/>
                </a:solidFill>
                <a:latin typeface="+mj-lt"/>
                <a:ea typeface="+mj-ea"/>
                <a:cs typeface="+mj-cs"/>
              </a:rPr>
              <a:t>Principles</a:t>
            </a:r>
          </a:p>
          <a:p>
            <a:pPr>
              <a:spcBef>
                <a:spcPts val="0"/>
              </a:spcBef>
              <a:buNone/>
            </a:pPr>
            <a:endParaRPr lang="de-AT" sz="1600" b="1" dirty="0">
              <a:solidFill>
                <a:srgbClr val="A50021"/>
              </a:solidFill>
              <a:latin typeface="+mj-lt"/>
              <a:ea typeface="+mj-ea"/>
              <a:cs typeface="+mj-cs"/>
            </a:endParaRPr>
          </a:p>
          <a:p>
            <a:pPr marL="0" indent="0">
              <a:spcBef>
                <a:spcPts val="0"/>
              </a:spcBef>
              <a:buNone/>
            </a:pPr>
            <a:r>
              <a:rPr lang="en-US" sz="2400" b="1" dirty="0">
                <a:latin typeface="+mj-lt"/>
              </a:rPr>
              <a:t>Key principles according </a:t>
            </a:r>
            <a:r>
              <a:rPr lang="en-GB" sz="2400" b="1" dirty="0">
                <a:latin typeface="+mj-lt"/>
              </a:rPr>
              <a:t>Article 2 of Regulation (EC) No 223/2009, the European Statistical law </a:t>
            </a:r>
            <a:endParaRPr lang="en-US" sz="2400" b="1" dirty="0">
              <a:latin typeface="+mj-lt"/>
            </a:endParaRPr>
          </a:p>
          <a:p>
            <a:pPr>
              <a:spcBef>
                <a:spcPts val="0"/>
              </a:spcBef>
              <a:buFont typeface="Courier New" pitchFamily="49" charset="0"/>
              <a:buChar char="o"/>
            </a:pPr>
            <a:endParaRPr lang="en-US" sz="800" dirty="0">
              <a:latin typeface="+mj-lt"/>
            </a:endParaRPr>
          </a:p>
          <a:p>
            <a:pPr>
              <a:spcBef>
                <a:spcPts val="600"/>
              </a:spcBef>
              <a:buFont typeface="Courier New" pitchFamily="49" charset="0"/>
              <a:buChar char="o"/>
            </a:pPr>
            <a:r>
              <a:rPr lang="en-US" sz="2400" dirty="0">
                <a:latin typeface="+mj-lt"/>
              </a:rPr>
              <a:t>Professional independence</a:t>
            </a:r>
          </a:p>
          <a:p>
            <a:pPr>
              <a:spcBef>
                <a:spcPts val="600"/>
              </a:spcBef>
              <a:buFont typeface="Courier New" pitchFamily="49" charset="0"/>
              <a:buChar char="o"/>
            </a:pPr>
            <a:r>
              <a:rPr lang="en-US" sz="2400" dirty="0">
                <a:latin typeface="+mj-lt"/>
              </a:rPr>
              <a:t>Impartiality</a:t>
            </a:r>
          </a:p>
          <a:p>
            <a:pPr>
              <a:spcBef>
                <a:spcPts val="600"/>
              </a:spcBef>
              <a:buFont typeface="Courier New" pitchFamily="49" charset="0"/>
              <a:buChar char="o"/>
            </a:pPr>
            <a:r>
              <a:rPr lang="en-US" sz="2400" dirty="0">
                <a:latin typeface="+mj-lt"/>
              </a:rPr>
              <a:t>Objectivity</a:t>
            </a:r>
          </a:p>
          <a:p>
            <a:pPr>
              <a:spcBef>
                <a:spcPts val="600"/>
              </a:spcBef>
              <a:buFont typeface="Courier New" pitchFamily="49" charset="0"/>
              <a:buChar char="o"/>
            </a:pPr>
            <a:r>
              <a:rPr lang="en-US" sz="2400" dirty="0">
                <a:latin typeface="+mj-lt"/>
              </a:rPr>
              <a:t>Reliability</a:t>
            </a:r>
          </a:p>
          <a:p>
            <a:pPr>
              <a:spcBef>
                <a:spcPts val="600"/>
              </a:spcBef>
              <a:buFont typeface="Courier New" pitchFamily="49" charset="0"/>
              <a:buChar char="o"/>
            </a:pPr>
            <a:r>
              <a:rPr lang="en-US" sz="2400" dirty="0">
                <a:latin typeface="+mj-lt"/>
              </a:rPr>
              <a:t>Statistical confidentiality</a:t>
            </a:r>
          </a:p>
          <a:p>
            <a:pPr>
              <a:spcBef>
                <a:spcPts val="600"/>
              </a:spcBef>
              <a:buFont typeface="Courier New" pitchFamily="49" charset="0"/>
              <a:buChar char="o"/>
            </a:pPr>
            <a:r>
              <a:rPr lang="en-US" sz="2400" dirty="0">
                <a:latin typeface="+mj-lt"/>
              </a:rPr>
              <a:t>Cost effectiveness</a:t>
            </a:r>
          </a:p>
        </p:txBody>
      </p:sp>
      <p:sp>
        <p:nvSpPr>
          <p:cNvPr id="385027" name="Rectangle 3"/>
          <p:cNvSpPr>
            <a:spLocks noChangeArrowheads="1"/>
          </p:cNvSpPr>
          <p:nvPr/>
        </p:nvSpPr>
        <p:spPr bwMode="auto">
          <a:xfrm>
            <a:off x="1524000" y="0"/>
            <a:ext cx="9144000" cy="476250"/>
          </a:xfrm>
          <a:prstGeom prst="rect">
            <a:avLst/>
          </a:prstGeom>
          <a:solidFill>
            <a:srgbClr val="EAEAEA"/>
          </a:solidFill>
          <a:ln w="9525">
            <a:noFill/>
            <a:miter lim="800000"/>
            <a:headEnd/>
            <a:tailEnd/>
          </a:ln>
          <a:effectLst/>
        </p:spPr>
        <p:txBody>
          <a:bodyPr wrap="none" anchor="ctr"/>
          <a:lstStyle/>
          <a:p>
            <a:pPr algn="ctr" eaLnBrk="1" hangingPunct="1"/>
            <a:endParaRPr lang="de-DE" sz="1600" dirty="0">
              <a:solidFill>
                <a:srgbClr val="6600FF"/>
              </a:solidFill>
            </a:endParaRPr>
          </a:p>
        </p:txBody>
      </p:sp>
      <p:sp>
        <p:nvSpPr>
          <p:cNvPr id="9" name="Rectangle 286"/>
          <p:cNvSpPr>
            <a:spLocks noChangeArrowheads="1"/>
          </p:cNvSpPr>
          <p:nvPr/>
        </p:nvSpPr>
        <p:spPr bwMode="auto">
          <a:xfrm>
            <a:off x="1524000" y="0"/>
            <a:ext cx="9144000" cy="692696"/>
          </a:xfrm>
          <a:prstGeom prst="rect">
            <a:avLst/>
          </a:prstGeom>
          <a:solidFill>
            <a:schemeClr val="accent3">
              <a:lumMod val="75000"/>
            </a:schemeClr>
          </a:solidFill>
          <a:ln w="9525">
            <a:noFill/>
            <a:miter lim="800000"/>
            <a:headEnd/>
            <a:tailEnd/>
          </a:ln>
          <a:effectLst/>
        </p:spPr>
        <p:txBody>
          <a:bodyPr wrap="none" anchor="ctr"/>
          <a:lstStyle/>
          <a:p>
            <a:pPr algn="ctr" eaLnBrk="1" hangingPunct="1"/>
            <a:r>
              <a:rPr lang="en-US" sz="1600" b="1" dirty="0">
                <a:solidFill>
                  <a:schemeClr val="accent2"/>
                </a:solidFill>
              </a:rPr>
              <a:t>Conference of European Statistics Stakeholders, Budapest, 20–21 October 2016</a:t>
            </a:r>
            <a:endParaRPr lang="en-GB" sz="1600" b="1" dirty="0">
              <a:solidFill>
                <a:schemeClr val="accent2"/>
              </a:solidFill>
            </a:endParaRPr>
          </a:p>
        </p:txBody>
      </p:sp>
      <p:sp>
        <p:nvSpPr>
          <p:cNvPr id="7" name="Rectangle 7"/>
          <p:cNvSpPr>
            <a:spLocks noChangeArrowheads="1"/>
          </p:cNvSpPr>
          <p:nvPr/>
        </p:nvSpPr>
        <p:spPr bwMode="auto">
          <a:xfrm>
            <a:off x="1524000" y="6381750"/>
            <a:ext cx="9144000" cy="476250"/>
          </a:xfrm>
          <a:prstGeom prst="rect">
            <a:avLst/>
          </a:prstGeom>
          <a:solidFill>
            <a:schemeClr val="bg2">
              <a:lumMod val="60000"/>
              <a:lumOff val="40000"/>
            </a:schemeClr>
          </a:solidFill>
          <a:ln w="9525">
            <a:solidFill>
              <a:schemeClr val="bg2">
                <a:lumMod val="60000"/>
                <a:lumOff val="40000"/>
              </a:schemeClr>
            </a:solidFill>
            <a:miter lim="800000"/>
            <a:headEnd/>
            <a:tailEnd/>
          </a:ln>
          <a:effectLst/>
        </p:spPr>
        <p:txBody>
          <a:bodyPr wrap="none" anchor="ctr"/>
          <a:lstStyle/>
          <a:p>
            <a:pPr eaLnBrk="1" hangingPunct="1"/>
            <a:r>
              <a:rPr lang="de-DE" sz="1600" dirty="0">
                <a:solidFill>
                  <a:schemeClr val="accent2"/>
                </a:solidFill>
              </a:rPr>
              <a:t>        Margit </a:t>
            </a:r>
            <a:r>
              <a:rPr lang="de-DE" sz="1600" dirty="0" err="1">
                <a:solidFill>
                  <a:schemeClr val="accent2"/>
                </a:solidFill>
              </a:rPr>
              <a:t>Epler</a:t>
            </a:r>
            <a:r>
              <a:rPr lang="de-DE" sz="1200">
                <a:solidFill>
                  <a:schemeClr val="accent2"/>
                </a:solidFill>
              </a:rPr>
              <a:t>, </a:t>
            </a:r>
            <a:r>
              <a:rPr lang="en-GB" sz="1600">
                <a:solidFill>
                  <a:schemeClr val="accent2"/>
                </a:solidFill>
              </a:rPr>
              <a:t>Josef Richter                    October 2016                                                            </a:t>
            </a:r>
            <a:fld id="{DBEEC5D0-456D-4D3D-9871-324FB1F1892C}" type="slidenum">
              <a:rPr lang="en-GB" sz="1600">
                <a:solidFill>
                  <a:schemeClr val="accent2"/>
                </a:solidFill>
              </a:rPr>
              <a:pPr eaLnBrk="1" hangingPunct="1"/>
              <a:t>7</a:t>
            </a:fld>
            <a:endParaRPr lang="en-GB" sz="1600">
              <a:solidFill>
                <a:schemeClr val="accent2"/>
              </a:solidFill>
            </a:endParaRPr>
          </a:p>
        </p:txBody>
      </p:sp>
    </p:spTree>
    <p:extLst>
      <p:ext uri="{BB962C8B-B14F-4D97-AF65-F5344CB8AC3E}">
        <p14:creationId xmlns:p14="http://schemas.microsoft.com/office/powerpoint/2010/main" val="210693730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4"/>
          <p:cNvSpPr>
            <a:spLocks noGrp="1"/>
          </p:cNvSpPr>
          <p:nvPr>
            <p:ph type="sldNum" sz="quarter" idx="11"/>
          </p:nvPr>
        </p:nvSpPr>
        <p:spPr/>
        <p:txBody>
          <a:bodyPr/>
          <a:lstStyle/>
          <a:p>
            <a:fld id="{181AE08E-DED8-4A85-B867-9A21D405E550}" type="slidenum">
              <a:rPr lang="de-DE"/>
              <a:pPr/>
              <a:t>8</a:t>
            </a:fld>
            <a:endParaRPr lang="de-DE"/>
          </a:p>
        </p:txBody>
      </p:sp>
      <p:sp>
        <p:nvSpPr>
          <p:cNvPr id="385026" name="Rectangle 2"/>
          <p:cNvSpPr>
            <a:spLocks noGrp="1" noChangeArrowheads="1"/>
          </p:cNvSpPr>
          <p:nvPr>
            <p:ph type="body" idx="1"/>
          </p:nvPr>
        </p:nvSpPr>
        <p:spPr>
          <a:xfrm>
            <a:off x="1775520" y="889385"/>
            <a:ext cx="8640960" cy="5295676"/>
          </a:xfrm>
        </p:spPr>
        <p:txBody>
          <a:bodyPr/>
          <a:lstStyle/>
          <a:p>
            <a:pPr>
              <a:spcBef>
                <a:spcPts val="0"/>
              </a:spcBef>
              <a:buNone/>
            </a:pPr>
            <a:r>
              <a:rPr lang="en-GB" b="1" dirty="0">
                <a:solidFill>
                  <a:srgbClr val="A50021"/>
                </a:solidFill>
                <a:latin typeface="+mj-lt"/>
                <a:ea typeface="+mj-ea"/>
                <a:cs typeface="+mj-cs"/>
              </a:rPr>
              <a:t>Principles</a:t>
            </a:r>
          </a:p>
          <a:p>
            <a:pPr marL="0" indent="0">
              <a:spcBef>
                <a:spcPts val="0"/>
              </a:spcBef>
              <a:buNone/>
            </a:pPr>
            <a:endParaRPr lang="en-US" sz="1600" b="1" dirty="0">
              <a:latin typeface="+mj-lt"/>
            </a:endParaRPr>
          </a:p>
          <a:p>
            <a:pPr marL="0" indent="0">
              <a:spcBef>
                <a:spcPts val="0"/>
              </a:spcBef>
              <a:buNone/>
            </a:pPr>
            <a:r>
              <a:rPr lang="en-US" sz="2400" b="1" dirty="0">
                <a:latin typeface="+mj-lt"/>
              </a:rPr>
              <a:t>Code of Practice</a:t>
            </a:r>
          </a:p>
          <a:p>
            <a:pPr marL="0" indent="0">
              <a:spcBef>
                <a:spcPts val="0"/>
              </a:spcBef>
              <a:buNone/>
            </a:pPr>
            <a:endParaRPr lang="en-US" sz="1000" dirty="0">
              <a:latin typeface="+mj-lt"/>
            </a:endParaRPr>
          </a:p>
          <a:p>
            <a:pPr marL="0" indent="0">
              <a:spcBef>
                <a:spcPts val="0"/>
              </a:spcBef>
              <a:buNone/>
            </a:pPr>
            <a:r>
              <a:rPr lang="en-US" sz="2200" dirty="0">
                <a:latin typeface="+mj-lt"/>
              </a:rPr>
              <a:t>Statistical authorities, comprising the Commission (Eurostat), National Statistical Institutes and other national authorities responsible for the development, production and dissemination of European statistics, together with governments, ministries and the European Council, commit themselves to adhere to the Code. </a:t>
            </a:r>
          </a:p>
          <a:p>
            <a:pPr marL="0" indent="0">
              <a:spcBef>
                <a:spcPts val="0"/>
              </a:spcBef>
              <a:buNone/>
            </a:pPr>
            <a:endParaRPr lang="en-US" sz="1200" dirty="0">
              <a:latin typeface="+mj-lt"/>
            </a:endParaRPr>
          </a:p>
          <a:p>
            <a:pPr marL="0" indent="0">
              <a:spcBef>
                <a:spcPts val="0"/>
              </a:spcBef>
              <a:buNone/>
            </a:pPr>
            <a:r>
              <a:rPr lang="en-US" sz="2200" dirty="0">
                <a:latin typeface="+mj-lt"/>
              </a:rPr>
              <a:t>Principles: </a:t>
            </a:r>
          </a:p>
          <a:p>
            <a:pPr marL="0" indent="0">
              <a:spcBef>
                <a:spcPts val="0"/>
              </a:spcBef>
              <a:buNone/>
            </a:pPr>
            <a:endParaRPr lang="en-US" sz="1000" dirty="0">
              <a:latin typeface="+mj-lt"/>
            </a:endParaRPr>
          </a:p>
          <a:p>
            <a:pPr marL="457200" indent="-457200">
              <a:spcBef>
                <a:spcPts val="0"/>
              </a:spcBef>
              <a:buFont typeface="+mj-lt"/>
              <a:buAutoNum type="arabicPeriod"/>
            </a:pPr>
            <a:r>
              <a:rPr lang="en-GB" sz="2000" dirty="0">
                <a:latin typeface="+mj-lt"/>
              </a:rPr>
              <a:t>Professional Independence</a:t>
            </a:r>
          </a:p>
          <a:p>
            <a:pPr marL="457200" indent="-457200">
              <a:spcBef>
                <a:spcPts val="0"/>
              </a:spcBef>
              <a:buFont typeface="+mj-lt"/>
              <a:buAutoNum type="arabicPeriod"/>
            </a:pPr>
            <a:r>
              <a:rPr lang="en-GB" sz="2000" dirty="0">
                <a:latin typeface="+mj-lt"/>
              </a:rPr>
              <a:t>Mandate for Data Collection</a:t>
            </a:r>
          </a:p>
          <a:p>
            <a:pPr marL="457200" indent="-457200">
              <a:spcBef>
                <a:spcPts val="0"/>
              </a:spcBef>
              <a:buFont typeface="+mj-lt"/>
              <a:buAutoNum type="arabicPeriod"/>
            </a:pPr>
            <a:r>
              <a:rPr lang="en-GB" sz="2000" dirty="0">
                <a:latin typeface="+mj-lt"/>
              </a:rPr>
              <a:t>Adequacy of Resources</a:t>
            </a:r>
          </a:p>
          <a:p>
            <a:pPr marL="457200" indent="-457200">
              <a:spcBef>
                <a:spcPts val="0"/>
              </a:spcBef>
              <a:buFont typeface="+mj-lt"/>
              <a:buAutoNum type="arabicPeriod"/>
            </a:pPr>
            <a:r>
              <a:rPr lang="en-GB" sz="2000" dirty="0">
                <a:latin typeface="+mj-lt"/>
              </a:rPr>
              <a:t>Commitment to Quality</a:t>
            </a:r>
          </a:p>
        </p:txBody>
      </p:sp>
      <p:sp>
        <p:nvSpPr>
          <p:cNvPr id="385027" name="Rectangle 3"/>
          <p:cNvSpPr>
            <a:spLocks noChangeArrowheads="1"/>
          </p:cNvSpPr>
          <p:nvPr/>
        </p:nvSpPr>
        <p:spPr bwMode="auto">
          <a:xfrm>
            <a:off x="1524000" y="0"/>
            <a:ext cx="9144000" cy="476250"/>
          </a:xfrm>
          <a:prstGeom prst="rect">
            <a:avLst/>
          </a:prstGeom>
          <a:solidFill>
            <a:srgbClr val="EAEAEA"/>
          </a:solidFill>
          <a:ln w="9525">
            <a:noFill/>
            <a:miter lim="800000"/>
            <a:headEnd/>
            <a:tailEnd/>
          </a:ln>
          <a:effectLst/>
        </p:spPr>
        <p:txBody>
          <a:bodyPr wrap="none" anchor="ctr"/>
          <a:lstStyle/>
          <a:p>
            <a:pPr algn="ctr" eaLnBrk="1" hangingPunct="1"/>
            <a:endParaRPr lang="de-DE" sz="1600">
              <a:solidFill>
                <a:srgbClr val="6600FF"/>
              </a:solidFill>
            </a:endParaRPr>
          </a:p>
        </p:txBody>
      </p:sp>
      <p:sp>
        <p:nvSpPr>
          <p:cNvPr id="9" name="Rectangle 286"/>
          <p:cNvSpPr>
            <a:spLocks noChangeArrowheads="1"/>
          </p:cNvSpPr>
          <p:nvPr/>
        </p:nvSpPr>
        <p:spPr bwMode="auto">
          <a:xfrm>
            <a:off x="1524000" y="0"/>
            <a:ext cx="9144000" cy="692696"/>
          </a:xfrm>
          <a:prstGeom prst="rect">
            <a:avLst/>
          </a:prstGeom>
          <a:solidFill>
            <a:schemeClr val="accent3">
              <a:lumMod val="75000"/>
            </a:schemeClr>
          </a:solidFill>
          <a:ln w="9525">
            <a:noFill/>
            <a:miter lim="800000"/>
            <a:headEnd/>
            <a:tailEnd/>
          </a:ln>
          <a:effectLst/>
        </p:spPr>
        <p:txBody>
          <a:bodyPr wrap="none" anchor="ctr"/>
          <a:lstStyle/>
          <a:p>
            <a:pPr algn="ctr" eaLnBrk="1" hangingPunct="1"/>
            <a:r>
              <a:rPr lang="en-US" sz="1600" b="1">
                <a:solidFill>
                  <a:schemeClr val="accent2"/>
                </a:solidFill>
              </a:rPr>
              <a:t>Conference of European Statistics Stakeholders, Budapest, 20–21 October 2016</a:t>
            </a:r>
            <a:endParaRPr lang="en-GB" sz="1600" b="1">
              <a:solidFill>
                <a:schemeClr val="accent2"/>
              </a:solidFill>
            </a:endParaRPr>
          </a:p>
        </p:txBody>
      </p:sp>
      <p:sp>
        <p:nvSpPr>
          <p:cNvPr id="7" name="Rectangle 7"/>
          <p:cNvSpPr>
            <a:spLocks noChangeArrowheads="1"/>
          </p:cNvSpPr>
          <p:nvPr/>
        </p:nvSpPr>
        <p:spPr bwMode="auto">
          <a:xfrm>
            <a:off x="1524000" y="6381750"/>
            <a:ext cx="9144000" cy="476250"/>
          </a:xfrm>
          <a:prstGeom prst="rect">
            <a:avLst/>
          </a:prstGeom>
          <a:solidFill>
            <a:schemeClr val="bg2">
              <a:lumMod val="60000"/>
              <a:lumOff val="40000"/>
            </a:schemeClr>
          </a:solidFill>
          <a:ln w="9525">
            <a:solidFill>
              <a:schemeClr val="bg2">
                <a:lumMod val="60000"/>
                <a:lumOff val="40000"/>
              </a:schemeClr>
            </a:solidFill>
            <a:miter lim="800000"/>
            <a:headEnd/>
            <a:tailEnd/>
          </a:ln>
          <a:effectLst/>
        </p:spPr>
        <p:txBody>
          <a:bodyPr wrap="none" anchor="ctr"/>
          <a:lstStyle/>
          <a:p>
            <a:pPr eaLnBrk="1" hangingPunct="1"/>
            <a:r>
              <a:rPr lang="de-DE" sz="1600">
                <a:solidFill>
                  <a:schemeClr val="accent2"/>
                </a:solidFill>
              </a:rPr>
              <a:t>        Margit Epler</a:t>
            </a:r>
            <a:r>
              <a:rPr lang="de-DE" sz="1200">
                <a:solidFill>
                  <a:schemeClr val="accent2"/>
                </a:solidFill>
              </a:rPr>
              <a:t>, </a:t>
            </a:r>
            <a:r>
              <a:rPr lang="en-GB" sz="1600">
                <a:solidFill>
                  <a:schemeClr val="accent2"/>
                </a:solidFill>
              </a:rPr>
              <a:t>Josef Richter                    October 2016                                                            </a:t>
            </a:r>
            <a:fld id="{DBEEC5D0-456D-4D3D-9871-324FB1F1892C}" type="slidenum">
              <a:rPr lang="en-GB" sz="1600">
                <a:solidFill>
                  <a:schemeClr val="accent2"/>
                </a:solidFill>
              </a:rPr>
              <a:pPr eaLnBrk="1" hangingPunct="1"/>
              <a:t>8</a:t>
            </a:fld>
            <a:endParaRPr lang="en-GB" sz="1600">
              <a:solidFill>
                <a:schemeClr val="accent2"/>
              </a:solidFill>
            </a:endParaRPr>
          </a:p>
        </p:txBody>
      </p:sp>
    </p:spTree>
    <p:extLst>
      <p:ext uri="{BB962C8B-B14F-4D97-AF65-F5344CB8AC3E}">
        <p14:creationId xmlns:p14="http://schemas.microsoft.com/office/powerpoint/2010/main" val="390938870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4"/>
          <p:cNvSpPr>
            <a:spLocks noGrp="1"/>
          </p:cNvSpPr>
          <p:nvPr>
            <p:ph type="sldNum" sz="quarter" idx="11"/>
          </p:nvPr>
        </p:nvSpPr>
        <p:spPr/>
        <p:txBody>
          <a:bodyPr/>
          <a:lstStyle/>
          <a:p>
            <a:fld id="{181AE08E-DED8-4A85-B867-9A21D405E550}" type="slidenum">
              <a:rPr lang="de-DE"/>
              <a:pPr/>
              <a:t>9</a:t>
            </a:fld>
            <a:endParaRPr lang="de-DE"/>
          </a:p>
        </p:txBody>
      </p:sp>
      <p:sp>
        <p:nvSpPr>
          <p:cNvPr id="385026" name="Rectangle 2"/>
          <p:cNvSpPr>
            <a:spLocks noGrp="1" noChangeArrowheads="1"/>
          </p:cNvSpPr>
          <p:nvPr>
            <p:ph type="body" idx="1"/>
          </p:nvPr>
        </p:nvSpPr>
        <p:spPr>
          <a:xfrm>
            <a:off x="1775520" y="908720"/>
            <a:ext cx="8640960" cy="5112568"/>
          </a:xfrm>
        </p:spPr>
        <p:txBody>
          <a:bodyPr/>
          <a:lstStyle/>
          <a:p>
            <a:pPr>
              <a:spcBef>
                <a:spcPts val="0"/>
              </a:spcBef>
              <a:buNone/>
            </a:pPr>
            <a:r>
              <a:rPr lang="en-GB" b="1" dirty="0">
                <a:solidFill>
                  <a:srgbClr val="A50021"/>
                </a:solidFill>
                <a:latin typeface="+mj-lt"/>
                <a:ea typeface="+mj-ea"/>
                <a:cs typeface="+mj-cs"/>
              </a:rPr>
              <a:t>Principles </a:t>
            </a:r>
          </a:p>
          <a:p>
            <a:pPr marL="0" indent="0">
              <a:spcBef>
                <a:spcPts val="0"/>
              </a:spcBef>
              <a:buNone/>
            </a:pPr>
            <a:endParaRPr lang="en-US" sz="1600" b="1" dirty="0">
              <a:latin typeface="+mj-lt"/>
            </a:endParaRPr>
          </a:p>
          <a:p>
            <a:pPr marL="0" indent="0">
              <a:spcBef>
                <a:spcPts val="0"/>
              </a:spcBef>
              <a:buNone/>
            </a:pPr>
            <a:r>
              <a:rPr lang="en-US" sz="2400" b="1" dirty="0">
                <a:latin typeface="+mj-lt"/>
              </a:rPr>
              <a:t>Code of Practice</a:t>
            </a:r>
          </a:p>
          <a:p>
            <a:pPr marL="0" indent="0">
              <a:spcBef>
                <a:spcPts val="0"/>
              </a:spcBef>
              <a:buNone/>
            </a:pPr>
            <a:endParaRPr lang="en-US" sz="1000" b="1" dirty="0">
              <a:latin typeface="+mj-lt"/>
            </a:endParaRPr>
          </a:p>
          <a:p>
            <a:pPr marL="0" indent="0">
              <a:spcBef>
                <a:spcPts val="0"/>
              </a:spcBef>
              <a:buNone/>
            </a:pPr>
            <a:r>
              <a:rPr lang="en-GB" sz="2000" dirty="0">
                <a:latin typeface="+mj-lt"/>
              </a:rPr>
              <a:t>Principles (continued):</a:t>
            </a:r>
          </a:p>
          <a:p>
            <a:pPr marL="0" indent="0">
              <a:spcBef>
                <a:spcPts val="0"/>
              </a:spcBef>
              <a:buNone/>
            </a:pPr>
            <a:endParaRPr lang="en-GB" sz="800" dirty="0">
              <a:latin typeface="+mj-lt"/>
            </a:endParaRPr>
          </a:p>
          <a:p>
            <a:pPr marL="457200" indent="-457200">
              <a:spcBef>
                <a:spcPts val="0"/>
              </a:spcBef>
              <a:buFont typeface="+mj-lt"/>
              <a:buAutoNum type="arabicPeriod" startAt="5"/>
            </a:pPr>
            <a:r>
              <a:rPr lang="en-GB" sz="2000" dirty="0">
                <a:latin typeface="+mj-lt"/>
              </a:rPr>
              <a:t>Statistical Confidentiality</a:t>
            </a:r>
          </a:p>
          <a:p>
            <a:pPr marL="457200" indent="-457200">
              <a:spcBef>
                <a:spcPts val="0"/>
              </a:spcBef>
              <a:buFont typeface="+mj-lt"/>
              <a:buAutoNum type="arabicPeriod" startAt="5"/>
            </a:pPr>
            <a:r>
              <a:rPr lang="en-GB" sz="2000" dirty="0">
                <a:latin typeface="+mj-lt"/>
              </a:rPr>
              <a:t>Impartiality and Objectivity</a:t>
            </a:r>
          </a:p>
          <a:p>
            <a:pPr marL="457200" indent="-457200">
              <a:spcBef>
                <a:spcPts val="0"/>
              </a:spcBef>
              <a:buFont typeface="+mj-lt"/>
              <a:buAutoNum type="arabicPeriod" startAt="5"/>
            </a:pPr>
            <a:r>
              <a:rPr lang="en-GB" sz="2000" dirty="0">
                <a:latin typeface="+mj-lt"/>
              </a:rPr>
              <a:t>Sound Methodology</a:t>
            </a:r>
          </a:p>
          <a:p>
            <a:pPr marL="457200" indent="-457200">
              <a:spcBef>
                <a:spcPts val="0"/>
              </a:spcBef>
              <a:buFont typeface="+mj-lt"/>
              <a:buAutoNum type="arabicPeriod" startAt="5"/>
            </a:pPr>
            <a:r>
              <a:rPr lang="en-GB" sz="2000" dirty="0">
                <a:latin typeface="+mj-lt"/>
              </a:rPr>
              <a:t>Appropriate Statistical Procedures</a:t>
            </a:r>
          </a:p>
          <a:p>
            <a:pPr marL="457200" indent="-457200">
              <a:spcBef>
                <a:spcPts val="0"/>
              </a:spcBef>
              <a:buFont typeface="+mj-lt"/>
              <a:buAutoNum type="arabicPeriod" startAt="5"/>
            </a:pPr>
            <a:r>
              <a:rPr lang="en-GB" sz="2000" dirty="0">
                <a:latin typeface="+mj-lt"/>
              </a:rPr>
              <a:t>Non-excessive Burden on Respondents</a:t>
            </a:r>
          </a:p>
          <a:p>
            <a:pPr marL="457200" indent="-457200">
              <a:spcBef>
                <a:spcPts val="0"/>
              </a:spcBef>
              <a:buFont typeface="+mj-lt"/>
              <a:buAutoNum type="arabicPeriod" startAt="5"/>
            </a:pPr>
            <a:r>
              <a:rPr lang="en-GB" sz="2000" dirty="0">
                <a:latin typeface="+mj-lt"/>
              </a:rPr>
              <a:t>Cost Effectiveness</a:t>
            </a:r>
          </a:p>
          <a:p>
            <a:pPr marL="457200" indent="-457200">
              <a:spcBef>
                <a:spcPts val="0"/>
              </a:spcBef>
              <a:buFont typeface="+mj-lt"/>
              <a:buAutoNum type="arabicPeriod" startAt="5"/>
            </a:pPr>
            <a:r>
              <a:rPr lang="en-GB" sz="2000" dirty="0">
                <a:latin typeface="+mj-lt"/>
              </a:rPr>
              <a:t>Relevance</a:t>
            </a:r>
          </a:p>
          <a:p>
            <a:pPr marL="457200" indent="-457200">
              <a:spcBef>
                <a:spcPts val="0"/>
              </a:spcBef>
              <a:buFont typeface="+mj-lt"/>
              <a:buAutoNum type="arabicPeriod" startAt="5"/>
            </a:pPr>
            <a:r>
              <a:rPr lang="en-GB" sz="2000" dirty="0">
                <a:latin typeface="+mj-lt"/>
              </a:rPr>
              <a:t>Accuracy and Reliability</a:t>
            </a:r>
          </a:p>
          <a:p>
            <a:pPr marL="457200" indent="-457200">
              <a:spcBef>
                <a:spcPts val="0"/>
              </a:spcBef>
              <a:buFont typeface="+mj-lt"/>
              <a:buAutoNum type="arabicPeriod" startAt="5"/>
            </a:pPr>
            <a:r>
              <a:rPr lang="en-GB" sz="2000" dirty="0">
                <a:latin typeface="+mj-lt"/>
              </a:rPr>
              <a:t>Timeliness and Punctuality</a:t>
            </a:r>
          </a:p>
          <a:p>
            <a:pPr marL="457200" indent="-457200">
              <a:spcBef>
                <a:spcPts val="0"/>
              </a:spcBef>
              <a:buFont typeface="+mj-lt"/>
              <a:buAutoNum type="arabicPeriod" startAt="5"/>
            </a:pPr>
            <a:r>
              <a:rPr lang="en-GB" sz="2000" dirty="0">
                <a:latin typeface="+mj-lt"/>
              </a:rPr>
              <a:t>Coherence and Comparability</a:t>
            </a:r>
          </a:p>
          <a:p>
            <a:pPr marL="457200" indent="-457200">
              <a:spcBef>
                <a:spcPts val="0"/>
              </a:spcBef>
              <a:buFont typeface="+mj-lt"/>
              <a:buAutoNum type="arabicPeriod" startAt="5"/>
            </a:pPr>
            <a:r>
              <a:rPr lang="en-GB" sz="2000" dirty="0">
                <a:latin typeface="+mj-lt"/>
              </a:rPr>
              <a:t>Accessibility and Clarity</a:t>
            </a:r>
          </a:p>
        </p:txBody>
      </p:sp>
      <p:sp>
        <p:nvSpPr>
          <p:cNvPr id="385027" name="Rectangle 3"/>
          <p:cNvSpPr>
            <a:spLocks noChangeArrowheads="1"/>
          </p:cNvSpPr>
          <p:nvPr/>
        </p:nvSpPr>
        <p:spPr bwMode="auto">
          <a:xfrm>
            <a:off x="1524000" y="0"/>
            <a:ext cx="9144000" cy="476250"/>
          </a:xfrm>
          <a:prstGeom prst="rect">
            <a:avLst/>
          </a:prstGeom>
          <a:solidFill>
            <a:srgbClr val="EAEAEA"/>
          </a:solidFill>
          <a:ln w="9525">
            <a:noFill/>
            <a:miter lim="800000"/>
            <a:headEnd/>
            <a:tailEnd/>
          </a:ln>
          <a:effectLst/>
        </p:spPr>
        <p:txBody>
          <a:bodyPr wrap="none" anchor="ctr"/>
          <a:lstStyle/>
          <a:p>
            <a:pPr algn="ctr" eaLnBrk="1" hangingPunct="1"/>
            <a:endParaRPr lang="de-DE" sz="1600">
              <a:solidFill>
                <a:srgbClr val="6600FF"/>
              </a:solidFill>
            </a:endParaRPr>
          </a:p>
        </p:txBody>
      </p:sp>
      <p:sp>
        <p:nvSpPr>
          <p:cNvPr id="9" name="Rectangle 286"/>
          <p:cNvSpPr>
            <a:spLocks noChangeArrowheads="1"/>
          </p:cNvSpPr>
          <p:nvPr/>
        </p:nvSpPr>
        <p:spPr bwMode="auto">
          <a:xfrm>
            <a:off x="1524000" y="0"/>
            <a:ext cx="9144000" cy="692696"/>
          </a:xfrm>
          <a:prstGeom prst="rect">
            <a:avLst/>
          </a:prstGeom>
          <a:solidFill>
            <a:schemeClr val="accent3">
              <a:lumMod val="75000"/>
            </a:schemeClr>
          </a:solidFill>
          <a:ln w="9525">
            <a:noFill/>
            <a:miter lim="800000"/>
            <a:headEnd/>
            <a:tailEnd/>
          </a:ln>
          <a:effectLst/>
        </p:spPr>
        <p:txBody>
          <a:bodyPr wrap="none" anchor="ctr"/>
          <a:lstStyle/>
          <a:p>
            <a:pPr algn="ctr" eaLnBrk="1" hangingPunct="1"/>
            <a:r>
              <a:rPr lang="en-US" sz="1600" b="1">
                <a:solidFill>
                  <a:schemeClr val="accent2"/>
                </a:solidFill>
              </a:rPr>
              <a:t>Conference of European Statistics Stakeholders, Budapest, 20–21 October 2016</a:t>
            </a:r>
            <a:endParaRPr lang="en-GB" sz="1600" b="1">
              <a:solidFill>
                <a:schemeClr val="accent2"/>
              </a:solidFill>
            </a:endParaRPr>
          </a:p>
        </p:txBody>
      </p:sp>
      <p:sp>
        <p:nvSpPr>
          <p:cNvPr id="7" name="Rectangle 7"/>
          <p:cNvSpPr>
            <a:spLocks noChangeArrowheads="1"/>
          </p:cNvSpPr>
          <p:nvPr/>
        </p:nvSpPr>
        <p:spPr bwMode="auto">
          <a:xfrm>
            <a:off x="1524000" y="6381750"/>
            <a:ext cx="9144000" cy="476250"/>
          </a:xfrm>
          <a:prstGeom prst="rect">
            <a:avLst/>
          </a:prstGeom>
          <a:solidFill>
            <a:schemeClr val="bg2">
              <a:lumMod val="60000"/>
              <a:lumOff val="40000"/>
            </a:schemeClr>
          </a:solidFill>
          <a:ln w="9525">
            <a:solidFill>
              <a:schemeClr val="bg2">
                <a:lumMod val="60000"/>
                <a:lumOff val="40000"/>
              </a:schemeClr>
            </a:solidFill>
            <a:miter lim="800000"/>
            <a:headEnd/>
            <a:tailEnd/>
          </a:ln>
          <a:effectLst/>
        </p:spPr>
        <p:txBody>
          <a:bodyPr wrap="none" anchor="ctr"/>
          <a:lstStyle/>
          <a:p>
            <a:pPr eaLnBrk="1" hangingPunct="1"/>
            <a:r>
              <a:rPr lang="de-DE" sz="1600">
                <a:solidFill>
                  <a:schemeClr val="accent2"/>
                </a:solidFill>
              </a:rPr>
              <a:t>        Margit Epler</a:t>
            </a:r>
            <a:r>
              <a:rPr lang="de-DE" sz="1200">
                <a:solidFill>
                  <a:schemeClr val="accent2"/>
                </a:solidFill>
              </a:rPr>
              <a:t>, </a:t>
            </a:r>
            <a:r>
              <a:rPr lang="en-GB" sz="1600">
                <a:solidFill>
                  <a:schemeClr val="accent2"/>
                </a:solidFill>
              </a:rPr>
              <a:t>Josef Richter                    October 2016                                                            </a:t>
            </a:r>
            <a:fld id="{DBEEC5D0-456D-4D3D-9871-324FB1F1892C}" type="slidenum">
              <a:rPr lang="en-GB" sz="1600">
                <a:solidFill>
                  <a:schemeClr val="accent2"/>
                </a:solidFill>
              </a:rPr>
              <a:pPr eaLnBrk="1" hangingPunct="1"/>
              <a:t>9</a:t>
            </a:fld>
            <a:endParaRPr lang="en-GB" sz="1600">
              <a:solidFill>
                <a:schemeClr val="accent2"/>
              </a:solidFill>
            </a:endParaRPr>
          </a:p>
        </p:txBody>
      </p:sp>
    </p:spTree>
    <p:extLst>
      <p:ext uri="{BB962C8B-B14F-4D97-AF65-F5344CB8AC3E}">
        <p14:creationId xmlns:p14="http://schemas.microsoft.com/office/powerpoint/2010/main" val="334071809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4"/>
          <p:cNvSpPr>
            <a:spLocks noGrp="1"/>
          </p:cNvSpPr>
          <p:nvPr>
            <p:ph type="sldNum" sz="quarter" idx="11"/>
          </p:nvPr>
        </p:nvSpPr>
        <p:spPr/>
        <p:txBody>
          <a:bodyPr/>
          <a:lstStyle/>
          <a:p>
            <a:fld id="{181AE08E-DED8-4A85-B867-9A21D405E550}" type="slidenum">
              <a:rPr lang="de-DE"/>
              <a:pPr/>
              <a:t>10</a:t>
            </a:fld>
            <a:endParaRPr lang="de-DE"/>
          </a:p>
        </p:txBody>
      </p:sp>
      <p:sp>
        <p:nvSpPr>
          <p:cNvPr id="385026" name="Rectangle 2"/>
          <p:cNvSpPr>
            <a:spLocks noGrp="1" noChangeArrowheads="1"/>
          </p:cNvSpPr>
          <p:nvPr>
            <p:ph type="body" idx="1"/>
          </p:nvPr>
        </p:nvSpPr>
        <p:spPr>
          <a:xfrm>
            <a:off x="1775520" y="908720"/>
            <a:ext cx="8640960" cy="5112568"/>
          </a:xfrm>
        </p:spPr>
        <p:txBody>
          <a:bodyPr/>
          <a:lstStyle/>
          <a:p>
            <a:pPr>
              <a:spcBef>
                <a:spcPts val="0"/>
              </a:spcBef>
              <a:buNone/>
            </a:pPr>
            <a:r>
              <a:rPr lang="en-GB" b="1" dirty="0">
                <a:solidFill>
                  <a:srgbClr val="A50021"/>
                </a:solidFill>
                <a:latin typeface="+mj-lt"/>
                <a:ea typeface="+mj-ea"/>
                <a:cs typeface="+mj-cs"/>
              </a:rPr>
              <a:t>Governance</a:t>
            </a:r>
          </a:p>
          <a:p>
            <a:pPr>
              <a:spcBef>
                <a:spcPts val="0"/>
              </a:spcBef>
              <a:buNone/>
            </a:pPr>
            <a:endParaRPr lang="de-AT" sz="1600" b="1" dirty="0">
              <a:solidFill>
                <a:srgbClr val="A50021"/>
              </a:solidFill>
              <a:latin typeface="+mj-lt"/>
              <a:ea typeface="+mj-ea"/>
              <a:cs typeface="+mj-cs"/>
            </a:endParaRPr>
          </a:p>
          <a:p>
            <a:pPr>
              <a:spcBef>
                <a:spcPts val="600"/>
              </a:spcBef>
              <a:buFont typeface="Courier New" pitchFamily="49" charset="0"/>
              <a:buChar char="o"/>
            </a:pPr>
            <a:r>
              <a:rPr lang="en-US" sz="2200" dirty="0">
                <a:latin typeface="+mj-lt"/>
              </a:rPr>
              <a:t>The existence of detailed legal provisions and agreed standards must be seen as a necessary but not sufficient criterion.</a:t>
            </a:r>
          </a:p>
          <a:p>
            <a:pPr>
              <a:spcBef>
                <a:spcPts val="600"/>
              </a:spcBef>
              <a:buFont typeface="Courier New" pitchFamily="49" charset="0"/>
              <a:buChar char="o"/>
            </a:pPr>
            <a:r>
              <a:rPr lang="en-US" sz="2200" dirty="0">
                <a:latin typeface="+mj-lt"/>
              </a:rPr>
              <a:t>Compliance with them has to be monitored. </a:t>
            </a:r>
          </a:p>
          <a:p>
            <a:pPr>
              <a:spcBef>
                <a:spcPts val="600"/>
              </a:spcBef>
              <a:buFont typeface="Courier New" pitchFamily="49" charset="0"/>
              <a:buChar char="o"/>
            </a:pPr>
            <a:r>
              <a:rPr lang="en-US" sz="2200" dirty="0">
                <a:latin typeface="+mj-lt"/>
              </a:rPr>
              <a:t>For this purpose, inter alia </a:t>
            </a:r>
          </a:p>
          <a:p>
            <a:pPr lvl="1" indent="-342900">
              <a:spcBef>
                <a:spcPts val="600"/>
              </a:spcBef>
              <a:buFont typeface="Courier New" panose="02070309020205020404" pitchFamily="49" charset="0"/>
              <a:buChar char="o"/>
            </a:pPr>
            <a:r>
              <a:rPr lang="en-US" sz="2000" dirty="0">
                <a:latin typeface="+mj-lt"/>
              </a:rPr>
              <a:t>two rounds of Peer Reviews in all Member States have been carried out by Eurostat and</a:t>
            </a:r>
          </a:p>
          <a:p>
            <a:pPr lvl="1" indent="-342900">
              <a:spcBef>
                <a:spcPts val="600"/>
              </a:spcBef>
              <a:buFont typeface="Courier New" panose="02070309020205020404" pitchFamily="49" charset="0"/>
              <a:buChar char="o"/>
            </a:pPr>
            <a:r>
              <a:rPr lang="en-US" sz="2000" dirty="0">
                <a:latin typeface="+mj-lt"/>
              </a:rPr>
              <a:t>a European Statistical Governance Advisory Board (ESGAB) has been established 2008. </a:t>
            </a:r>
          </a:p>
          <a:p>
            <a:pPr lvl="1" indent="-342900">
              <a:spcBef>
                <a:spcPts val="600"/>
              </a:spcBef>
              <a:buFont typeface="Courier New" panose="02070309020205020404" pitchFamily="49" charset="0"/>
              <a:buChar char="o"/>
            </a:pPr>
            <a:r>
              <a:rPr lang="en-US" sz="2000" dirty="0">
                <a:latin typeface="+mj-lt"/>
              </a:rPr>
              <a:t>The main task of ESGAB  is to provide an independent overview of the ESS as regards the implementation of the European Statistics Code of Practice.</a:t>
            </a:r>
            <a:endParaRPr lang="en-GB" sz="2000" dirty="0">
              <a:latin typeface="+mj-lt"/>
            </a:endParaRPr>
          </a:p>
          <a:p>
            <a:pPr>
              <a:spcBef>
                <a:spcPts val="0"/>
              </a:spcBef>
              <a:buNone/>
            </a:pPr>
            <a:endParaRPr lang="de-AT" b="1" dirty="0">
              <a:solidFill>
                <a:srgbClr val="A50021"/>
              </a:solidFill>
              <a:latin typeface="+mj-lt"/>
              <a:ea typeface="+mj-ea"/>
              <a:cs typeface="+mj-cs"/>
            </a:endParaRPr>
          </a:p>
        </p:txBody>
      </p:sp>
      <p:sp>
        <p:nvSpPr>
          <p:cNvPr id="385027" name="Rectangle 3"/>
          <p:cNvSpPr>
            <a:spLocks noChangeArrowheads="1"/>
          </p:cNvSpPr>
          <p:nvPr/>
        </p:nvSpPr>
        <p:spPr bwMode="auto">
          <a:xfrm>
            <a:off x="1524000" y="0"/>
            <a:ext cx="9144000" cy="476250"/>
          </a:xfrm>
          <a:prstGeom prst="rect">
            <a:avLst/>
          </a:prstGeom>
          <a:solidFill>
            <a:srgbClr val="EAEAEA"/>
          </a:solidFill>
          <a:ln w="9525">
            <a:noFill/>
            <a:miter lim="800000"/>
            <a:headEnd/>
            <a:tailEnd/>
          </a:ln>
          <a:effectLst/>
        </p:spPr>
        <p:txBody>
          <a:bodyPr wrap="none" anchor="ctr"/>
          <a:lstStyle/>
          <a:p>
            <a:pPr algn="ctr" eaLnBrk="1" hangingPunct="1"/>
            <a:endParaRPr lang="de-DE" sz="1600">
              <a:solidFill>
                <a:srgbClr val="6600FF"/>
              </a:solidFill>
            </a:endParaRPr>
          </a:p>
        </p:txBody>
      </p:sp>
      <p:sp>
        <p:nvSpPr>
          <p:cNvPr id="9" name="Rectangle 286"/>
          <p:cNvSpPr>
            <a:spLocks noChangeArrowheads="1"/>
          </p:cNvSpPr>
          <p:nvPr/>
        </p:nvSpPr>
        <p:spPr bwMode="auto">
          <a:xfrm>
            <a:off x="1524000" y="0"/>
            <a:ext cx="9144000" cy="692696"/>
          </a:xfrm>
          <a:prstGeom prst="rect">
            <a:avLst/>
          </a:prstGeom>
          <a:solidFill>
            <a:schemeClr val="accent3">
              <a:lumMod val="75000"/>
            </a:schemeClr>
          </a:solidFill>
          <a:ln w="9525">
            <a:noFill/>
            <a:miter lim="800000"/>
            <a:headEnd/>
            <a:tailEnd/>
          </a:ln>
          <a:effectLst/>
        </p:spPr>
        <p:txBody>
          <a:bodyPr wrap="none" anchor="ctr"/>
          <a:lstStyle/>
          <a:p>
            <a:pPr algn="ctr" eaLnBrk="1" hangingPunct="1"/>
            <a:r>
              <a:rPr lang="en-US" sz="1600" b="1">
                <a:solidFill>
                  <a:schemeClr val="accent2"/>
                </a:solidFill>
              </a:rPr>
              <a:t>Conference of European Statistics Stakeholders, Budapest, 20–21 October 2016</a:t>
            </a:r>
            <a:endParaRPr lang="en-GB" sz="1600" b="1">
              <a:solidFill>
                <a:schemeClr val="accent2"/>
              </a:solidFill>
            </a:endParaRPr>
          </a:p>
        </p:txBody>
      </p:sp>
      <p:sp>
        <p:nvSpPr>
          <p:cNvPr id="7" name="Rectangle 7"/>
          <p:cNvSpPr>
            <a:spLocks noChangeArrowheads="1"/>
          </p:cNvSpPr>
          <p:nvPr/>
        </p:nvSpPr>
        <p:spPr bwMode="auto">
          <a:xfrm>
            <a:off x="1524000" y="6381750"/>
            <a:ext cx="9144000" cy="476250"/>
          </a:xfrm>
          <a:prstGeom prst="rect">
            <a:avLst/>
          </a:prstGeom>
          <a:solidFill>
            <a:schemeClr val="bg2">
              <a:lumMod val="60000"/>
              <a:lumOff val="40000"/>
            </a:schemeClr>
          </a:solidFill>
          <a:ln w="9525">
            <a:solidFill>
              <a:schemeClr val="bg2">
                <a:lumMod val="60000"/>
                <a:lumOff val="40000"/>
              </a:schemeClr>
            </a:solidFill>
            <a:miter lim="800000"/>
            <a:headEnd/>
            <a:tailEnd/>
          </a:ln>
          <a:effectLst/>
        </p:spPr>
        <p:txBody>
          <a:bodyPr wrap="none" anchor="ctr"/>
          <a:lstStyle/>
          <a:p>
            <a:pPr eaLnBrk="1" hangingPunct="1"/>
            <a:r>
              <a:rPr lang="de-DE" sz="1600">
                <a:solidFill>
                  <a:schemeClr val="accent2"/>
                </a:solidFill>
              </a:rPr>
              <a:t>        Margit </a:t>
            </a:r>
            <a:r>
              <a:rPr lang="de-DE" sz="1600" err="1">
                <a:solidFill>
                  <a:schemeClr val="accent2"/>
                </a:solidFill>
              </a:rPr>
              <a:t>Epler</a:t>
            </a:r>
            <a:r>
              <a:rPr lang="de-DE" sz="1200">
                <a:solidFill>
                  <a:schemeClr val="accent2"/>
                </a:solidFill>
              </a:rPr>
              <a:t>, </a:t>
            </a:r>
            <a:r>
              <a:rPr lang="en-GB" sz="1600">
                <a:solidFill>
                  <a:schemeClr val="accent2"/>
                </a:solidFill>
              </a:rPr>
              <a:t>Josef Richter                    October 2016                                                            </a:t>
            </a:r>
            <a:fld id="{DBEEC5D0-456D-4D3D-9871-324FB1F1892C}" type="slidenum">
              <a:rPr lang="en-GB" sz="1600">
                <a:solidFill>
                  <a:schemeClr val="accent2"/>
                </a:solidFill>
              </a:rPr>
              <a:pPr eaLnBrk="1" hangingPunct="1"/>
              <a:t>10</a:t>
            </a:fld>
            <a:endParaRPr lang="en-GB" sz="1600">
              <a:solidFill>
                <a:schemeClr val="accent2"/>
              </a:solidFill>
            </a:endParaRPr>
          </a:p>
        </p:txBody>
      </p:sp>
    </p:spTree>
    <p:extLst>
      <p:ext uri="{BB962C8B-B14F-4D97-AF65-F5344CB8AC3E}">
        <p14:creationId xmlns:p14="http://schemas.microsoft.com/office/powerpoint/2010/main" val="296320222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1981200" y="274638"/>
            <a:ext cx="8229600" cy="254000"/>
          </a:xfrm>
        </p:spPr>
        <p:txBody>
          <a:bodyPr/>
          <a:lstStyle/>
          <a:p>
            <a:endParaRPr lang="de-DE"/>
          </a:p>
        </p:txBody>
      </p:sp>
      <p:sp>
        <p:nvSpPr>
          <p:cNvPr id="385026" name="Rectangle 2"/>
          <p:cNvSpPr>
            <a:spLocks noGrp="1" noChangeArrowheads="1"/>
          </p:cNvSpPr>
          <p:nvPr>
            <p:ph type="body" idx="1"/>
          </p:nvPr>
        </p:nvSpPr>
        <p:spPr>
          <a:xfrm>
            <a:off x="2209800" y="936625"/>
            <a:ext cx="7772400" cy="5683250"/>
          </a:xfrm>
        </p:spPr>
        <p:txBody>
          <a:bodyPr/>
          <a:lstStyle/>
          <a:p>
            <a:pPr marL="0" indent="0">
              <a:buNone/>
            </a:pPr>
            <a:r>
              <a:rPr lang="en-GB" b="1" dirty="0">
                <a:solidFill>
                  <a:srgbClr val="A50021"/>
                </a:solidFill>
                <a:latin typeface="+mj-lt"/>
                <a:ea typeface="+mj-ea"/>
                <a:cs typeface="+mj-cs"/>
              </a:rPr>
              <a:t>Governance </a:t>
            </a:r>
          </a:p>
          <a:p>
            <a:pPr marL="0" indent="0">
              <a:buNone/>
            </a:pPr>
            <a:r>
              <a:rPr lang="en-GB" sz="1800" b="1" dirty="0">
                <a:solidFill>
                  <a:srgbClr val="A50021"/>
                </a:solidFill>
                <a:latin typeface="+mj-lt"/>
                <a:ea typeface="+mj-ea"/>
                <a:cs typeface="+mj-cs"/>
              </a:rPr>
              <a:t> </a:t>
            </a:r>
            <a:endParaRPr lang="en-GB" sz="1600" b="1" dirty="0">
              <a:solidFill>
                <a:srgbClr val="A50021"/>
              </a:solidFill>
              <a:latin typeface="+mj-lt"/>
              <a:ea typeface="+mj-ea"/>
              <a:cs typeface="+mj-cs"/>
            </a:endParaRPr>
          </a:p>
          <a:p>
            <a:pPr marL="0" indent="0">
              <a:buNone/>
            </a:pPr>
            <a:r>
              <a:rPr lang="en-US" sz="2200" b="1" dirty="0">
                <a:latin typeface="+mj-lt"/>
                <a:ea typeface="+mj-ea"/>
                <a:cs typeface="+mj-cs"/>
              </a:rPr>
              <a:t>Main results of these efforts</a:t>
            </a:r>
          </a:p>
          <a:p>
            <a:pPr>
              <a:spcBef>
                <a:spcPts val="600"/>
              </a:spcBef>
              <a:buFont typeface="Courier New" panose="02070309020205020404" pitchFamily="49" charset="0"/>
              <a:buChar char="o"/>
            </a:pPr>
            <a:r>
              <a:rPr lang="en-US" sz="2000" dirty="0">
                <a:latin typeface="+mj-lt"/>
              </a:rPr>
              <a:t>The focus of the first round of Peer Reviews (2006-2008) was laid on the principles dealing with the institutional environment and the dissemination policy of the NSIs and Eurostat (principles 1-6;15).</a:t>
            </a:r>
          </a:p>
          <a:p>
            <a:pPr>
              <a:spcBef>
                <a:spcPts val="600"/>
              </a:spcBef>
              <a:buFont typeface="Courier New" panose="02070309020205020404" pitchFamily="49" charset="0"/>
              <a:buChar char="o"/>
            </a:pPr>
            <a:r>
              <a:rPr lang="en-US" sz="2000" dirty="0">
                <a:latin typeface="+mj-lt"/>
              </a:rPr>
              <a:t>The reviews resulted in a number of recommended improvement actions for each NSI. </a:t>
            </a:r>
          </a:p>
          <a:p>
            <a:pPr>
              <a:spcBef>
                <a:spcPts val="600"/>
              </a:spcBef>
              <a:buFont typeface="Courier New" panose="02070309020205020404" pitchFamily="49" charset="0"/>
              <a:buChar char="o"/>
            </a:pPr>
            <a:r>
              <a:rPr lang="en-US" sz="2000" dirty="0">
                <a:latin typeface="+mj-lt"/>
              </a:rPr>
              <a:t>The progress made was subject of an annual monitoring by Eurostat and ESGAB. </a:t>
            </a:r>
          </a:p>
          <a:p>
            <a:pPr>
              <a:spcBef>
                <a:spcPts val="600"/>
              </a:spcBef>
              <a:buFont typeface="Courier New" panose="02070309020205020404" pitchFamily="49" charset="0"/>
              <a:buChar char="o"/>
            </a:pPr>
            <a:r>
              <a:rPr lang="en-US" sz="2000" dirty="0">
                <a:latin typeface="+mj-lt"/>
              </a:rPr>
              <a:t>In 2011 more than 60% of all recommended improvement actions (&gt; 650; among them 66 for Eurostat) were completed, </a:t>
            </a:r>
            <a:r>
              <a:rPr lang="en-US" sz="2000" b="1" dirty="0">
                <a:latin typeface="+mj-lt"/>
              </a:rPr>
              <a:t>but</a:t>
            </a:r>
            <a:r>
              <a:rPr lang="en-US" sz="2000" dirty="0">
                <a:latin typeface="+mj-lt"/>
              </a:rPr>
              <a:t> 275 remained open.</a:t>
            </a:r>
            <a:endParaRPr lang="en-US" sz="2000" dirty="0">
              <a:solidFill>
                <a:srgbClr val="FF0000"/>
              </a:solidFill>
              <a:latin typeface="+mj-lt"/>
            </a:endParaRPr>
          </a:p>
        </p:txBody>
      </p:sp>
      <p:sp>
        <p:nvSpPr>
          <p:cNvPr id="6" name="Foliennummernplatzhalter 4"/>
          <p:cNvSpPr>
            <a:spLocks noGrp="1"/>
          </p:cNvSpPr>
          <p:nvPr>
            <p:ph type="sldNum" sz="quarter" idx="11"/>
          </p:nvPr>
        </p:nvSpPr>
        <p:spPr/>
        <p:txBody>
          <a:bodyPr/>
          <a:lstStyle/>
          <a:p>
            <a:fld id="{181AE08E-DED8-4A85-B867-9A21D405E550}" type="slidenum">
              <a:rPr lang="de-DE" smtClean="0"/>
              <a:pPr/>
              <a:t>11</a:t>
            </a:fld>
            <a:endParaRPr lang="de-DE"/>
          </a:p>
        </p:txBody>
      </p:sp>
      <p:sp>
        <p:nvSpPr>
          <p:cNvPr id="385027" name="Rectangle 3"/>
          <p:cNvSpPr>
            <a:spLocks noChangeArrowheads="1"/>
          </p:cNvSpPr>
          <p:nvPr/>
        </p:nvSpPr>
        <p:spPr bwMode="auto">
          <a:xfrm>
            <a:off x="1524000" y="0"/>
            <a:ext cx="9144000" cy="476250"/>
          </a:xfrm>
          <a:prstGeom prst="rect">
            <a:avLst/>
          </a:prstGeom>
          <a:solidFill>
            <a:srgbClr val="EAEAEA"/>
          </a:solidFill>
          <a:ln w="9525">
            <a:noFill/>
            <a:miter lim="800000"/>
            <a:headEnd/>
            <a:tailEnd/>
          </a:ln>
          <a:effectLst/>
        </p:spPr>
        <p:txBody>
          <a:bodyPr wrap="none" anchor="ctr"/>
          <a:lstStyle/>
          <a:p>
            <a:pPr algn="ctr" eaLnBrk="1" hangingPunct="1"/>
            <a:endParaRPr lang="de-DE" sz="1600">
              <a:solidFill>
                <a:srgbClr val="6600FF"/>
              </a:solidFill>
            </a:endParaRPr>
          </a:p>
        </p:txBody>
      </p:sp>
      <p:sp>
        <p:nvSpPr>
          <p:cNvPr id="9" name="Rectangle 286"/>
          <p:cNvSpPr>
            <a:spLocks noChangeArrowheads="1"/>
          </p:cNvSpPr>
          <p:nvPr/>
        </p:nvSpPr>
        <p:spPr bwMode="auto">
          <a:xfrm>
            <a:off x="1524000" y="-11112"/>
            <a:ext cx="9144000" cy="692696"/>
          </a:xfrm>
          <a:prstGeom prst="rect">
            <a:avLst/>
          </a:prstGeom>
          <a:solidFill>
            <a:schemeClr val="accent3">
              <a:lumMod val="75000"/>
            </a:schemeClr>
          </a:solidFill>
          <a:ln w="9525">
            <a:noFill/>
            <a:miter lim="800000"/>
            <a:headEnd/>
            <a:tailEnd/>
          </a:ln>
          <a:effectLst/>
        </p:spPr>
        <p:txBody>
          <a:bodyPr wrap="none" anchor="ctr"/>
          <a:lstStyle/>
          <a:p>
            <a:pPr algn="ctr" eaLnBrk="1" hangingPunct="1"/>
            <a:r>
              <a:rPr lang="en-US" sz="1600" b="1">
                <a:solidFill>
                  <a:schemeClr val="accent2"/>
                </a:solidFill>
              </a:rPr>
              <a:t>Conference of European Statistics Stakeholders, Budapest, 20–21 October 2016</a:t>
            </a:r>
            <a:endParaRPr lang="en-GB" sz="1600" b="1">
              <a:solidFill>
                <a:schemeClr val="accent2"/>
              </a:solidFill>
            </a:endParaRPr>
          </a:p>
        </p:txBody>
      </p:sp>
      <p:sp>
        <p:nvSpPr>
          <p:cNvPr id="7" name="Rectangle 7"/>
          <p:cNvSpPr>
            <a:spLocks noChangeArrowheads="1"/>
          </p:cNvSpPr>
          <p:nvPr/>
        </p:nvSpPr>
        <p:spPr bwMode="auto">
          <a:xfrm>
            <a:off x="1524000" y="6381750"/>
            <a:ext cx="9144000" cy="476250"/>
          </a:xfrm>
          <a:prstGeom prst="rect">
            <a:avLst/>
          </a:prstGeom>
          <a:solidFill>
            <a:schemeClr val="bg2">
              <a:lumMod val="60000"/>
              <a:lumOff val="40000"/>
            </a:schemeClr>
          </a:solidFill>
          <a:ln w="9525">
            <a:solidFill>
              <a:schemeClr val="bg2">
                <a:lumMod val="60000"/>
                <a:lumOff val="40000"/>
              </a:schemeClr>
            </a:solidFill>
            <a:miter lim="800000"/>
            <a:headEnd/>
            <a:tailEnd/>
          </a:ln>
          <a:effectLst/>
        </p:spPr>
        <p:txBody>
          <a:bodyPr wrap="none" anchor="ctr"/>
          <a:lstStyle/>
          <a:p>
            <a:pPr eaLnBrk="1" hangingPunct="1"/>
            <a:r>
              <a:rPr lang="de-DE" sz="1600">
                <a:solidFill>
                  <a:schemeClr val="accent2"/>
                </a:solidFill>
              </a:rPr>
              <a:t>        Margit Epler</a:t>
            </a:r>
            <a:r>
              <a:rPr lang="de-DE" sz="1200">
                <a:solidFill>
                  <a:schemeClr val="accent2"/>
                </a:solidFill>
              </a:rPr>
              <a:t>, </a:t>
            </a:r>
            <a:r>
              <a:rPr lang="en-GB" sz="1600">
                <a:solidFill>
                  <a:schemeClr val="accent2"/>
                </a:solidFill>
              </a:rPr>
              <a:t>Josef Richter                    October 2016                                                            </a:t>
            </a:r>
            <a:fld id="{DBEEC5D0-456D-4D3D-9871-324FB1F1892C}" type="slidenum">
              <a:rPr lang="en-GB" sz="1600">
                <a:solidFill>
                  <a:schemeClr val="accent2"/>
                </a:solidFill>
              </a:rPr>
              <a:pPr eaLnBrk="1" hangingPunct="1"/>
              <a:t>11</a:t>
            </a:fld>
            <a:endParaRPr lang="en-GB" sz="1600">
              <a:solidFill>
                <a:schemeClr val="accent2"/>
              </a:solidFill>
            </a:endParaRPr>
          </a:p>
        </p:txBody>
      </p:sp>
    </p:spTree>
    <p:extLst>
      <p:ext uri="{BB962C8B-B14F-4D97-AF65-F5344CB8AC3E}">
        <p14:creationId xmlns:p14="http://schemas.microsoft.com/office/powerpoint/2010/main" val="276483468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1981200" y="274638"/>
            <a:ext cx="8229600" cy="254000"/>
          </a:xfrm>
        </p:spPr>
        <p:txBody>
          <a:bodyPr/>
          <a:lstStyle/>
          <a:p>
            <a:endParaRPr lang="de-DE"/>
          </a:p>
        </p:txBody>
      </p:sp>
      <p:sp>
        <p:nvSpPr>
          <p:cNvPr id="385026" name="Rectangle 2"/>
          <p:cNvSpPr>
            <a:spLocks noGrp="1" noChangeArrowheads="1"/>
          </p:cNvSpPr>
          <p:nvPr>
            <p:ph type="body" idx="1"/>
          </p:nvPr>
        </p:nvSpPr>
        <p:spPr>
          <a:xfrm>
            <a:off x="2209800" y="901840"/>
            <a:ext cx="7772400" cy="5741442"/>
          </a:xfrm>
        </p:spPr>
        <p:txBody>
          <a:bodyPr/>
          <a:lstStyle/>
          <a:p>
            <a:pPr marL="0" indent="0">
              <a:buNone/>
            </a:pPr>
            <a:r>
              <a:rPr lang="en-GB" b="1" dirty="0">
                <a:solidFill>
                  <a:srgbClr val="A50021"/>
                </a:solidFill>
                <a:latin typeface="+mj-lt"/>
                <a:ea typeface="+mj-ea"/>
                <a:cs typeface="+mj-cs"/>
              </a:rPr>
              <a:t>Governance </a:t>
            </a:r>
          </a:p>
          <a:p>
            <a:pPr marL="0" indent="0">
              <a:buNone/>
            </a:pPr>
            <a:endParaRPr lang="en-GB" sz="1600" b="1" dirty="0">
              <a:solidFill>
                <a:srgbClr val="A50021"/>
              </a:solidFill>
              <a:latin typeface="+mj-lt"/>
              <a:ea typeface="+mj-ea"/>
              <a:cs typeface="+mj-cs"/>
            </a:endParaRPr>
          </a:p>
          <a:p>
            <a:pPr marL="0" indent="0">
              <a:buNone/>
            </a:pPr>
            <a:r>
              <a:rPr lang="en-US" sz="2200" b="1" dirty="0">
                <a:latin typeface="+mj-lt"/>
                <a:ea typeface="+mj-ea"/>
                <a:cs typeface="+mj-cs"/>
              </a:rPr>
              <a:t>Main results of these efforts</a:t>
            </a:r>
          </a:p>
          <a:p>
            <a:pPr>
              <a:spcBef>
                <a:spcPts val="500"/>
              </a:spcBef>
              <a:buFont typeface="Courier New" panose="02070309020205020404" pitchFamily="49" charset="0"/>
              <a:buChar char="o"/>
            </a:pPr>
            <a:r>
              <a:rPr lang="en-US" sz="2000" dirty="0">
                <a:latin typeface="+mj-lt"/>
              </a:rPr>
              <a:t>The second round of Peer Reviews (2013-2015) was audit-inspired and covered all principles and indicators of the Code of Practice as well as coordination aspects. </a:t>
            </a:r>
          </a:p>
          <a:p>
            <a:pPr>
              <a:spcBef>
                <a:spcPts val="500"/>
              </a:spcBef>
              <a:buFont typeface="Courier New" panose="02070309020205020404" pitchFamily="49" charset="0"/>
              <a:buChar char="o"/>
            </a:pPr>
            <a:r>
              <a:rPr lang="en-US" sz="2000" dirty="0">
                <a:latin typeface="+mj-lt"/>
              </a:rPr>
              <a:t>Therefore, a number of other national authorities responsible for producing European statistics were assessed, also.</a:t>
            </a:r>
          </a:p>
          <a:p>
            <a:pPr>
              <a:spcBef>
                <a:spcPts val="500"/>
              </a:spcBef>
              <a:buFont typeface="Courier New" panose="02070309020205020404" pitchFamily="49" charset="0"/>
              <a:buChar char="o"/>
            </a:pPr>
            <a:r>
              <a:rPr lang="en-US" sz="2000" dirty="0">
                <a:latin typeface="+mj-lt"/>
              </a:rPr>
              <a:t>Again the assessments were conducted by independent peer reviewers, with Eurostat being reviewed by ESGAB.</a:t>
            </a:r>
          </a:p>
          <a:p>
            <a:pPr>
              <a:spcBef>
                <a:spcPts val="500"/>
              </a:spcBef>
              <a:buFont typeface="Courier New" panose="02070309020205020404" pitchFamily="49" charset="0"/>
              <a:buChar char="o"/>
            </a:pPr>
            <a:r>
              <a:rPr lang="en-US" sz="2000" dirty="0">
                <a:latin typeface="+mj-lt"/>
              </a:rPr>
              <a:t>The Peer Reviews led to 707 recommendations, an average of 21 per country/Eurostat. </a:t>
            </a:r>
            <a:endParaRPr lang="en-US" sz="2000" strike="sngStrike" dirty="0">
              <a:solidFill>
                <a:srgbClr val="FF0000"/>
              </a:solidFill>
              <a:highlight>
                <a:srgbClr val="FFFF00"/>
              </a:highlight>
              <a:latin typeface="+mj-lt"/>
            </a:endParaRPr>
          </a:p>
          <a:p>
            <a:pPr>
              <a:spcBef>
                <a:spcPts val="500"/>
              </a:spcBef>
              <a:buFont typeface="Courier New" panose="02070309020205020404" pitchFamily="49" charset="0"/>
              <a:buChar char="o"/>
            </a:pPr>
            <a:r>
              <a:rPr lang="en-US" sz="2000" dirty="0">
                <a:latin typeface="+mj-lt"/>
              </a:rPr>
              <a:t>9 % (65) of the recommendations refer to major cases of non-compliance with the Code of Practice such as impartiality, dissemination, professional </a:t>
            </a:r>
            <a:r>
              <a:rPr lang="en-US" sz="2000" dirty="0">
                <a:latin typeface="+mj-lt"/>
              </a:rPr>
              <a:t>independence.</a:t>
            </a:r>
            <a:endParaRPr lang="en-US" sz="2000" dirty="0">
              <a:latin typeface="+mj-lt"/>
            </a:endParaRPr>
          </a:p>
        </p:txBody>
      </p:sp>
      <p:sp>
        <p:nvSpPr>
          <p:cNvPr id="6" name="Foliennummernplatzhalter 4"/>
          <p:cNvSpPr>
            <a:spLocks noGrp="1"/>
          </p:cNvSpPr>
          <p:nvPr>
            <p:ph type="sldNum" sz="quarter" idx="11"/>
          </p:nvPr>
        </p:nvSpPr>
        <p:spPr/>
        <p:txBody>
          <a:bodyPr/>
          <a:lstStyle/>
          <a:p>
            <a:fld id="{181AE08E-DED8-4A85-B867-9A21D405E550}" type="slidenum">
              <a:rPr lang="de-DE" smtClean="0"/>
              <a:pPr/>
              <a:t>12</a:t>
            </a:fld>
            <a:endParaRPr lang="de-DE"/>
          </a:p>
        </p:txBody>
      </p:sp>
      <p:sp>
        <p:nvSpPr>
          <p:cNvPr id="385027" name="Rectangle 3"/>
          <p:cNvSpPr>
            <a:spLocks noChangeArrowheads="1"/>
          </p:cNvSpPr>
          <p:nvPr/>
        </p:nvSpPr>
        <p:spPr bwMode="auto">
          <a:xfrm>
            <a:off x="1524000" y="0"/>
            <a:ext cx="9144000" cy="476250"/>
          </a:xfrm>
          <a:prstGeom prst="rect">
            <a:avLst/>
          </a:prstGeom>
          <a:solidFill>
            <a:srgbClr val="EAEAEA"/>
          </a:solidFill>
          <a:ln w="9525">
            <a:noFill/>
            <a:miter lim="800000"/>
            <a:headEnd/>
            <a:tailEnd/>
          </a:ln>
          <a:effectLst/>
        </p:spPr>
        <p:txBody>
          <a:bodyPr wrap="none" anchor="ctr"/>
          <a:lstStyle/>
          <a:p>
            <a:pPr algn="ctr" eaLnBrk="1" hangingPunct="1"/>
            <a:endParaRPr lang="de-DE" sz="1600">
              <a:solidFill>
                <a:srgbClr val="6600FF"/>
              </a:solidFill>
            </a:endParaRPr>
          </a:p>
        </p:txBody>
      </p:sp>
      <p:sp>
        <p:nvSpPr>
          <p:cNvPr id="9" name="Rectangle 286"/>
          <p:cNvSpPr>
            <a:spLocks noChangeArrowheads="1"/>
          </p:cNvSpPr>
          <p:nvPr/>
        </p:nvSpPr>
        <p:spPr bwMode="auto">
          <a:xfrm>
            <a:off x="1524000" y="-11112"/>
            <a:ext cx="9144000" cy="692696"/>
          </a:xfrm>
          <a:prstGeom prst="rect">
            <a:avLst/>
          </a:prstGeom>
          <a:solidFill>
            <a:schemeClr val="accent3">
              <a:lumMod val="75000"/>
            </a:schemeClr>
          </a:solidFill>
          <a:ln w="9525">
            <a:noFill/>
            <a:miter lim="800000"/>
            <a:headEnd/>
            <a:tailEnd/>
          </a:ln>
          <a:effectLst/>
        </p:spPr>
        <p:txBody>
          <a:bodyPr wrap="none" anchor="ctr"/>
          <a:lstStyle/>
          <a:p>
            <a:pPr algn="ctr" eaLnBrk="1" hangingPunct="1"/>
            <a:r>
              <a:rPr lang="en-US" sz="1600" b="1">
                <a:solidFill>
                  <a:schemeClr val="accent2"/>
                </a:solidFill>
              </a:rPr>
              <a:t>Conference of European Statistics Stakeholders, Budapest, 20–21 October 2016</a:t>
            </a:r>
            <a:endParaRPr lang="en-GB" sz="1600" b="1">
              <a:solidFill>
                <a:schemeClr val="accent2"/>
              </a:solidFill>
            </a:endParaRPr>
          </a:p>
        </p:txBody>
      </p:sp>
      <p:sp>
        <p:nvSpPr>
          <p:cNvPr id="7" name="Rectangle 7"/>
          <p:cNvSpPr>
            <a:spLocks noChangeArrowheads="1"/>
          </p:cNvSpPr>
          <p:nvPr/>
        </p:nvSpPr>
        <p:spPr bwMode="auto">
          <a:xfrm>
            <a:off x="1524000" y="6381750"/>
            <a:ext cx="9144000" cy="476250"/>
          </a:xfrm>
          <a:prstGeom prst="rect">
            <a:avLst/>
          </a:prstGeom>
          <a:solidFill>
            <a:schemeClr val="bg2">
              <a:lumMod val="60000"/>
              <a:lumOff val="40000"/>
            </a:schemeClr>
          </a:solidFill>
          <a:ln w="9525">
            <a:solidFill>
              <a:schemeClr val="bg2">
                <a:lumMod val="60000"/>
                <a:lumOff val="40000"/>
              </a:schemeClr>
            </a:solidFill>
            <a:miter lim="800000"/>
            <a:headEnd/>
            <a:tailEnd/>
          </a:ln>
          <a:effectLst/>
        </p:spPr>
        <p:txBody>
          <a:bodyPr wrap="none" anchor="ctr"/>
          <a:lstStyle/>
          <a:p>
            <a:pPr eaLnBrk="1" hangingPunct="1"/>
            <a:r>
              <a:rPr lang="de-DE" sz="1600">
                <a:solidFill>
                  <a:schemeClr val="accent2"/>
                </a:solidFill>
              </a:rPr>
              <a:t>        Margit Epler</a:t>
            </a:r>
            <a:r>
              <a:rPr lang="de-DE" sz="1200">
                <a:solidFill>
                  <a:schemeClr val="accent2"/>
                </a:solidFill>
              </a:rPr>
              <a:t>, </a:t>
            </a:r>
            <a:r>
              <a:rPr lang="en-GB" sz="1600">
                <a:solidFill>
                  <a:schemeClr val="accent2"/>
                </a:solidFill>
              </a:rPr>
              <a:t>Josef Richter                    October 2016                                                            </a:t>
            </a:r>
            <a:fld id="{DBEEC5D0-456D-4D3D-9871-324FB1F1892C}" type="slidenum">
              <a:rPr lang="en-GB" sz="1600">
                <a:solidFill>
                  <a:schemeClr val="accent2"/>
                </a:solidFill>
              </a:rPr>
              <a:pPr eaLnBrk="1" hangingPunct="1"/>
              <a:t>12</a:t>
            </a:fld>
            <a:endParaRPr lang="en-GB" sz="1600">
              <a:solidFill>
                <a:schemeClr val="accent2"/>
              </a:solidFill>
            </a:endParaRPr>
          </a:p>
        </p:txBody>
      </p:sp>
    </p:spTree>
    <p:extLst>
      <p:ext uri="{BB962C8B-B14F-4D97-AF65-F5344CB8AC3E}">
        <p14:creationId xmlns:p14="http://schemas.microsoft.com/office/powerpoint/2010/main" val="399031683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4"/>
          <p:cNvSpPr>
            <a:spLocks noGrp="1"/>
          </p:cNvSpPr>
          <p:nvPr>
            <p:ph type="sldNum" sz="quarter" idx="11"/>
          </p:nvPr>
        </p:nvSpPr>
        <p:spPr/>
        <p:txBody>
          <a:bodyPr/>
          <a:lstStyle/>
          <a:p>
            <a:fld id="{181AE08E-DED8-4A85-B867-9A21D405E550}" type="slidenum">
              <a:rPr lang="de-DE"/>
              <a:pPr/>
              <a:t>13</a:t>
            </a:fld>
            <a:endParaRPr lang="de-DE"/>
          </a:p>
        </p:txBody>
      </p:sp>
      <p:sp>
        <p:nvSpPr>
          <p:cNvPr id="385026" name="Rectangle 2"/>
          <p:cNvSpPr>
            <a:spLocks noGrp="1" noChangeArrowheads="1"/>
          </p:cNvSpPr>
          <p:nvPr>
            <p:ph type="body" idx="1"/>
          </p:nvPr>
        </p:nvSpPr>
        <p:spPr>
          <a:xfrm>
            <a:off x="1775520" y="906984"/>
            <a:ext cx="8640960" cy="4827587"/>
          </a:xfrm>
        </p:spPr>
        <p:txBody>
          <a:bodyPr/>
          <a:lstStyle/>
          <a:p>
            <a:pPr>
              <a:spcBef>
                <a:spcPts val="0"/>
              </a:spcBef>
              <a:buNone/>
            </a:pPr>
            <a:r>
              <a:rPr lang="en-GB" b="1" dirty="0">
                <a:solidFill>
                  <a:srgbClr val="A50021"/>
                </a:solidFill>
                <a:latin typeface="+mj-lt"/>
                <a:ea typeface="+mj-ea"/>
                <a:cs typeface="+mj-cs"/>
              </a:rPr>
              <a:t>Principles - Missing elements</a:t>
            </a:r>
          </a:p>
          <a:p>
            <a:pPr>
              <a:spcBef>
                <a:spcPts val="0"/>
              </a:spcBef>
              <a:buNone/>
            </a:pPr>
            <a:endParaRPr lang="de-AT" sz="1600" b="1" dirty="0">
              <a:solidFill>
                <a:srgbClr val="A50021"/>
              </a:solidFill>
              <a:latin typeface="+mj-lt"/>
              <a:ea typeface="+mj-ea"/>
              <a:cs typeface="+mj-cs"/>
            </a:endParaRPr>
          </a:p>
          <a:p>
            <a:pPr>
              <a:spcBef>
                <a:spcPts val="600"/>
              </a:spcBef>
              <a:buFont typeface="Courier New" panose="02070309020205020404" pitchFamily="49" charset="0"/>
              <a:buChar char="o"/>
            </a:pPr>
            <a:r>
              <a:rPr lang="en-US" sz="2200" dirty="0">
                <a:latin typeface="+mj-lt"/>
              </a:rPr>
              <a:t>The provisions of the European Statistical law and the principles of the Code of Practice determine how European statistics should be produced and disseminated. </a:t>
            </a:r>
            <a:endParaRPr lang="en-US" sz="800" b="1" dirty="0">
              <a:latin typeface="+mj-lt"/>
            </a:endParaRPr>
          </a:p>
          <a:p>
            <a:pPr>
              <a:spcBef>
                <a:spcPts val="600"/>
              </a:spcBef>
              <a:buFont typeface="Courier New" panose="02070309020205020404" pitchFamily="49" charset="0"/>
              <a:buChar char="o"/>
            </a:pPr>
            <a:r>
              <a:rPr lang="en-US" sz="2200" dirty="0">
                <a:latin typeface="+mj-lt"/>
              </a:rPr>
              <a:t>They can be seen as the perception of ‘statistical culture’ by the European legislators for the purpose of European statistics</a:t>
            </a:r>
            <a:r>
              <a:rPr lang="en-US" sz="2400" b="1" dirty="0">
                <a:latin typeface="+mj-lt"/>
              </a:rPr>
              <a:t>.</a:t>
            </a:r>
            <a:endParaRPr lang="en-US" sz="800" b="1" dirty="0">
              <a:latin typeface="+mj-lt"/>
            </a:endParaRPr>
          </a:p>
          <a:p>
            <a:pPr>
              <a:spcBef>
                <a:spcPts val="600"/>
              </a:spcBef>
              <a:buFont typeface="Courier New" panose="02070309020205020404" pitchFamily="49" charset="0"/>
              <a:buChar char="o"/>
            </a:pPr>
            <a:r>
              <a:rPr lang="en-US" sz="2200" dirty="0">
                <a:latin typeface="+mj-lt"/>
              </a:rPr>
              <a:t>The question arises: Do these provisions and principles cover all relevant dimensions of ‘statistical culture’?</a:t>
            </a:r>
            <a:endParaRPr lang="en-US" sz="800" dirty="0">
              <a:latin typeface="+mj-lt"/>
            </a:endParaRPr>
          </a:p>
          <a:p>
            <a:pPr>
              <a:spcBef>
                <a:spcPts val="600"/>
              </a:spcBef>
              <a:buFont typeface="Courier New" panose="02070309020205020404" pitchFamily="49" charset="0"/>
              <a:buChar char="o"/>
            </a:pPr>
            <a:r>
              <a:rPr lang="en-US" sz="2200" dirty="0">
                <a:latin typeface="+mj-lt"/>
              </a:rPr>
              <a:t>Need the statisticians and the academic world in general add other elements?</a:t>
            </a:r>
            <a:endParaRPr lang="en-US" sz="800" dirty="0">
              <a:latin typeface="+mj-lt"/>
            </a:endParaRPr>
          </a:p>
          <a:p>
            <a:pPr>
              <a:spcBef>
                <a:spcPts val="600"/>
              </a:spcBef>
              <a:buFont typeface="Courier New" panose="02070309020205020404" pitchFamily="49" charset="0"/>
              <a:buChar char="o"/>
            </a:pPr>
            <a:r>
              <a:rPr lang="en-US" sz="2200" dirty="0">
                <a:latin typeface="+mj-lt"/>
              </a:rPr>
              <a:t>Do we need additional institutions to enhance ‘statistical culture’?</a:t>
            </a:r>
          </a:p>
        </p:txBody>
      </p:sp>
      <p:sp>
        <p:nvSpPr>
          <p:cNvPr id="385027" name="Rectangle 3"/>
          <p:cNvSpPr>
            <a:spLocks noChangeArrowheads="1"/>
          </p:cNvSpPr>
          <p:nvPr/>
        </p:nvSpPr>
        <p:spPr bwMode="auto">
          <a:xfrm>
            <a:off x="1524000" y="0"/>
            <a:ext cx="9144000" cy="476250"/>
          </a:xfrm>
          <a:prstGeom prst="rect">
            <a:avLst/>
          </a:prstGeom>
          <a:solidFill>
            <a:srgbClr val="EAEAEA"/>
          </a:solidFill>
          <a:ln w="9525">
            <a:noFill/>
            <a:miter lim="800000"/>
            <a:headEnd/>
            <a:tailEnd/>
          </a:ln>
          <a:effectLst/>
        </p:spPr>
        <p:txBody>
          <a:bodyPr wrap="none" anchor="ctr"/>
          <a:lstStyle/>
          <a:p>
            <a:pPr algn="ctr" eaLnBrk="1" hangingPunct="1"/>
            <a:endParaRPr lang="de-DE" sz="1600">
              <a:solidFill>
                <a:srgbClr val="6600FF"/>
              </a:solidFill>
            </a:endParaRPr>
          </a:p>
        </p:txBody>
      </p:sp>
      <p:sp>
        <p:nvSpPr>
          <p:cNvPr id="9" name="Rectangle 286"/>
          <p:cNvSpPr>
            <a:spLocks noChangeArrowheads="1"/>
          </p:cNvSpPr>
          <p:nvPr/>
        </p:nvSpPr>
        <p:spPr bwMode="auto">
          <a:xfrm>
            <a:off x="1524000" y="0"/>
            <a:ext cx="9144000" cy="692696"/>
          </a:xfrm>
          <a:prstGeom prst="rect">
            <a:avLst/>
          </a:prstGeom>
          <a:solidFill>
            <a:schemeClr val="accent3">
              <a:lumMod val="75000"/>
            </a:schemeClr>
          </a:solidFill>
          <a:ln w="9525">
            <a:noFill/>
            <a:miter lim="800000"/>
            <a:headEnd/>
            <a:tailEnd/>
          </a:ln>
          <a:effectLst/>
        </p:spPr>
        <p:txBody>
          <a:bodyPr wrap="none" anchor="ctr"/>
          <a:lstStyle/>
          <a:p>
            <a:pPr algn="ctr" eaLnBrk="1" hangingPunct="1"/>
            <a:r>
              <a:rPr lang="en-US" sz="1600" b="1">
                <a:solidFill>
                  <a:schemeClr val="accent2"/>
                </a:solidFill>
              </a:rPr>
              <a:t>Conference of European Statistics Stakeholders, Budapest, 20–21 October 2016</a:t>
            </a:r>
            <a:endParaRPr lang="en-GB" sz="1600" b="1">
              <a:solidFill>
                <a:schemeClr val="accent2"/>
              </a:solidFill>
            </a:endParaRPr>
          </a:p>
        </p:txBody>
      </p:sp>
      <p:sp>
        <p:nvSpPr>
          <p:cNvPr id="7" name="Rectangle 7"/>
          <p:cNvSpPr>
            <a:spLocks noChangeArrowheads="1"/>
          </p:cNvSpPr>
          <p:nvPr/>
        </p:nvSpPr>
        <p:spPr bwMode="auto">
          <a:xfrm>
            <a:off x="1524000" y="6381750"/>
            <a:ext cx="9144000" cy="476250"/>
          </a:xfrm>
          <a:prstGeom prst="rect">
            <a:avLst/>
          </a:prstGeom>
          <a:solidFill>
            <a:schemeClr val="bg2">
              <a:lumMod val="60000"/>
              <a:lumOff val="40000"/>
            </a:schemeClr>
          </a:solidFill>
          <a:ln w="9525">
            <a:solidFill>
              <a:schemeClr val="bg2">
                <a:lumMod val="60000"/>
                <a:lumOff val="40000"/>
              </a:schemeClr>
            </a:solidFill>
            <a:miter lim="800000"/>
            <a:headEnd/>
            <a:tailEnd/>
          </a:ln>
          <a:effectLst/>
        </p:spPr>
        <p:txBody>
          <a:bodyPr wrap="none" anchor="ctr"/>
          <a:lstStyle/>
          <a:p>
            <a:pPr eaLnBrk="1" hangingPunct="1"/>
            <a:r>
              <a:rPr lang="de-DE" sz="1600">
                <a:solidFill>
                  <a:schemeClr val="accent2"/>
                </a:solidFill>
              </a:rPr>
              <a:t>        Margit </a:t>
            </a:r>
            <a:r>
              <a:rPr lang="de-DE" sz="1600" err="1">
                <a:solidFill>
                  <a:schemeClr val="accent2"/>
                </a:solidFill>
              </a:rPr>
              <a:t>Epler</a:t>
            </a:r>
            <a:r>
              <a:rPr lang="de-DE" sz="1200">
                <a:solidFill>
                  <a:schemeClr val="accent2"/>
                </a:solidFill>
              </a:rPr>
              <a:t>, </a:t>
            </a:r>
            <a:r>
              <a:rPr lang="en-GB" sz="1600">
                <a:solidFill>
                  <a:schemeClr val="accent2"/>
                </a:solidFill>
              </a:rPr>
              <a:t>Josef Richter                    October 2016                                                            </a:t>
            </a:r>
            <a:fld id="{DBEEC5D0-456D-4D3D-9871-324FB1F1892C}" type="slidenum">
              <a:rPr lang="en-GB" sz="1600">
                <a:solidFill>
                  <a:schemeClr val="accent2"/>
                </a:solidFill>
              </a:rPr>
              <a:pPr eaLnBrk="1" hangingPunct="1"/>
              <a:t>13</a:t>
            </a:fld>
            <a:endParaRPr lang="en-GB" sz="1600">
              <a:solidFill>
                <a:schemeClr val="accent2"/>
              </a:solidFill>
            </a:endParaRPr>
          </a:p>
        </p:txBody>
      </p:sp>
    </p:spTree>
    <p:extLst>
      <p:ext uri="{BB962C8B-B14F-4D97-AF65-F5344CB8AC3E}">
        <p14:creationId xmlns:p14="http://schemas.microsoft.com/office/powerpoint/2010/main" val="360501915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4"/>
          <p:cNvSpPr>
            <a:spLocks noGrp="1"/>
          </p:cNvSpPr>
          <p:nvPr>
            <p:ph type="sldNum" sz="quarter" idx="11"/>
          </p:nvPr>
        </p:nvSpPr>
        <p:spPr/>
        <p:txBody>
          <a:bodyPr/>
          <a:lstStyle/>
          <a:p>
            <a:fld id="{181AE08E-DED8-4A85-B867-9A21D405E550}" type="slidenum">
              <a:rPr lang="de-DE"/>
              <a:pPr/>
              <a:t>14</a:t>
            </a:fld>
            <a:endParaRPr lang="de-DE"/>
          </a:p>
        </p:txBody>
      </p:sp>
      <p:sp>
        <p:nvSpPr>
          <p:cNvPr id="385026" name="Rectangle 2"/>
          <p:cNvSpPr>
            <a:spLocks noGrp="1" noChangeArrowheads="1"/>
          </p:cNvSpPr>
          <p:nvPr>
            <p:ph type="body" idx="1"/>
          </p:nvPr>
        </p:nvSpPr>
        <p:spPr>
          <a:xfrm>
            <a:off x="1775520" y="977035"/>
            <a:ext cx="8640960" cy="5112568"/>
          </a:xfrm>
        </p:spPr>
        <p:txBody>
          <a:bodyPr/>
          <a:lstStyle/>
          <a:p>
            <a:pPr>
              <a:spcBef>
                <a:spcPts val="0"/>
              </a:spcBef>
              <a:buNone/>
            </a:pPr>
            <a:r>
              <a:rPr lang="en-GB" b="1" dirty="0">
                <a:solidFill>
                  <a:srgbClr val="A50021"/>
                </a:solidFill>
                <a:latin typeface="+mj-lt"/>
                <a:ea typeface="+mj-ea"/>
                <a:cs typeface="+mj-cs"/>
              </a:rPr>
              <a:t>Missing elements</a:t>
            </a:r>
          </a:p>
          <a:p>
            <a:pPr>
              <a:spcBef>
                <a:spcPts val="0"/>
              </a:spcBef>
              <a:buNone/>
            </a:pPr>
            <a:endParaRPr lang="de-AT" sz="1600" b="1" dirty="0">
              <a:solidFill>
                <a:srgbClr val="A50021"/>
              </a:solidFill>
              <a:latin typeface="+mj-lt"/>
              <a:ea typeface="+mj-ea"/>
              <a:cs typeface="+mj-cs"/>
            </a:endParaRPr>
          </a:p>
          <a:p>
            <a:pPr marL="0" indent="0">
              <a:spcBef>
                <a:spcPts val="0"/>
              </a:spcBef>
              <a:buNone/>
            </a:pPr>
            <a:r>
              <a:rPr lang="en-US" sz="2400" b="1" dirty="0">
                <a:latin typeface="+mj-lt"/>
              </a:rPr>
              <a:t>Statisticians should try to avoid unrealistic expectations </a:t>
            </a:r>
          </a:p>
          <a:p>
            <a:pPr>
              <a:spcBef>
                <a:spcPts val="0"/>
              </a:spcBef>
              <a:buFont typeface="Courier New" pitchFamily="49" charset="0"/>
              <a:buChar char="o"/>
            </a:pPr>
            <a:endParaRPr lang="en-US" sz="800" dirty="0">
              <a:latin typeface="+mj-lt"/>
            </a:endParaRPr>
          </a:p>
          <a:p>
            <a:pPr>
              <a:spcBef>
                <a:spcPts val="600"/>
              </a:spcBef>
              <a:buFont typeface="Courier New" pitchFamily="49" charset="0"/>
              <a:buChar char="o"/>
            </a:pPr>
            <a:r>
              <a:rPr lang="en-US" sz="2200" dirty="0">
                <a:latin typeface="+mj-lt"/>
              </a:rPr>
              <a:t>As a reaction to the obvious tendency of policy makers to formulate their political objectives in terms of precise target values and thresholds for statistical indicators statisticians should make clear which degree of comparability and accuracy of measurement can be accomplished.</a:t>
            </a:r>
            <a:endParaRPr lang="en-US" sz="800" dirty="0">
              <a:latin typeface="+mj-lt"/>
            </a:endParaRPr>
          </a:p>
          <a:p>
            <a:pPr>
              <a:spcBef>
                <a:spcPts val="600"/>
              </a:spcBef>
              <a:buFont typeface="Courier New" pitchFamily="49" charset="0"/>
              <a:buChar char="o"/>
            </a:pPr>
            <a:r>
              <a:rPr lang="en-US" sz="2200" dirty="0">
                <a:latin typeface="+mj-lt"/>
              </a:rPr>
              <a:t>The trade-off between timeliness and accuracy should not be neglected.</a:t>
            </a:r>
          </a:p>
          <a:p>
            <a:pPr>
              <a:spcBef>
                <a:spcPts val="600"/>
              </a:spcBef>
              <a:buFont typeface="Courier New" pitchFamily="49" charset="0"/>
              <a:buChar char="o"/>
            </a:pPr>
            <a:r>
              <a:rPr lang="en-US" sz="2200" dirty="0">
                <a:latin typeface="+mj-lt"/>
              </a:rPr>
              <a:t>The characteristics of many statistical results do not allow ranking in a meaningful way.</a:t>
            </a:r>
            <a:endParaRPr lang="en-US" sz="800" dirty="0">
              <a:latin typeface="+mj-lt"/>
            </a:endParaRPr>
          </a:p>
          <a:p>
            <a:pPr>
              <a:spcBef>
                <a:spcPts val="600"/>
              </a:spcBef>
              <a:buFont typeface="Courier New" pitchFamily="49" charset="0"/>
              <a:buChar char="o"/>
            </a:pPr>
            <a:r>
              <a:rPr lang="en-US" sz="2200" dirty="0">
                <a:latin typeface="+mj-lt"/>
              </a:rPr>
              <a:t>Statisticians should resist the temptation that ‘everything goes</a:t>
            </a:r>
            <a:r>
              <a:rPr lang="en-US" sz="2400" dirty="0">
                <a:latin typeface="+mj-lt"/>
              </a:rPr>
              <a:t>’. </a:t>
            </a:r>
          </a:p>
          <a:p>
            <a:pPr>
              <a:spcBef>
                <a:spcPts val="0"/>
              </a:spcBef>
              <a:buFont typeface="Courier New" pitchFamily="49" charset="0"/>
              <a:buChar char="o"/>
            </a:pPr>
            <a:endParaRPr lang="en-US" sz="2400" dirty="0">
              <a:latin typeface="+mj-lt"/>
            </a:endParaRPr>
          </a:p>
        </p:txBody>
      </p:sp>
      <p:sp>
        <p:nvSpPr>
          <p:cNvPr id="385027" name="Rectangle 3"/>
          <p:cNvSpPr>
            <a:spLocks noChangeArrowheads="1"/>
          </p:cNvSpPr>
          <p:nvPr/>
        </p:nvSpPr>
        <p:spPr bwMode="auto">
          <a:xfrm>
            <a:off x="1524000" y="0"/>
            <a:ext cx="9144000" cy="476250"/>
          </a:xfrm>
          <a:prstGeom prst="rect">
            <a:avLst/>
          </a:prstGeom>
          <a:solidFill>
            <a:srgbClr val="EAEAEA"/>
          </a:solidFill>
          <a:ln w="9525">
            <a:noFill/>
            <a:miter lim="800000"/>
            <a:headEnd/>
            <a:tailEnd/>
          </a:ln>
          <a:effectLst/>
        </p:spPr>
        <p:txBody>
          <a:bodyPr wrap="none" anchor="ctr"/>
          <a:lstStyle/>
          <a:p>
            <a:pPr algn="ctr" eaLnBrk="1" hangingPunct="1"/>
            <a:endParaRPr lang="de-DE" sz="1600">
              <a:solidFill>
                <a:srgbClr val="6600FF"/>
              </a:solidFill>
            </a:endParaRPr>
          </a:p>
        </p:txBody>
      </p:sp>
      <p:sp>
        <p:nvSpPr>
          <p:cNvPr id="9" name="Rectangle 286"/>
          <p:cNvSpPr>
            <a:spLocks noChangeArrowheads="1"/>
          </p:cNvSpPr>
          <p:nvPr/>
        </p:nvSpPr>
        <p:spPr bwMode="auto">
          <a:xfrm>
            <a:off x="1524000" y="0"/>
            <a:ext cx="9144000" cy="692696"/>
          </a:xfrm>
          <a:prstGeom prst="rect">
            <a:avLst/>
          </a:prstGeom>
          <a:solidFill>
            <a:schemeClr val="accent3">
              <a:lumMod val="75000"/>
            </a:schemeClr>
          </a:solidFill>
          <a:ln w="9525">
            <a:noFill/>
            <a:miter lim="800000"/>
            <a:headEnd/>
            <a:tailEnd/>
          </a:ln>
          <a:effectLst/>
        </p:spPr>
        <p:txBody>
          <a:bodyPr wrap="none" anchor="ctr"/>
          <a:lstStyle/>
          <a:p>
            <a:pPr algn="ctr" eaLnBrk="1" hangingPunct="1"/>
            <a:r>
              <a:rPr lang="en-US" sz="1600" b="1">
                <a:solidFill>
                  <a:schemeClr val="accent2"/>
                </a:solidFill>
              </a:rPr>
              <a:t>Conference of European Statistics Stakeholders, Budapest, 20–21 October 2016</a:t>
            </a:r>
            <a:endParaRPr lang="en-GB" sz="1600" b="1">
              <a:solidFill>
                <a:schemeClr val="accent2"/>
              </a:solidFill>
            </a:endParaRPr>
          </a:p>
        </p:txBody>
      </p:sp>
      <p:sp>
        <p:nvSpPr>
          <p:cNvPr id="7" name="Rectangle 7"/>
          <p:cNvSpPr>
            <a:spLocks noChangeArrowheads="1"/>
          </p:cNvSpPr>
          <p:nvPr/>
        </p:nvSpPr>
        <p:spPr bwMode="auto">
          <a:xfrm>
            <a:off x="1524000" y="6381750"/>
            <a:ext cx="9144000" cy="476250"/>
          </a:xfrm>
          <a:prstGeom prst="rect">
            <a:avLst/>
          </a:prstGeom>
          <a:solidFill>
            <a:schemeClr val="bg2">
              <a:lumMod val="60000"/>
              <a:lumOff val="40000"/>
            </a:schemeClr>
          </a:solidFill>
          <a:ln w="9525">
            <a:solidFill>
              <a:schemeClr val="bg2">
                <a:lumMod val="60000"/>
                <a:lumOff val="40000"/>
              </a:schemeClr>
            </a:solidFill>
            <a:miter lim="800000"/>
            <a:headEnd/>
            <a:tailEnd/>
          </a:ln>
          <a:effectLst/>
        </p:spPr>
        <p:txBody>
          <a:bodyPr wrap="none" anchor="ctr"/>
          <a:lstStyle/>
          <a:p>
            <a:pPr eaLnBrk="1" hangingPunct="1"/>
            <a:r>
              <a:rPr lang="de-DE" sz="1600">
                <a:solidFill>
                  <a:schemeClr val="accent2"/>
                </a:solidFill>
              </a:rPr>
              <a:t>        Margit Epler</a:t>
            </a:r>
            <a:r>
              <a:rPr lang="de-DE" sz="1200">
                <a:solidFill>
                  <a:schemeClr val="accent2"/>
                </a:solidFill>
              </a:rPr>
              <a:t>, </a:t>
            </a:r>
            <a:r>
              <a:rPr lang="en-GB" sz="1600">
                <a:solidFill>
                  <a:schemeClr val="accent2"/>
                </a:solidFill>
              </a:rPr>
              <a:t>Josef Richter                    October 2016                                                            </a:t>
            </a:r>
            <a:fld id="{DBEEC5D0-456D-4D3D-9871-324FB1F1892C}" type="slidenum">
              <a:rPr lang="en-GB" sz="1600">
                <a:solidFill>
                  <a:schemeClr val="accent2"/>
                </a:solidFill>
              </a:rPr>
              <a:pPr eaLnBrk="1" hangingPunct="1"/>
              <a:t>14</a:t>
            </a:fld>
            <a:endParaRPr lang="en-GB" sz="1600">
              <a:solidFill>
                <a:schemeClr val="accent2"/>
              </a:solidFill>
            </a:endParaRPr>
          </a:p>
        </p:txBody>
      </p:sp>
    </p:spTree>
    <p:extLst>
      <p:ext uri="{BB962C8B-B14F-4D97-AF65-F5344CB8AC3E}">
        <p14:creationId xmlns:p14="http://schemas.microsoft.com/office/powerpoint/2010/main" val="152253063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4"/>
          <p:cNvSpPr>
            <a:spLocks noGrp="1"/>
          </p:cNvSpPr>
          <p:nvPr>
            <p:ph type="sldNum" sz="quarter" idx="11"/>
          </p:nvPr>
        </p:nvSpPr>
        <p:spPr/>
        <p:txBody>
          <a:bodyPr/>
          <a:lstStyle/>
          <a:p>
            <a:fld id="{181AE08E-DED8-4A85-B867-9A21D405E550}" type="slidenum">
              <a:rPr lang="de-DE"/>
              <a:pPr/>
              <a:t>15</a:t>
            </a:fld>
            <a:endParaRPr lang="de-DE"/>
          </a:p>
        </p:txBody>
      </p:sp>
      <p:sp>
        <p:nvSpPr>
          <p:cNvPr id="385026" name="Rectangle 2"/>
          <p:cNvSpPr>
            <a:spLocks noGrp="1" noChangeArrowheads="1"/>
          </p:cNvSpPr>
          <p:nvPr>
            <p:ph type="body" idx="1"/>
          </p:nvPr>
        </p:nvSpPr>
        <p:spPr>
          <a:xfrm>
            <a:off x="1775520" y="922512"/>
            <a:ext cx="8640960" cy="4827587"/>
          </a:xfrm>
        </p:spPr>
        <p:txBody>
          <a:bodyPr/>
          <a:lstStyle/>
          <a:p>
            <a:pPr>
              <a:spcBef>
                <a:spcPts val="0"/>
              </a:spcBef>
              <a:buNone/>
            </a:pPr>
            <a:r>
              <a:rPr lang="en-GB" b="1" dirty="0">
                <a:solidFill>
                  <a:srgbClr val="A50021"/>
                </a:solidFill>
                <a:latin typeface="+mj-lt"/>
                <a:ea typeface="+mj-ea"/>
                <a:cs typeface="+mj-cs"/>
              </a:rPr>
              <a:t>Missing elements</a:t>
            </a:r>
          </a:p>
          <a:p>
            <a:pPr>
              <a:spcBef>
                <a:spcPts val="0"/>
              </a:spcBef>
              <a:buNone/>
            </a:pPr>
            <a:endParaRPr lang="de-AT" sz="1600" b="1" dirty="0">
              <a:solidFill>
                <a:srgbClr val="A50021"/>
              </a:solidFill>
              <a:latin typeface="+mj-lt"/>
              <a:ea typeface="+mj-ea"/>
              <a:cs typeface="+mj-cs"/>
            </a:endParaRPr>
          </a:p>
          <a:p>
            <a:pPr marL="0" indent="0">
              <a:spcBef>
                <a:spcPts val="0"/>
              </a:spcBef>
              <a:buNone/>
            </a:pPr>
            <a:r>
              <a:rPr lang="en-GB" sz="2400" b="1" dirty="0">
                <a:latin typeface="+mj-lt"/>
              </a:rPr>
              <a:t>Correct labelling</a:t>
            </a:r>
          </a:p>
          <a:p>
            <a:pPr marL="0" indent="0">
              <a:spcBef>
                <a:spcPts val="0"/>
              </a:spcBef>
              <a:buNone/>
            </a:pPr>
            <a:endParaRPr lang="en-US" sz="800" b="1" dirty="0">
              <a:latin typeface="+mj-lt"/>
            </a:endParaRPr>
          </a:p>
          <a:p>
            <a:pPr>
              <a:spcBef>
                <a:spcPts val="600"/>
              </a:spcBef>
              <a:buFont typeface="Courier New" panose="02070309020205020404" pitchFamily="49" charset="0"/>
              <a:buChar char="o"/>
            </a:pPr>
            <a:r>
              <a:rPr lang="en-GB" sz="2200" dirty="0">
                <a:latin typeface="+mj-lt"/>
              </a:rPr>
              <a:t>For the adequate use of data it is of utmost importance to know whether the data was taken from the box labelled ‘facts’ or from the box labelled ‘model results’. </a:t>
            </a:r>
          </a:p>
          <a:p>
            <a:pPr>
              <a:spcBef>
                <a:spcPts val="600"/>
              </a:spcBef>
              <a:buFont typeface="Courier New" panose="02070309020205020404" pitchFamily="49" charset="0"/>
              <a:buChar char="o"/>
            </a:pPr>
            <a:r>
              <a:rPr lang="en-GB" sz="2200" dirty="0">
                <a:latin typeface="+mj-lt"/>
              </a:rPr>
              <a:t>The main results of national accounts to be transmitted a few month after the reference period are of completely different nature compared to the final results of national accounts only available two years after the reference period. </a:t>
            </a:r>
          </a:p>
          <a:p>
            <a:pPr>
              <a:spcBef>
                <a:spcPts val="600"/>
              </a:spcBef>
              <a:buFont typeface="Courier New" panose="02070309020205020404" pitchFamily="49" charset="0"/>
              <a:buChar char="o"/>
            </a:pPr>
            <a:r>
              <a:rPr lang="en-GB" sz="2200" dirty="0">
                <a:latin typeface="+mj-lt"/>
              </a:rPr>
              <a:t>‘Flash estimates’ and ‘Preliminary results’ provide information of a different character than final results.</a:t>
            </a:r>
          </a:p>
        </p:txBody>
      </p:sp>
      <p:sp>
        <p:nvSpPr>
          <p:cNvPr id="385027" name="Rectangle 3"/>
          <p:cNvSpPr>
            <a:spLocks noChangeArrowheads="1"/>
          </p:cNvSpPr>
          <p:nvPr/>
        </p:nvSpPr>
        <p:spPr bwMode="auto">
          <a:xfrm>
            <a:off x="1524000" y="0"/>
            <a:ext cx="9144000" cy="476250"/>
          </a:xfrm>
          <a:prstGeom prst="rect">
            <a:avLst/>
          </a:prstGeom>
          <a:solidFill>
            <a:srgbClr val="EAEAEA"/>
          </a:solidFill>
          <a:ln w="9525">
            <a:noFill/>
            <a:miter lim="800000"/>
            <a:headEnd/>
            <a:tailEnd/>
          </a:ln>
          <a:effectLst/>
        </p:spPr>
        <p:txBody>
          <a:bodyPr wrap="none" anchor="ctr"/>
          <a:lstStyle/>
          <a:p>
            <a:pPr algn="ctr" eaLnBrk="1" hangingPunct="1"/>
            <a:endParaRPr lang="de-DE" sz="1600">
              <a:solidFill>
                <a:srgbClr val="6600FF"/>
              </a:solidFill>
            </a:endParaRPr>
          </a:p>
        </p:txBody>
      </p:sp>
      <p:sp>
        <p:nvSpPr>
          <p:cNvPr id="9" name="Rectangle 286"/>
          <p:cNvSpPr>
            <a:spLocks noChangeArrowheads="1"/>
          </p:cNvSpPr>
          <p:nvPr/>
        </p:nvSpPr>
        <p:spPr bwMode="auto">
          <a:xfrm>
            <a:off x="1524000" y="0"/>
            <a:ext cx="9144000" cy="692696"/>
          </a:xfrm>
          <a:prstGeom prst="rect">
            <a:avLst/>
          </a:prstGeom>
          <a:solidFill>
            <a:schemeClr val="accent3">
              <a:lumMod val="75000"/>
            </a:schemeClr>
          </a:solidFill>
          <a:ln w="9525">
            <a:noFill/>
            <a:miter lim="800000"/>
            <a:headEnd/>
            <a:tailEnd/>
          </a:ln>
          <a:effectLst/>
        </p:spPr>
        <p:txBody>
          <a:bodyPr wrap="none" anchor="ctr"/>
          <a:lstStyle/>
          <a:p>
            <a:pPr algn="ctr" eaLnBrk="1" hangingPunct="1"/>
            <a:r>
              <a:rPr lang="en-US" sz="1600" b="1">
                <a:solidFill>
                  <a:schemeClr val="accent2"/>
                </a:solidFill>
              </a:rPr>
              <a:t>Conference of European Statistics Stakeholders, Budapest, 20–21 October 2016</a:t>
            </a:r>
            <a:endParaRPr lang="en-GB" sz="1600" b="1">
              <a:solidFill>
                <a:schemeClr val="accent2"/>
              </a:solidFill>
            </a:endParaRPr>
          </a:p>
        </p:txBody>
      </p:sp>
      <p:sp>
        <p:nvSpPr>
          <p:cNvPr id="7" name="Rectangle 7"/>
          <p:cNvSpPr>
            <a:spLocks noChangeArrowheads="1"/>
          </p:cNvSpPr>
          <p:nvPr/>
        </p:nvSpPr>
        <p:spPr bwMode="auto">
          <a:xfrm>
            <a:off x="1524000" y="6381750"/>
            <a:ext cx="9144000" cy="476250"/>
          </a:xfrm>
          <a:prstGeom prst="rect">
            <a:avLst/>
          </a:prstGeom>
          <a:solidFill>
            <a:schemeClr val="bg2">
              <a:lumMod val="60000"/>
              <a:lumOff val="40000"/>
            </a:schemeClr>
          </a:solidFill>
          <a:ln w="9525">
            <a:solidFill>
              <a:schemeClr val="bg2">
                <a:lumMod val="60000"/>
                <a:lumOff val="40000"/>
              </a:schemeClr>
            </a:solidFill>
            <a:miter lim="800000"/>
            <a:headEnd/>
            <a:tailEnd/>
          </a:ln>
          <a:effectLst/>
        </p:spPr>
        <p:txBody>
          <a:bodyPr wrap="none" anchor="ctr"/>
          <a:lstStyle/>
          <a:p>
            <a:pPr eaLnBrk="1" hangingPunct="1"/>
            <a:r>
              <a:rPr lang="de-DE" sz="1600">
                <a:solidFill>
                  <a:schemeClr val="accent2"/>
                </a:solidFill>
              </a:rPr>
              <a:t>        Margit Epler</a:t>
            </a:r>
            <a:r>
              <a:rPr lang="de-DE" sz="1200">
                <a:solidFill>
                  <a:schemeClr val="accent2"/>
                </a:solidFill>
              </a:rPr>
              <a:t>, </a:t>
            </a:r>
            <a:r>
              <a:rPr lang="en-GB" sz="1600">
                <a:solidFill>
                  <a:schemeClr val="accent2"/>
                </a:solidFill>
              </a:rPr>
              <a:t>Josef Richter                    October 2016                                                            </a:t>
            </a:r>
            <a:fld id="{DBEEC5D0-456D-4D3D-9871-324FB1F1892C}" type="slidenum">
              <a:rPr lang="en-GB" sz="1600">
                <a:solidFill>
                  <a:schemeClr val="accent2"/>
                </a:solidFill>
              </a:rPr>
              <a:pPr eaLnBrk="1" hangingPunct="1"/>
              <a:t>15</a:t>
            </a:fld>
            <a:endParaRPr lang="en-GB" sz="1600">
              <a:solidFill>
                <a:schemeClr val="accent2"/>
              </a:solidFill>
            </a:endParaRPr>
          </a:p>
        </p:txBody>
      </p:sp>
    </p:spTree>
    <p:extLst>
      <p:ext uri="{BB962C8B-B14F-4D97-AF65-F5344CB8AC3E}">
        <p14:creationId xmlns:p14="http://schemas.microsoft.com/office/powerpoint/2010/main" val="239307981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4"/>
          <p:cNvSpPr>
            <a:spLocks noGrp="1"/>
          </p:cNvSpPr>
          <p:nvPr>
            <p:ph type="sldNum" sz="quarter" idx="11"/>
          </p:nvPr>
        </p:nvSpPr>
        <p:spPr/>
        <p:txBody>
          <a:bodyPr/>
          <a:lstStyle/>
          <a:p>
            <a:fld id="{181AE08E-DED8-4A85-B867-9A21D405E550}" type="slidenum">
              <a:rPr lang="de-DE"/>
              <a:pPr/>
              <a:t>16</a:t>
            </a:fld>
            <a:endParaRPr lang="de-DE"/>
          </a:p>
        </p:txBody>
      </p:sp>
      <p:sp>
        <p:nvSpPr>
          <p:cNvPr id="385026" name="Rectangle 2"/>
          <p:cNvSpPr>
            <a:spLocks noGrp="1" noChangeArrowheads="1"/>
          </p:cNvSpPr>
          <p:nvPr>
            <p:ph type="body" idx="1"/>
          </p:nvPr>
        </p:nvSpPr>
        <p:spPr>
          <a:xfrm>
            <a:off x="1775520" y="980729"/>
            <a:ext cx="8640960" cy="4827587"/>
          </a:xfrm>
        </p:spPr>
        <p:txBody>
          <a:bodyPr/>
          <a:lstStyle/>
          <a:p>
            <a:pPr>
              <a:spcBef>
                <a:spcPts val="0"/>
              </a:spcBef>
              <a:buNone/>
            </a:pPr>
            <a:r>
              <a:rPr lang="en-GB" b="1" dirty="0">
                <a:solidFill>
                  <a:srgbClr val="A50021"/>
                </a:solidFill>
                <a:latin typeface="+mj-lt"/>
                <a:ea typeface="+mj-ea"/>
                <a:cs typeface="+mj-cs"/>
              </a:rPr>
              <a:t>Missing elements</a:t>
            </a:r>
          </a:p>
          <a:p>
            <a:pPr>
              <a:spcBef>
                <a:spcPts val="0"/>
              </a:spcBef>
              <a:buNone/>
            </a:pPr>
            <a:endParaRPr lang="de-AT" sz="1600" b="1" dirty="0">
              <a:solidFill>
                <a:srgbClr val="A50021"/>
              </a:solidFill>
              <a:latin typeface="+mj-lt"/>
              <a:ea typeface="+mj-ea"/>
              <a:cs typeface="+mj-cs"/>
            </a:endParaRPr>
          </a:p>
          <a:p>
            <a:pPr marL="0" indent="0">
              <a:spcBef>
                <a:spcPts val="0"/>
              </a:spcBef>
              <a:buNone/>
            </a:pPr>
            <a:r>
              <a:rPr lang="en-GB" sz="2400" b="1" dirty="0">
                <a:latin typeface="+mj-lt"/>
              </a:rPr>
              <a:t>Correct labelling</a:t>
            </a:r>
          </a:p>
          <a:p>
            <a:pPr marL="0" indent="0">
              <a:spcBef>
                <a:spcPts val="0"/>
              </a:spcBef>
              <a:buNone/>
            </a:pPr>
            <a:endParaRPr lang="en-US" sz="800" b="1" dirty="0">
              <a:latin typeface="+mj-lt"/>
            </a:endParaRPr>
          </a:p>
          <a:p>
            <a:pPr>
              <a:spcBef>
                <a:spcPts val="600"/>
              </a:spcBef>
              <a:buFont typeface="Courier New" panose="02070309020205020404" pitchFamily="49" charset="0"/>
              <a:buChar char="o"/>
            </a:pPr>
            <a:r>
              <a:rPr lang="en-US" sz="2200" dirty="0">
                <a:latin typeface="+mj-lt"/>
              </a:rPr>
              <a:t>Principle 15 of the Code of Practice already asks for the provision of supporting metadata, but much more has to be done to inform users about the cognitive character of the data. </a:t>
            </a:r>
          </a:p>
          <a:p>
            <a:pPr>
              <a:spcBef>
                <a:spcPts val="600"/>
              </a:spcBef>
              <a:buFont typeface="Courier New" panose="02070309020205020404" pitchFamily="49" charset="0"/>
              <a:buChar char="o"/>
            </a:pPr>
            <a:r>
              <a:rPr lang="en-US" sz="2200" dirty="0">
                <a:latin typeface="+mj-lt"/>
              </a:rPr>
              <a:t>In a related manner much more information on the theoretical background of the concepts selected and the fact, that almost all concepts are (inevitably) ‘value laden’ need to be provided.</a:t>
            </a:r>
            <a:endParaRPr lang="de-DE" sz="2200" dirty="0">
              <a:latin typeface="+mj-lt"/>
            </a:endParaRPr>
          </a:p>
        </p:txBody>
      </p:sp>
      <p:sp>
        <p:nvSpPr>
          <p:cNvPr id="385027" name="Rectangle 3"/>
          <p:cNvSpPr>
            <a:spLocks noChangeArrowheads="1"/>
          </p:cNvSpPr>
          <p:nvPr/>
        </p:nvSpPr>
        <p:spPr bwMode="auto">
          <a:xfrm>
            <a:off x="1524000" y="0"/>
            <a:ext cx="9144000" cy="476250"/>
          </a:xfrm>
          <a:prstGeom prst="rect">
            <a:avLst/>
          </a:prstGeom>
          <a:solidFill>
            <a:srgbClr val="EAEAEA"/>
          </a:solidFill>
          <a:ln w="9525">
            <a:noFill/>
            <a:miter lim="800000"/>
            <a:headEnd/>
            <a:tailEnd/>
          </a:ln>
          <a:effectLst/>
        </p:spPr>
        <p:txBody>
          <a:bodyPr wrap="none" anchor="ctr"/>
          <a:lstStyle/>
          <a:p>
            <a:pPr algn="ctr" eaLnBrk="1" hangingPunct="1"/>
            <a:endParaRPr lang="de-DE" sz="1600">
              <a:solidFill>
                <a:srgbClr val="6600FF"/>
              </a:solidFill>
            </a:endParaRPr>
          </a:p>
        </p:txBody>
      </p:sp>
      <p:sp>
        <p:nvSpPr>
          <p:cNvPr id="9" name="Rectangle 286"/>
          <p:cNvSpPr>
            <a:spLocks noChangeArrowheads="1"/>
          </p:cNvSpPr>
          <p:nvPr/>
        </p:nvSpPr>
        <p:spPr bwMode="auto">
          <a:xfrm>
            <a:off x="1524000" y="0"/>
            <a:ext cx="9144000" cy="692696"/>
          </a:xfrm>
          <a:prstGeom prst="rect">
            <a:avLst/>
          </a:prstGeom>
          <a:solidFill>
            <a:schemeClr val="accent3">
              <a:lumMod val="75000"/>
            </a:schemeClr>
          </a:solidFill>
          <a:ln w="9525">
            <a:noFill/>
            <a:miter lim="800000"/>
            <a:headEnd/>
            <a:tailEnd/>
          </a:ln>
          <a:effectLst/>
        </p:spPr>
        <p:txBody>
          <a:bodyPr wrap="none" anchor="ctr"/>
          <a:lstStyle/>
          <a:p>
            <a:pPr algn="ctr" eaLnBrk="1" hangingPunct="1"/>
            <a:r>
              <a:rPr lang="en-US" sz="1600" b="1">
                <a:solidFill>
                  <a:schemeClr val="accent2"/>
                </a:solidFill>
              </a:rPr>
              <a:t>Conference of European Statistics Stakeholders, Budapest, 20–21 October 2016</a:t>
            </a:r>
            <a:endParaRPr lang="en-GB" sz="1600" b="1">
              <a:solidFill>
                <a:schemeClr val="accent2"/>
              </a:solidFill>
            </a:endParaRPr>
          </a:p>
        </p:txBody>
      </p:sp>
      <p:sp>
        <p:nvSpPr>
          <p:cNvPr id="7" name="Rectangle 7"/>
          <p:cNvSpPr>
            <a:spLocks noChangeArrowheads="1"/>
          </p:cNvSpPr>
          <p:nvPr/>
        </p:nvSpPr>
        <p:spPr bwMode="auto">
          <a:xfrm>
            <a:off x="1524000" y="6381750"/>
            <a:ext cx="9144000" cy="476250"/>
          </a:xfrm>
          <a:prstGeom prst="rect">
            <a:avLst/>
          </a:prstGeom>
          <a:solidFill>
            <a:schemeClr val="bg2">
              <a:lumMod val="60000"/>
              <a:lumOff val="40000"/>
            </a:schemeClr>
          </a:solidFill>
          <a:ln w="9525">
            <a:solidFill>
              <a:schemeClr val="bg2">
                <a:lumMod val="60000"/>
                <a:lumOff val="40000"/>
              </a:schemeClr>
            </a:solidFill>
            <a:miter lim="800000"/>
            <a:headEnd/>
            <a:tailEnd/>
          </a:ln>
          <a:effectLst/>
        </p:spPr>
        <p:txBody>
          <a:bodyPr wrap="none" anchor="ctr"/>
          <a:lstStyle/>
          <a:p>
            <a:pPr eaLnBrk="1" hangingPunct="1"/>
            <a:r>
              <a:rPr lang="de-DE" sz="1600">
                <a:solidFill>
                  <a:schemeClr val="accent2"/>
                </a:solidFill>
              </a:rPr>
              <a:t>        Margit Epler</a:t>
            </a:r>
            <a:r>
              <a:rPr lang="de-DE" sz="1200">
                <a:solidFill>
                  <a:schemeClr val="accent2"/>
                </a:solidFill>
              </a:rPr>
              <a:t>, </a:t>
            </a:r>
            <a:r>
              <a:rPr lang="en-GB" sz="1600">
                <a:solidFill>
                  <a:schemeClr val="accent2"/>
                </a:solidFill>
              </a:rPr>
              <a:t>Josef Richter                    October 2016                                                            </a:t>
            </a:r>
            <a:fld id="{DBEEC5D0-456D-4D3D-9871-324FB1F1892C}" type="slidenum">
              <a:rPr lang="en-GB" sz="1600">
                <a:solidFill>
                  <a:schemeClr val="accent2"/>
                </a:solidFill>
              </a:rPr>
              <a:pPr eaLnBrk="1" hangingPunct="1"/>
              <a:t>16</a:t>
            </a:fld>
            <a:endParaRPr lang="en-GB" sz="1600">
              <a:solidFill>
                <a:schemeClr val="accent2"/>
              </a:solidFill>
            </a:endParaRPr>
          </a:p>
        </p:txBody>
      </p:sp>
    </p:spTree>
    <p:extLst>
      <p:ext uri="{BB962C8B-B14F-4D97-AF65-F5344CB8AC3E}">
        <p14:creationId xmlns:p14="http://schemas.microsoft.com/office/powerpoint/2010/main" val="4150554625"/>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4"/>
          <p:cNvSpPr>
            <a:spLocks noGrp="1"/>
          </p:cNvSpPr>
          <p:nvPr>
            <p:ph type="sldNum" sz="quarter" idx="11"/>
          </p:nvPr>
        </p:nvSpPr>
        <p:spPr/>
        <p:txBody>
          <a:bodyPr/>
          <a:lstStyle/>
          <a:p>
            <a:fld id="{181AE08E-DED8-4A85-B867-9A21D405E550}" type="slidenum">
              <a:rPr lang="de-DE"/>
              <a:pPr/>
              <a:t>17</a:t>
            </a:fld>
            <a:endParaRPr lang="de-DE"/>
          </a:p>
        </p:txBody>
      </p:sp>
      <p:sp>
        <p:nvSpPr>
          <p:cNvPr id="385026" name="Rectangle 2"/>
          <p:cNvSpPr>
            <a:spLocks noGrp="1" noChangeArrowheads="1"/>
          </p:cNvSpPr>
          <p:nvPr>
            <p:ph type="body" idx="1"/>
          </p:nvPr>
        </p:nvSpPr>
        <p:spPr>
          <a:xfrm>
            <a:off x="1775520" y="949276"/>
            <a:ext cx="8640960" cy="3600400"/>
          </a:xfrm>
        </p:spPr>
        <p:txBody>
          <a:bodyPr/>
          <a:lstStyle/>
          <a:p>
            <a:pPr>
              <a:spcBef>
                <a:spcPts val="0"/>
              </a:spcBef>
              <a:buNone/>
            </a:pPr>
            <a:r>
              <a:rPr lang="en-US" b="1" dirty="0">
                <a:solidFill>
                  <a:srgbClr val="A50021"/>
                </a:solidFill>
                <a:latin typeface="+mj-lt"/>
                <a:ea typeface="+mj-ea"/>
                <a:cs typeface="+mj-cs"/>
              </a:rPr>
              <a:t>The role of Statistical Societies</a:t>
            </a:r>
          </a:p>
          <a:p>
            <a:pPr>
              <a:spcBef>
                <a:spcPts val="0"/>
              </a:spcBef>
              <a:buNone/>
            </a:pPr>
            <a:endParaRPr lang="en-US" sz="1600" b="1" dirty="0">
              <a:solidFill>
                <a:srgbClr val="A50021"/>
              </a:solidFill>
              <a:latin typeface="+mj-lt"/>
              <a:ea typeface="+mj-ea"/>
              <a:cs typeface="+mj-cs"/>
            </a:endParaRPr>
          </a:p>
          <a:p>
            <a:pPr>
              <a:spcBef>
                <a:spcPts val="600"/>
              </a:spcBef>
              <a:buFont typeface="Courier New" panose="02070309020205020404" pitchFamily="49" charset="0"/>
              <a:buChar char="o"/>
            </a:pPr>
            <a:r>
              <a:rPr lang="en-GB" sz="2200" dirty="0">
                <a:latin typeface="+mj-lt"/>
              </a:rPr>
              <a:t>They can be instrumental in improving the essential communication between compilers and users of data.</a:t>
            </a:r>
            <a:endParaRPr lang="en-GB" sz="800" dirty="0">
              <a:latin typeface="+mj-lt"/>
            </a:endParaRPr>
          </a:p>
          <a:p>
            <a:pPr>
              <a:spcBef>
                <a:spcPts val="600"/>
              </a:spcBef>
              <a:buFont typeface="Courier New" panose="02070309020205020404" pitchFamily="49" charset="0"/>
              <a:buChar char="o"/>
            </a:pPr>
            <a:r>
              <a:rPr lang="en-GB" sz="2200" dirty="0">
                <a:latin typeface="+mj-lt"/>
              </a:rPr>
              <a:t>“Somehow analysts of all stripes and in particular those active in the academic world have lost essential communication with the compilers and synthesizers of the data. As a consequence, popular discourse and policy making have suffered confusion” </a:t>
            </a:r>
            <a:r>
              <a:rPr lang="en-US" sz="2200" dirty="0">
                <a:latin typeface="+mj-lt"/>
              </a:rPr>
              <a:t>(EISNER 1989)</a:t>
            </a:r>
            <a:r>
              <a:rPr lang="en-GB" sz="2200" dirty="0">
                <a:latin typeface="+mj-lt"/>
              </a:rPr>
              <a:t>. </a:t>
            </a:r>
          </a:p>
          <a:p>
            <a:pPr>
              <a:spcBef>
                <a:spcPts val="600"/>
              </a:spcBef>
              <a:buFont typeface="Courier New" panose="02070309020205020404" pitchFamily="49" charset="0"/>
              <a:buChar char="o"/>
            </a:pPr>
            <a:r>
              <a:rPr lang="en-GB" sz="2200" dirty="0">
                <a:latin typeface="+mj-lt"/>
              </a:rPr>
              <a:t>In general terms: Promotion of statistical literacy.</a:t>
            </a:r>
          </a:p>
        </p:txBody>
      </p:sp>
      <p:sp>
        <p:nvSpPr>
          <p:cNvPr id="385027" name="Rectangle 3"/>
          <p:cNvSpPr>
            <a:spLocks noChangeArrowheads="1"/>
          </p:cNvSpPr>
          <p:nvPr/>
        </p:nvSpPr>
        <p:spPr bwMode="auto">
          <a:xfrm>
            <a:off x="1524000" y="0"/>
            <a:ext cx="9144000" cy="476250"/>
          </a:xfrm>
          <a:prstGeom prst="rect">
            <a:avLst/>
          </a:prstGeom>
          <a:solidFill>
            <a:srgbClr val="EAEAEA"/>
          </a:solidFill>
          <a:ln w="9525">
            <a:noFill/>
            <a:miter lim="800000"/>
            <a:headEnd/>
            <a:tailEnd/>
          </a:ln>
          <a:effectLst/>
        </p:spPr>
        <p:txBody>
          <a:bodyPr wrap="none" anchor="ctr"/>
          <a:lstStyle/>
          <a:p>
            <a:pPr algn="ctr" eaLnBrk="1" hangingPunct="1"/>
            <a:endParaRPr lang="de-DE" sz="1600">
              <a:solidFill>
                <a:srgbClr val="6600FF"/>
              </a:solidFill>
            </a:endParaRPr>
          </a:p>
        </p:txBody>
      </p:sp>
      <p:sp>
        <p:nvSpPr>
          <p:cNvPr id="9" name="Rectangle 286"/>
          <p:cNvSpPr>
            <a:spLocks noChangeArrowheads="1"/>
          </p:cNvSpPr>
          <p:nvPr/>
        </p:nvSpPr>
        <p:spPr bwMode="auto">
          <a:xfrm>
            <a:off x="1524000" y="0"/>
            <a:ext cx="9144000" cy="692696"/>
          </a:xfrm>
          <a:prstGeom prst="rect">
            <a:avLst/>
          </a:prstGeom>
          <a:solidFill>
            <a:schemeClr val="accent3">
              <a:lumMod val="75000"/>
            </a:schemeClr>
          </a:solidFill>
          <a:ln w="9525">
            <a:noFill/>
            <a:miter lim="800000"/>
            <a:headEnd/>
            <a:tailEnd/>
          </a:ln>
          <a:effectLst/>
        </p:spPr>
        <p:txBody>
          <a:bodyPr wrap="none" anchor="ctr"/>
          <a:lstStyle/>
          <a:p>
            <a:pPr algn="ctr" eaLnBrk="1" hangingPunct="1"/>
            <a:r>
              <a:rPr lang="en-US" sz="1600" b="1">
                <a:solidFill>
                  <a:schemeClr val="accent2"/>
                </a:solidFill>
              </a:rPr>
              <a:t>Conference of European Statistics Stakeholders, Budapest, 20–21 October 2016</a:t>
            </a:r>
            <a:endParaRPr lang="en-GB" sz="1600" b="1">
              <a:solidFill>
                <a:schemeClr val="accent2"/>
              </a:solidFill>
            </a:endParaRPr>
          </a:p>
        </p:txBody>
      </p:sp>
      <p:sp>
        <p:nvSpPr>
          <p:cNvPr id="7" name="Rectangle 7"/>
          <p:cNvSpPr>
            <a:spLocks noChangeArrowheads="1"/>
          </p:cNvSpPr>
          <p:nvPr/>
        </p:nvSpPr>
        <p:spPr bwMode="auto">
          <a:xfrm>
            <a:off x="1524000" y="6381750"/>
            <a:ext cx="9144000" cy="476250"/>
          </a:xfrm>
          <a:prstGeom prst="rect">
            <a:avLst/>
          </a:prstGeom>
          <a:solidFill>
            <a:schemeClr val="bg2">
              <a:lumMod val="60000"/>
              <a:lumOff val="40000"/>
            </a:schemeClr>
          </a:solidFill>
          <a:ln w="9525">
            <a:solidFill>
              <a:schemeClr val="bg2">
                <a:lumMod val="60000"/>
                <a:lumOff val="40000"/>
              </a:schemeClr>
            </a:solidFill>
            <a:miter lim="800000"/>
            <a:headEnd/>
            <a:tailEnd/>
          </a:ln>
          <a:effectLst/>
        </p:spPr>
        <p:txBody>
          <a:bodyPr wrap="none" anchor="ctr"/>
          <a:lstStyle/>
          <a:p>
            <a:pPr eaLnBrk="1" hangingPunct="1"/>
            <a:r>
              <a:rPr lang="de-DE" sz="1600">
                <a:solidFill>
                  <a:schemeClr val="accent2"/>
                </a:solidFill>
              </a:rPr>
              <a:t>        Margit Epler</a:t>
            </a:r>
            <a:r>
              <a:rPr lang="de-DE" sz="1200">
                <a:solidFill>
                  <a:schemeClr val="accent2"/>
                </a:solidFill>
              </a:rPr>
              <a:t>, </a:t>
            </a:r>
            <a:r>
              <a:rPr lang="en-GB" sz="1600">
                <a:solidFill>
                  <a:schemeClr val="accent2"/>
                </a:solidFill>
              </a:rPr>
              <a:t>Josef Richter                    October 2016                                                            </a:t>
            </a:r>
            <a:fld id="{DBEEC5D0-456D-4D3D-9871-324FB1F1892C}" type="slidenum">
              <a:rPr lang="en-GB" sz="1600">
                <a:solidFill>
                  <a:schemeClr val="accent2"/>
                </a:solidFill>
              </a:rPr>
              <a:pPr eaLnBrk="1" hangingPunct="1"/>
              <a:t>17</a:t>
            </a:fld>
            <a:endParaRPr lang="en-GB" sz="1600">
              <a:solidFill>
                <a:schemeClr val="accent2"/>
              </a:solidFill>
            </a:endParaRPr>
          </a:p>
        </p:txBody>
      </p:sp>
    </p:spTree>
    <p:extLst>
      <p:ext uri="{BB962C8B-B14F-4D97-AF65-F5344CB8AC3E}">
        <p14:creationId xmlns:p14="http://schemas.microsoft.com/office/powerpoint/2010/main" val="59485549"/>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4"/>
          <p:cNvSpPr>
            <a:spLocks noGrp="1"/>
          </p:cNvSpPr>
          <p:nvPr>
            <p:ph type="sldNum" sz="quarter" idx="11"/>
          </p:nvPr>
        </p:nvSpPr>
        <p:spPr/>
        <p:txBody>
          <a:bodyPr/>
          <a:lstStyle/>
          <a:p>
            <a:fld id="{181AE08E-DED8-4A85-B867-9A21D405E550}" type="slidenum">
              <a:rPr lang="de-DE"/>
              <a:pPr/>
              <a:t>18</a:t>
            </a:fld>
            <a:endParaRPr lang="de-DE"/>
          </a:p>
        </p:txBody>
      </p:sp>
      <p:sp>
        <p:nvSpPr>
          <p:cNvPr id="385026" name="Rectangle 2"/>
          <p:cNvSpPr>
            <a:spLocks noGrp="1" noChangeArrowheads="1"/>
          </p:cNvSpPr>
          <p:nvPr>
            <p:ph type="body" idx="1"/>
          </p:nvPr>
        </p:nvSpPr>
        <p:spPr>
          <a:xfrm>
            <a:off x="1775520" y="919887"/>
            <a:ext cx="8640960" cy="4827587"/>
          </a:xfrm>
        </p:spPr>
        <p:txBody>
          <a:bodyPr/>
          <a:lstStyle/>
          <a:p>
            <a:pPr>
              <a:spcBef>
                <a:spcPts val="0"/>
              </a:spcBef>
              <a:buNone/>
            </a:pPr>
            <a:r>
              <a:rPr lang="en-US" b="1" dirty="0">
                <a:solidFill>
                  <a:srgbClr val="A50021"/>
                </a:solidFill>
                <a:latin typeface="+mj-lt"/>
                <a:ea typeface="+mj-ea"/>
                <a:cs typeface="+mj-cs"/>
              </a:rPr>
              <a:t>The role of Statistical Societies</a:t>
            </a:r>
          </a:p>
          <a:p>
            <a:pPr>
              <a:spcBef>
                <a:spcPts val="0"/>
              </a:spcBef>
              <a:buNone/>
            </a:pPr>
            <a:endParaRPr lang="en-US" sz="1600" b="1" dirty="0">
              <a:solidFill>
                <a:srgbClr val="A50021"/>
              </a:solidFill>
              <a:latin typeface="+mj-lt"/>
              <a:ea typeface="+mj-ea"/>
              <a:cs typeface="+mj-cs"/>
            </a:endParaRPr>
          </a:p>
          <a:p>
            <a:pPr>
              <a:spcBef>
                <a:spcPts val="0"/>
              </a:spcBef>
              <a:buNone/>
            </a:pPr>
            <a:r>
              <a:rPr lang="en-US" sz="2200" dirty="0">
                <a:latin typeface="+mj-lt"/>
                <a:ea typeface="+mj-ea"/>
                <a:cs typeface="+mj-cs"/>
              </a:rPr>
              <a:t>These roles are fully consistent with the Mission Statements of most</a:t>
            </a:r>
          </a:p>
          <a:p>
            <a:pPr>
              <a:spcBef>
                <a:spcPts val="0"/>
              </a:spcBef>
              <a:buNone/>
            </a:pPr>
            <a:r>
              <a:rPr lang="en-US" sz="2200" dirty="0">
                <a:latin typeface="+mj-lt"/>
                <a:ea typeface="+mj-ea"/>
                <a:cs typeface="+mj-cs"/>
              </a:rPr>
              <a:t>Statistical Societies such as the one of the Royal Statistical Society: </a:t>
            </a:r>
          </a:p>
          <a:p>
            <a:pPr>
              <a:spcBef>
                <a:spcPts val="0"/>
              </a:spcBef>
              <a:buNone/>
            </a:pPr>
            <a:endParaRPr lang="en-US" sz="1200" dirty="0">
              <a:latin typeface="+mj-lt"/>
              <a:ea typeface="+mj-ea"/>
              <a:cs typeface="+mj-cs"/>
            </a:endParaRPr>
          </a:p>
          <a:p>
            <a:pPr>
              <a:spcBef>
                <a:spcPts val="600"/>
              </a:spcBef>
              <a:buFont typeface="Courier New" panose="02070309020205020404" pitchFamily="49" charset="0"/>
              <a:buChar char="o"/>
            </a:pPr>
            <a:r>
              <a:rPr lang="de-DE" sz="2000" b="1" dirty="0">
                <a:latin typeface="+mj-lt"/>
              </a:rPr>
              <a:t>STATISTICS AND THE PUBLIC INTEREST </a:t>
            </a:r>
            <a:endParaRPr lang="de-DE" sz="2000" dirty="0">
              <a:latin typeface="+mj-lt"/>
            </a:endParaRPr>
          </a:p>
          <a:p>
            <a:pPr lvl="1">
              <a:spcBef>
                <a:spcPts val="600"/>
              </a:spcBef>
              <a:buFont typeface="Courier New" panose="02070309020205020404" pitchFamily="49" charset="0"/>
              <a:buChar char="o"/>
            </a:pPr>
            <a:r>
              <a:rPr lang="en-GB" sz="2000" dirty="0">
                <a:latin typeface="+mj-lt"/>
              </a:rPr>
              <a:t>For statistics to be used effectively in the public interest, so that policy formulation and decision making are informed by evidence for the good of society. Giving users of statistics a voice. </a:t>
            </a:r>
            <a:endParaRPr lang="en-GB" sz="2000" b="1" dirty="0">
              <a:latin typeface="+mj-lt"/>
            </a:endParaRPr>
          </a:p>
          <a:p>
            <a:pPr>
              <a:spcBef>
                <a:spcPts val="600"/>
              </a:spcBef>
              <a:buFont typeface="Courier New" panose="02070309020205020404" pitchFamily="49" charset="0"/>
              <a:buChar char="o"/>
            </a:pPr>
            <a:r>
              <a:rPr lang="en-GB" sz="2000" b="1" dirty="0">
                <a:latin typeface="+mj-lt"/>
              </a:rPr>
              <a:t>EDUCATION AND STATISTICAL LITERACY </a:t>
            </a:r>
          </a:p>
          <a:p>
            <a:pPr lvl="1">
              <a:spcBef>
                <a:spcPts val="600"/>
              </a:spcBef>
              <a:buFont typeface="Courier New" panose="02070309020205020404" pitchFamily="49" charset="0"/>
              <a:buChar char="o"/>
            </a:pPr>
            <a:r>
              <a:rPr lang="en-GB" sz="2000" dirty="0">
                <a:latin typeface="+mj-lt"/>
              </a:rPr>
              <a:t>For society to be more statistically literate, so that people’s understanding of data, risk and probability can inform their daily decision making, leading to better outcomes.</a:t>
            </a:r>
            <a:r>
              <a:rPr lang="en-US" sz="2000" dirty="0">
                <a:latin typeface="+mj-lt"/>
              </a:rPr>
              <a:t> </a:t>
            </a:r>
          </a:p>
        </p:txBody>
      </p:sp>
      <p:sp>
        <p:nvSpPr>
          <p:cNvPr id="385027" name="Rectangle 3"/>
          <p:cNvSpPr>
            <a:spLocks noChangeArrowheads="1"/>
          </p:cNvSpPr>
          <p:nvPr/>
        </p:nvSpPr>
        <p:spPr bwMode="auto">
          <a:xfrm>
            <a:off x="1524000" y="0"/>
            <a:ext cx="9144000" cy="476250"/>
          </a:xfrm>
          <a:prstGeom prst="rect">
            <a:avLst/>
          </a:prstGeom>
          <a:solidFill>
            <a:srgbClr val="EAEAEA"/>
          </a:solidFill>
          <a:ln w="9525">
            <a:noFill/>
            <a:miter lim="800000"/>
            <a:headEnd/>
            <a:tailEnd/>
          </a:ln>
          <a:effectLst/>
        </p:spPr>
        <p:txBody>
          <a:bodyPr wrap="none" anchor="ctr"/>
          <a:lstStyle/>
          <a:p>
            <a:pPr algn="ctr" eaLnBrk="1" hangingPunct="1"/>
            <a:endParaRPr lang="de-DE" sz="1600">
              <a:solidFill>
                <a:srgbClr val="6600FF"/>
              </a:solidFill>
            </a:endParaRPr>
          </a:p>
        </p:txBody>
      </p:sp>
      <p:sp>
        <p:nvSpPr>
          <p:cNvPr id="9" name="Rectangle 286"/>
          <p:cNvSpPr>
            <a:spLocks noChangeArrowheads="1"/>
          </p:cNvSpPr>
          <p:nvPr/>
        </p:nvSpPr>
        <p:spPr bwMode="auto">
          <a:xfrm>
            <a:off x="1524000" y="0"/>
            <a:ext cx="9144000" cy="692696"/>
          </a:xfrm>
          <a:prstGeom prst="rect">
            <a:avLst/>
          </a:prstGeom>
          <a:solidFill>
            <a:schemeClr val="accent3">
              <a:lumMod val="75000"/>
            </a:schemeClr>
          </a:solidFill>
          <a:ln w="9525">
            <a:noFill/>
            <a:miter lim="800000"/>
            <a:headEnd/>
            <a:tailEnd/>
          </a:ln>
          <a:effectLst/>
        </p:spPr>
        <p:txBody>
          <a:bodyPr wrap="none" anchor="ctr"/>
          <a:lstStyle/>
          <a:p>
            <a:pPr algn="ctr" eaLnBrk="1" hangingPunct="1"/>
            <a:r>
              <a:rPr lang="en-US" sz="1600" b="1">
                <a:solidFill>
                  <a:schemeClr val="accent2"/>
                </a:solidFill>
              </a:rPr>
              <a:t>Conference of European Statistics Stakeholders, Budapest, 20–21 October 2016</a:t>
            </a:r>
            <a:endParaRPr lang="en-GB" sz="1600" b="1">
              <a:solidFill>
                <a:schemeClr val="accent2"/>
              </a:solidFill>
            </a:endParaRPr>
          </a:p>
        </p:txBody>
      </p:sp>
      <p:sp>
        <p:nvSpPr>
          <p:cNvPr id="7" name="Rectangle 7"/>
          <p:cNvSpPr>
            <a:spLocks noChangeArrowheads="1"/>
          </p:cNvSpPr>
          <p:nvPr/>
        </p:nvSpPr>
        <p:spPr bwMode="auto">
          <a:xfrm>
            <a:off x="1524000" y="6381750"/>
            <a:ext cx="9144000" cy="476250"/>
          </a:xfrm>
          <a:prstGeom prst="rect">
            <a:avLst/>
          </a:prstGeom>
          <a:solidFill>
            <a:schemeClr val="bg2">
              <a:lumMod val="60000"/>
              <a:lumOff val="40000"/>
            </a:schemeClr>
          </a:solidFill>
          <a:ln w="9525">
            <a:solidFill>
              <a:schemeClr val="bg2">
                <a:lumMod val="60000"/>
                <a:lumOff val="40000"/>
              </a:schemeClr>
            </a:solidFill>
            <a:miter lim="800000"/>
            <a:headEnd/>
            <a:tailEnd/>
          </a:ln>
          <a:effectLst/>
        </p:spPr>
        <p:txBody>
          <a:bodyPr wrap="none" anchor="ctr"/>
          <a:lstStyle/>
          <a:p>
            <a:pPr eaLnBrk="1" hangingPunct="1"/>
            <a:r>
              <a:rPr lang="de-DE" sz="1600">
                <a:solidFill>
                  <a:schemeClr val="accent2"/>
                </a:solidFill>
              </a:rPr>
              <a:t>        Margit Epler</a:t>
            </a:r>
            <a:r>
              <a:rPr lang="de-DE" sz="1200">
                <a:solidFill>
                  <a:schemeClr val="accent2"/>
                </a:solidFill>
              </a:rPr>
              <a:t>, </a:t>
            </a:r>
            <a:r>
              <a:rPr lang="en-GB" sz="1600">
                <a:solidFill>
                  <a:schemeClr val="accent2"/>
                </a:solidFill>
              </a:rPr>
              <a:t>Josef Richter                    October 2016                                                            </a:t>
            </a:r>
            <a:fld id="{DBEEC5D0-456D-4D3D-9871-324FB1F1892C}" type="slidenum">
              <a:rPr lang="en-GB" sz="1600">
                <a:solidFill>
                  <a:schemeClr val="accent2"/>
                </a:solidFill>
              </a:rPr>
              <a:pPr eaLnBrk="1" hangingPunct="1"/>
              <a:t>18</a:t>
            </a:fld>
            <a:endParaRPr lang="en-GB" sz="1600">
              <a:solidFill>
                <a:schemeClr val="accent2"/>
              </a:solidFill>
            </a:endParaRPr>
          </a:p>
        </p:txBody>
      </p:sp>
    </p:spTree>
    <p:extLst>
      <p:ext uri="{BB962C8B-B14F-4D97-AF65-F5344CB8AC3E}">
        <p14:creationId xmlns:p14="http://schemas.microsoft.com/office/powerpoint/2010/main" val="468076144"/>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4"/>
          <p:cNvSpPr>
            <a:spLocks noGrp="1"/>
          </p:cNvSpPr>
          <p:nvPr>
            <p:ph type="sldNum" sz="quarter" idx="11"/>
          </p:nvPr>
        </p:nvSpPr>
        <p:spPr/>
        <p:txBody>
          <a:bodyPr/>
          <a:lstStyle/>
          <a:p>
            <a:fld id="{181AE08E-DED8-4A85-B867-9A21D405E550}" type="slidenum">
              <a:rPr lang="de-DE"/>
              <a:pPr/>
              <a:t>19</a:t>
            </a:fld>
            <a:endParaRPr lang="de-DE"/>
          </a:p>
        </p:txBody>
      </p:sp>
      <p:sp>
        <p:nvSpPr>
          <p:cNvPr id="385026" name="Rectangle 2"/>
          <p:cNvSpPr>
            <a:spLocks noGrp="1" noChangeArrowheads="1"/>
          </p:cNvSpPr>
          <p:nvPr>
            <p:ph type="body" idx="1"/>
          </p:nvPr>
        </p:nvSpPr>
        <p:spPr>
          <a:xfrm>
            <a:off x="1775520" y="906984"/>
            <a:ext cx="8640960" cy="4827587"/>
          </a:xfrm>
        </p:spPr>
        <p:txBody>
          <a:bodyPr/>
          <a:lstStyle/>
          <a:p>
            <a:pPr>
              <a:spcBef>
                <a:spcPts val="0"/>
              </a:spcBef>
              <a:buNone/>
            </a:pPr>
            <a:r>
              <a:rPr lang="en-US" b="1" dirty="0">
                <a:solidFill>
                  <a:srgbClr val="A50021"/>
                </a:solidFill>
                <a:latin typeface="+mj-lt"/>
                <a:ea typeface="+mj-ea"/>
                <a:cs typeface="+mj-cs"/>
              </a:rPr>
              <a:t>The role of Statistical Societies</a:t>
            </a:r>
          </a:p>
          <a:p>
            <a:pPr>
              <a:spcBef>
                <a:spcPts val="0"/>
              </a:spcBef>
              <a:buNone/>
            </a:pPr>
            <a:endParaRPr lang="en-US" sz="1600" b="1" dirty="0">
              <a:solidFill>
                <a:srgbClr val="A50021"/>
              </a:solidFill>
              <a:latin typeface="+mj-lt"/>
              <a:ea typeface="+mj-ea"/>
              <a:cs typeface="+mj-cs"/>
            </a:endParaRPr>
          </a:p>
          <a:p>
            <a:pPr>
              <a:spcBef>
                <a:spcPts val="0"/>
              </a:spcBef>
              <a:buNone/>
            </a:pPr>
            <a:r>
              <a:rPr lang="en-US" sz="2200" dirty="0">
                <a:latin typeface="+mj-lt"/>
                <a:ea typeface="+mj-ea"/>
                <a:cs typeface="+mj-cs"/>
              </a:rPr>
              <a:t>These roles are fully consistent with the Mission Statements of most</a:t>
            </a:r>
          </a:p>
          <a:p>
            <a:pPr>
              <a:spcBef>
                <a:spcPts val="0"/>
              </a:spcBef>
              <a:buNone/>
            </a:pPr>
            <a:r>
              <a:rPr lang="en-US" sz="2200" dirty="0">
                <a:latin typeface="+mj-lt"/>
                <a:ea typeface="+mj-ea"/>
                <a:cs typeface="+mj-cs"/>
              </a:rPr>
              <a:t>Statistical Societies such as the one of the Royal Statistical Society</a:t>
            </a:r>
          </a:p>
          <a:p>
            <a:pPr>
              <a:spcBef>
                <a:spcPts val="0"/>
              </a:spcBef>
              <a:buNone/>
            </a:pPr>
            <a:r>
              <a:rPr lang="en-US" sz="2200" dirty="0">
                <a:latin typeface="+mj-lt"/>
                <a:ea typeface="+mj-ea"/>
                <a:cs typeface="+mj-cs"/>
              </a:rPr>
              <a:t>(cont.): </a:t>
            </a:r>
            <a:endParaRPr lang="en-US" sz="800" dirty="0">
              <a:latin typeface="+mj-lt"/>
              <a:ea typeface="+mj-ea"/>
              <a:cs typeface="+mj-cs"/>
            </a:endParaRPr>
          </a:p>
          <a:p>
            <a:pPr>
              <a:spcBef>
                <a:spcPts val="600"/>
              </a:spcBef>
              <a:buFont typeface="Courier New" panose="02070309020205020404" pitchFamily="49" charset="0"/>
              <a:buChar char="o"/>
            </a:pPr>
            <a:r>
              <a:rPr lang="en-GB" sz="2000" b="1" dirty="0">
                <a:latin typeface="+mj-lt"/>
              </a:rPr>
              <a:t>DEVELOPING THE PROFESSION</a:t>
            </a:r>
          </a:p>
          <a:p>
            <a:pPr lvl="1">
              <a:spcBef>
                <a:spcPts val="600"/>
              </a:spcBef>
              <a:buFont typeface="Courier New" panose="02070309020205020404" pitchFamily="49" charset="0"/>
              <a:buChar char="o"/>
            </a:pPr>
            <a:r>
              <a:rPr lang="en-GB" sz="2000" dirty="0">
                <a:latin typeface="+mj-lt"/>
              </a:rPr>
              <a:t>For a strong body of professional statisticians to maintain and develop the skills they need so that they can critically apply methodology, interpret results and communicate findings</a:t>
            </a:r>
            <a:r>
              <a:rPr lang="en-GB" sz="1600" dirty="0">
                <a:latin typeface="+mj-lt"/>
              </a:rPr>
              <a:t>. </a:t>
            </a:r>
            <a:endParaRPr lang="en-GB" sz="800" dirty="0">
              <a:latin typeface="+mj-lt"/>
            </a:endParaRPr>
          </a:p>
          <a:p>
            <a:pPr>
              <a:spcBef>
                <a:spcPts val="600"/>
              </a:spcBef>
              <a:buFont typeface="Courier New" panose="02070309020205020404" pitchFamily="49" charset="0"/>
              <a:buChar char="o"/>
            </a:pPr>
            <a:r>
              <a:rPr lang="en-GB" sz="2000" b="1" dirty="0">
                <a:latin typeface="+mj-lt"/>
              </a:rPr>
              <a:t>STRENGTHENING THE DISCIPLINE </a:t>
            </a:r>
          </a:p>
          <a:p>
            <a:pPr lvl="1">
              <a:spcBef>
                <a:spcPts val="600"/>
              </a:spcBef>
              <a:buFont typeface="Courier New" panose="02070309020205020404" pitchFamily="49" charset="0"/>
              <a:buChar char="o"/>
            </a:pPr>
            <a:r>
              <a:rPr lang="en-GB" sz="2000" dirty="0">
                <a:latin typeface="+mj-lt"/>
              </a:rPr>
              <a:t>For statistics as a discipline to thrive, so that methodology is advanced, applied and made accessible, leading to greater understanding of an increasingly complex world. </a:t>
            </a:r>
          </a:p>
          <a:p>
            <a:pPr>
              <a:spcBef>
                <a:spcPts val="600"/>
              </a:spcBef>
              <a:buNone/>
            </a:pPr>
            <a:endParaRPr lang="en-US" sz="2000" dirty="0">
              <a:latin typeface="+mj-lt"/>
              <a:ea typeface="+mj-ea"/>
              <a:cs typeface="+mj-cs"/>
            </a:endParaRPr>
          </a:p>
        </p:txBody>
      </p:sp>
      <p:sp>
        <p:nvSpPr>
          <p:cNvPr id="385027" name="Rectangle 3"/>
          <p:cNvSpPr>
            <a:spLocks noChangeArrowheads="1"/>
          </p:cNvSpPr>
          <p:nvPr/>
        </p:nvSpPr>
        <p:spPr bwMode="auto">
          <a:xfrm>
            <a:off x="1524000" y="0"/>
            <a:ext cx="9144000" cy="476250"/>
          </a:xfrm>
          <a:prstGeom prst="rect">
            <a:avLst/>
          </a:prstGeom>
          <a:solidFill>
            <a:srgbClr val="EAEAEA"/>
          </a:solidFill>
          <a:ln w="9525">
            <a:noFill/>
            <a:miter lim="800000"/>
            <a:headEnd/>
            <a:tailEnd/>
          </a:ln>
          <a:effectLst/>
        </p:spPr>
        <p:txBody>
          <a:bodyPr wrap="none" anchor="ctr"/>
          <a:lstStyle/>
          <a:p>
            <a:pPr algn="ctr" eaLnBrk="1" hangingPunct="1"/>
            <a:endParaRPr lang="de-DE" sz="1600">
              <a:solidFill>
                <a:srgbClr val="6600FF"/>
              </a:solidFill>
            </a:endParaRPr>
          </a:p>
        </p:txBody>
      </p:sp>
      <p:sp>
        <p:nvSpPr>
          <p:cNvPr id="9" name="Rectangle 286"/>
          <p:cNvSpPr>
            <a:spLocks noChangeArrowheads="1"/>
          </p:cNvSpPr>
          <p:nvPr/>
        </p:nvSpPr>
        <p:spPr bwMode="auto">
          <a:xfrm>
            <a:off x="1524000" y="0"/>
            <a:ext cx="9144000" cy="692696"/>
          </a:xfrm>
          <a:prstGeom prst="rect">
            <a:avLst/>
          </a:prstGeom>
          <a:solidFill>
            <a:schemeClr val="accent3">
              <a:lumMod val="75000"/>
            </a:schemeClr>
          </a:solidFill>
          <a:ln w="9525">
            <a:noFill/>
            <a:miter lim="800000"/>
            <a:headEnd/>
            <a:tailEnd/>
          </a:ln>
          <a:effectLst/>
        </p:spPr>
        <p:txBody>
          <a:bodyPr wrap="none" anchor="ctr"/>
          <a:lstStyle/>
          <a:p>
            <a:pPr algn="ctr" eaLnBrk="1" hangingPunct="1"/>
            <a:r>
              <a:rPr lang="en-US" sz="1600" b="1">
                <a:solidFill>
                  <a:schemeClr val="accent2"/>
                </a:solidFill>
              </a:rPr>
              <a:t>Conference of European Statistics Stakeholders, Budapest, 20–21 October 2016</a:t>
            </a:r>
            <a:endParaRPr lang="en-GB" sz="1600" b="1">
              <a:solidFill>
                <a:schemeClr val="accent2"/>
              </a:solidFill>
            </a:endParaRPr>
          </a:p>
        </p:txBody>
      </p:sp>
      <p:sp>
        <p:nvSpPr>
          <p:cNvPr id="7" name="Rectangle 7"/>
          <p:cNvSpPr>
            <a:spLocks noChangeArrowheads="1"/>
          </p:cNvSpPr>
          <p:nvPr/>
        </p:nvSpPr>
        <p:spPr bwMode="auto">
          <a:xfrm>
            <a:off x="1524000" y="6381750"/>
            <a:ext cx="9144000" cy="476250"/>
          </a:xfrm>
          <a:prstGeom prst="rect">
            <a:avLst/>
          </a:prstGeom>
          <a:solidFill>
            <a:schemeClr val="bg2">
              <a:lumMod val="60000"/>
              <a:lumOff val="40000"/>
            </a:schemeClr>
          </a:solidFill>
          <a:ln w="9525">
            <a:solidFill>
              <a:schemeClr val="bg2">
                <a:lumMod val="60000"/>
                <a:lumOff val="40000"/>
              </a:schemeClr>
            </a:solidFill>
            <a:miter lim="800000"/>
            <a:headEnd/>
            <a:tailEnd/>
          </a:ln>
          <a:effectLst/>
        </p:spPr>
        <p:txBody>
          <a:bodyPr wrap="none" anchor="ctr"/>
          <a:lstStyle/>
          <a:p>
            <a:pPr eaLnBrk="1" hangingPunct="1"/>
            <a:r>
              <a:rPr lang="de-DE" sz="1600">
                <a:solidFill>
                  <a:schemeClr val="accent2"/>
                </a:solidFill>
              </a:rPr>
              <a:t>        Margit Epler</a:t>
            </a:r>
            <a:r>
              <a:rPr lang="de-DE" sz="1200">
                <a:solidFill>
                  <a:schemeClr val="accent2"/>
                </a:solidFill>
              </a:rPr>
              <a:t>, </a:t>
            </a:r>
            <a:r>
              <a:rPr lang="en-GB" sz="1600">
                <a:solidFill>
                  <a:schemeClr val="accent2"/>
                </a:solidFill>
              </a:rPr>
              <a:t>Josef Richter                    October 2016                                                            </a:t>
            </a:r>
            <a:fld id="{DBEEC5D0-456D-4D3D-9871-324FB1F1892C}" type="slidenum">
              <a:rPr lang="en-GB" sz="1600">
                <a:solidFill>
                  <a:schemeClr val="accent2"/>
                </a:solidFill>
              </a:rPr>
              <a:pPr eaLnBrk="1" hangingPunct="1"/>
              <a:t>19</a:t>
            </a:fld>
            <a:endParaRPr lang="en-GB" sz="1600">
              <a:solidFill>
                <a:schemeClr val="accent2"/>
              </a:solidFill>
            </a:endParaRPr>
          </a:p>
        </p:txBody>
      </p:sp>
    </p:spTree>
    <p:extLst>
      <p:ext uri="{BB962C8B-B14F-4D97-AF65-F5344CB8AC3E}">
        <p14:creationId xmlns:p14="http://schemas.microsoft.com/office/powerpoint/2010/main" val="183684550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4"/>
          <p:cNvSpPr>
            <a:spLocks noGrp="1"/>
          </p:cNvSpPr>
          <p:nvPr>
            <p:ph type="sldNum" sz="quarter" idx="11"/>
          </p:nvPr>
        </p:nvSpPr>
        <p:spPr/>
        <p:txBody>
          <a:bodyPr/>
          <a:lstStyle/>
          <a:p>
            <a:fld id="{181AE08E-DED8-4A85-B867-9A21D405E550}" type="slidenum">
              <a:rPr lang="de-DE"/>
              <a:pPr/>
              <a:t>20</a:t>
            </a:fld>
            <a:endParaRPr lang="de-DE"/>
          </a:p>
        </p:txBody>
      </p:sp>
      <p:sp>
        <p:nvSpPr>
          <p:cNvPr id="385026" name="Rectangle 2"/>
          <p:cNvSpPr>
            <a:spLocks noGrp="1" noChangeArrowheads="1"/>
          </p:cNvSpPr>
          <p:nvPr>
            <p:ph type="body" idx="1"/>
          </p:nvPr>
        </p:nvSpPr>
        <p:spPr>
          <a:xfrm>
            <a:off x="1775520" y="923400"/>
            <a:ext cx="8640960" cy="4827587"/>
          </a:xfrm>
        </p:spPr>
        <p:txBody>
          <a:bodyPr/>
          <a:lstStyle/>
          <a:p>
            <a:pPr>
              <a:spcBef>
                <a:spcPts val="0"/>
              </a:spcBef>
              <a:buNone/>
            </a:pPr>
            <a:r>
              <a:rPr lang="en-US" b="1" dirty="0">
                <a:solidFill>
                  <a:srgbClr val="A50021"/>
                </a:solidFill>
                <a:latin typeface="+mj-lt"/>
                <a:ea typeface="+mj-ea"/>
                <a:cs typeface="+mj-cs"/>
              </a:rPr>
              <a:t>The role of Statistical Societies</a:t>
            </a:r>
          </a:p>
          <a:p>
            <a:pPr>
              <a:spcBef>
                <a:spcPts val="0"/>
              </a:spcBef>
              <a:buNone/>
            </a:pPr>
            <a:endParaRPr lang="en-US" sz="1600" b="1" dirty="0">
              <a:solidFill>
                <a:srgbClr val="A50021"/>
              </a:solidFill>
              <a:latin typeface="+mj-lt"/>
              <a:ea typeface="+mj-ea"/>
              <a:cs typeface="+mj-cs"/>
            </a:endParaRPr>
          </a:p>
          <a:p>
            <a:pPr>
              <a:spcBef>
                <a:spcPts val="600"/>
              </a:spcBef>
              <a:buFont typeface="Courier New" panose="02070309020205020404" pitchFamily="49" charset="0"/>
              <a:buChar char="o"/>
            </a:pPr>
            <a:r>
              <a:rPr lang="en-US" sz="2200" dirty="0">
                <a:latin typeface="+mj-lt"/>
              </a:rPr>
              <a:t>Pointing out that official statistics in Europe should meet the requirements of other stakeholders than European authorities,</a:t>
            </a:r>
            <a:r>
              <a:rPr lang="en-US" sz="2200" dirty="0">
                <a:solidFill>
                  <a:srgbClr val="FF0000"/>
                </a:solidFill>
                <a:latin typeface="+mj-lt"/>
              </a:rPr>
              <a:t> </a:t>
            </a:r>
            <a:r>
              <a:rPr lang="en-US" sz="2200" dirty="0">
                <a:latin typeface="+mj-lt"/>
              </a:rPr>
              <a:t>also.</a:t>
            </a:r>
            <a:endParaRPr lang="en-US" sz="800" dirty="0">
              <a:latin typeface="+mj-lt"/>
            </a:endParaRPr>
          </a:p>
          <a:p>
            <a:pPr>
              <a:spcBef>
                <a:spcPts val="600"/>
              </a:spcBef>
              <a:buFont typeface="Courier New" panose="02070309020205020404" pitchFamily="49" charset="0"/>
              <a:buChar char="o"/>
            </a:pPr>
            <a:r>
              <a:rPr lang="en-GB" sz="2200" dirty="0">
                <a:latin typeface="+mj-lt"/>
              </a:rPr>
              <a:t>Creating awareness about the political dimension of statistical results in the European Union among stakeholders.</a:t>
            </a:r>
          </a:p>
          <a:p>
            <a:pPr>
              <a:spcBef>
                <a:spcPts val="600"/>
              </a:spcBef>
              <a:buFont typeface="Courier New" panose="02070309020205020404" pitchFamily="49" charset="0"/>
              <a:buChar char="o"/>
            </a:pPr>
            <a:r>
              <a:rPr lang="en-US" sz="2200" dirty="0">
                <a:latin typeface="+mj-lt"/>
              </a:rPr>
              <a:t>In particular Statistical Societies should provide fora for the critical assessment and reflection of what is going on. </a:t>
            </a:r>
            <a:endParaRPr lang="en-US" sz="800" dirty="0">
              <a:latin typeface="+mj-lt"/>
            </a:endParaRPr>
          </a:p>
          <a:p>
            <a:pPr>
              <a:spcBef>
                <a:spcPts val="600"/>
              </a:spcBef>
              <a:buFont typeface="Courier New" panose="02070309020205020404" pitchFamily="49" charset="0"/>
              <a:buChar char="o"/>
            </a:pPr>
            <a:r>
              <a:rPr lang="en-GB" sz="2200" dirty="0">
                <a:latin typeface="+mj-lt"/>
              </a:rPr>
              <a:t>As soon as a legal act was passed</a:t>
            </a:r>
            <a:r>
              <a:rPr lang="en-GB" sz="2200" dirty="0">
                <a:solidFill>
                  <a:srgbClr val="FF0000"/>
                </a:solidFill>
                <a:latin typeface="+mj-lt"/>
              </a:rPr>
              <a:t>,</a:t>
            </a:r>
            <a:r>
              <a:rPr lang="en-GB" sz="2200" dirty="0">
                <a:latin typeface="+mj-lt"/>
              </a:rPr>
              <a:t> official statisticians in the EU have to execute legal provisions. Some flexibility is only granted with respect to the statistical processes to be applied. </a:t>
            </a:r>
          </a:p>
          <a:p>
            <a:pPr>
              <a:spcBef>
                <a:spcPts val="0"/>
              </a:spcBef>
              <a:buNone/>
            </a:pPr>
            <a:endParaRPr lang="en-GB" sz="2400" dirty="0">
              <a:latin typeface="+mj-lt"/>
            </a:endParaRPr>
          </a:p>
          <a:p>
            <a:pPr>
              <a:spcBef>
                <a:spcPts val="0"/>
              </a:spcBef>
              <a:buNone/>
            </a:pPr>
            <a:endParaRPr lang="de-AT" b="1" dirty="0">
              <a:solidFill>
                <a:srgbClr val="A50021"/>
              </a:solidFill>
              <a:latin typeface="+mj-lt"/>
              <a:ea typeface="+mj-ea"/>
              <a:cs typeface="+mj-cs"/>
            </a:endParaRPr>
          </a:p>
        </p:txBody>
      </p:sp>
      <p:sp>
        <p:nvSpPr>
          <p:cNvPr id="385027" name="Rectangle 3"/>
          <p:cNvSpPr>
            <a:spLocks noChangeArrowheads="1"/>
          </p:cNvSpPr>
          <p:nvPr/>
        </p:nvSpPr>
        <p:spPr bwMode="auto">
          <a:xfrm>
            <a:off x="1524000" y="0"/>
            <a:ext cx="9144000" cy="476250"/>
          </a:xfrm>
          <a:prstGeom prst="rect">
            <a:avLst/>
          </a:prstGeom>
          <a:solidFill>
            <a:srgbClr val="EAEAEA"/>
          </a:solidFill>
          <a:ln w="9525">
            <a:noFill/>
            <a:miter lim="800000"/>
            <a:headEnd/>
            <a:tailEnd/>
          </a:ln>
          <a:effectLst/>
        </p:spPr>
        <p:txBody>
          <a:bodyPr wrap="none" anchor="ctr"/>
          <a:lstStyle/>
          <a:p>
            <a:pPr algn="ctr" eaLnBrk="1" hangingPunct="1"/>
            <a:endParaRPr lang="de-DE" sz="1600">
              <a:solidFill>
                <a:srgbClr val="6600FF"/>
              </a:solidFill>
            </a:endParaRPr>
          </a:p>
        </p:txBody>
      </p:sp>
      <p:sp>
        <p:nvSpPr>
          <p:cNvPr id="9" name="Rectangle 286"/>
          <p:cNvSpPr>
            <a:spLocks noChangeArrowheads="1"/>
          </p:cNvSpPr>
          <p:nvPr/>
        </p:nvSpPr>
        <p:spPr bwMode="auto">
          <a:xfrm>
            <a:off x="1524000" y="0"/>
            <a:ext cx="9144000" cy="692696"/>
          </a:xfrm>
          <a:prstGeom prst="rect">
            <a:avLst/>
          </a:prstGeom>
          <a:solidFill>
            <a:schemeClr val="accent3">
              <a:lumMod val="75000"/>
            </a:schemeClr>
          </a:solidFill>
          <a:ln w="9525">
            <a:noFill/>
            <a:miter lim="800000"/>
            <a:headEnd/>
            <a:tailEnd/>
          </a:ln>
          <a:effectLst/>
        </p:spPr>
        <p:txBody>
          <a:bodyPr wrap="none" anchor="ctr"/>
          <a:lstStyle/>
          <a:p>
            <a:pPr algn="ctr" eaLnBrk="1" hangingPunct="1"/>
            <a:r>
              <a:rPr lang="en-US" sz="1600" b="1">
                <a:solidFill>
                  <a:schemeClr val="accent2"/>
                </a:solidFill>
              </a:rPr>
              <a:t>Conference of European Statistics Stakeholders, Budapest, 20–21 October 2016</a:t>
            </a:r>
            <a:endParaRPr lang="en-GB" sz="1600" b="1">
              <a:solidFill>
                <a:schemeClr val="accent2"/>
              </a:solidFill>
            </a:endParaRPr>
          </a:p>
        </p:txBody>
      </p:sp>
      <p:sp>
        <p:nvSpPr>
          <p:cNvPr id="7" name="Rectangle 7"/>
          <p:cNvSpPr>
            <a:spLocks noChangeArrowheads="1"/>
          </p:cNvSpPr>
          <p:nvPr/>
        </p:nvSpPr>
        <p:spPr bwMode="auto">
          <a:xfrm>
            <a:off x="1524000" y="6381750"/>
            <a:ext cx="9144000" cy="476250"/>
          </a:xfrm>
          <a:prstGeom prst="rect">
            <a:avLst/>
          </a:prstGeom>
          <a:solidFill>
            <a:schemeClr val="bg2">
              <a:lumMod val="60000"/>
              <a:lumOff val="40000"/>
            </a:schemeClr>
          </a:solidFill>
          <a:ln w="9525">
            <a:solidFill>
              <a:schemeClr val="bg2">
                <a:lumMod val="60000"/>
                <a:lumOff val="40000"/>
              </a:schemeClr>
            </a:solidFill>
            <a:miter lim="800000"/>
            <a:headEnd/>
            <a:tailEnd/>
          </a:ln>
          <a:effectLst/>
        </p:spPr>
        <p:txBody>
          <a:bodyPr wrap="none" anchor="ctr"/>
          <a:lstStyle/>
          <a:p>
            <a:pPr eaLnBrk="1" hangingPunct="1"/>
            <a:r>
              <a:rPr lang="de-DE" sz="1600">
                <a:solidFill>
                  <a:schemeClr val="accent2"/>
                </a:solidFill>
              </a:rPr>
              <a:t>        Margit Epler</a:t>
            </a:r>
            <a:r>
              <a:rPr lang="de-DE" sz="1200">
                <a:solidFill>
                  <a:schemeClr val="accent2"/>
                </a:solidFill>
              </a:rPr>
              <a:t>, </a:t>
            </a:r>
            <a:r>
              <a:rPr lang="en-GB" sz="1600">
                <a:solidFill>
                  <a:schemeClr val="accent2"/>
                </a:solidFill>
              </a:rPr>
              <a:t>Josef Richter                    October 2016                                                            </a:t>
            </a:r>
            <a:fld id="{DBEEC5D0-456D-4D3D-9871-324FB1F1892C}" type="slidenum">
              <a:rPr lang="en-GB" sz="1600">
                <a:solidFill>
                  <a:schemeClr val="accent2"/>
                </a:solidFill>
              </a:rPr>
              <a:pPr eaLnBrk="1" hangingPunct="1"/>
              <a:t>20</a:t>
            </a:fld>
            <a:endParaRPr lang="en-GB" sz="1600">
              <a:solidFill>
                <a:schemeClr val="accent2"/>
              </a:solidFill>
            </a:endParaRPr>
          </a:p>
        </p:txBody>
      </p:sp>
    </p:spTree>
    <p:extLst>
      <p:ext uri="{BB962C8B-B14F-4D97-AF65-F5344CB8AC3E}">
        <p14:creationId xmlns:p14="http://schemas.microsoft.com/office/powerpoint/2010/main" val="795214366"/>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4"/>
          <p:cNvSpPr>
            <a:spLocks noGrp="1"/>
          </p:cNvSpPr>
          <p:nvPr>
            <p:ph type="sldNum" sz="quarter" idx="11"/>
          </p:nvPr>
        </p:nvSpPr>
        <p:spPr/>
        <p:txBody>
          <a:bodyPr/>
          <a:lstStyle/>
          <a:p>
            <a:fld id="{181AE08E-DED8-4A85-B867-9A21D405E550}" type="slidenum">
              <a:rPr lang="de-DE"/>
              <a:pPr/>
              <a:t>21</a:t>
            </a:fld>
            <a:endParaRPr lang="de-DE"/>
          </a:p>
        </p:txBody>
      </p:sp>
      <p:sp>
        <p:nvSpPr>
          <p:cNvPr id="385026" name="Rectangle 2"/>
          <p:cNvSpPr>
            <a:spLocks noGrp="1" noChangeArrowheads="1"/>
          </p:cNvSpPr>
          <p:nvPr>
            <p:ph type="body" idx="1"/>
          </p:nvPr>
        </p:nvSpPr>
        <p:spPr>
          <a:xfrm>
            <a:off x="1775520" y="928192"/>
            <a:ext cx="8640960" cy="5420220"/>
          </a:xfrm>
        </p:spPr>
        <p:txBody>
          <a:bodyPr/>
          <a:lstStyle/>
          <a:p>
            <a:pPr>
              <a:spcBef>
                <a:spcPts val="0"/>
              </a:spcBef>
              <a:buNone/>
            </a:pPr>
            <a:r>
              <a:rPr lang="en-GB" b="1" dirty="0">
                <a:solidFill>
                  <a:srgbClr val="A50021"/>
                </a:solidFill>
                <a:latin typeface="+mj-lt"/>
                <a:ea typeface="+mj-ea"/>
                <a:cs typeface="+mj-cs"/>
              </a:rPr>
              <a:t>Conclusions</a:t>
            </a:r>
          </a:p>
          <a:p>
            <a:pPr>
              <a:spcBef>
                <a:spcPts val="0"/>
              </a:spcBef>
              <a:buNone/>
            </a:pPr>
            <a:endParaRPr lang="de-AT" sz="1600" b="1" dirty="0">
              <a:solidFill>
                <a:srgbClr val="A50021"/>
              </a:solidFill>
              <a:latin typeface="+mj-lt"/>
              <a:ea typeface="+mj-ea"/>
              <a:cs typeface="+mj-cs"/>
            </a:endParaRPr>
          </a:p>
          <a:p>
            <a:pPr>
              <a:spcBef>
                <a:spcPts val="600"/>
              </a:spcBef>
              <a:buFont typeface="Courier New" pitchFamily="49" charset="0"/>
              <a:buChar char="o"/>
            </a:pPr>
            <a:r>
              <a:rPr lang="en-GB" sz="2200" dirty="0">
                <a:latin typeface="+mj-lt"/>
              </a:rPr>
              <a:t>On the track to a high level of ‘statistical culture’ much has been accomplished in the last decades.</a:t>
            </a:r>
            <a:endParaRPr lang="en-GB" sz="800" dirty="0">
              <a:latin typeface="+mj-lt"/>
            </a:endParaRPr>
          </a:p>
          <a:p>
            <a:pPr>
              <a:spcBef>
                <a:spcPts val="600"/>
              </a:spcBef>
              <a:buFont typeface="Courier New" pitchFamily="49" charset="0"/>
              <a:buChar char="o"/>
            </a:pPr>
            <a:r>
              <a:rPr lang="en-GB" sz="2200" dirty="0">
                <a:latin typeface="+mj-lt"/>
              </a:rPr>
              <a:t>A lot remains still to be done.</a:t>
            </a:r>
            <a:endParaRPr lang="en-GB" sz="800" dirty="0">
              <a:latin typeface="+mj-lt"/>
            </a:endParaRPr>
          </a:p>
          <a:p>
            <a:pPr>
              <a:spcBef>
                <a:spcPts val="600"/>
              </a:spcBef>
              <a:buFont typeface="Courier New" pitchFamily="49" charset="0"/>
              <a:buChar char="o"/>
            </a:pPr>
            <a:r>
              <a:rPr lang="en-GB" sz="2200" dirty="0">
                <a:latin typeface="+mj-lt"/>
              </a:rPr>
              <a:t>Statistical Societies have a very import role to play.</a:t>
            </a:r>
            <a:endParaRPr lang="en-GB" sz="800" dirty="0">
              <a:latin typeface="+mj-lt"/>
            </a:endParaRPr>
          </a:p>
          <a:p>
            <a:pPr>
              <a:spcBef>
                <a:spcPts val="600"/>
              </a:spcBef>
              <a:buFont typeface="Courier New" pitchFamily="49" charset="0"/>
              <a:buChar char="o"/>
            </a:pPr>
            <a:r>
              <a:rPr lang="en-GB" sz="2200" dirty="0">
                <a:latin typeface="+mj-lt"/>
              </a:rPr>
              <a:t>They have to stimulate the indispensable </a:t>
            </a:r>
            <a:r>
              <a:rPr lang="en-US" sz="2200" dirty="0">
                <a:latin typeface="+mj-lt"/>
              </a:rPr>
              <a:t>communication between statisticians, the academic world, stakeholders and all users.</a:t>
            </a:r>
            <a:endParaRPr lang="en-US" sz="800" dirty="0">
              <a:latin typeface="+mj-lt"/>
            </a:endParaRPr>
          </a:p>
          <a:p>
            <a:pPr>
              <a:spcBef>
                <a:spcPts val="600"/>
              </a:spcBef>
              <a:buFont typeface="Courier New" pitchFamily="49" charset="0"/>
              <a:buChar char="o"/>
            </a:pPr>
            <a:r>
              <a:rPr lang="en-US" sz="2200" dirty="0">
                <a:latin typeface="+mj-lt"/>
              </a:rPr>
              <a:t>Their field of activities should cover European statistics but has to go far beyond European statistics. </a:t>
            </a:r>
            <a:endParaRPr lang="en-GB" sz="800" dirty="0">
              <a:latin typeface="+mj-lt"/>
            </a:endParaRPr>
          </a:p>
          <a:p>
            <a:pPr>
              <a:spcBef>
                <a:spcPts val="600"/>
              </a:spcBef>
              <a:buFont typeface="Courier New" pitchFamily="49" charset="0"/>
              <a:buChar char="o"/>
            </a:pPr>
            <a:r>
              <a:rPr lang="en-GB" sz="2200" dirty="0">
                <a:latin typeface="+mj-lt"/>
              </a:rPr>
              <a:t>As independent scientific societies they should act as the advocates of a high professional standard and a maximum of transparency.</a:t>
            </a:r>
            <a:endParaRPr lang="de-AT" b="1" dirty="0">
              <a:solidFill>
                <a:srgbClr val="A50021"/>
              </a:solidFill>
              <a:latin typeface="+mj-lt"/>
              <a:ea typeface="+mj-ea"/>
              <a:cs typeface="+mj-cs"/>
            </a:endParaRPr>
          </a:p>
        </p:txBody>
      </p:sp>
      <p:sp>
        <p:nvSpPr>
          <p:cNvPr id="385027" name="Rectangle 3"/>
          <p:cNvSpPr>
            <a:spLocks noChangeArrowheads="1"/>
          </p:cNvSpPr>
          <p:nvPr/>
        </p:nvSpPr>
        <p:spPr bwMode="auto">
          <a:xfrm>
            <a:off x="1524000" y="0"/>
            <a:ext cx="9144000" cy="476250"/>
          </a:xfrm>
          <a:prstGeom prst="rect">
            <a:avLst/>
          </a:prstGeom>
          <a:solidFill>
            <a:srgbClr val="EAEAEA"/>
          </a:solidFill>
          <a:ln w="9525">
            <a:noFill/>
            <a:miter lim="800000"/>
            <a:headEnd/>
            <a:tailEnd/>
          </a:ln>
          <a:effectLst/>
        </p:spPr>
        <p:txBody>
          <a:bodyPr wrap="none" anchor="ctr"/>
          <a:lstStyle/>
          <a:p>
            <a:pPr algn="ctr" eaLnBrk="1" hangingPunct="1"/>
            <a:endParaRPr lang="de-DE" sz="1600">
              <a:solidFill>
                <a:srgbClr val="6600FF"/>
              </a:solidFill>
            </a:endParaRPr>
          </a:p>
        </p:txBody>
      </p:sp>
      <p:sp>
        <p:nvSpPr>
          <p:cNvPr id="9" name="Rectangle 286"/>
          <p:cNvSpPr>
            <a:spLocks noChangeArrowheads="1"/>
          </p:cNvSpPr>
          <p:nvPr/>
        </p:nvSpPr>
        <p:spPr bwMode="auto">
          <a:xfrm>
            <a:off x="1524000" y="0"/>
            <a:ext cx="9144000" cy="692696"/>
          </a:xfrm>
          <a:prstGeom prst="rect">
            <a:avLst/>
          </a:prstGeom>
          <a:solidFill>
            <a:schemeClr val="accent3">
              <a:lumMod val="75000"/>
            </a:schemeClr>
          </a:solidFill>
          <a:ln w="9525">
            <a:noFill/>
            <a:miter lim="800000"/>
            <a:headEnd/>
            <a:tailEnd/>
          </a:ln>
          <a:effectLst/>
        </p:spPr>
        <p:txBody>
          <a:bodyPr wrap="none" anchor="ctr"/>
          <a:lstStyle/>
          <a:p>
            <a:pPr algn="ctr" eaLnBrk="1" hangingPunct="1"/>
            <a:r>
              <a:rPr lang="en-US" sz="1600" b="1">
                <a:solidFill>
                  <a:schemeClr val="accent2"/>
                </a:solidFill>
              </a:rPr>
              <a:t>Conference of European Statistics Stakeholders, Budapest, 20–21 October 2016</a:t>
            </a:r>
            <a:endParaRPr lang="en-GB" sz="1600" b="1">
              <a:solidFill>
                <a:schemeClr val="accent2"/>
              </a:solidFill>
            </a:endParaRPr>
          </a:p>
        </p:txBody>
      </p:sp>
      <p:sp>
        <p:nvSpPr>
          <p:cNvPr id="7" name="Rectangle 7"/>
          <p:cNvSpPr>
            <a:spLocks noChangeArrowheads="1"/>
          </p:cNvSpPr>
          <p:nvPr/>
        </p:nvSpPr>
        <p:spPr bwMode="auto">
          <a:xfrm>
            <a:off x="1524000" y="6381750"/>
            <a:ext cx="9144000" cy="476250"/>
          </a:xfrm>
          <a:prstGeom prst="rect">
            <a:avLst/>
          </a:prstGeom>
          <a:solidFill>
            <a:schemeClr val="bg2">
              <a:lumMod val="60000"/>
              <a:lumOff val="40000"/>
            </a:schemeClr>
          </a:solidFill>
          <a:ln w="9525">
            <a:solidFill>
              <a:schemeClr val="bg2">
                <a:lumMod val="60000"/>
                <a:lumOff val="40000"/>
              </a:schemeClr>
            </a:solidFill>
            <a:miter lim="800000"/>
            <a:headEnd/>
            <a:tailEnd/>
          </a:ln>
          <a:effectLst/>
        </p:spPr>
        <p:txBody>
          <a:bodyPr wrap="none" anchor="ctr"/>
          <a:lstStyle/>
          <a:p>
            <a:pPr eaLnBrk="1" hangingPunct="1"/>
            <a:r>
              <a:rPr lang="de-DE" sz="1600">
                <a:solidFill>
                  <a:schemeClr val="accent2"/>
                </a:solidFill>
              </a:rPr>
              <a:t>        Margit Epler</a:t>
            </a:r>
            <a:r>
              <a:rPr lang="de-DE" sz="1200">
                <a:solidFill>
                  <a:schemeClr val="accent2"/>
                </a:solidFill>
              </a:rPr>
              <a:t>, </a:t>
            </a:r>
            <a:r>
              <a:rPr lang="en-GB" sz="1600">
                <a:solidFill>
                  <a:schemeClr val="accent2"/>
                </a:solidFill>
              </a:rPr>
              <a:t>Josef Richter                    October 2016                                                            </a:t>
            </a:r>
            <a:fld id="{DBEEC5D0-456D-4D3D-9871-324FB1F1892C}" type="slidenum">
              <a:rPr lang="en-GB" sz="1600">
                <a:solidFill>
                  <a:schemeClr val="accent2"/>
                </a:solidFill>
              </a:rPr>
              <a:pPr eaLnBrk="1" hangingPunct="1"/>
              <a:t>21</a:t>
            </a:fld>
            <a:endParaRPr lang="en-GB" sz="1600">
              <a:solidFill>
                <a:schemeClr val="accent2"/>
              </a:solidFill>
            </a:endParaRPr>
          </a:p>
        </p:txBody>
      </p:sp>
    </p:spTree>
    <p:extLst>
      <p:ext uri="{BB962C8B-B14F-4D97-AF65-F5344CB8AC3E}">
        <p14:creationId xmlns:p14="http://schemas.microsoft.com/office/powerpoint/2010/main" val="1838496419"/>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4"/>
          <p:cNvSpPr>
            <a:spLocks noGrp="1"/>
          </p:cNvSpPr>
          <p:nvPr>
            <p:ph type="sldNum" sz="quarter" idx="11"/>
          </p:nvPr>
        </p:nvSpPr>
        <p:spPr/>
        <p:txBody>
          <a:bodyPr/>
          <a:lstStyle/>
          <a:p>
            <a:fld id="{181AE08E-DED8-4A85-B867-9A21D405E550}" type="slidenum">
              <a:rPr lang="de-DE"/>
              <a:pPr/>
              <a:t>22</a:t>
            </a:fld>
            <a:endParaRPr lang="de-DE"/>
          </a:p>
        </p:txBody>
      </p:sp>
      <p:sp>
        <p:nvSpPr>
          <p:cNvPr id="385026" name="Rectangle 2"/>
          <p:cNvSpPr>
            <a:spLocks noGrp="1" noChangeArrowheads="1"/>
          </p:cNvSpPr>
          <p:nvPr>
            <p:ph type="body" idx="1"/>
          </p:nvPr>
        </p:nvSpPr>
        <p:spPr>
          <a:xfrm>
            <a:off x="1775520" y="1123430"/>
            <a:ext cx="8640960" cy="4827587"/>
          </a:xfrm>
        </p:spPr>
        <p:txBody>
          <a:bodyPr/>
          <a:lstStyle/>
          <a:p>
            <a:pPr algn="ctr">
              <a:spcBef>
                <a:spcPts val="0"/>
              </a:spcBef>
              <a:buNone/>
            </a:pPr>
            <a:endParaRPr lang="de-AT" b="1">
              <a:solidFill>
                <a:srgbClr val="A50021"/>
              </a:solidFill>
              <a:latin typeface="+mj-lt"/>
              <a:ea typeface="+mj-ea"/>
              <a:cs typeface="+mj-cs"/>
            </a:endParaRPr>
          </a:p>
          <a:p>
            <a:pPr algn="ctr">
              <a:spcBef>
                <a:spcPts val="0"/>
              </a:spcBef>
              <a:buNone/>
            </a:pPr>
            <a:endParaRPr lang="de-AT" b="1">
              <a:solidFill>
                <a:srgbClr val="A50021"/>
              </a:solidFill>
              <a:latin typeface="+mj-lt"/>
              <a:ea typeface="+mj-ea"/>
              <a:cs typeface="+mj-cs"/>
            </a:endParaRPr>
          </a:p>
          <a:p>
            <a:pPr algn="ctr">
              <a:spcBef>
                <a:spcPts val="0"/>
              </a:spcBef>
              <a:buNone/>
            </a:pPr>
            <a:endParaRPr lang="de-AT" b="1">
              <a:solidFill>
                <a:srgbClr val="A50021"/>
              </a:solidFill>
              <a:latin typeface="+mj-lt"/>
              <a:ea typeface="+mj-ea"/>
              <a:cs typeface="+mj-cs"/>
            </a:endParaRPr>
          </a:p>
          <a:p>
            <a:pPr algn="ctr">
              <a:spcBef>
                <a:spcPts val="0"/>
              </a:spcBef>
              <a:buNone/>
            </a:pPr>
            <a:r>
              <a:rPr lang="en-GB" sz="4400" b="1">
                <a:solidFill>
                  <a:srgbClr val="A50021"/>
                </a:solidFill>
                <a:latin typeface="+mj-lt"/>
                <a:ea typeface="+mj-ea"/>
                <a:cs typeface="+mj-cs"/>
              </a:rPr>
              <a:t>Thank you for your attention</a:t>
            </a:r>
          </a:p>
          <a:p>
            <a:pPr algn="ctr">
              <a:spcBef>
                <a:spcPts val="0"/>
              </a:spcBef>
              <a:buNone/>
            </a:pPr>
            <a:endParaRPr lang="de-AT" sz="4400" b="1">
              <a:solidFill>
                <a:srgbClr val="A50021"/>
              </a:solidFill>
              <a:latin typeface="+mj-lt"/>
              <a:ea typeface="+mj-ea"/>
              <a:cs typeface="+mj-cs"/>
            </a:endParaRPr>
          </a:p>
          <a:p>
            <a:pPr algn="ctr">
              <a:spcBef>
                <a:spcPts val="0"/>
              </a:spcBef>
              <a:buNone/>
            </a:pPr>
            <a:endParaRPr lang="de-AT" sz="2400">
              <a:latin typeface="+mj-lt"/>
              <a:ea typeface="+mj-ea"/>
              <a:cs typeface="+mj-cs"/>
            </a:endParaRPr>
          </a:p>
          <a:p>
            <a:pPr>
              <a:spcBef>
                <a:spcPts val="0"/>
              </a:spcBef>
              <a:buNone/>
            </a:pPr>
            <a:endParaRPr lang="en-GB" b="1">
              <a:solidFill>
                <a:srgbClr val="A50021"/>
              </a:solidFill>
            </a:endParaRPr>
          </a:p>
          <a:p>
            <a:pPr>
              <a:spcBef>
                <a:spcPts val="0"/>
              </a:spcBef>
              <a:buNone/>
            </a:pPr>
            <a:endParaRPr lang="en-GB" b="1">
              <a:solidFill>
                <a:srgbClr val="A50021"/>
              </a:solidFill>
            </a:endParaRPr>
          </a:p>
          <a:p>
            <a:pPr>
              <a:spcBef>
                <a:spcPts val="0"/>
              </a:spcBef>
              <a:buNone/>
            </a:pPr>
            <a:endParaRPr lang="en-GB" b="1">
              <a:solidFill>
                <a:srgbClr val="A50021"/>
              </a:solidFill>
            </a:endParaRPr>
          </a:p>
          <a:p>
            <a:pPr>
              <a:spcBef>
                <a:spcPts val="0"/>
              </a:spcBef>
              <a:buNone/>
            </a:pPr>
            <a:endParaRPr lang="de-AT" b="1">
              <a:solidFill>
                <a:srgbClr val="A50021"/>
              </a:solidFill>
              <a:latin typeface="+mj-lt"/>
              <a:ea typeface="+mj-ea"/>
              <a:cs typeface="+mj-cs"/>
            </a:endParaRPr>
          </a:p>
        </p:txBody>
      </p:sp>
      <p:sp>
        <p:nvSpPr>
          <p:cNvPr id="385027" name="Rectangle 3"/>
          <p:cNvSpPr>
            <a:spLocks noChangeArrowheads="1"/>
          </p:cNvSpPr>
          <p:nvPr/>
        </p:nvSpPr>
        <p:spPr bwMode="auto">
          <a:xfrm>
            <a:off x="1524000" y="0"/>
            <a:ext cx="9144000" cy="476250"/>
          </a:xfrm>
          <a:prstGeom prst="rect">
            <a:avLst/>
          </a:prstGeom>
          <a:solidFill>
            <a:srgbClr val="EAEAEA"/>
          </a:solidFill>
          <a:ln w="9525">
            <a:noFill/>
            <a:miter lim="800000"/>
            <a:headEnd/>
            <a:tailEnd/>
          </a:ln>
          <a:effectLst/>
        </p:spPr>
        <p:txBody>
          <a:bodyPr wrap="none" anchor="ctr"/>
          <a:lstStyle/>
          <a:p>
            <a:pPr algn="ctr" eaLnBrk="1" hangingPunct="1"/>
            <a:endParaRPr lang="de-DE" sz="1600">
              <a:solidFill>
                <a:srgbClr val="6600FF"/>
              </a:solidFill>
            </a:endParaRPr>
          </a:p>
        </p:txBody>
      </p:sp>
      <p:sp>
        <p:nvSpPr>
          <p:cNvPr id="9" name="Rectangle 286"/>
          <p:cNvSpPr>
            <a:spLocks noChangeArrowheads="1"/>
          </p:cNvSpPr>
          <p:nvPr/>
        </p:nvSpPr>
        <p:spPr bwMode="auto">
          <a:xfrm>
            <a:off x="1524000" y="0"/>
            <a:ext cx="9144000" cy="692696"/>
          </a:xfrm>
          <a:prstGeom prst="rect">
            <a:avLst/>
          </a:prstGeom>
          <a:solidFill>
            <a:schemeClr val="accent3">
              <a:lumMod val="75000"/>
            </a:schemeClr>
          </a:solidFill>
          <a:ln w="9525">
            <a:noFill/>
            <a:miter lim="800000"/>
            <a:headEnd/>
            <a:tailEnd/>
          </a:ln>
          <a:effectLst/>
        </p:spPr>
        <p:txBody>
          <a:bodyPr wrap="none" anchor="ctr"/>
          <a:lstStyle/>
          <a:p>
            <a:pPr algn="ctr" eaLnBrk="1" hangingPunct="1"/>
            <a:r>
              <a:rPr lang="en-US" sz="1600" b="1">
                <a:solidFill>
                  <a:schemeClr val="accent2"/>
                </a:solidFill>
              </a:rPr>
              <a:t>Conference of European Statistics Stakeholders, Budapest, 20–21 October 2016</a:t>
            </a:r>
            <a:endParaRPr lang="en-GB" sz="1600" b="1">
              <a:solidFill>
                <a:schemeClr val="accent2"/>
              </a:solidFill>
            </a:endParaRPr>
          </a:p>
        </p:txBody>
      </p:sp>
      <p:sp>
        <p:nvSpPr>
          <p:cNvPr id="7" name="Rectangle 7"/>
          <p:cNvSpPr>
            <a:spLocks noChangeArrowheads="1"/>
          </p:cNvSpPr>
          <p:nvPr/>
        </p:nvSpPr>
        <p:spPr bwMode="auto">
          <a:xfrm>
            <a:off x="1524000" y="6381750"/>
            <a:ext cx="9144000" cy="476250"/>
          </a:xfrm>
          <a:prstGeom prst="rect">
            <a:avLst/>
          </a:prstGeom>
          <a:solidFill>
            <a:schemeClr val="bg2">
              <a:lumMod val="60000"/>
              <a:lumOff val="40000"/>
            </a:schemeClr>
          </a:solidFill>
          <a:ln w="9525">
            <a:solidFill>
              <a:schemeClr val="bg2">
                <a:lumMod val="60000"/>
                <a:lumOff val="40000"/>
              </a:schemeClr>
            </a:solidFill>
            <a:miter lim="800000"/>
            <a:headEnd/>
            <a:tailEnd/>
          </a:ln>
          <a:effectLst/>
        </p:spPr>
        <p:txBody>
          <a:bodyPr wrap="none" anchor="ctr"/>
          <a:lstStyle/>
          <a:p>
            <a:pPr eaLnBrk="1" hangingPunct="1"/>
            <a:r>
              <a:rPr lang="de-DE" sz="1600">
                <a:solidFill>
                  <a:schemeClr val="accent2"/>
                </a:solidFill>
              </a:rPr>
              <a:t>        Margit Epler</a:t>
            </a:r>
            <a:r>
              <a:rPr lang="de-DE" sz="1200">
                <a:solidFill>
                  <a:schemeClr val="accent2"/>
                </a:solidFill>
              </a:rPr>
              <a:t>, </a:t>
            </a:r>
            <a:r>
              <a:rPr lang="en-GB" sz="1600">
                <a:solidFill>
                  <a:schemeClr val="accent2"/>
                </a:solidFill>
              </a:rPr>
              <a:t>Josef Richter                    October 2016                                                            </a:t>
            </a:r>
            <a:fld id="{DBEEC5D0-456D-4D3D-9871-324FB1F1892C}" type="slidenum">
              <a:rPr lang="en-GB" sz="1600">
                <a:solidFill>
                  <a:schemeClr val="accent2"/>
                </a:solidFill>
              </a:rPr>
              <a:pPr eaLnBrk="1" hangingPunct="1"/>
              <a:t>22</a:t>
            </a:fld>
            <a:endParaRPr lang="en-GB" sz="1600">
              <a:solidFill>
                <a:schemeClr val="accent2"/>
              </a:solidFill>
            </a:endParaRPr>
          </a:p>
        </p:txBody>
      </p:sp>
    </p:spTree>
    <p:extLst>
      <p:ext uri="{BB962C8B-B14F-4D97-AF65-F5344CB8AC3E}">
        <p14:creationId xmlns:p14="http://schemas.microsoft.com/office/powerpoint/2010/main" val="194654353"/>
      </p:ext>
    </p:extLst>
  </p:cSld>
  <p:clrMapOvr>
    <a:masterClrMapping/>
  </p:clrMapOvr>
  <p:transition/>
</p:sld>
</file>

<file path=ppt/theme/theme1.xml><?xml version="1.0" encoding="utf-8"?>
<a:theme xmlns:a="http://schemas.openxmlformats.org/drawingml/2006/main" name="StatistikOK">
  <a:themeElements>
    <a:clrScheme name="StatistikOK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tistikOK">
      <a:majorFont>
        <a:latin typeface="Arial"/>
        <a:ea typeface=""/>
        <a:cs typeface=""/>
      </a:majorFont>
      <a:minorFont>
        <a:latin typeface="Times"/>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3">
            <a:lumMod val="75000"/>
          </a:schemeClr>
        </a:solidFill>
        <a:ln w="9525">
          <a:noFill/>
          <a:miter lim="800000"/>
          <a:headEnd/>
          <a:tailEnd/>
        </a:ln>
        <a:effectLst/>
      </a:spPr>
      <a:bodyPr wrap="none" anchor="ctr"/>
      <a:lstStyle>
        <a:defPPr algn="ctr" eaLnBrk="1" hangingPunct="1">
          <a:defRPr sz="1600" b="1" dirty="0">
            <a:solidFill>
              <a:schemeClr val="accent2"/>
            </a:solidFill>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altLang="de-DE" sz="5500" b="0" i="0" u="none" strike="noStrike" cap="none" normalizeH="0" baseline="0" smtClean="0">
            <a:ln>
              <a:noFill/>
            </a:ln>
            <a:solidFill>
              <a:srgbClr val="B20029"/>
            </a:solidFill>
            <a:effectLst/>
            <a:latin typeface="Arial" charset="0"/>
          </a:defRPr>
        </a:defPPr>
      </a:lstStyle>
    </a:lnDef>
  </a:objectDefaults>
  <a:extraClrSchemeLst>
    <a:extraClrScheme>
      <a:clrScheme name="StatistikOK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tistikOK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tistikOK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tistikOK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tistikOK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tistikOK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tistikOK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StatistikOK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
  <TotalTime>0</TotalTime>
  <Words>2031</Words>
  <Application>Microsoft Office PowerPoint</Application>
  <PresentationFormat>Szélesvásznú</PresentationFormat>
  <Paragraphs>272</Paragraphs>
  <Slides>22</Slides>
  <Notes>22</Notes>
  <HiddenSlides>0</HiddenSlides>
  <MMClips>0</MMClips>
  <ScaleCrop>false</ScaleCrop>
  <HeadingPairs>
    <vt:vector size="6" baseType="variant">
      <vt:variant>
        <vt:lpstr>Használt betűtípusok</vt:lpstr>
      </vt:variant>
      <vt:variant>
        <vt:i4>4</vt:i4>
      </vt:variant>
      <vt:variant>
        <vt:lpstr>Téma</vt:lpstr>
      </vt:variant>
      <vt:variant>
        <vt:i4>1</vt:i4>
      </vt:variant>
      <vt:variant>
        <vt:lpstr>Diacímek</vt:lpstr>
      </vt:variant>
      <vt:variant>
        <vt:i4>22</vt:i4>
      </vt:variant>
    </vt:vector>
  </HeadingPairs>
  <TitlesOfParts>
    <vt:vector size="27" baseType="lpstr">
      <vt:lpstr>Arial</vt:lpstr>
      <vt:lpstr>Courier New</vt:lpstr>
      <vt:lpstr>Times</vt:lpstr>
      <vt:lpstr>Times New Roman</vt:lpstr>
      <vt:lpstr>StatistikOK</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vector>
  </TitlesOfParts>
  <Company>Artelier Wallauch</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Kein Folientitel</dc:title>
  <dc:creator>Hannes Hameseder</dc:creator>
  <cp:lastModifiedBy>magyar</cp:lastModifiedBy>
  <cp:revision>1020</cp:revision>
  <cp:lastPrinted>2016-09-05T13:28:33Z</cp:lastPrinted>
  <dcterms:created xsi:type="dcterms:W3CDTF">2000-11-27T20:48:54Z</dcterms:created>
  <dcterms:modified xsi:type="dcterms:W3CDTF">2016-10-21T09:04:12Z</dcterms:modified>
</cp:coreProperties>
</file>