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0" r:id="rId3"/>
    <p:sldId id="345" r:id="rId4"/>
    <p:sldId id="274" r:id="rId5"/>
    <p:sldId id="383" r:id="rId6"/>
    <p:sldId id="275" r:id="rId7"/>
    <p:sldId id="387" r:id="rId8"/>
    <p:sldId id="276" r:id="rId9"/>
    <p:sldId id="381" r:id="rId10"/>
    <p:sldId id="279" r:id="rId11"/>
    <p:sldId id="386" r:id="rId12"/>
    <p:sldId id="379" r:id="rId13"/>
    <p:sldId id="385" r:id="rId14"/>
    <p:sldId id="374" r:id="rId15"/>
    <p:sldId id="378" r:id="rId16"/>
    <p:sldId id="354" r:id="rId17"/>
    <p:sldId id="380" r:id="rId18"/>
    <p:sldId id="351" r:id="rId19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006"/>
    <a:srgbClr val="BA372B"/>
    <a:srgbClr val="FBBB9F"/>
    <a:srgbClr val="2F7BA7"/>
    <a:srgbClr val="9B4F29"/>
    <a:srgbClr val="7E8083"/>
    <a:srgbClr val="DB8D0F"/>
    <a:srgbClr val="EAEBEC"/>
    <a:srgbClr val="EF9B11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96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1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099" cy="497205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0" y="2"/>
            <a:ext cx="2949099" cy="497205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r">
              <a:defRPr sz="1200"/>
            </a:lvl1pPr>
          </a:lstStyle>
          <a:p>
            <a:fld id="{C6E1FD2E-3329-49F9-93F2-90FCABDE67F1}" type="datetimeFigureOut">
              <a:rPr lang="pt-PT" smtClean="0"/>
              <a:pPr/>
              <a:t>17-10-2016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5172"/>
            <a:ext cx="2949099" cy="497205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0" y="9445172"/>
            <a:ext cx="2949099" cy="497205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r">
              <a:defRPr sz="1200"/>
            </a:lvl1pPr>
          </a:lstStyle>
          <a:p>
            <a:fld id="{A944DE48-53D7-4463-928F-DF9F66C6F51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3310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8932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8932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r">
              <a:defRPr sz="1200"/>
            </a:lvl1pPr>
          </a:lstStyle>
          <a:p>
            <a:fld id="{50923100-0B2A-4665-9D3B-6D153E5078EF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4" rIns="91550" bIns="4577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600"/>
            <a:ext cx="5444490" cy="3915491"/>
          </a:xfrm>
          <a:prstGeom prst="rect">
            <a:avLst/>
          </a:prstGeom>
        </p:spPr>
        <p:txBody>
          <a:bodyPr vert="horz" lIns="91550" tIns="45774" rIns="91550" bIns="4577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73"/>
            <a:ext cx="2949099" cy="498930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3"/>
            <a:ext cx="2949099" cy="498930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r">
              <a:defRPr sz="1200"/>
            </a:lvl1pPr>
          </a:lstStyle>
          <a:p>
            <a:fld id="{1BF42673-EB70-40BA-BE7D-FE1A650970F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6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81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11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03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5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75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29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40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0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84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05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60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B8606-EA22-4297-85BC-142C9C39F7AC}" type="datetimeFigureOut">
              <a:rPr lang="en-GB" smtClean="0"/>
              <a:pPr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69638-5E7C-43E7-A51A-AB63502AF1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28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fcsh.unl.pt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data.p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hyperlink" Target="http://www.google.pt/url?sa=i&amp;rct=j&amp;q=&amp;esrc=s&amp;source=images&amp;cd=&amp;cad=rja&amp;uact=8&amp;ved=0ahUKEwiU9sH73-HPAhUGORQKHdhqDQQQjRwIBw&amp;url=http://br.freepik.com/icones-gratis/balanca_707403.htm&amp;bvm=bv.135974163,d.d24&amp;psig=AFQjCNFynbIhwS5ua9_lCkan2RXBuMXz-w&amp;ust=1476790590461822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hyperlink" Target="http://www.socialdatalab.pt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21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ocialdatalab.pt/" TargetMode="Externa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fcsh.unl.pt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cxnSp>
        <p:nvCxnSpPr>
          <p:cNvPr id="13" name="Conexão recta 8"/>
          <p:cNvCxnSpPr/>
          <p:nvPr/>
        </p:nvCxnSpPr>
        <p:spPr>
          <a:xfrm flipV="1">
            <a:off x="3777672" y="1580525"/>
            <a:ext cx="6588000" cy="26073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ângulo 10"/>
          <p:cNvSpPr/>
          <p:nvPr/>
        </p:nvSpPr>
        <p:spPr>
          <a:xfrm>
            <a:off x="3735067" y="2563333"/>
            <a:ext cx="608941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Towards Statistical Literacy</a:t>
            </a:r>
            <a:endParaRPr lang="pt-PT" sz="3200" dirty="0">
              <a:solidFill>
                <a:srgbClr val="89300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PT" sz="2400" dirty="0">
              <a:solidFill>
                <a:srgbClr val="89300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PT" sz="2400" dirty="0" err="1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pt-PT" sz="2400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</a:t>
            </a:r>
            <a:r>
              <a:rPr lang="pt-PT" sz="2400" dirty="0" err="1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</a:t>
            </a:r>
            <a:r>
              <a:rPr lang="pt-PT" sz="2400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2400" dirty="0" err="1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</a:t>
            </a:r>
            <a:r>
              <a:rPr lang="pt-PT" sz="2400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pt-PT" sz="2400" dirty="0" err="1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pt-PT" sz="2400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</a:t>
            </a:r>
            <a:r>
              <a:rPr lang="pt-PT" sz="2400" dirty="0" err="1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</a:t>
            </a:r>
            <a:r>
              <a:rPr lang="pt-PT" sz="2400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2400" dirty="0" err="1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</a:t>
            </a:r>
            <a:r>
              <a:rPr lang="pt-PT" sz="2400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988611" y="-9237"/>
            <a:ext cx="373707" cy="6616362"/>
            <a:chOff x="2844741" y="-20442"/>
            <a:chExt cx="373707" cy="6616362"/>
          </a:xfrm>
        </p:grpSpPr>
        <p:sp>
          <p:nvSpPr>
            <p:cNvPr id="16" name="Rectangle 15"/>
            <p:cNvSpPr/>
            <p:nvPr/>
          </p:nvSpPr>
          <p:spPr>
            <a:xfrm>
              <a:off x="3063858" y="-11206"/>
              <a:ext cx="82800" cy="55585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893006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844741" y="-20442"/>
              <a:ext cx="373707" cy="6616362"/>
              <a:chOff x="2844741" y="-20442"/>
              <a:chExt cx="373707" cy="661636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844741" y="-11206"/>
                <a:ext cx="82800" cy="6607126"/>
              </a:xfrm>
              <a:prstGeom prst="rect">
                <a:avLst/>
              </a:prstGeom>
              <a:solidFill>
                <a:srgbClr val="2F7B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893006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916000" y="-10160"/>
                <a:ext cx="82800" cy="6017846"/>
              </a:xfrm>
              <a:prstGeom prst="rect">
                <a:avLst/>
              </a:prstGeom>
              <a:solidFill>
                <a:srgbClr val="DB8D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893006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990195" y="-11206"/>
                <a:ext cx="82800" cy="5223286"/>
              </a:xfrm>
              <a:prstGeom prst="rect">
                <a:avLst/>
              </a:prstGeom>
              <a:solidFill>
                <a:srgbClr val="BA37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893006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135648" y="-20442"/>
                <a:ext cx="82800" cy="6330726"/>
              </a:xfrm>
              <a:prstGeom prst="rect">
                <a:avLst/>
              </a:prstGeom>
              <a:solidFill>
                <a:srgbClr val="8930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893006"/>
                  </a:solidFill>
                </a:endParaRPr>
              </a:p>
            </p:txBody>
          </p:sp>
        </p:grpSp>
      </p:grpSp>
      <p:sp>
        <p:nvSpPr>
          <p:cNvPr id="21" name="Rectângulo 10"/>
          <p:cNvSpPr/>
          <p:nvPr/>
        </p:nvSpPr>
        <p:spPr>
          <a:xfrm>
            <a:off x="106330" y="584715"/>
            <a:ext cx="29664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Maria João</a:t>
            </a:r>
          </a:p>
          <a:p>
            <a:r>
              <a:rPr lang="pt-PT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Valente Rosa</a:t>
            </a:r>
          </a:p>
        </p:txBody>
      </p:sp>
      <p:cxnSp>
        <p:nvCxnSpPr>
          <p:cNvPr id="31" name="Conexão recta 8"/>
          <p:cNvCxnSpPr/>
          <p:nvPr/>
        </p:nvCxnSpPr>
        <p:spPr>
          <a:xfrm flipH="1" flipV="1">
            <a:off x="10356112" y="1562986"/>
            <a:ext cx="25221" cy="281987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71" y="4767276"/>
            <a:ext cx="1525794" cy="1098490"/>
          </a:xfrm>
          <a:prstGeom prst="rect">
            <a:avLst/>
          </a:prstGeom>
        </p:spPr>
      </p:pic>
      <p:pic>
        <p:nvPicPr>
          <p:cNvPr id="34" name="Picture 33" descr="D:\Users\mjvrosa\Desktop\logo_eustatday_whi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386" y="271652"/>
            <a:ext cx="1262901" cy="92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Universidade Nova de Lisboa">
            <a:hlinkClick r:id="rId5" tooltip="&quot;Universidade Nova de Lisboa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" y="3125971"/>
            <a:ext cx="1663541" cy="329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 descr="ESAC logo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34" y="2223942"/>
            <a:ext cx="1044460" cy="508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 descr="D:\Users\mjvrosa\Desktop\logo_pordata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7" y="3955352"/>
            <a:ext cx="1638591" cy="49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46" y="672111"/>
            <a:ext cx="2205883" cy="70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1861803" y="2582111"/>
            <a:ext cx="849499" cy="27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75974" y="3500087"/>
            <a:ext cx="849499" cy="27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79512" y="4428696"/>
            <a:ext cx="849499" cy="469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Founder Director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872417" y="5559332"/>
            <a:ext cx="849499" cy="27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Partner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ângulo 6"/>
          <p:cNvSpPr/>
          <p:nvPr/>
        </p:nvSpPr>
        <p:spPr>
          <a:xfrm>
            <a:off x="6404057" y="382622"/>
            <a:ext cx="33143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Conference of European </a:t>
            </a:r>
          </a:p>
          <a:p>
            <a:r>
              <a:rPr lang="en-GB" sz="20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Statistics Stakeholders</a:t>
            </a:r>
            <a:endParaRPr lang="pt-PT" sz="2000" baseline="50000" dirty="0">
              <a:solidFill>
                <a:srgbClr val="7E808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ângulo 10"/>
          <p:cNvSpPr/>
          <p:nvPr/>
        </p:nvSpPr>
        <p:spPr>
          <a:xfrm>
            <a:off x="6415160" y="1118860"/>
            <a:ext cx="4344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20–21 </a:t>
            </a:r>
            <a:r>
              <a:rPr lang="pt-PT" sz="1200" dirty="0" err="1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October</a:t>
            </a:r>
            <a:r>
              <a:rPr lang="pt-PT" sz="12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2016</a:t>
            </a:r>
          </a:p>
          <a:p>
            <a:r>
              <a:rPr lang="pt-PT" sz="12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Budapest</a:t>
            </a:r>
          </a:p>
        </p:txBody>
      </p:sp>
    </p:spTree>
    <p:extLst>
      <p:ext uri="{BB962C8B-B14F-4D97-AF65-F5344CB8AC3E}">
        <p14:creationId xmlns:p14="http://schemas.microsoft.com/office/powerpoint/2010/main" val="24808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7BA7">
            <a:alpha val="8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5"/>
          <p:cNvSpPr txBox="1"/>
          <p:nvPr/>
        </p:nvSpPr>
        <p:spPr>
          <a:xfrm>
            <a:off x="1964456" y="1771015"/>
            <a:ext cx="6300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lang="pt-P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</a:t>
            </a:r>
            <a:r>
              <a:rPr lang="pt-P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Literacy</a:t>
            </a:r>
            <a:endParaRPr lang="pt-PT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PT" sz="2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pt-PT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  <a:endParaRPr lang="pt-PT" sz="28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ircle: Hollow 3"/>
          <p:cNvSpPr/>
          <p:nvPr/>
        </p:nvSpPr>
        <p:spPr>
          <a:xfrm>
            <a:off x="713355" y="1671883"/>
            <a:ext cx="1101188" cy="1090815"/>
          </a:xfrm>
          <a:prstGeom prst="donut">
            <a:avLst>
              <a:gd name="adj" fmla="val 63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n-GB" sz="6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5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2F7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3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2F7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14"/>
          <p:cNvSpPr txBox="1"/>
          <p:nvPr/>
        </p:nvSpPr>
        <p:spPr>
          <a:xfrm>
            <a:off x="2230853" y="415110"/>
            <a:ext cx="4922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b="1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</a:t>
            </a:r>
            <a:r>
              <a:rPr lang="pt-PT" b="1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b="1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Literacy</a:t>
            </a:r>
            <a:r>
              <a:rPr lang="pt-PT" b="1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pt-PT" sz="1600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pt-PT" sz="1600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1600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aixaDeTexto 9"/>
          <p:cNvSpPr txBox="1"/>
          <p:nvPr/>
        </p:nvSpPr>
        <p:spPr>
          <a:xfrm>
            <a:off x="0" y="1164882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The present deluge of data and information in the world makes </a:t>
            </a:r>
            <a:r>
              <a:rPr lang="en-GB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statistics</a:t>
            </a:r>
            <a:r>
              <a:rPr lang="en-GB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the basis of a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new language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b="1" dirty="0" smtClean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</a:t>
            </a:r>
            <a:r>
              <a:rPr lang="en-GB" sz="2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Literacy 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is a </a:t>
            </a:r>
            <a:r>
              <a:rPr lang="en-GB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key competence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of nowadays modern </a:t>
            </a:r>
            <a:r>
              <a:rPr lang="en-GB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societies.</a:t>
            </a:r>
            <a:endParaRPr lang="en-GB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n-GB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Improving</a:t>
            </a:r>
            <a:r>
              <a:rPr lang="en-GB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</a:t>
            </a:r>
            <a:r>
              <a:rPr lang="en-GB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became 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 </a:t>
            </a:r>
            <a:r>
              <a:rPr lang="en-GB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consensual 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step towards a better society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2" name="Down Arrow 1"/>
          <p:cNvSpPr/>
          <p:nvPr/>
        </p:nvSpPr>
        <p:spPr>
          <a:xfrm>
            <a:off x="5997105" y="4858378"/>
            <a:ext cx="526001" cy="899338"/>
          </a:xfrm>
          <a:prstGeom prst="downArrow">
            <a:avLst>
              <a:gd name="adj1" fmla="val 60307"/>
              <a:gd name="adj2" fmla="val 50000"/>
            </a:avLst>
          </a:prstGeom>
          <a:noFill/>
          <a:ln w="76200">
            <a:solidFill>
              <a:srgbClr val="893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ln>
                <a:solidFill>
                  <a:srgbClr val="BA372B"/>
                </a:solidFill>
              </a:ln>
              <a:solidFill>
                <a:srgbClr val="893006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 flipV="1">
            <a:off x="2080136" y="2041994"/>
            <a:ext cx="7595727" cy="1939455"/>
          </a:xfrm>
          <a:prstGeom prst="wedgeEllipseCallout">
            <a:avLst>
              <a:gd name="adj1" fmla="val 57733"/>
              <a:gd name="adj2" fmla="val 67992"/>
            </a:avLst>
          </a:prstGeom>
          <a:noFill/>
          <a:ln w="57150">
            <a:solidFill>
              <a:srgbClr val="2F7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02627" y="2254895"/>
            <a:ext cx="53962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</a:t>
            </a:r>
            <a:r>
              <a:rPr lang="en-GB" sz="2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Literacy 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is so important for </a:t>
            </a:r>
            <a:r>
              <a:rPr lang="en-GB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personal and social inclusion 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and </a:t>
            </a:r>
            <a:r>
              <a:rPr lang="en-GB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active citizenship </a:t>
            </a:r>
            <a:r>
              <a:rPr lang="en-GB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as it was, in the past, knowing to write or read.</a:t>
            </a:r>
            <a:endParaRPr lang="en-GB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GB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194755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8D0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CaixaDeTexto 5"/>
          <p:cNvSpPr txBox="1"/>
          <p:nvPr/>
        </p:nvSpPr>
        <p:spPr>
          <a:xfrm>
            <a:off x="1964456" y="1875790"/>
            <a:ext cx="630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Improving</a:t>
            </a:r>
            <a:endParaRPr lang="pt-PT" sz="28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Circle: Hollow 3"/>
          <p:cNvSpPr/>
          <p:nvPr/>
        </p:nvSpPr>
        <p:spPr>
          <a:xfrm>
            <a:off x="713355" y="1671883"/>
            <a:ext cx="1101188" cy="1090815"/>
          </a:xfrm>
          <a:prstGeom prst="donut">
            <a:avLst>
              <a:gd name="adj" fmla="val 63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GB" sz="6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4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11" name="CaixaDeTexto 9"/>
          <p:cNvSpPr txBox="1"/>
          <p:nvPr/>
        </p:nvSpPr>
        <p:spPr>
          <a:xfrm>
            <a:off x="375672" y="1372587"/>
            <a:ext cx="1133055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There are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many ways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to improve </a:t>
            </a:r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Two examples, inspired on </a:t>
            </a:r>
            <a:r>
              <a:rPr lang="en-US" b="1" dirty="0" err="1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Pordata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		          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www.pordata.pt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61950" indent="-361950" algn="just">
              <a:buAutoNum type="arabicPeriod"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reinforce the understanding of data by the general public, </a:t>
            </a:r>
            <a:r>
              <a:rPr lang="en-US" b="1" dirty="0" err="1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Pordata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developed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 large </a:t>
            </a:r>
            <a:r>
              <a:rPr lang="en-US" i="1" dirty="0">
                <a:latin typeface="Tahoma" pitchFamily="34" charset="0"/>
                <a:ea typeface="Tahoma" pitchFamily="34" charset="0"/>
                <a:cs typeface="Tahoma" pitchFamily="34" charset="0"/>
              </a:rPr>
              <a:t>Meta-information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with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short, simple and clear explanations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of all the main concepts involved in statistical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indicators (e.g. GDP, risk of poverty).</a:t>
            </a: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61950" indent="-361950"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61950" indent="-361950" algn="just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2. To promote the ability to communicate statistical information, </a:t>
            </a:r>
            <a:r>
              <a:rPr lang="en-US" b="1" dirty="0" err="1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Pordata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developed training sessions for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journalists.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The idea is to provide, in three hours, a kind of a guided tour through the basic principles of statistics, by exploring usual technical mistakes or misunderstandings. </a:t>
            </a: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5" name="Picture 14" descr="D:\Users\mjvrosa\Desktop\logo_pordata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627" y="266416"/>
            <a:ext cx="1820270" cy="5798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Callout 8"/>
          <p:cNvSpPr/>
          <p:nvPr/>
        </p:nvSpPr>
        <p:spPr>
          <a:xfrm>
            <a:off x="7570546" y="163048"/>
            <a:ext cx="4001534" cy="3133943"/>
          </a:xfrm>
          <a:prstGeom prst="wedgeEllipseCallout">
            <a:avLst>
              <a:gd name="adj1" fmla="val -129130"/>
              <a:gd name="adj2" fmla="val 29957"/>
            </a:avLst>
          </a:prstGeom>
          <a:noFill/>
          <a:ln w="57150">
            <a:solidFill>
              <a:srgbClr val="2F7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DB8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3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DB8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Improving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878371" y="785405"/>
            <a:ext cx="32876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Pordata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 a project of 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Francisco Manuel dos Santos Foundation,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is a huge Portuguese database of social and economic indicators, for Portugal, Portuguese regions and EU countries.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371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DB8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3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DB8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Improving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0" y="3535848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can't measure it, you can't improve it.</a:t>
            </a:r>
            <a:endParaRPr lang="en-US" sz="2800" b="1" dirty="0">
              <a:solidFill>
                <a:srgbClr val="9B4F2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(Peter Drucker)</a:t>
            </a:r>
          </a:p>
        </p:txBody>
      </p:sp>
      <p:pic>
        <p:nvPicPr>
          <p:cNvPr id="18" name="Picture 2" descr="http://www.stewartsigns.com/blog/wp-content/uploads/2013/07/quote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406" y="3622637"/>
            <a:ext cx="575697" cy="46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stewartsigns.com/blog/wp-content/uploads/2013/07/quotes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3421" y="3631501"/>
            <a:ext cx="564812" cy="45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95250" y="1884135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improving </a:t>
            </a:r>
            <a:r>
              <a:rPr lang="en-GB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 Literacy</a:t>
            </a:r>
            <a:r>
              <a:rPr lang="en-US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not all!</a:t>
            </a:r>
          </a:p>
        </p:txBody>
      </p:sp>
    </p:spTree>
    <p:extLst>
      <p:ext uri="{BB962C8B-B14F-4D97-AF65-F5344CB8AC3E}">
        <p14:creationId xmlns:p14="http://schemas.microsoft.com/office/powerpoint/2010/main" val="41056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DB8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3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DB8D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Improving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9"/>
          <p:cNvSpPr txBox="1"/>
          <p:nvPr/>
        </p:nvSpPr>
        <p:spPr>
          <a:xfrm>
            <a:off x="2486830" y="953243"/>
            <a:ext cx="86447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en-GB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measure</a:t>
            </a:r>
            <a:r>
              <a:rPr lang="en-GB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</a:t>
            </a:r>
            <a:r>
              <a:rPr lang="en-GB" sz="2000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in a </a:t>
            </a: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standard, comparable and regular way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is the only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process to </a:t>
            </a:r>
            <a:r>
              <a:rPr lang="en-GB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diagnose:</a:t>
            </a:r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the real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impact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of all our efforts towards the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improvement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of </a:t>
            </a:r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</a:t>
            </a:r>
            <a:r>
              <a:rPr lang="en-US" sz="2000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Literacy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(i.e. measuring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progress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the effective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contribution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of </a:t>
            </a:r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for the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social and economic wellbeing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of our </a:t>
            </a:r>
            <a:r>
              <a:rPr lang="en-GB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societies.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irc_mi" descr="Resultado de imagem para balança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3078"/>
            <a:ext cx="2332495" cy="2260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56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372B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CaixaDeTexto 5"/>
          <p:cNvSpPr txBox="1"/>
          <p:nvPr/>
        </p:nvSpPr>
        <p:spPr>
          <a:xfrm>
            <a:off x="1964456" y="1875790"/>
            <a:ext cx="630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28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Circle: Hollow 3"/>
          <p:cNvSpPr/>
          <p:nvPr/>
        </p:nvSpPr>
        <p:spPr>
          <a:xfrm>
            <a:off x="713355" y="1671883"/>
            <a:ext cx="1101188" cy="1090815"/>
          </a:xfrm>
          <a:prstGeom prst="donut">
            <a:avLst>
              <a:gd name="adj" fmla="val 63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en-GB" sz="6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0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33400" y="2474647"/>
            <a:ext cx="10947400" cy="771525"/>
          </a:xfrm>
          <a:prstGeom prst="rect">
            <a:avLst/>
          </a:prstGeom>
          <a:noFill/>
          <a:ln w="57150">
            <a:solidFill>
              <a:srgbClr val="893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3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CaixaDeTexto 14"/>
          <p:cNvSpPr txBox="1"/>
          <p:nvPr/>
        </p:nvSpPr>
        <p:spPr>
          <a:xfrm rot="16200000">
            <a:off x="-483134" y="2565957"/>
            <a:ext cx="1468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</a:t>
            </a:r>
            <a:endParaRPr lang="pt-PT" sz="2000" b="1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9"/>
          <p:cNvSpPr txBox="1"/>
          <p:nvPr/>
        </p:nvSpPr>
        <p:spPr>
          <a:xfrm>
            <a:off x="604272" y="4194182"/>
            <a:ext cx="11121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just"/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2533561"/>
            <a:ext cx="1094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is an individual </a:t>
            </a: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competence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 to </a:t>
            </a: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form an opinion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 about the society or the world we live in, from the </a:t>
            </a: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use and understanding 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of </a:t>
            </a: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reliable statistical data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pt-PT" dirty="0"/>
          </a:p>
        </p:txBody>
      </p:sp>
      <p:sp>
        <p:nvSpPr>
          <p:cNvPr id="12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47950" y="4411424"/>
            <a:ext cx="37909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Attitude &amp; use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Understanding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Evaluation 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Ability to form an opinion</a:t>
            </a:r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5300" y="3702241"/>
            <a:ext cx="8562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concept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was divided in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33650" y="4340402"/>
            <a:ext cx="4457700" cy="1362076"/>
          </a:xfrm>
          <a:prstGeom prst="rect">
            <a:avLst/>
          </a:prstGeom>
          <a:noFill/>
          <a:ln w="57150">
            <a:solidFill>
              <a:srgbClr val="893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CaixaDeTexto 9"/>
          <p:cNvSpPr txBox="1"/>
          <p:nvPr/>
        </p:nvSpPr>
        <p:spPr>
          <a:xfrm>
            <a:off x="440248" y="1055994"/>
            <a:ext cx="11121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PT" b="1" dirty="0">
                <a:solidFill>
                  <a:srgbClr val="893006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Social Data Lab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 created and developed in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Portugal 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Index,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based on several indicators able to represent the main dimensions of the </a:t>
            </a:r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</a:t>
            </a:r>
            <a:r>
              <a:rPr lang="en-GB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concept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677" y="5371135"/>
            <a:ext cx="1764323" cy="1270218"/>
          </a:xfrm>
          <a:prstGeom prst="rect">
            <a:avLst/>
          </a:prstGeom>
        </p:spPr>
      </p:pic>
      <p:sp>
        <p:nvSpPr>
          <p:cNvPr id="18" name="CaixaDeTexto 14"/>
          <p:cNvSpPr txBox="1"/>
          <p:nvPr/>
        </p:nvSpPr>
        <p:spPr>
          <a:xfrm rot="16200000">
            <a:off x="1339315" y="4780090"/>
            <a:ext cx="1734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Dimensions</a:t>
            </a:r>
            <a:endParaRPr lang="pt-PT" sz="2000" b="1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8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9"/>
          <p:cNvSpPr txBox="1"/>
          <p:nvPr/>
        </p:nvSpPr>
        <p:spPr>
          <a:xfrm>
            <a:off x="381000" y="1204381"/>
            <a:ext cx="11811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GB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Attitude </a:t>
            </a:r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en-GB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use</a:t>
            </a:r>
          </a:p>
          <a:p>
            <a:pPr algn="just"/>
            <a:endParaRPr lang="en-US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519238" lvl="0" indent="-180975" algn="just" defTabSz="696913">
              <a:buFont typeface="Arial" pitchFamily="34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recognition of the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 importance of reliable statistical/scientific information (awareness of the information sources)</a:t>
            </a:r>
          </a:p>
          <a:p>
            <a:pPr marL="1519238" lvl="0" indent="-180975" algn="just" defTabSz="696913">
              <a:buFont typeface="Arial" pitchFamily="34" charset="0"/>
              <a:buChar char="•"/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interest in statistical data (frequency of paying attention to data)</a:t>
            </a:r>
          </a:p>
          <a:p>
            <a:pPr marL="1519238" lvl="0" indent="-180975" algn="just" defTabSz="696913">
              <a:buFont typeface="Arial" pitchFamily="34" charset="0"/>
              <a:buChar char="•"/>
            </a:pP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588" algn="just" defTabSz="696913"/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en-GB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Understanding</a:t>
            </a:r>
          </a:p>
          <a:p>
            <a:pPr indent="1588" algn="just" defTabSz="696913"/>
            <a:endParaRPr lang="en-US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519238" lvl="0" indent="-180975" algn="just" defTabSz="696913">
              <a:buFont typeface="Arial" pitchFamily="34" charset="0"/>
              <a:buChar char="•"/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familiarity with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basic 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statistical concepts, symbols or representations (%, averages or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basic charts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1519238" lvl="0" indent="-180975" algn="just" defTabSz="696913">
              <a:buFont typeface="Arial" pitchFamily="34" charset="0"/>
              <a:buChar char="•"/>
            </a:pPr>
            <a:endParaRPr lang="en-GB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588" algn="just" defTabSz="696913"/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en-GB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Evaluation</a:t>
            </a:r>
          </a:p>
          <a:p>
            <a:pPr indent="1588" algn="just" defTabSz="696913"/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519238" indent="-180975" algn="just" defTabSz="696913">
              <a:buFont typeface="Arial" pitchFamily="34" charset="0"/>
              <a:buChar char="•"/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capacity to know the limits of data information (country inference from a people street survey)</a:t>
            </a:r>
          </a:p>
          <a:p>
            <a:pPr marL="1519238" indent="-180975" algn="just" defTabSz="696913"/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588" algn="just" defTabSz="696913"/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Ability to form an opinion</a:t>
            </a:r>
          </a:p>
          <a:p>
            <a:pPr marL="1519238" indent="-180975" algn="just" defTabSz="696913"/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519238" indent="-180975" algn="just" defTabSz="696913">
              <a:buFont typeface="Arial" pitchFamily="34" charset="0"/>
              <a:buChar char="•"/>
            </a:pP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skills to identify the message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of 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the data (transform the data information in a telling story)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2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8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137043" y="5835932"/>
            <a:ext cx="74104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The Index varies from </a:t>
            </a: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0 (minimum)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to </a:t>
            </a: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100 (maximum)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9642" y="1346341"/>
            <a:ext cx="107997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Those </a:t>
            </a: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dimensions are converted in a short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questionnaire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just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with </a:t>
            </a: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en-US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multiple choice questions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The answers of each sample unity are then </a:t>
            </a:r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weighted by dimensions </a:t>
            </a:r>
            <a:r>
              <a:rPr lang="en-GB" dirty="0">
                <a:latin typeface="Tahoma" pitchFamily="34" charset="0"/>
                <a:ea typeface="Tahoma" pitchFamily="34" charset="0"/>
                <a:cs typeface="Tahoma" pitchFamily="34" charset="0"/>
              </a:rPr>
              <a:t>to produce an individual index.</a:t>
            </a:r>
          </a:p>
        </p:txBody>
      </p:sp>
      <p:pic>
        <p:nvPicPr>
          <p:cNvPr id="21" name="Picture 2" descr="Resultado de imagem para scale 0 to 10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t="9292" r="3485" b="12761"/>
          <a:stretch/>
        </p:blipFill>
        <p:spPr bwMode="auto">
          <a:xfrm>
            <a:off x="710060" y="5561482"/>
            <a:ext cx="4270663" cy="67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227457" y="3254540"/>
            <a:ext cx="6168241" cy="1709239"/>
          </a:xfrm>
          <a:prstGeom prst="rect">
            <a:avLst/>
          </a:prstGeom>
          <a:noFill/>
          <a:ln w="57150">
            <a:solidFill>
              <a:srgbClr val="893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angle 30"/>
          <p:cNvSpPr/>
          <p:nvPr/>
        </p:nvSpPr>
        <p:spPr>
          <a:xfrm>
            <a:off x="2315798" y="3628385"/>
            <a:ext cx="37909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Attitude &amp; use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Understanding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Evaluation 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GB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Ability to form an opinion</a:t>
            </a:r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6220556" y="3715387"/>
            <a:ext cx="922149" cy="22472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6218917" y="3985494"/>
            <a:ext cx="922149" cy="22472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6220596" y="4254673"/>
            <a:ext cx="922149" cy="22472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6220596" y="4521527"/>
            <a:ext cx="922149" cy="22472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544960" y="3616765"/>
            <a:ext cx="480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  <a:p>
            <a:r>
              <a:rPr lang="pt-PT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</a:p>
          <a:p>
            <a:r>
              <a:rPr lang="pt-PT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  <a:p>
            <a:r>
              <a:rPr lang="pt-PT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pt-PT" dirty="0">
              <a:solidFill>
                <a:srgbClr val="893006"/>
              </a:solidFill>
            </a:endParaRPr>
          </a:p>
        </p:txBody>
      </p:sp>
      <p:sp>
        <p:nvSpPr>
          <p:cNvPr id="22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15798" y="3269367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Dimensions</a:t>
            </a:r>
            <a:endParaRPr lang="pt-PT" b="1" dirty="0"/>
          </a:p>
        </p:txBody>
      </p:sp>
      <p:sp>
        <p:nvSpPr>
          <p:cNvPr id="26" name="Rectangle 25"/>
          <p:cNvSpPr/>
          <p:nvPr/>
        </p:nvSpPr>
        <p:spPr>
          <a:xfrm>
            <a:off x="7276043" y="3263578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ahoma" pitchFamily="34" charset="0"/>
                <a:ea typeface="Tahoma" pitchFamily="34" charset="0"/>
                <a:cs typeface="Tahoma" pitchFamily="34" charset="0"/>
              </a:rPr>
              <a:t>Weight</a:t>
            </a:r>
            <a:endParaRPr lang="pt-PT" b="1" dirty="0"/>
          </a:p>
        </p:txBody>
      </p:sp>
      <p:sp>
        <p:nvSpPr>
          <p:cNvPr id="3" name="Rectangle 2"/>
          <p:cNvSpPr/>
          <p:nvPr/>
        </p:nvSpPr>
        <p:spPr>
          <a:xfrm>
            <a:off x="8395698" y="152414"/>
            <a:ext cx="26518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Standard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questionnaire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prepared to be applied through surveys (online or face-to-face) to samples of different populations</a:t>
            </a:r>
            <a:endParaRPr lang="pt-PT" dirty="0"/>
          </a:p>
        </p:txBody>
      </p:sp>
      <p:sp>
        <p:nvSpPr>
          <p:cNvPr id="25" name="Oval Callout 8"/>
          <p:cNvSpPr/>
          <p:nvPr/>
        </p:nvSpPr>
        <p:spPr>
          <a:xfrm>
            <a:off x="8238836" y="103506"/>
            <a:ext cx="2964873" cy="2122460"/>
          </a:xfrm>
          <a:prstGeom prst="wedgeEllipseCallout">
            <a:avLst>
              <a:gd name="adj1" fmla="val -93361"/>
              <a:gd name="adj2" fmla="val 18767"/>
            </a:avLst>
          </a:prstGeom>
          <a:noFill/>
          <a:ln w="57150">
            <a:solidFill>
              <a:srgbClr val="893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28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3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5987491" y="2533207"/>
            <a:ext cx="6191250" cy="432479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9238" y="1660747"/>
            <a:ext cx="1132522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During September 2016, </a:t>
            </a:r>
            <a:r>
              <a:rPr lang="en-US" sz="2000" b="1" dirty="0">
                <a:solidFill>
                  <a:srgbClr val="893006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Social Data Lab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applied the questionnaire in a </a:t>
            </a: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face-to-face survey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to a </a:t>
            </a: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1.200 nationwide representative sample of Portuguese people with 18 years old or more.</a:t>
            </a:r>
          </a:p>
          <a:p>
            <a:pPr algn="just"/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Fieldwork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by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GfK Metris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market research company of </a:t>
            </a:r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GfK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Group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AutoShape 2" descr="Resultado de imagem para macac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2" name="Picture 2" descr="GfK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3999" y="5297078"/>
            <a:ext cx="731271" cy="731272"/>
          </a:xfrm>
          <a:prstGeom prst="ellipse">
            <a:avLst/>
          </a:prstGeom>
          <a:noFill/>
        </p:spPr>
      </p:pic>
      <p:sp>
        <p:nvSpPr>
          <p:cNvPr id="36" name="Rectangle 35"/>
          <p:cNvSpPr/>
          <p:nvPr/>
        </p:nvSpPr>
        <p:spPr>
          <a:xfrm>
            <a:off x="6901026" y="6465785"/>
            <a:ext cx="5405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≥12y</a:t>
            </a:r>
            <a:endParaRPr lang="pt-PT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83" y="2296600"/>
            <a:ext cx="2194799" cy="1580138"/>
          </a:xfrm>
          <a:prstGeom prst="rect">
            <a:avLst/>
          </a:prstGeom>
        </p:spPr>
      </p:pic>
      <p:sp>
        <p:nvSpPr>
          <p:cNvPr id="14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20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81749" y="4006006"/>
            <a:ext cx="1028335" cy="10456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108964" y="2612477"/>
            <a:ext cx="6191250" cy="4324793"/>
          </a:xfrm>
          <a:prstGeom prst="rect">
            <a:avLst/>
          </a:prstGeom>
        </p:spPr>
      </p:pic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AutoShape 2" descr="Resultado de imagem para macac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" name="Rectangle 1"/>
          <p:cNvSpPr/>
          <p:nvPr/>
        </p:nvSpPr>
        <p:spPr>
          <a:xfrm>
            <a:off x="0" y="1471090"/>
            <a:ext cx="233268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Final results: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</a:t>
            </a:r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7626278" y="2909038"/>
            <a:ext cx="1777327" cy="1720518"/>
          </a:xfrm>
          <a:prstGeom prst="ellipse">
            <a:avLst/>
          </a:prstGeom>
          <a:noFill/>
          <a:ln w="57150">
            <a:solidFill>
              <a:srgbClr val="2F7B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angle 5"/>
          <p:cNvSpPr/>
          <p:nvPr/>
        </p:nvSpPr>
        <p:spPr>
          <a:xfrm>
            <a:off x="541172" y="2967369"/>
            <a:ext cx="2432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	By gender: </a:t>
            </a:r>
            <a:endParaRPr lang="pt-PT" dirty="0"/>
          </a:p>
        </p:txBody>
      </p:sp>
      <p:grpSp>
        <p:nvGrpSpPr>
          <p:cNvPr id="23" name="Group 22"/>
          <p:cNvGrpSpPr/>
          <p:nvPr/>
        </p:nvGrpSpPr>
        <p:grpSpPr>
          <a:xfrm>
            <a:off x="4383337" y="2596952"/>
            <a:ext cx="777761" cy="1229512"/>
            <a:chOff x="3819404" y="3022870"/>
            <a:chExt cx="777761" cy="1229512"/>
          </a:xfrm>
        </p:grpSpPr>
        <p:pic>
          <p:nvPicPr>
            <p:cNvPr id="20" name="Picture 2" descr="Resultado de imagem para man woman icon 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75" t="9040" b="10614"/>
            <a:stretch/>
          </p:blipFill>
          <p:spPr bwMode="auto">
            <a:xfrm>
              <a:off x="3995357" y="3022870"/>
              <a:ext cx="520761" cy="984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840227" y="3314460"/>
              <a:ext cx="7569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29%</a:t>
              </a:r>
              <a:endParaRPr lang="pt-PT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19404" y="3975383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Female</a:t>
              </a:r>
              <a:endParaRPr lang="pt-PT" sz="1200" b="1" dirty="0">
                <a:solidFill>
                  <a:srgbClr val="893006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72295" y="2612477"/>
            <a:ext cx="756938" cy="1213987"/>
            <a:chOff x="5384644" y="3065389"/>
            <a:chExt cx="756938" cy="1213987"/>
          </a:xfrm>
        </p:grpSpPr>
        <p:pic>
          <p:nvPicPr>
            <p:cNvPr id="1026" name="Picture 2" descr="Resultado de imagem para man woman icon 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85" r="58274" b="6904"/>
            <a:stretch/>
          </p:blipFill>
          <p:spPr bwMode="auto">
            <a:xfrm>
              <a:off x="5521253" y="3065389"/>
              <a:ext cx="392865" cy="1002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5384644" y="3356176"/>
              <a:ext cx="7569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33%</a:t>
              </a:r>
              <a:endParaRPr lang="pt-PT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72348" y="4002377"/>
              <a:ext cx="55175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Male</a:t>
              </a:r>
              <a:endParaRPr lang="pt-PT" sz="1200" b="1" dirty="0">
                <a:solidFill>
                  <a:srgbClr val="893006"/>
                </a:solidFill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4181471" y="4337828"/>
            <a:ext cx="756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24%</a:t>
            </a:r>
            <a:endParaRPr lang="pt-PT" dirty="0"/>
          </a:p>
        </p:txBody>
      </p:sp>
      <p:sp>
        <p:nvSpPr>
          <p:cNvPr id="27" name="Rectangle 26"/>
          <p:cNvSpPr/>
          <p:nvPr/>
        </p:nvSpPr>
        <p:spPr>
          <a:xfrm>
            <a:off x="0" y="4168269"/>
            <a:ext cx="2962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		By age:</a:t>
            </a:r>
            <a:endParaRPr lang="pt-PT" dirty="0"/>
          </a:p>
        </p:txBody>
      </p:sp>
      <p:sp>
        <p:nvSpPr>
          <p:cNvPr id="28" name="Rectangle 27"/>
          <p:cNvSpPr/>
          <p:nvPr/>
        </p:nvSpPr>
        <p:spPr>
          <a:xfrm>
            <a:off x="4168788" y="4963870"/>
            <a:ext cx="734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≥65 </a:t>
            </a:r>
            <a:r>
              <a:rPr lang="en-US" sz="1200" b="1" dirty="0" err="1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yo</a:t>
            </a:r>
            <a:endParaRPr lang="pt-PT" sz="1200" b="1" dirty="0">
              <a:solidFill>
                <a:srgbClr val="893006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63682" y="4939566"/>
            <a:ext cx="734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≤35 </a:t>
            </a:r>
            <a:r>
              <a:rPr lang="en-US" sz="1200" b="1" dirty="0" err="1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yo</a:t>
            </a:r>
            <a:endParaRPr lang="pt-PT" sz="1200" b="1" dirty="0">
              <a:solidFill>
                <a:srgbClr val="893006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5046" y="5622468"/>
            <a:ext cx="2763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	By education: </a:t>
            </a:r>
            <a:endParaRPr lang="pt-PT" dirty="0"/>
          </a:p>
        </p:txBody>
      </p:sp>
      <p:grpSp>
        <p:nvGrpSpPr>
          <p:cNvPr id="7" name="Group 6"/>
          <p:cNvGrpSpPr/>
          <p:nvPr/>
        </p:nvGrpSpPr>
        <p:grpSpPr>
          <a:xfrm>
            <a:off x="4159826" y="5540258"/>
            <a:ext cx="756938" cy="820160"/>
            <a:chOff x="5474124" y="5912464"/>
            <a:chExt cx="756938" cy="820160"/>
          </a:xfrm>
        </p:grpSpPr>
        <p:pic>
          <p:nvPicPr>
            <p:cNvPr id="42" name="Picture 10" descr="Resultado de imagem para books icon png"/>
            <p:cNvPicPr>
              <a:picLocks noChangeAspect="1" noChangeArrowheads="1"/>
            </p:cNvPicPr>
            <p:nvPr/>
          </p:nvPicPr>
          <p:blipFill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1058" y="5912464"/>
              <a:ext cx="718447" cy="700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5474124" y="6054451"/>
              <a:ext cx="7569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24%</a:t>
              </a:r>
              <a:endParaRPr lang="pt-PT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575679" y="6455625"/>
              <a:ext cx="5421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≤4 y</a:t>
              </a:r>
              <a:endParaRPr lang="pt-PT" sz="1200" b="1" dirty="0">
                <a:solidFill>
                  <a:srgbClr val="893006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50764" y="5203811"/>
            <a:ext cx="966745" cy="1165221"/>
            <a:chOff x="6818830" y="5691142"/>
            <a:chExt cx="799143" cy="1029550"/>
          </a:xfrm>
        </p:grpSpPr>
        <p:pic>
          <p:nvPicPr>
            <p:cNvPr id="47" name="Picture 10" descr="Resultado de imagem para books icon 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53"/>
            <a:stretch/>
          </p:blipFill>
          <p:spPr bwMode="auto">
            <a:xfrm>
              <a:off x="6821455" y="6172393"/>
              <a:ext cx="700420" cy="480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0" descr="Resultado de imagem para books icon png"/>
            <p:cNvPicPr>
              <a:picLocks noChangeAspect="1" noChangeArrowheads="1"/>
            </p:cNvPicPr>
            <p:nvPr/>
          </p:nvPicPr>
          <p:blipFill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8830" y="5691142"/>
              <a:ext cx="718447" cy="700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6861035" y="6041351"/>
              <a:ext cx="7569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38%</a:t>
              </a:r>
              <a:endParaRPr lang="pt-PT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31196" y="6475945"/>
              <a:ext cx="528978" cy="2447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893006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≥12 y</a:t>
              </a:r>
              <a:endParaRPr lang="pt-PT" sz="1200" b="1" dirty="0">
                <a:solidFill>
                  <a:srgbClr val="893006"/>
                </a:solidFill>
              </a:endParaRPr>
            </a:p>
          </p:txBody>
        </p:sp>
      </p:grpSp>
      <p:sp>
        <p:nvSpPr>
          <p:cNvPr id="37" name="Oval 36"/>
          <p:cNvSpPr/>
          <p:nvPr/>
        </p:nvSpPr>
        <p:spPr>
          <a:xfrm>
            <a:off x="2296103" y="6001841"/>
            <a:ext cx="284995" cy="22382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angle 15"/>
          <p:cNvSpPr/>
          <p:nvPr/>
        </p:nvSpPr>
        <p:spPr>
          <a:xfrm>
            <a:off x="7740969" y="3185762"/>
            <a:ext cx="16626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Total: </a:t>
            </a:r>
          </a:p>
          <a:p>
            <a:pPr algn="ctr"/>
            <a:r>
              <a:rPr lang="en-US" sz="36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31%</a:t>
            </a:r>
          </a:p>
        </p:txBody>
      </p:sp>
      <p:pic>
        <p:nvPicPr>
          <p:cNvPr id="21" name="Picture 2" descr="Resultado de imagem para scale 0 to 10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t="9292" r="3485" b="12761"/>
          <a:stretch/>
        </p:blipFill>
        <p:spPr bwMode="auto">
          <a:xfrm>
            <a:off x="2581098" y="1258005"/>
            <a:ext cx="7785565" cy="123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Resultado de imagem para man woman icon png"/>
          <p:cNvPicPr>
            <a:picLocks noChangeAspect="1" noChangeArrowheads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5" t="9040" b="10614"/>
          <a:stretch/>
        </p:blipFill>
        <p:spPr bwMode="auto">
          <a:xfrm>
            <a:off x="5399712" y="4007221"/>
            <a:ext cx="520761" cy="9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5287121" y="4358302"/>
            <a:ext cx="824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36% </a:t>
            </a:r>
            <a:endParaRPr lang="pt-PT" dirty="0"/>
          </a:p>
        </p:txBody>
      </p:sp>
      <p:sp>
        <p:nvSpPr>
          <p:cNvPr id="40" name="Right Arrow 39"/>
          <p:cNvSpPr/>
          <p:nvPr/>
        </p:nvSpPr>
        <p:spPr>
          <a:xfrm rot="12466412">
            <a:off x="4927735" y="2624803"/>
            <a:ext cx="2789627" cy="109765"/>
          </a:xfrm>
          <a:prstGeom prst="rightArrow">
            <a:avLst/>
          </a:prstGeom>
          <a:solidFill>
            <a:srgbClr val="8930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690652" y="5457446"/>
            <a:ext cx="3512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know more about the </a:t>
            </a: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Index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u="sng" dirty="0">
                <a:latin typeface="Tahoma" pitchFamily="34" charset="0"/>
                <a:ea typeface="Tahoma" pitchFamily="34" charset="0"/>
                <a:cs typeface="Tahoma" pitchFamily="34" charset="0"/>
                <a:hlinkClick r:id="rId10"/>
              </a:rPr>
              <a:t>www.socialdatalab.pt</a:t>
            </a:r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46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8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7" grpId="0"/>
      <p:bldP spid="28" grpId="0"/>
      <p:bldP spid="29" grpId="0"/>
      <p:bldP spid="34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71321"/>
            <a:ext cx="6191250" cy="4324793"/>
          </a:xfrm>
          <a:prstGeom prst="rect">
            <a:avLst/>
          </a:prstGeom>
        </p:spPr>
      </p:pic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9"/>
          <p:cNvSpPr txBox="1"/>
          <p:nvPr/>
        </p:nvSpPr>
        <p:spPr>
          <a:xfrm>
            <a:off x="239238" y="2201422"/>
            <a:ext cx="1112100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just"/>
            <a:endParaRPr lang="en-US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3"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 smtClean="0"/>
          </a:p>
          <a:p>
            <a:pPr algn="just"/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With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that in mind, we did the same survey to a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1.200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surprised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«monkeys»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which means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we produced 1.200 random answers for each question, according to the available possible answers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890" name="AutoShape 2" descr="Resultado de imagem para macac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7892" name="Picture 4" descr="C:\Users\vrosa\Desktop\Social Data Lab\Literacia estatistica\macacos2.jpg"/>
          <p:cNvPicPr>
            <a:picLocks noChangeAspect="1" noChangeArrowheads="1"/>
          </p:cNvPicPr>
          <p:nvPr/>
        </p:nvPicPr>
        <p:blipFill rotWithShape="1">
          <a:blip r:embed="rId4" cstate="print"/>
          <a:srcRect l="-43" r="232"/>
          <a:stretch/>
        </p:blipFill>
        <p:spPr bwMode="auto">
          <a:xfrm>
            <a:off x="7434787" y="1983635"/>
            <a:ext cx="3925454" cy="2180127"/>
          </a:xfrm>
          <a:prstGeom prst="ellipse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0" y="5586973"/>
            <a:ext cx="1534460" cy="1104729"/>
          </a:xfrm>
          <a:prstGeom prst="rect">
            <a:avLst/>
          </a:prstGeom>
        </p:spPr>
      </p:pic>
      <p:pic>
        <p:nvPicPr>
          <p:cNvPr id="2054" name="Picture 6" descr="Resultado de imagem para exclamation icon png mark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3260" y="1807607"/>
            <a:ext cx="1185545" cy="123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76425" y="1224839"/>
            <a:ext cx="8890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But we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must be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prudent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with the interpretations of the results.</a:t>
            </a:r>
            <a:endParaRPr lang="pt-PT" sz="2400" dirty="0"/>
          </a:p>
        </p:txBody>
      </p:sp>
      <p:sp>
        <p:nvSpPr>
          <p:cNvPr id="13" name="Rectangle 12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4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12826" y="2239319"/>
            <a:ext cx="55352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We must consider the </a:t>
            </a:r>
            <a:r>
              <a:rPr lang="en-US" sz="2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monkey effect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8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pic>
        <p:nvPicPr>
          <p:cNvPr id="10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9"/>
          <p:cNvSpPr txBox="1"/>
          <p:nvPr/>
        </p:nvSpPr>
        <p:spPr>
          <a:xfrm>
            <a:off x="375672" y="1410687"/>
            <a:ext cx="1112100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And they did obtain a </a:t>
            </a:r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Index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of</a:t>
            </a:r>
            <a:endParaRPr lang="en-US" sz="2000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</a:t>
            </a:r>
            <a:r>
              <a:rPr lang="en-US" sz="4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23%</a:t>
            </a:r>
            <a:endParaRPr lang="en-US" sz="4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				</a:t>
            </a:r>
          </a:p>
          <a:p>
            <a:pPr algn="just"/>
            <a:r>
              <a:rPr lang="en-US" sz="28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	   </a:t>
            </a:r>
            <a:r>
              <a:rPr lang="en-US" sz="4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31% 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is a worrisome result for people … </a:t>
            </a:r>
          </a:p>
          <a:p>
            <a:pPr algn="just"/>
            <a:endParaRPr lang="en-US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but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if we consider the monkey effect the result is even </a:t>
            </a:r>
            <a:r>
              <a:rPr lang="en-US" sz="28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worse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!!!!</a:t>
            </a:r>
          </a:p>
        </p:txBody>
      </p:sp>
      <p:sp>
        <p:nvSpPr>
          <p:cNvPr id="37890" name="AutoShape 2" descr="Resultado de imagem para macac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7893" name="Picture 5" descr="C:\Users\vrosa\Desktop\Social Data Lab\Literacia estatistica\macacos3.jpg"/>
          <p:cNvPicPr>
            <a:picLocks noChangeAspect="1" noChangeArrowheads="1"/>
          </p:cNvPicPr>
          <p:nvPr/>
        </p:nvPicPr>
        <p:blipFill rotWithShape="1">
          <a:blip r:embed="rId4" cstate="print"/>
          <a:srcRect l="9263" r="2826" b="5495"/>
          <a:stretch/>
        </p:blipFill>
        <p:spPr bwMode="auto">
          <a:xfrm>
            <a:off x="8686599" y="1266076"/>
            <a:ext cx="2461846" cy="1984863"/>
          </a:xfrm>
          <a:prstGeom prst="ellipse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0" y="5438775"/>
            <a:ext cx="1534460" cy="1104729"/>
          </a:xfrm>
          <a:prstGeom prst="rect">
            <a:avLst/>
          </a:prstGeom>
        </p:spPr>
      </p:pic>
      <p:sp>
        <p:nvSpPr>
          <p:cNvPr id="12" name="CaixaDeTexto 14"/>
          <p:cNvSpPr txBox="1"/>
          <p:nvPr/>
        </p:nvSpPr>
        <p:spPr>
          <a:xfrm>
            <a:off x="2230853" y="415110"/>
            <a:ext cx="37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Measuring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2" descr="Resultado de imagem para scale 0 to 10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t="9292" r="3485" b="12761"/>
          <a:stretch/>
        </p:blipFill>
        <p:spPr bwMode="auto">
          <a:xfrm>
            <a:off x="155575" y="3372475"/>
            <a:ext cx="7785565" cy="123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 rot="6958300">
            <a:off x="1779878" y="3227804"/>
            <a:ext cx="1136278" cy="198058"/>
          </a:xfrm>
          <a:prstGeom prst="rightArrow">
            <a:avLst/>
          </a:prstGeom>
          <a:solidFill>
            <a:srgbClr val="8930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ight Arrow 14"/>
          <p:cNvSpPr/>
          <p:nvPr/>
        </p:nvSpPr>
        <p:spPr>
          <a:xfrm rot="13468790">
            <a:off x="2492882" y="4651866"/>
            <a:ext cx="1133411" cy="184531"/>
          </a:xfrm>
          <a:prstGeom prst="rightArrow">
            <a:avLst/>
          </a:prstGeom>
          <a:solidFill>
            <a:srgbClr val="8930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angle 15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8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BA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8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7BA7">
            <a:alpha val="8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1964456" y="1771015"/>
            <a:ext cx="6300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lang="pt-P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</a:t>
            </a:r>
            <a:r>
              <a:rPr lang="pt-P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Literacy</a:t>
            </a:r>
            <a:endParaRPr lang="pt-PT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PT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pt-PT" sz="2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pt-PT" sz="28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Circle: Hollow 3"/>
          <p:cNvSpPr/>
          <p:nvPr/>
        </p:nvSpPr>
        <p:spPr>
          <a:xfrm>
            <a:off x="713355" y="1671883"/>
            <a:ext cx="1101188" cy="1090815"/>
          </a:xfrm>
          <a:prstGeom prst="donut">
            <a:avLst>
              <a:gd name="adj" fmla="val 63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GB" sz="6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5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1757" y="60979"/>
            <a:ext cx="169096" cy="1089890"/>
          </a:xfrm>
          <a:prstGeom prst="rect">
            <a:avLst/>
          </a:prstGeom>
          <a:solidFill>
            <a:srgbClr val="2F7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93006"/>
              </a:solidFill>
            </a:endParaRPr>
          </a:p>
        </p:txBody>
      </p:sp>
      <p:sp>
        <p:nvSpPr>
          <p:cNvPr id="13" name="Rectângulo 4"/>
          <p:cNvSpPr/>
          <p:nvPr/>
        </p:nvSpPr>
        <p:spPr>
          <a:xfrm>
            <a:off x="0" y="6520873"/>
            <a:ext cx="12192000" cy="337127"/>
          </a:xfrm>
          <a:prstGeom prst="rect">
            <a:avLst/>
          </a:prstGeom>
          <a:solidFill>
            <a:srgbClr val="2F7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89300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30853" y="415110"/>
            <a:ext cx="4922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b="1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</a:t>
            </a:r>
            <a:r>
              <a:rPr lang="pt-PT" b="1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b="1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Literacy</a:t>
            </a:r>
            <a:r>
              <a:rPr lang="pt-PT" b="1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pt-PT" sz="1600" dirty="0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pt-PT" sz="1600" dirty="0" err="1">
                <a:solidFill>
                  <a:srgbClr val="89300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pt-PT" sz="1600" dirty="0">
              <a:solidFill>
                <a:srgbClr val="89300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8" y="377912"/>
            <a:ext cx="1637187" cy="52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9"/>
          <p:cNvSpPr txBox="1"/>
          <p:nvPr/>
        </p:nvSpPr>
        <p:spPr>
          <a:xfrm>
            <a:off x="440248" y="1183731"/>
            <a:ext cx="111210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We now know much more about </a:t>
            </a:r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than in the past. But what we know today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is not enough</a:t>
            </a:r>
            <a:r>
              <a:rPr lang="pt-PT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PT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PT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We believe that </a:t>
            </a:r>
            <a:r>
              <a:rPr lang="en-US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</a:t>
            </a:r>
            <a:r>
              <a:rPr lang="en-US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is vital for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social and economic wellbeing.</a:t>
            </a:r>
          </a:p>
          <a:p>
            <a:endParaRPr lang="en-GB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But if </a:t>
            </a:r>
            <a:r>
              <a:rPr lang="en-GB" sz="20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</a:t>
            </a:r>
            <a:r>
              <a:rPr lang="en-GB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is so important for our modern societies, </a:t>
            </a:r>
            <a:r>
              <a:rPr lang="en-GB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why it is not measured</a:t>
            </a:r>
            <a:r>
              <a:rPr lang="en-GB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  <a:endParaRPr lang="en-GB" sz="2400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GB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4" name="Picture 13" descr="D:\Users\mjvrosa\Desktop\logo_eustatday_whi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4" y="4060931"/>
            <a:ext cx="2516785" cy="19874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377427" y="57667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know more about the </a:t>
            </a:r>
            <a:r>
              <a:rPr lang="en-US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Statistical Literacy Index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u="sng" dirty="0"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www.socialdatalab.pt</a:t>
            </a:r>
            <a:endParaRPr lang="en-US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42772" y="4818288"/>
            <a:ext cx="6372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Better data. Better literacy. Better lives</a:t>
            </a:r>
            <a:r>
              <a:rPr lang="en-GB" sz="2400" b="1" dirty="0" smtClean="0">
                <a:solidFill>
                  <a:srgbClr val="89300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GB" sz="2400" b="1" dirty="0">
              <a:solidFill>
                <a:srgbClr val="89300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5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988611" y="-9237"/>
            <a:ext cx="373707" cy="6616362"/>
            <a:chOff x="2844741" y="-20442"/>
            <a:chExt cx="373707" cy="6616362"/>
          </a:xfrm>
        </p:grpSpPr>
        <p:sp>
          <p:nvSpPr>
            <p:cNvPr id="16" name="Rectangle 15"/>
            <p:cNvSpPr/>
            <p:nvPr/>
          </p:nvSpPr>
          <p:spPr>
            <a:xfrm>
              <a:off x="3063858" y="-11206"/>
              <a:ext cx="82800" cy="55585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893006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844741" y="-20442"/>
              <a:ext cx="373707" cy="6616362"/>
              <a:chOff x="2844741" y="-20442"/>
              <a:chExt cx="373707" cy="661636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844741" y="-11206"/>
                <a:ext cx="82800" cy="6607126"/>
              </a:xfrm>
              <a:prstGeom prst="rect">
                <a:avLst/>
              </a:prstGeom>
              <a:solidFill>
                <a:srgbClr val="2F7B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89300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916000" y="-10160"/>
                <a:ext cx="82800" cy="6017846"/>
              </a:xfrm>
              <a:prstGeom prst="rect">
                <a:avLst/>
              </a:prstGeom>
              <a:solidFill>
                <a:srgbClr val="DB8D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89300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990195" y="-11206"/>
                <a:ext cx="82800" cy="5223286"/>
              </a:xfrm>
              <a:prstGeom prst="rect">
                <a:avLst/>
              </a:prstGeom>
              <a:solidFill>
                <a:srgbClr val="BA37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89300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135648" y="-20442"/>
                <a:ext cx="82800" cy="6330726"/>
              </a:xfrm>
              <a:prstGeom prst="rect">
                <a:avLst/>
              </a:prstGeom>
              <a:solidFill>
                <a:srgbClr val="8930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893006"/>
                  </a:solidFill>
                  <a:effectLst/>
                  <a:uLnTx/>
                  <a:uFillTx/>
                </a:endParaRPr>
              </a:p>
            </p:txBody>
          </p:sp>
        </p:grpSp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82" t="-14133" r="22378" b="47560"/>
          <a:stretch/>
        </p:blipFill>
        <p:spPr>
          <a:xfrm>
            <a:off x="6000750" y="2533207"/>
            <a:ext cx="6191250" cy="4324793"/>
          </a:xfrm>
          <a:prstGeom prst="rect">
            <a:avLst/>
          </a:prstGeom>
        </p:spPr>
      </p:pic>
      <p:sp>
        <p:nvSpPr>
          <p:cNvPr id="27" name="Rectângulo 6"/>
          <p:cNvSpPr/>
          <p:nvPr/>
        </p:nvSpPr>
        <p:spPr>
          <a:xfrm>
            <a:off x="3786843" y="2772218"/>
            <a:ext cx="3636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0" cap="none" spc="0" normalizeH="0" baseline="0" noProof="0" dirty="0">
                <a:ln>
                  <a:noFill/>
                </a:ln>
                <a:solidFill>
                  <a:srgbClr val="7E808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you.</a:t>
            </a:r>
            <a:endParaRPr kumimoji="0" lang="pt-PT" sz="4800" b="1" i="0" u="none" strike="noStrike" kern="0" cap="none" spc="0" normalizeH="0" baseline="50000" noProof="0" dirty="0">
              <a:ln>
                <a:noFill/>
              </a:ln>
              <a:solidFill>
                <a:srgbClr val="7E808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ângulo 10"/>
          <p:cNvSpPr/>
          <p:nvPr/>
        </p:nvSpPr>
        <p:spPr>
          <a:xfrm>
            <a:off x="106330" y="584715"/>
            <a:ext cx="29664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Maria João</a:t>
            </a:r>
          </a:p>
          <a:p>
            <a:r>
              <a:rPr lang="pt-PT" sz="3200" b="1" dirty="0">
                <a:solidFill>
                  <a:srgbClr val="89300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Valente Rosa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71" y="4767276"/>
            <a:ext cx="1525794" cy="1098490"/>
          </a:xfrm>
          <a:prstGeom prst="rect">
            <a:avLst/>
          </a:prstGeom>
        </p:spPr>
      </p:pic>
      <p:pic>
        <p:nvPicPr>
          <p:cNvPr id="37" name="Picture 36" descr="Universidade Nova de Lisboa">
            <a:hlinkClick r:id="rId4" tooltip="&quot;Universidade Nova de Lisboa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" y="3125971"/>
            <a:ext cx="1663541" cy="329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7" descr="ESAC logo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34" y="2223942"/>
            <a:ext cx="1044460" cy="508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D:\Users\mjvrosa\Desktop\logo_pordata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7" y="3955352"/>
            <a:ext cx="1638591" cy="4996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Rectangle 39"/>
          <p:cNvSpPr/>
          <p:nvPr/>
        </p:nvSpPr>
        <p:spPr>
          <a:xfrm>
            <a:off x="1861803" y="2582111"/>
            <a:ext cx="849499" cy="27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875974" y="3500087"/>
            <a:ext cx="849499" cy="27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879512" y="4428696"/>
            <a:ext cx="849499" cy="469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Founder Director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872417" y="5559332"/>
            <a:ext cx="849499" cy="27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Partner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4" name="Picture 43" descr="D:\Users\mjvrosa\Desktop\logo_eustatday_white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386" y="271652"/>
            <a:ext cx="1262901" cy="92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2" descr="http://www.ksh.hu/cess2016/images/logo_cess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46" y="672111"/>
            <a:ext cx="2205883" cy="70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ângulo 6"/>
          <p:cNvSpPr/>
          <p:nvPr/>
        </p:nvSpPr>
        <p:spPr>
          <a:xfrm>
            <a:off x="6404057" y="382622"/>
            <a:ext cx="33143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Conference of European </a:t>
            </a:r>
          </a:p>
          <a:p>
            <a:r>
              <a:rPr lang="en-GB" sz="20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Statistics Stakeholders</a:t>
            </a:r>
            <a:endParaRPr lang="pt-PT" sz="2000" baseline="50000" dirty="0">
              <a:solidFill>
                <a:srgbClr val="7E808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ctângulo 10"/>
          <p:cNvSpPr/>
          <p:nvPr/>
        </p:nvSpPr>
        <p:spPr>
          <a:xfrm>
            <a:off x="6415160" y="1118860"/>
            <a:ext cx="4344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20–21 </a:t>
            </a:r>
            <a:r>
              <a:rPr lang="pt-PT" sz="1200" dirty="0" err="1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October</a:t>
            </a:r>
            <a:r>
              <a:rPr lang="pt-PT" sz="12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2016</a:t>
            </a:r>
          </a:p>
          <a:p>
            <a:r>
              <a:rPr lang="pt-PT" sz="1200" dirty="0">
                <a:solidFill>
                  <a:srgbClr val="7E808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Budapest</a:t>
            </a:r>
          </a:p>
        </p:txBody>
      </p:sp>
    </p:spTree>
    <p:extLst>
      <p:ext uri="{BB962C8B-B14F-4D97-AF65-F5344CB8AC3E}">
        <p14:creationId xmlns:p14="http://schemas.microsoft.com/office/powerpoint/2010/main" val="353955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</TotalTime>
  <Words>728</Words>
  <Application>Microsoft Office PowerPoint</Application>
  <PresentationFormat>Widescreen</PresentationFormat>
  <Paragraphs>204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Rosa</dc:creator>
  <cp:lastModifiedBy>Maria João Valente Rosa</cp:lastModifiedBy>
  <cp:revision>432</cp:revision>
  <cp:lastPrinted>2016-10-17T11:52:23Z</cp:lastPrinted>
  <dcterms:created xsi:type="dcterms:W3CDTF">2016-08-01T12:09:13Z</dcterms:created>
  <dcterms:modified xsi:type="dcterms:W3CDTF">2016-10-17T13:59:35Z</dcterms:modified>
</cp:coreProperties>
</file>