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257" r:id="rId2"/>
    <p:sldId id="286" r:id="rId3"/>
    <p:sldId id="289" r:id="rId4"/>
    <p:sldId id="293" r:id="rId5"/>
    <p:sldId id="285" r:id="rId6"/>
    <p:sldId id="294" r:id="rId7"/>
    <p:sldId id="298" r:id="rId8"/>
    <p:sldId id="303" r:id="rId9"/>
    <p:sldId id="304" r:id="rId10"/>
    <p:sldId id="305" r:id="rId11"/>
    <p:sldId id="306" r:id="rId12"/>
    <p:sldId id="307" r:id="rId13"/>
    <p:sldId id="308" r:id="rId14"/>
    <p:sldId id="309" r:id="rId15"/>
    <p:sldId id="284" r:id="rId16"/>
  </p:sldIdLst>
  <p:sldSz cx="9144000" cy="6858000" type="screen4x3"/>
  <p:notesSz cx="6934200" cy="92202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4F9F"/>
    <a:srgbClr val="BC912D"/>
    <a:srgbClr val="C7A02D"/>
    <a:srgbClr val="D3AF2C"/>
    <a:srgbClr val="E0C02A"/>
    <a:srgbClr val="EED229"/>
    <a:srgbClr val="0162AC"/>
    <a:srgbClr val="0473BB"/>
    <a:srgbClr val="DAB82B"/>
    <a:srgbClr val="FFE6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168" autoAdjust="0"/>
    <p:restoredTop sz="86766" autoAdjust="0"/>
  </p:normalViewPr>
  <p:slideViewPr>
    <p:cSldViewPr snapToGrid="0">
      <p:cViewPr varScale="1">
        <p:scale>
          <a:sx n="101" d="100"/>
          <a:sy n="101" d="100"/>
        </p:scale>
        <p:origin x="2400" y="102"/>
      </p:cViewPr>
      <p:guideLst>
        <p:guide orient="horz" pos="2160"/>
        <p:guide pos="28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98A478-DCD2-4D60-95E4-43C6936186BD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</dgm:pt>
    <dgm:pt modelId="{F3B57455-AB55-4516-A70B-CF76F2138A25}">
      <dgm:prSet phldrT="[Text]" custT="1"/>
      <dgm:spPr>
        <a:solidFill>
          <a:srgbClr val="FFD653"/>
        </a:solidFill>
      </dgm:spPr>
      <dgm:t>
        <a:bodyPr/>
        <a:lstStyle/>
        <a:p>
          <a:r>
            <a:rPr lang="en-US" sz="1500" dirty="0" smtClean="0">
              <a:solidFill>
                <a:srgbClr val="0070C0"/>
              </a:solidFill>
              <a:latin typeface="Calibri Light" panose="020F0302020204030204" pitchFamily="34" charset="0"/>
              <a:cs typeface="Arial" panose="020B0604020202020204" pitchFamily="34" charset="0"/>
            </a:rPr>
            <a:t>banks need government support </a:t>
          </a:r>
          <a:endParaRPr lang="en-GB" sz="1500" dirty="0">
            <a:solidFill>
              <a:srgbClr val="0070C0"/>
            </a:solidFill>
            <a:latin typeface="Calibri Light" panose="020F0302020204030204" pitchFamily="34" charset="0"/>
            <a:cs typeface="Arial" panose="020B0604020202020204" pitchFamily="34" charset="0"/>
          </a:endParaRPr>
        </a:p>
      </dgm:t>
    </dgm:pt>
    <dgm:pt modelId="{503BD1D8-E86B-4EE8-ADBA-C15B41C77F31}" type="parTrans" cxnId="{8CCA8BE5-1E4F-4AE6-80CD-B980EEFD3CEA}">
      <dgm:prSet/>
      <dgm:spPr/>
      <dgm:t>
        <a:bodyPr/>
        <a:lstStyle/>
        <a:p>
          <a:endParaRPr lang="en-GB" sz="1500">
            <a:latin typeface="Calibri Light" panose="020F0302020204030204" pitchFamily="34" charset="0"/>
            <a:cs typeface="Arial" panose="020B0604020202020204" pitchFamily="34" charset="0"/>
          </a:endParaRPr>
        </a:p>
      </dgm:t>
    </dgm:pt>
    <dgm:pt modelId="{81E14FA9-5706-4911-89C8-D748E075AD6C}" type="sibTrans" cxnId="{8CCA8BE5-1E4F-4AE6-80CD-B980EEFD3CEA}">
      <dgm:prSet custT="1"/>
      <dgm:spPr>
        <a:solidFill>
          <a:srgbClr val="0070C0"/>
        </a:solidFill>
      </dgm:spPr>
      <dgm:t>
        <a:bodyPr/>
        <a:lstStyle/>
        <a:p>
          <a:endParaRPr lang="en-GB" sz="1500">
            <a:latin typeface="Calibri Light" panose="020F0302020204030204" pitchFamily="34" charset="0"/>
            <a:cs typeface="Arial" panose="020B0604020202020204" pitchFamily="34" charset="0"/>
          </a:endParaRPr>
        </a:p>
      </dgm:t>
    </dgm:pt>
    <dgm:pt modelId="{41ACC6EC-3674-4103-89AB-03B4B25656A6}">
      <dgm:prSet phldrT="[Text]" custT="1"/>
      <dgm:spPr>
        <a:solidFill>
          <a:srgbClr val="FFD653"/>
        </a:solidFill>
      </dgm:spPr>
      <dgm:t>
        <a:bodyPr/>
        <a:lstStyle/>
        <a:p>
          <a:r>
            <a:rPr lang="en-US" sz="1500" dirty="0" smtClean="0">
              <a:solidFill>
                <a:srgbClr val="0070C0"/>
              </a:solidFill>
              <a:latin typeface="Calibri Light" panose="020F0302020204030204" pitchFamily="34" charset="0"/>
              <a:cs typeface="Arial" panose="020B0604020202020204" pitchFamily="34" charset="0"/>
            </a:rPr>
            <a:t>crisis deepens</a:t>
          </a:r>
          <a:endParaRPr lang="en-GB" sz="1500" dirty="0">
            <a:solidFill>
              <a:srgbClr val="0070C0"/>
            </a:solidFill>
            <a:latin typeface="Calibri Light" panose="020F0302020204030204" pitchFamily="34" charset="0"/>
            <a:cs typeface="Arial" panose="020B0604020202020204" pitchFamily="34" charset="0"/>
          </a:endParaRPr>
        </a:p>
      </dgm:t>
    </dgm:pt>
    <dgm:pt modelId="{8EE195F7-2540-4A40-B544-900F5D3C0BBA}" type="parTrans" cxnId="{4F2842E7-D3A2-4A02-96C7-E3EC1027A398}">
      <dgm:prSet/>
      <dgm:spPr/>
      <dgm:t>
        <a:bodyPr/>
        <a:lstStyle/>
        <a:p>
          <a:endParaRPr lang="en-GB" sz="1500">
            <a:latin typeface="Calibri Light" panose="020F0302020204030204" pitchFamily="34" charset="0"/>
            <a:cs typeface="Arial" panose="020B0604020202020204" pitchFamily="34" charset="0"/>
          </a:endParaRPr>
        </a:p>
      </dgm:t>
    </dgm:pt>
    <dgm:pt modelId="{44FF0E2E-1F0B-4932-B04C-8EFEF0969C0E}" type="sibTrans" cxnId="{4F2842E7-D3A2-4A02-96C7-E3EC1027A398}">
      <dgm:prSet custT="1"/>
      <dgm:spPr>
        <a:solidFill>
          <a:srgbClr val="0070C0"/>
        </a:solidFill>
      </dgm:spPr>
      <dgm:t>
        <a:bodyPr/>
        <a:lstStyle/>
        <a:p>
          <a:endParaRPr lang="en-GB" sz="1500">
            <a:latin typeface="Calibri Light" panose="020F0302020204030204" pitchFamily="34" charset="0"/>
            <a:cs typeface="Arial" panose="020B0604020202020204" pitchFamily="34" charset="0"/>
          </a:endParaRPr>
        </a:p>
      </dgm:t>
    </dgm:pt>
    <dgm:pt modelId="{4E3B8116-D16F-4C90-88CA-2183FE448B2F}">
      <dgm:prSet phldrT="[Text]" custT="1"/>
      <dgm:spPr>
        <a:solidFill>
          <a:srgbClr val="FFD653"/>
        </a:solidFill>
      </dgm:spPr>
      <dgm:t>
        <a:bodyPr lIns="0" rIns="0"/>
        <a:lstStyle/>
        <a:p>
          <a:r>
            <a:rPr lang="en-GB" sz="1500" dirty="0" smtClean="0">
              <a:solidFill>
                <a:srgbClr val="0070C0"/>
              </a:solidFill>
              <a:latin typeface="Calibri Light" panose="020F0302020204030204" pitchFamily="34" charset="0"/>
              <a:cs typeface="Arial" panose="020B0604020202020204" pitchFamily="34" charset="0"/>
            </a:rPr>
            <a:t>government’s fiscal position weakens</a:t>
          </a:r>
          <a:endParaRPr lang="en-GB" sz="1500" dirty="0">
            <a:solidFill>
              <a:srgbClr val="0070C0"/>
            </a:solidFill>
            <a:latin typeface="Calibri Light" panose="020F0302020204030204" pitchFamily="34" charset="0"/>
            <a:cs typeface="Arial" panose="020B0604020202020204" pitchFamily="34" charset="0"/>
          </a:endParaRPr>
        </a:p>
      </dgm:t>
    </dgm:pt>
    <dgm:pt modelId="{E2AD605E-2513-46AD-95AE-B7BE0478BBB7}" type="parTrans" cxnId="{18B5C0EB-CB18-449F-AB47-4B9B592C5A52}">
      <dgm:prSet/>
      <dgm:spPr/>
      <dgm:t>
        <a:bodyPr/>
        <a:lstStyle/>
        <a:p>
          <a:endParaRPr lang="en-GB" sz="1500">
            <a:latin typeface="Calibri Light" panose="020F0302020204030204" pitchFamily="34" charset="0"/>
          </a:endParaRPr>
        </a:p>
      </dgm:t>
    </dgm:pt>
    <dgm:pt modelId="{64E5F08E-D7F2-447C-83AB-69FB14280F00}" type="sibTrans" cxnId="{18B5C0EB-CB18-449F-AB47-4B9B592C5A52}">
      <dgm:prSet custT="1"/>
      <dgm:spPr>
        <a:solidFill>
          <a:srgbClr val="0070C0"/>
        </a:solidFill>
      </dgm:spPr>
      <dgm:t>
        <a:bodyPr/>
        <a:lstStyle/>
        <a:p>
          <a:endParaRPr lang="en-GB" sz="1500">
            <a:latin typeface="Calibri Light" panose="020F0302020204030204" pitchFamily="34" charset="0"/>
          </a:endParaRPr>
        </a:p>
      </dgm:t>
    </dgm:pt>
    <dgm:pt modelId="{D53CCC07-1963-4B60-8B4F-59526931AD6A}">
      <dgm:prSet phldrT="[Text]" custT="1"/>
      <dgm:spPr>
        <a:solidFill>
          <a:srgbClr val="FFD653"/>
        </a:solidFill>
      </dgm:spPr>
      <dgm:t>
        <a:bodyPr/>
        <a:lstStyle/>
        <a:p>
          <a:r>
            <a:rPr lang="en-GB" sz="1500" dirty="0" smtClean="0">
              <a:solidFill>
                <a:srgbClr val="0070C0"/>
              </a:solidFill>
              <a:latin typeface="Calibri Light" panose="020F0302020204030204" pitchFamily="34" charset="0"/>
              <a:cs typeface="Arial" panose="020B0604020202020204" pitchFamily="34" charset="0"/>
            </a:rPr>
            <a:t>refinancing costs rise; higher </a:t>
          </a:r>
          <a:br>
            <a:rPr lang="en-GB" sz="1500" dirty="0" smtClean="0">
              <a:solidFill>
                <a:srgbClr val="0070C0"/>
              </a:solidFill>
              <a:latin typeface="Calibri Light" panose="020F0302020204030204" pitchFamily="34" charset="0"/>
              <a:cs typeface="Arial" panose="020B0604020202020204" pitchFamily="34" charset="0"/>
            </a:rPr>
          </a:br>
          <a:r>
            <a:rPr lang="en-GB" sz="1500" dirty="0" smtClean="0">
              <a:solidFill>
                <a:srgbClr val="0070C0"/>
              </a:solidFill>
              <a:latin typeface="Calibri Light" panose="020F0302020204030204" pitchFamily="34" charset="0"/>
              <a:cs typeface="Arial" panose="020B0604020202020204" pitchFamily="34" charset="0"/>
            </a:rPr>
            <a:t>debt yields</a:t>
          </a:r>
          <a:endParaRPr lang="en-GB" sz="1500" dirty="0">
            <a:solidFill>
              <a:srgbClr val="0070C0"/>
            </a:solidFill>
            <a:latin typeface="Calibri Light" panose="020F0302020204030204" pitchFamily="34" charset="0"/>
            <a:cs typeface="Arial" panose="020B0604020202020204" pitchFamily="34" charset="0"/>
          </a:endParaRPr>
        </a:p>
      </dgm:t>
    </dgm:pt>
    <dgm:pt modelId="{AC876E50-2A17-4AEA-A893-782FA46C9D89}" type="parTrans" cxnId="{8B615809-03F3-43D3-B75A-0322BBB6167E}">
      <dgm:prSet/>
      <dgm:spPr/>
      <dgm:t>
        <a:bodyPr/>
        <a:lstStyle/>
        <a:p>
          <a:endParaRPr lang="en-GB" sz="1500">
            <a:latin typeface="Calibri Light" panose="020F0302020204030204" pitchFamily="34" charset="0"/>
          </a:endParaRPr>
        </a:p>
      </dgm:t>
    </dgm:pt>
    <dgm:pt modelId="{7D407DE1-5A2F-4574-8D25-87065F4BA90B}" type="sibTrans" cxnId="{8B615809-03F3-43D3-B75A-0322BBB6167E}">
      <dgm:prSet custT="1"/>
      <dgm:spPr>
        <a:solidFill>
          <a:srgbClr val="0070C0"/>
        </a:solidFill>
        <a:ln>
          <a:noFill/>
        </a:ln>
      </dgm:spPr>
      <dgm:t>
        <a:bodyPr/>
        <a:lstStyle/>
        <a:p>
          <a:endParaRPr lang="en-GB" sz="1500">
            <a:latin typeface="Calibri Light" panose="020F0302020204030204" pitchFamily="34" charset="0"/>
          </a:endParaRPr>
        </a:p>
      </dgm:t>
    </dgm:pt>
    <dgm:pt modelId="{2CDA9981-C608-43CC-98A7-127E78C5FA9B}">
      <dgm:prSet phldrT="[Text]" custT="1"/>
      <dgm:spPr>
        <a:solidFill>
          <a:srgbClr val="FFD653"/>
        </a:solidFill>
      </dgm:spPr>
      <dgm:t>
        <a:bodyPr/>
        <a:lstStyle/>
        <a:p>
          <a:r>
            <a:rPr lang="en-US" sz="1500" dirty="0" smtClean="0">
              <a:solidFill>
                <a:srgbClr val="0070C0"/>
              </a:solidFill>
              <a:latin typeface="Calibri Light" panose="020F0302020204030204" pitchFamily="34" charset="0"/>
              <a:cs typeface="Arial" panose="020B0604020202020204" pitchFamily="34" charset="0"/>
            </a:rPr>
            <a:t>banks’ balance sheets weaken</a:t>
          </a:r>
          <a:endParaRPr lang="en-GB" sz="1500" dirty="0">
            <a:solidFill>
              <a:srgbClr val="0070C0"/>
            </a:solidFill>
            <a:latin typeface="Calibri Light" panose="020F0302020204030204" pitchFamily="34" charset="0"/>
            <a:cs typeface="Arial" panose="020B0604020202020204" pitchFamily="34" charset="0"/>
          </a:endParaRPr>
        </a:p>
      </dgm:t>
    </dgm:pt>
    <dgm:pt modelId="{103D895E-6182-43A2-9C2F-C7A56977B567}" type="sibTrans" cxnId="{DF611770-E1B7-4602-801E-A3FB40C80741}">
      <dgm:prSet custT="1"/>
      <dgm:spPr>
        <a:solidFill>
          <a:srgbClr val="0070C0"/>
        </a:solidFill>
      </dgm:spPr>
      <dgm:t>
        <a:bodyPr/>
        <a:lstStyle/>
        <a:p>
          <a:endParaRPr lang="en-GB" sz="1500">
            <a:latin typeface="Calibri Light" panose="020F0302020204030204" pitchFamily="34" charset="0"/>
            <a:cs typeface="Arial" panose="020B0604020202020204" pitchFamily="34" charset="0"/>
          </a:endParaRPr>
        </a:p>
      </dgm:t>
    </dgm:pt>
    <dgm:pt modelId="{45AF9B72-362B-403A-BF92-25E4ED2E124C}" type="parTrans" cxnId="{DF611770-E1B7-4602-801E-A3FB40C80741}">
      <dgm:prSet/>
      <dgm:spPr/>
      <dgm:t>
        <a:bodyPr/>
        <a:lstStyle/>
        <a:p>
          <a:endParaRPr lang="en-GB" sz="1500">
            <a:latin typeface="Calibri Light" panose="020F0302020204030204" pitchFamily="34" charset="0"/>
            <a:cs typeface="Arial" panose="020B0604020202020204" pitchFamily="34" charset="0"/>
          </a:endParaRPr>
        </a:p>
      </dgm:t>
    </dgm:pt>
    <dgm:pt modelId="{1282F84D-57AB-40DF-95CB-D9076A0733E9}" type="pres">
      <dgm:prSet presAssocID="{5298A478-DCD2-4D60-95E4-43C6936186BD}" presName="cycle" presStyleCnt="0">
        <dgm:presLayoutVars>
          <dgm:dir/>
          <dgm:resizeHandles val="exact"/>
        </dgm:presLayoutVars>
      </dgm:prSet>
      <dgm:spPr/>
    </dgm:pt>
    <dgm:pt modelId="{FD843C8A-FF95-46D2-A16C-6761CC0ADC9C}" type="pres">
      <dgm:prSet presAssocID="{F3B57455-AB55-4516-A70B-CF76F2138A25}" presName="node" presStyleLbl="node1" presStyleIdx="0" presStyleCnt="5" custScaleX="112484" custScaleY="10383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96DB229-6853-462B-A096-D7D84927D8E6}" type="pres">
      <dgm:prSet presAssocID="{81E14FA9-5706-4911-89C8-D748E075AD6C}" presName="sibTrans" presStyleLbl="sibTrans2D1" presStyleIdx="0" presStyleCnt="5"/>
      <dgm:spPr/>
      <dgm:t>
        <a:bodyPr/>
        <a:lstStyle/>
        <a:p>
          <a:endParaRPr lang="en-GB"/>
        </a:p>
      </dgm:t>
    </dgm:pt>
    <dgm:pt modelId="{7D8A6B32-1993-47F8-A6C7-85A72553F516}" type="pres">
      <dgm:prSet presAssocID="{81E14FA9-5706-4911-89C8-D748E075AD6C}" presName="connectorText" presStyleLbl="sibTrans2D1" presStyleIdx="0" presStyleCnt="5"/>
      <dgm:spPr/>
      <dgm:t>
        <a:bodyPr/>
        <a:lstStyle/>
        <a:p>
          <a:endParaRPr lang="en-GB"/>
        </a:p>
      </dgm:t>
    </dgm:pt>
    <dgm:pt modelId="{1C5BCA31-248E-4177-8F0B-0551FA839A08}" type="pres">
      <dgm:prSet presAssocID="{4E3B8116-D16F-4C90-88CA-2183FE448B2F}" presName="node" presStyleLbl="node1" presStyleIdx="1" presStyleCnt="5" custScaleX="121358" custScaleY="10309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C49CF15-C1AA-4E20-A7C3-5226417DC8A4}" type="pres">
      <dgm:prSet presAssocID="{64E5F08E-D7F2-447C-83AB-69FB14280F00}" presName="sibTrans" presStyleLbl="sibTrans2D1" presStyleIdx="1" presStyleCnt="5"/>
      <dgm:spPr/>
      <dgm:t>
        <a:bodyPr/>
        <a:lstStyle/>
        <a:p>
          <a:endParaRPr lang="en-GB"/>
        </a:p>
      </dgm:t>
    </dgm:pt>
    <dgm:pt modelId="{867B79D0-D87D-48DD-BFD6-9E3771F341DB}" type="pres">
      <dgm:prSet presAssocID="{64E5F08E-D7F2-447C-83AB-69FB14280F00}" presName="connectorText" presStyleLbl="sibTrans2D1" presStyleIdx="1" presStyleCnt="5"/>
      <dgm:spPr/>
      <dgm:t>
        <a:bodyPr/>
        <a:lstStyle/>
        <a:p>
          <a:endParaRPr lang="en-GB"/>
        </a:p>
      </dgm:t>
    </dgm:pt>
    <dgm:pt modelId="{E558FE65-3EDE-408A-BB12-822B80C1DB15}" type="pres">
      <dgm:prSet presAssocID="{D53CCC07-1963-4B60-8B4F-59526931AD6A}" presName="node" presStyleLbl="node1" presStyleIdx="2" presStyleCnt="5" custScaleX="112484" custScaleY="10383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F9CF5EA-09AA-4F0B-BA58-00CC881813CD}" type="pres">
      <dgm:prSet presAssocID="{7D407DE1-5A2F-4574-8D25-87065F4BA90B}" presName="sibTrans" presStyleLbl="sibTrans2D1" presStyleIdx="2" presStyleCnt="5"/>
      <dgm:spPr/>
      <dgm:t>
        <a:bodyPr/>
        <a:lstStyle/>
        <a:p>
          <a:endParaRPr lang="en-GB"/>
        </a:p>
      </dgm:t>
    </dgm:pt>
    <dgm:pt modelId="{563EE0B0-36D1-4C6C-8794-E42922EC031A}" type="pres">
      <dgm:prSet presAssocID="{7D407DE1-5A2F-4574-8D25-87065F4BA90B}" presName="connectorText" presStyleLbl="sibTrans2D1" presStyleIdx="2" presStyleCnt="5"/>
      <dgm:spPr/>
      <dgm:t>
        <a:bodyPr/>
        <a:lstStyle/>
        <a:p>
          <a:endParaRPr lang="en-GB"/>
        </a:p>
      </dgm:t>
    </dgm:pt>
    <dgm:pt modelId="{6F6D9321-863D-4965-B311-C511220C00A5}" type="pres">
      <dgm:prSet presAssocID="{2CDA9981-C608-43CC-98A7-127E78C5FA9B}" presName="node" presStyleLbl="node1" presStyleIdx="3" presStyleCnt="5" custScaleX="112484" custScaleY="10383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8D81A51-6DB4-40EB-82F3-2A22D520A6A0}" type="pres">
      <dgm:prSet presAssocID="{103D895E-6182-43A2-9C2F-C7A56977B567}" presName="sibTrans" presStyleLbl="sibTrans2D1" presStyleIdx="3" presStyleCnt="5"/>
      <dgm:spPr/>
      <dgm:t>
        <a:bodyPr/>
        <a:lstStyle/>
        <a:p>
          <a:endParaRPr lang="en-GB"/>
        </a:p>
      </dgm:t>
    </dgm:pt>
    <dgm:pt modelId="{678101DB-407A-4161-8828-446B1D543AAE}" type="pres">
      <dgm:prSet presAssocID="{103D895E-6182-43A2-9C2F-C7A56977B567}" presName="connectorText" presStyleLbl="sibTrans2D1" presStyleIdx="3" presStyleCnt="5"/>
      <dgm:spPr/>
      <dgm:t>
        <a:bodyPr/>
        <a:lstStyle/>
        <a:p>
          <a:endParaRPr lang="en-GB"/>
        </a:p>
      </dgm:t>
    </dgm:pt>
    <dgm:pt modelId="{90F295A2-FE25-4AA9-BF59-31079A8397BE}" type="pres">
      <dgm:prSet presAssocID="{41ACC6EC-3674-4103-89AB-03B4B25656A6}" presName="node" presStyleLbl="node1" presStyleIdx="4" presStyleCnt="5" custScaleX="112484" custScaleY="10383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D947F57-5D5B-4A4A-A05B-8EF495FFF156}" type="pres">
      <dgm:prSet presAssocID="{44FF0E2E-1F0B-4932-B04C-8EFEF0969C0E}" presName="sibTrans" presStyleLbl="sibTrans2D1" presStyleIdx="4" presStyleCnt="5"/>
      <dgm:spPr/>
      <dgm:t>
        <a:bodyPr/>
        <a:lstStyle/>
        <a:p>
          <a:endParaRPr lang="en-GB"/>
        </a:p>
      </dgm:t>
    </dgm:pt>
    <dgm:pt modelId="{80B737F7-8688-4014-895B-80F4249CD7B0}" type="pres">
      <dgm:prSet presAssocID="{44FF0E2E-1F0B-4932-B04C-8EFEF0969C0E}" presName="connectorText" presStyleLbl="sibTrans2D1" presStyleIdx="4" presStyleCnt="5"/>
      <dgm:spPr/>
      <dgm:t>
        <a:bodyPr/>
        <a:lstStyle/>
        <a:p>
          <a:endParaRPr lang="en-GB"/>
        </a:p>
      </dgm:t>
    </dgm:pt>
  </dgm:ptLst>
  <dgm:cxnLst>
    <dgm:cxn modelId="{F2CBC30A-6232-43D2-8C25-CF6A6E296C5B}" type="presOf" srcId="{81E14FA9-5706-4911-89C8-D748E075AD6C}" destId="{C96DB229-6853-462B-A096-D7D84927D8E6}" srcOrd="0" destOrd="0" presId="urn:microsoft.com/office/officeart/2005/8/layout/cycle2"/>
    <dgm:cxn modelId="{DF611770-E1B7-4602-801E-A3FB40C80741}" srcId="{5298A478-DCD2-4D60-95E4-43C6936186BD}" destId="{2CDA9981-C608-43CC-98A7-127E78C5FA9B}" srcOrd="3" destOrd="0" parTransId="{45AF9B72-362B-403A-BF92-25E4ED2E124C}" sibTransId="{103D895E-6182-43A2-9C2F-C7A56977B567}"/>
    <dgm:cxn modelId="{BDD58444-93B0-42D6-98A8-4E612AFEFB80}" type="presOf" srcId="{103D895E-6182-43A2-9C2F-C7A56977B567}" destId="{678101DB-407A-4161-8828-446B1D543AAE}" srcOrd="1" destOrd="0" presId="urn:microsoft.com/office/officeart/2005/8/layout/cycle2"/>
    <dgm:cxn modelId="{8B615809-03F3-43D3-B75A-0322BBB6167E}" srcId="{5298A478-DCD2-4D60-95E4-43C6936186BD}" destId="{D53CCC07-1963-4B60-8B4F-59526931AD6A}" srcOrd="2" destOrd="0" parTransId="{AC876E50-2A17-4AEA-A893-782FA46C9D89}" sibTransId="{7D407DE1-5A2F-4574-8D25-87065F4BA90B}"/>
    <dgm:cxn modelId="{4F564FC8-1840-475F-BD93-25354A6E1FAB}" type="presOf" srcId="{44FF0E2E-1F0B-4932-B04C-8EFEF0969C0E}" destId="{80B737F7-8688-4014-895B-80F4249CD7B0}" srcOrd="1" destOrd="0" presId="urn:microsoft.com/office/officeart/2005/8/layout/cycle2"/>
    <dgm:cxn modelId="{4F2842E7-D3A2-4A02-96C7-E3EC1027A398}" srcId="{5298A478-DCD2-4D60-95E4-43C6936186BD}" destId="{41ACC6EC-3674-4103-89AB-03B4B25656A6}" srcOrd="4" destOrd="0" parTransId="{8EE195F7-2540-4A40-B544-900F5D3C0BBA}" sibTransId="{44FF0E2E-1F0B-4932-B04C-8EFEF0969C0E}"/>
    <dgm:cxn modelId="{F72445B3-C64F-42E8-A93C-C13F499C9BDF}" type="presOf" srcId="{7D407DE1-5A2F-4574-8D25-87065F4BA90B}" destId="{563EE0B0-36D1-4C6C-8794-E42922EC031A}" srcOrd="1" destOrd="0" presId="urn:microsoft.com/office/officeart/2005/8/layout/cycle2"/>
    <dgm:cxn modelId="{DE8A37EA-F039-4DA6-83E6-69FA49D805FC}" type="presOf" srcId="{81E14FA9-5706-4911-89C8-D748E075AD6C}" destId="{7D8A6B32-1993-47F8-A6C7-85A72553F516}" srcOrd="1" destOrd="0" presId="urn:microsoft.com/office/officeart/2005/8/layout/cycle2"/>
    <dgm:cxn modelId="{7D481C63-574B-4676-88EC-D711704318F1}" type="presOf" srcId="{D53CCC07-1963-4B60-8B4F-59526931AD6A}" destId="{E558FE65-3EDE-408A-BB12-822B80C1DB15}" srcOrd="0" destOrd="0" presId="urn:microsoft.com/office/officeart/2005/8/layout/cycle2"/>
    <dgm:cxn modelId="{AC3F52C0-4C9B-45D5-8E3A-63936CDD1C75}" type="presOf" srcId="{7D407DE1-5A2F-4574-8D25-87065F4BA90B}" destId="{AF9CF5EA-09AA-4F0B-BA58-00CC881813CD}" srcOrd="0" destOrd="0" presId="urn:microsoft.com/office/officeart/2005/8/layout/cycle2"/>
    <dgm:cxn modelId="{E313937B-E0A0-488B-89A7-2C27C97BB485}" type="presOf" srcId="{64E5F08E-D7F2-447C-83AB-69FB14280F00}" destId="{CC49CF15-C1AA-4E20-A7C3-5226417DC8A4}" srcOrd="0" destOrd="0" presId="urn:microsoft.com/office/officeart/2005/8/layout/cycle2"/>
    <dgm:cxn modelId="{4D44EFA0-E307-4535-A3DE-8D897181229A}" type="presOf" srcId="{41ACC6EC-3674-4103-89AB-03B4B25656A6}" destId="{90F295A2-FE25-4AA9-BF59-31079A8397BE}" srcOrd="0" destOrd="0" presId="urn:microsoft.com/office/officeart/2005/8/layout/cycle2"/>
    <dgm:cxn modelId="{8CCA8BE5-1E4F-4AE6-80CD-B980EEFD3CEA}" srcId="{5298A478-DCD2-4D60-95E4-43C6936186BD}" destId="{F3B57455-AB55-4516-A70B-CF76F2138A25}" srcOrd="0" destOrd="0" parTransId="{503BD1D8-E86B-4EE8-ADBA-C15B41C77F31}" sibTransId="{81E14FA9-5706-4911-89C8-D748E075AD6C}"/>
    <dgm:cxn modelId="{68617640-FE08-4EE0-94CA-38518A893B87}" type="presOf" srcId="{64E5F08E-D7F2-447C-83AB-69FB14280F00}" destId="{867B79D0-D87D-48DD-BFD6-9E3771F341DB}" srcOrd="1" destOrd="0" presId="urn:microsoft.com/office/officeart/2005/8/layout/cycle2"/>
    <dgm:cxn modelId="{409431DE-DD25-4CD3-BF3D-E2CEF6B4D2FC}" type="presOf" srcId="{5298A478-DCD2-4D60-95E4-43C6936186BD}" destId="{1282F84D-57AB-40DF-95CB-D9076A0733E9}" srcOrd="0" destOrd="0" presId="urn:microsoft.com/office/officeart/2005/8/layout/cycle2"/>
    <dgm:cxn modelId="{56749E0E-A540-45F1-9847-DBA9663C1CEF}" type="presOf" srcId="{103D895E-6182-43A2-9C2F-C7A56977B567}" destId="{28D81A51-6DB4-40EB-82F3-2A22D520A6A0}" srcOrd="0" destOrd="0" presId="urn:microsoft.com/office/officeart/2005/8/layout/cycle2"/>
    <dgm:cxn modelId="{EA327E99-FC24-4C48-93B3-776EC8CB47CE}" type="presOf" srcId="{F3B57455-AB55-4516-A70B-CF76F2138A25}" destId="{FD843C8A-FF95-46D2-A16C-6761CC0ADC9C}" srcOrd="0" destOrd="0" presId="urn:microsoft.com/office/officeart/2005/8/layout/cycle2"/>
    <dgm:cxn modelId="{DAB9B398-6CFC-4C57-8EB4-A34DC75E3D1B}" type="presOf" srcId="{4E3B8116-D16F-4C90-88CA-2183FE448B2F}" destId="{1C5BCA31-248E-4177-8F0B-0551FA839A08}" srcOrd="0" destOrd="0" presId="urn:microsoft.com/office/officeart/2005/8/layout/cycle2"/>
    <dgm:cxn modelId="{18B5C0EB-CB18-449F-AB47-4B9B592C5A52}" srcId="{5298A478-DCD2-4D60-95E4-43C6936186BD}" destId="{4E3B8116-D16F-4C90-88CA-2183FE448B2F}" srcOrd="1" destOrd="0" parTransId="{E2AD605E-2513-46AD-95AE-B7BE0478BBB7}" sibTransId="{64E5F08E-D7F2-447C-83AB-69FB14280F00}"/>
    <dgm:cxn modelId="{46CC36C3-F97D-4E57-B7A8-76686ACAA724}" type="presOf" srcId="{44FF0E2E-1F0B-4932-B04C-8EFEF0969C0E}" destId="{4D947F57-5D5B-4A4A-A05B-8EF495FFF156}" srcOrd="0" destOrd="0" presId="urn:microsoft.com/office/officeart/2005/8/layout/cycle2"/>
    <dgm:cxn modelId="{C0DD5962-9074-4037-8616-DC43AE2E3487}" type="presOf" srcId="{2CDA9981-C608-43CC-98A7-127E78C5FA9B}" destId="{6F6D9321-863D-4965-B311-C511220C00A5}" srcOrd="0" destOrd="0" presId="urn:microsoft.com/office/officeart/2005/8/layout/cycle2"/>
    <dgm:cxn modelId="{C9E4E08A-9CBB-4B43-9E9E-C435A2303295}" type="presParOf" srcId="{1282F84D-57AB-40DF-95CB-D9076A0733E9}" destId="{FD843C8A-FF95-46D2-A16C-6761CC0ADC9C}" srcOrd="0" destOrd="0" presId="urn:microsoft.com/office/officeart/2005/8/layout/cycle2"/>
    <dgm:cxn modelId="{70E5B6D6-C2E2-4365-AB20-68DFD3C40E11}" type="presParOf" srcId="{1282F84D-57AB-40DF-95CB-D9076A0733E9}" destId="{C96DB229-6853-462B-A096-D7D84927D8E6}" srcOrd="1" destOrd="0" presId="urn:microsoft.com/office/officeart/2005/8/layout/cycle2"/>
    <dgm:cxn modelId="{56ADC1F5-D384-4C39-AA99-9E9CB824A651}" type="presParOf" srcId="{C96DB229-6853-462B-A096-D7D84927D8E6}" destId="{7D8A6B32-1993-47F8-A6C7-85A72553F516}" srcOrd="0" destOrd="0" presId="urn:microsoft.com/office/officeart/2005/8/layout/cycle2"/>
    <dgm:cxn modelId="{20D229C1-3321-4CFD-AA12-2D92522B861D}" type="presParOf" srcId="{1282F84D-57AB-40DF-95CB-D9076A0733E9}" destId="{1C5BCA31-248E-4177-8F0B-0551FA839A08}" srcOrd="2" destOrd="0" presId="urn:microsoft.com/office/officeart/2005/8/layout/cycle2"/>
    <dgm:cxn modelId="{DB77009E-9F2E-46DC-B4B4-96780AF507A8}" type="presParOf" srcId="{1282F84D-57AB-40DF-95CB-D9076A0733E9}" destId="{CC49CF15-C1AA-4E20-A7C3-5226417DC8A4}" srcOrd="3" destOrd="0" presId="urn:microsoft.com/office/officeart/2005/8/layout/cycle2"/>
    <dgm:cxn modelId="{E91C90AB-CE73-4C8E-ABAF-0D1646A60FC0}" type="presParOf" srcId="{CC49CF15-C1AA-4E20-A7C3-5226417DC8A4}" destId="{867B79D0-D87D-48DD-BFD6-9E3771F341DB}" srcOrd="0" destOrd="0" presId="urn:microsoft.com/office/officeart/2005/8/layout/cycle2"/>
    <dgm:cxn modelId="{5AFBBA97-3003-4E6D-BA83-1D2B7AC34331}" type="presParOf" srcId="{1282F84D-57AB-40DF-95CB-D9076A0733E9}" destId="{E558FE65-3EDE-408A-BB12-822B80C1DB15}" srcOrd="4" destOrd="0" presId="urn:microsoft.com/office/officeart/2005/8/layout/cycle2"/>
    <dgm:cxn modelId="{480F62DF-B05C-46DD-963B-E79800A449E3}" type="presParOf" srcId="{1282F84D-57AB-40DF-95CB-D9076A0733E9}" destId="{AF9CF5EA-09AA-4F0B-BA58-00CC881813CD}" srcOrd="5" destOrd="0" presId="urn:microsoft.com/office/officeart/2005/8/layout/cycle2"/>
    <dgm:cxn modelId="{D9C6EAF9-4A04-49CF-8B66-C0BD00F01587}" type="presParOf" srcId="{AF9CF5EA-09AA-4F0B-BA58-00CC881813CD}" destId="{563EE0B0-36D1-4C6C-8794-E42922EC031A}" srcOrd="0" destOrd="0" presId="urn:microsoft.com/office/officeart/2005/8/layout/cycle2"/>
    <dgm:cxn modelId="{E1A72CEC-7A33-43EF-B5C6-6FFABF032CE7}" type="presParOf" srcId="{1282F84D-57AB-40DF-95CB-D9076A0733E9}" destId="{6F6D9321-863D-4965-B311-C511220C00A5}" srcOrd="6" destOrd="0" presId="urn:microsoft.com/office/officeart/2005/8/layout/cycle2"/>
    <dgm:cxn modelId="{27A35CCD-AF1F-4DAA-A1A8-F7E6342B261D}" type="presParOf" srcId="{1282F84D-57AB-40DF-95CB-D9076A0733E9}" destId="{28D81A51-6DB4-40EB-82F3-2A22D520A6A0}" srcOrd="7" destOrd="0" presId="urn:microsoft.com/office/officeart/2005/8/layout/cycle2"/>
    <dgm:cxn modelId="{BD378F2D-90DB-4209-8325-30FD581BD37E}" type="presParOf" srcId="{28D81A51-6DB4-40EB-82F3-2A22D520A6A0}" destId="{678101DB-407A-4161-8828-446B1D543AAE}" srcOrd="0" destOrd="0" presId="urn:microsoft.com/office/officeart/2005/8/layout/cycle2"/>
    <dgm:cxn modelId="{D7C4988B-16DC-4D4E-ADBF-A1CCA08126B6}" type="presParOf" srcId="{1282F84D-57AB-40DF-95CB-D9076A0733E9}" destId="{90F295A2-FE25-4AA9-BF59-31079A8397BE}" srcOrd="8" destOrd="0" presId="urn:microsoft.com/office/officeart/2005/8/layout/cycle2"/>
    <dgm:cxn modelId="{E7FC4665-6AD6-4A6B-A7FB-6F03EEABC03E}" type="presParOf" srcId="{1282F84D-57AB-40DF-95CB-D9076A0733E9}" destId="{4D947F57-5D5B-4A4A-A05B-8EF495FFF156}" srcOrd="9" destOrd="0" presId="urn:microsoft.com/office/officeart/2005/8/layout/cycle2"/>
    <dgm:cxn modelId="{D973D559-29B0-475E-B2E5-2618410CDF7A}" type="presParOf" srcId="{4D947F57-5D5B-4A4A-A05B-8EF495FFF156}" destId="{80B737F7-8688-4014-895B-80F4249CD7B0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298A478-DCD2-4D60-95E4-43C6936186BD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F3B57455-AB55-4516-A70B-CF76F2138A25}">
      <dgm:prSet phldrT="[Text]" custT="1"/>
      <dgm:spPr>
        <a:solidFill>
          <a:srgbClr val="FFCC29"/>
        </a:solidFill>
      </dgm:spPr>
      <dgm:t>
        <a:bodyPr/>
        <a:lstStyle/>
        <a:p>
          <a:r>
            <a:rPr lang="en-US" sz="16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Business as usual</a:t>
          </a:r>
          <a:endParaRPr lang="en-GB" sz="1600" dirty="0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3BD1D8-E86B-4EE8-ADBA-C15B41C77F31}" type="parTrans" cxnId="{8CCA8BE5-1E4F-4AE6-80CD-B980EEFD3CEA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1E14FA9-5706-4911-89C8-D748E075AD6C}" type="sibTrans" cxnId="{8CCA8BE5-1E4F-4AE6-80CD-B980EEFD3CEA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CDA9981-C608-43CC-98A7-127E78C5FA9B}">
      <dgm:prSet phldrT="[Text]" custT="1"/>
      <dgm:spPr>
        <a:solidFill>
          <a:srgbClr val="FFCC29"/>
        </a:solidFill>
      </dgm:spPr>
      <dgm:t>
        <a:bodyPr/>
        <a:lstStyle/>
        <a:p>
          <a:r>
            <a:rPr lang="en-US" sz="16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Recovery stage</a:t>
          </a:r>
          <a:endParaRPr lang="en-GB" sz="1600" dirty="0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AF9B72-362B-403A-BF92-25E4ED2E124C}" type="parTrans" cxnId="{DF611770-E1B7-4602-801E-A3FB40C80741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03D895E-6182-43A2-9C2F-C7A56977B567}" type="sibTrans" cxnId="{DF611770-E1B7-4602-801E-A3FB40C80741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1ACC6EC-3674-4103-89AB-03B4B25656A6}">
      <dgm:prSet phldrT="[Text]" custT="1"/>
      <dgm:spPr>
        <a:solidFill>
          <a:srgbClr val="FFCC29"/>
        </a:solidFill>
      </dgm:spPr>
      <dgm:t>
        <a:bodyPr/>
        <a:lstStyle/>
        <a:p>
          <a:r>
            <a:rPr lang="en-US" sz="16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Resolution stage</a:t>
          </a:r>
          <a:endParaRPr lang="en-GB" sz="1600" dirty="0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EE195F7-2540-4A40-B544-900F5D3C0BBA}" type="parTrans" cxnId="{4F2842E7-D3A2-4A02-96C7-E3EC1027A398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4FF0E2E-1F0B-4932-B04C-8EFEF0969C0E}" type="sibTrans" cxnId="{4F2842E7-D3A2-4A02-96C7-E3EC1027A398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0CFD2A7-FDAA-446D-92A8-12980390935D}" type="pres">
      <dgm:prSet presAssocID="{5298A478-DCD2-4D60-95E4-43C6936186BD}" presName="Name0" presStyleCnt="0">
        <dgm:presLayoutVars>
          <dgm:dir/>
          <dgm:animLvl val="lvl"/>
          <dgm:resizeHandles val="exact"/>
        </dgm:presLayoutVars>
      </dgm:prSet>
      <dgm:spPr/>
    </dgm:pt>
    <dgm:pt modelId="{7E6974A3-7D92-471B-950C-27CE5CEA7FD9}" type="pres">
      <dgm:prSet presAssocID="{F3B57455-AB55-4516-A70B-CF76F2138A25}" presName="parTxOnly" presStyleLbl="node1" presStyleIdx="0" presStyleCnt="3" custScaleY="4622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668C833-0EC4-4747-809C-9679DA664AF6}" type="pres">
      <dgm:prSet presAssocID="{81E14FA9-5706-4911-89C8-D748E075AD6C}" presName="parTxOnlySpace" presStyleCnt="0"/>
      <dgm:spPr/>
    </dgm:pt>
    <dgm:pt modelId="{7B0A01D0-E3D9-4739-AE51-CF5A2B0B5DF9}" type="pres">
      <dgm:prSet presAssocID="{2CDA9981-C608-43CC-98A7-127E78C5FA9B}" presName="parTxOnly" presStyleLbl="node1" presStyleIdx="1" presStyleCnt="3" custScaleY="4622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AD1A134-C958-4CE0-B4B5-314E1B52FBF0}" type="pres">
      <dgm:prSet presAssocID="{103D895E-6182-43A2-9C2F-C7A56977B567}" presName="parTxOnlySpace" presStyleCnt="0"/>
      <dgm:spPr/>
    </dgm:pt>
    <dgm:pt modelId="{1181DCC5-D87D-4B49-A15E-0D7F0FD6779D}" type="pres">
      <dgm:prSet presAssocID="{41ACC6EC-3674-4103-89AB-03B4B25656A6}" presName="parTxOnly" presStyleLbl="node1" presStyleIdx="2" presStyleCnt="3" custScaleY="4622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DF611770-E1B7-4602-801E-A3FB40C80741}" srcId="{5298A478-DCD2-4D60-95E4-43C6936186BD}" destId="{2CDA9981-C608-43CC-98A7-127E78C5FA9B}" srcOrd="1" destOrd="0" parTransId="{45AF9B72-362B-403A-BF92-25E4ED2E124C}" sibTransId="{103D895E-6182-43A2-9C2F-C7A56977B567}"/>
    <dgm:cxn modelId="{9CDECA7A-C75D-4F67-84CE-10C3B0BF918E}" type="presOf" srcId="{5298A478-DCD2-4D60-95E4-43C6936186BD}" destId="{F0CFD2A7-FDAA-446D-92A8-12980390935D}" srcOrd="0" destOrd="0" presId="urn:microsoft.com/office/officeart/2005/8/layout/chevron1"/>
    <dgm:cxn modelId="{D80CDD97-CA87-4112-B6FF-6AF66417E968}" type="presOf" srcId="{F3B57455-AB55-4516-A70B-CF76F2138A25}" destId="{7E6974A3-7D92-471B-950C-27CE5CEA7FD9}" srcOrd="0" destOrd="0" presId="urn:microsoft.com/office/officeart/2005/8/layout/chevron1"/>
    <dgm:cxn modelId="{4F2842E7-D3A2-4A02-96C7-E3EC1027A398}" srcId="{5298A478-DCD2-4D60-95E4-43C6936186BD}" destId="{41ACC6EC-3674-4103-89AB-03B4B25656A6}" srcOrd="2" destOrd="0" parTransId="{8EE195F7-2540-4A40-B544-900F5D3C0BBA}" sibTransId="{44FF0E2E-1F0B-4932-B04C-8EFEF0969C0E}"/>
    <dgm:cxn modelId="{8CCA8BE5-1E4F-4AE6-80CD-B980EEFD3CEA}" srcId="{5298A478-DCD2-4D60-95E4-43C6936186BD}" destId="{F3B57455-AB55-4516-A70B-CF76F2138A25}" srcOrd="0" destOrd="0" parTransId="{503BD1D8-E86B-4EE8-ADBA-C15B41C77F31}" sibTransId="{81E14FA9-5706-4911-89C8-D748E075AD6C}"/>
    <dgm:cxn modelId="{171189E5-571B-4B6A-A519-BC996A963247}" type="presOf" srcId="{41ACC6EC-3674-4103-89AB-03B4B25656A6}" destId="{1181DCC5-D87D-4B49-A15E-0D7F0FD6779D}" srcOrd="0" destOrd="0" presId="urn:microsoft.com/office/officeart/2005/8/layout/chevron1"/>
    <dgm:cxn modelId="{BEFFFCBD-83CD-4ADD-B644-A87779028E3F}" type="presOf" srcId="{2CDA9981-C608-43CC-98A7-127E78C5FA9B}" destId="{7B0A01D0-E3D9-4739-AE51-CF5A2B0B5DF9}" srcOrd="0" destOrd="0" presId="urn:microsoft.com/office/officeart/2005/8/layout/chevron1"/>
    <dgm:cxn modelId="{4C8531DB-C48A-4FA1-92C3-0582130D86BB}" type="presParOf" srcId="{F0CFD2A7-FDAA-446D-92A8-12980390935D}" destId="{7E6974A3-7D92-471B-950C-27CE5CEA7FD9}" srcOrd="0" destOrd="0" presId="urn:microsoft.com/office/officeart/2005/8/layout/chevron1"/>
    <dgm:cxn modelId="{A4AB2B92-456B-4218-A597-C9C5299F7D06}" type="presParOf" srcId="{F0CFD2A7-FDAA-446D-92A8-12980390935D}" destId="{A668C833-0EC4-4747-809C-9679DA664AF6}" srcOrd="1" destOrd="0" presId="urn:microsoft.com/office/officeart/2005/8/layout/chevron1"/>
    <dgm:cxn modelId="{025A375B-696F-4C28-BB4B-6E5C07E2565E}" type="presParOf" srcId="{F0CFD2A7-FDAA-446D-92A8-12980390935D}" destId="{7B0A01D0-E3D9-4739-AE51-CF5A2B0B5DF9}" srcOrd="2" destOrd="0" presId="urn:microsoft.com/office/officeart/2005/8/layout/chevron1"/>
    <dgm:cxn modelId="{716E182B-E39D-473A-AA5B-E2C7FFC0900A}" type="presParOf" srcId="{F0CFD2A7-FDAA-446D-92A8-12980390935D}" destId="{AAD1A134-C958-4CE0-B4B5-314E1B52FBF0}" srcOrd="3" destOrd="0" presId="urn:microsoft.com/office/officeart/2005/8/layout/chevron1"/>
    <dgm:cxn modelId="{C40CF8F7-31EB-4C89-92DC-3D83AF9033E0}" type="presParOf" srcId="{F0CFD2A7-FDAA-446D-92A8-12980390935D}" destId="{1181DCC5-D87D-4B49-A15E-0D7F0FD6779D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843C8A-FF95-46D2-A16C-6761CC0ADC9C}">
      <dsp:nvSpPr>
        <dsp:cNvPr id="0" name=""/>
        <dsp:cNvSpPr/>
      </dsp:nvSpPr>
      <dsp:spPr>
        <a:xfrm>
          <a:off x="1504491" y="-23077"/>
          <a:ext cx="1374747" cy="1269005"/>
        </a:xfrm>
        <a:prstGeom prst="ellipse">
          <a:avLst/>
        </a:prstGeom>
        <a:solidFill>
          <a:srgbClr val="FFD65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>
              <a:solidFill>
                <a:srgbClr val="0070C0"/>
              </a:solidFill>
              <a:latin typeface="Calibri Light" panose="020F0302020204030204" pitchFamily="34" charset="0"/>
              <a:cs typeface="Arial" panose="020B0604020202020204" pitchFamily="34" charset="0"/>
            </a:rPr>
            <a:t>banks need government support </a:t>
          </a:r>
          <a:endParaRPr lang="en-GB" sz="1500" kern="1200" dirty="0">
            <a:solidFill>
              <a:srgbClr val="0070C0"/>
            </a:solidFill>
            <a:latin typeface="Calibri Light" panose="020F0302020204030204" pitchFamily="34" charset="0"/>
            <a:cs typeface="Arial" panose="020B0604020202020204" pitchFamily="34" charset="0"/>
          </a:endParaRPr>
        </a:p>
      </dsp:txBody>
      <dsp:txXfrm>
        <a:off x="1705818" y="162764"/>
        <a:ext cx="972093" cy="897323"/>
      </dsp:txXfrm>
    </dsp:sp>
    <dsp:sp modelId="{C96DB229-6853-462B-A096-D7D84927D8E6}">
      <dsp:nvSpPr>
        <dsp:cNvPr id="0" name=""/>
        <dsp:cNvSpPr/>
      </dsp:nvSpPr>
      <dsp:spPr>
        <a:xfrm rot="2160000">
          <a:off x="2792002" y="931906"/>
          <a:ext cx="249666" cy="412483"/>
        </a:xfrm>
        <a:prstGeom prst="rightArrow">
          <a:avLst>
            <a:gd name="adj1" fmla="val 60000"/>
            <a:gd name="adj2" fmla="val 50000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500" kern="1200">
            <a:latin typeface="Calibri Light" panose="020F0302020204030204" pitchFamily="34" charset="0"/>
            <a:cs typeface="Arial" panose="020B0604020202020204" pitchFamily="34" charset="0"/>
          </a:endParaRPr>
        </a:p>
      </dsp:txBody>
      <dsp:txXfrm>
        <a:off x="2799154" y="992390"/>
        <a:ext cx="174766" cy="247489"/>
      </dsp:txXfrm>
    </dsp:sp>
    <dsp:sp modelId="{1C5BCA31-248E-4177-8F0B-0551FA839A08}">
      <dsp:nvSpPr>
        <dsp:cNvPr id="0" name=""/>
        <dsp:cNvSpPr/>
      </dsp:nvSpPr>
      <dsp:spPr>
        <a:xfrm>
          <a:off x="2935095" y="1060220"/>
          <a:ext cx="1483203" cy="1259998"/>
        </a:xfrm>
        <a:prstGeom prst="ellipse">
          <a:avLst/>
        </a:prstGeom>
        <a:solidFill>
          <a:srgbClr val="FFD65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9050" rIns="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solidFill>
                <a:srgbClr val="0070C0"/>
              </a:solidFill>
              <a:latin typeface="Calibri Light" panose="020F0302020204030204" pitchFamily="34" charset="0"/>
              <a:cs typeface="Arial" panose="020B0604020202020204" pitchFamily="34" charset="0"/>
            </a:rPr>
            <a:t>government’s fiscal position weakens</a:t>
          </a:r>
          <a:endParaRPr lang="en-GB" sz="1500" kern="1200" dirty="0">
            <a:solidFill>
              <a:srgbClr val="0070C0"/>
            </a:solidFill>
            <a:latin typeface="Calibri Light" panose="020F0302020204030204" pitchFamily="34" charset="0"/>
            <a:cs typeface="Arial" panose="020B0604020202020204" pitchFamily="34" charset="0"/>
          </a:endParaRPr>
        </a:p>
      </dsp:txBody>
      <dsp:txXfrm>
        <a:off x="3152305" y="1244742"/>
        <a:ext cx="1048783" cy="890954"/>
      </dsp:txXfrm>
    </dsp:sp>
    <dsp:sp modelId="{CC49CF15-C1AA-4E20-A7C3-5226417DC8A4}">
      <dsp:nvSpPr>
        <dsp:cNvPr id="0" name=""/>
        <dsp:cNvSpPr/>
      </dsp:nvSpPr>
      <dsp:spPr>
        <a:xfrm rot="6480000">
          <a:off x="3247969" y="2348550"/>
          <a:ext cx="295623" cy="412483"/>
        </a:xfrm>
        <a:prstGeom prst="rightArrow">
          <a:avLst>
            <a:gd name="adj1" fmla="val 60000"/>
            <a:gd name="adj2" fmla="val 50000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500" kern="1200">
            <a:latin typeface="Calibri Light" panose="020F0302020204030204" pitchFamily="34" charset="0"/>
          </a:endParaRPr>
        </a:p>
      </dsp:txBody>
      <dsp:txXfrm rot="10800000">
        <a:off x="3306015" y="2388874"/>
        <a:ext cx="206936" cy="247489"/>
      </dsp:txXfrm>
    </dsp:sp>
    <dsp:sp modelId="{E558FE65-3EDE-408A-BB12-822B80C1DB15}">
      <dsp:nvSpPr>
        <dsp:cNvPr id="0" name=""/>
        <dsp:cNvSpPr/>
      </dsp:nvSpPr>
      <dsp:spPr>
        <a:xfrm>
          <a:off x="2422167" y="2801241"/>
          <a:ext cx="1374747" cy="1269005"/>
        </a:xfrm>
        <a:prstGeom prst="ellipse">
          <a:avLst/>
        </a:prstGeom>
        <a:solidFill>
          <a:srgbClr val="FFD65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solidFill>
                <a:srgbClr val="0070C0"/>
              </a:solidFill>
              <a:latin typeface="Calibri Light" panose="020F0302020204030204" pitchFamily="34" charset="0"/>
              <a:cs typeface="Arial" panose="020B0604020202020204" pitchFamily="34" charset="0"/>
            </a:rPr>
            <a:t>refinancing costs rise; higher </a:t>
          </a:r>
          <a:br>
            <a:rPr lang="en-GB" sz="1500" kern="1200" dirty="0" smtClean="0">
              <a:solidFill>
                <a:srgbClr val="0070C0"/>
              </a:solidFill>
              <a:latin typeface="Calibri Light" panose="020F0302020204030204" pitchFamily="34" charset="0"/>
              <a:cs typeface="Arial" panose="020B0604020202020204" pitchFamily="34" charset="0"/>
            </a:rPr>
          </a:br>
          <a:r>
            <a:rPr lang="en-GB" sz="1500" kern="1200" dirty="0" smtClean="0">
              <a:solidFill>
                <a:srgbClr val="0070C0"/>
              </a:solidFill>
              <a:latin typeface="Calibri Light" panose="020F0302020204030204" pitchFamily="34" charset="0"/>
              <a:cs typeface="Arial" panose="020B0604020202020204" pitchFamily="34" charset="0"/>
            </a:rPr>
            <a:t>debt yields</a:t>
          </a:r>
          <a:endParaRPr lang="en-GB" sz="1500" kern="1200" dirty="0">
            <a:solidFill>
              <a:srgbClr val="0070C0"/>
            </a:solidFill>
            <a:latin typeface="Calibri Light" panose="020F0302020204030204" pitchFamily="34" charset="0"/>
            <a:cs typeface="Arial" panose="020B0604020202020204" pitchFamily="34" charset="0"/>
          </a:endParaRPr>
        </a:p>
      </dsp:txBody>
      <dsp:txXfrm>
        <a:off x="2623494" y="2987082"/>
        <a:ext cx="972093" cy="897323"/>
      </dsp:txXfrm>
    </dsp:sp>
    <dsp:sp modelId="{AF9CF5EA-09AA-4F0B-BA58-00CC881813CD}">
      <dsp:nvSpPr>
        <dsp:cNvPr id="0" name=""/>
        <dsp:cNvSpPr/>
      </dsp:nvSpPr>
      <dsp:spPr>
        <a:xfrm rot="10800000">
          <a:off x="2076713" y="3229502"/>
          <a:ext cx="244120" cy="412483"/>
        </a:xfrm>
        <a:prstGeom prst="rightArrow">
          <a:avLst>
            <a:gd name="adj1" fmla="val 60000"/>
            <a:gd name="adj2" fmla="val 50000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500" kern="1200">
            <a:latin typeface="Calibri Light" panose="020F0302020204030204" pitchFamily="34" charset="0"/>
          </a:endParaRPr>
        </a:p>
      </dsp:txBody>
      <dsp:txXfrm rot="10800000">
        <a:off x="2149949" y="3311999"/>
        <a:ext cx="170884" cy="247489"/>
      </dsp:txXfrm>
    </dsp:sp>
    <dsp:sp modelId="{6F6D9321-863D-4965-B311-C511220C00A5}">
      <dsp:nvSpPr>
        <dsp:cNvPr id="0" name=""/>
        <dsp:cNvSpPr/>
      </dsp:nvSpPr>
      <dsp:spPr>
        <a:xfrm>
          <a:off x="586814" y="2801241"/>
          <a:ext cx="1374747" cy="1269005"/>
        </a:xfrm>
        <a:prstGeom prst="ellipse">
          <a:avLst/>
        </a:prstGeom>
        <a:solidFill>
          <a:srgbClr val="FFD65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>
              <a:solidFill>
                <a:srgbClr val="0070C0"/>
              </a:solidFill>
              <a:latin typeface="Calibri Light" panose="020F0302020204030204" pitchFamily="34" charset="0"/>
              <a:cs typeface="Arial" panose="020B0604020202020204" pitchFamily="34" charset="0"/>
            </a:rPr>
            <a:t>banks’ balance sheets weaken</a:t>
          </a:r>
          <a:endParaRPr lang="en-GB" sz="1500" kern="1200" dirty="0">
            <a:solidFill>
              <a:srgbClr val="0070C0"/>
            </a:solidFill>
            <a:latin typeface="Calibri Light" panose="020F0302020204030204" pitchFamily="34" charset="0"/>
            <a:cs typeface="Arial" panose="020B0604020202020204" pitchFamily="34" charset="0"/>
          </a:endParaRPr>
        </a:p>
      </dsp:txBody>
      <dsp:txXfrm>
        <a:off x="788141" y="2987082"/>
        <a:ext cx="972093" cy="897323"/>
      </dsp:txXfrm>
    </dsp:sp>
    <dsp:sp modelId="{28D81A51-6DB4-40EB-82F3-2A22D520A6A0}">
      <dsp:nvSpPr>
        <dsp:cNvPr id="0" name=""/>
        <dsp:cNvSpPr/>
      </dsp:nvSpPr>
      <dsp:spPr>
        <a:xfrm rot="15120000">
          <a:off x="845512" y="2364690"/>
          <a:ext cx="295363" cy="412483"/>
        </a:xfrm>
        <a:prstGeom prst="rightArrow">
          <a:avLst>
            <a:gd name="adj1" fmla="val 60000"/>
            <a:gd name="adj2" fmla="val 50000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500" kern="1200">
            <a:latin typeface="Calibri Light" panose="020F0302020204030204" pitchFamily="34" charset="0"/>
            <a:cs typeface="Arial" panose="020B0604020202020204" pitchFamily="34" charset="0"/>
          </a:endParaRPr>
        </a:p>
      </dsp:txBody>
      <dsp:txXfrm rot="10800000">
        <a:off x="903507" y="2489323"/>
        <a:ext cx="206754" cy="247489"/>
      </dsp:txXfrm>
    </dsp:sp>
    <dsp:sp modelId="{90F295A2-FE25-4AA9-BF59-31079A8397BE}">
      <dsp:nvSpPr>
        <dsp:cNvPr id="0" name=""/>
        <dsp:cNvSpPr/>
      </dsp:nvSpPr>
      <dsp:spPr>
        <a:xfrm>
          <a:off x="19658" y="1055716"/>
          <a:ext cx="1374747" cy="1269005"/>
        </a:xfrm>
        <a:prstGeom prst="ellipse">
          <a:avLst/>
        </a:prstGeom>
        <a:solidFill>
          <a:srgbClr val="FFD65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>
              <a:solidFill>
                <a:srgbClr val="0070C0"/>
              </a:solidFill>
              <a:latin typeface="Calibri Light" panose="020F0302020204030204" pitchFamily="34" charset="0"/>
              <a:cs typeface="Arial" panose="020B0604020202020204" pitchFamily="34" charset="0"/>
            </a:rPr>
            <a:t>crisis deepens</a:t>
          </a:r>
          <a:endParaRPr lang="en-GB" sz="1500" kern="1200" dirty="0">
            <a:solidFill>
              <a:srgbClr val="0070C0"/>
            </a:solidFill>
            <a:latin typeface="Calibri Light" panose="020F0302020204030204" pitchFamily="34" charset="0"/>
            <a:cs typeface="Arial" panose="020B0604020202020204" pitchFamily="34" charset="0"/>
          </a:endParaRPr>
        </a:p>
      </dsp:txBody>
      <dsp:txXfrm>
        <a:off x="220985" y="1241557"/>
        <a:ext cx="972093" cy="897323"/>
      </dsp:txXfrm>
    </dsp:sp>
    <dsp:sp modelId="{4D947F57-5D5B-4A4A-A05B-8EF495FFF156}">
      <dsp:nvSpPr>
        <dsp:cNvPr id="0" name=""/>
        <dsp:cNvSpPr/>
      </dsp:nvSpPr>
      <dsp:spPr>
        <a:xfrm rot="19440000">
          <a:off x="1310863" y="948989"/>
          <a:ext cx="265034" cy="412483"/>
        </a:xfrm>
        <a:prstGeom prst="rightArrow">
          <a:avLst>
            <a:gd name="adj1" fmla="val 60000"/>
            <a:gd name="adj2" fmla="val 50000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500" kern="1200">
            <a:latin typeface="Calibri Light" panose="020F0302020204030204" pitchFamily="34" charset="0"/>
            <a:cs typeface="Arial" panose="020B0604020202020204" pitchFamily="34" charset="0"/>
          </a:endParaRPr>
        </a:p>
      </dsp:txBody>
      <dsp:txXfrm>
        <a:off x="1318456" y="1054853"/>
        <a:ext cx="185524" cy="2474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6974A3-7D92-471B-950C-27CE5CEA7FD9}">
      <dsp:nvSpPr>
        <dsp:cNvPr id="0" name=""/>
        <dsp:cNvSpPr/>
      </dsp:nvSpPr>
      <dsp:spPr>
        <a:xfrm>
          <a:off x="2591" y="438467"/>
          <a:ext cx="3156835" cy="583724"/>
        </a:xfrm>
        <a:prstGeom prst="chevron">
          <a:avLst/>
        </a:prstGeom>
        <a:solidFill>
          <a:srgbClr val="FFCC2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Business as usual</a:t>
          </a:r>
          <a:endParaRPr lang="en-GB" sz="1600" kern="1200" dirty="0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94453" y="438467"/>
        <a:ext cx="2573111" cy="583724"/>
      </dsp:txXfrm>
    </dsp:sp>
    <dsp:sp modelId="{7B0A01D0-E3D9-4739-AE51-CF5A2B0B5DF9}">
      <dsp:nvSpPr>
        <dsp:cNvPr id="0" name=""/>
        <dsp:cNvSpPr/>
      </dsp:nvSpPr>
      <dsp:spPr>
        <a:xfrm>
          <a:off x="2843742" y="438467"/>
          <a:ext cx="3156835" cy="583724"/>
        </a:xfrm>
        <a:prstGeom prst="chevron">
          <a:avLst/>
        </a:prstGeom>
        <a:solidFill>
          <a:srgbClr val="FFCC2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Recovery stage</a:t>
          </a:r>
          <a:endParaRPr lang="en-GB" sz="1600" kern="1200" dirty="0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35604" y="438467"/>
        <a:ext cx="2573111" cy="583724"/>
      </dsp:txXfrm>
    </dsp:sp>
    <dsp:sp modelId="{1181DCC5-D87D-4B49-A15E-0D7F0FD6779D}">
      <dsp:nvSpPr>
        <dsp:cNvPr id="0" name=""/>
        <dsp:cNvSpPr/>
      </dsp:nvSpPr>
      <dsp:spPr>
        <a:xfrm>
          <a:off x="5684894" y="438467"/>
          <a:ext cx="3156835" cy="583724"/>
        </a:xfrm>
        <a:prstGeom prst="chevron">
          <a:avLst/>
        </a:prstGeom>
        <a:solidFill>
          <a:srgbClr val="FFCC2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Resolution stage</a:t>
          </a:r>
          <a:endParaRPr lang="en-GB" sz="1600" kern="1200" dirty="0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976756" y="438467"/>
        <a:ext cx="2573111" cy="5837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4820" cy="462611"/>
          </a:xfrm>
          <a:prstGeom prst="rect">
            <a:avLst/>
          </a:prstGeom>
        </p:spPr>
        <p:txBody>
          <a:bodyPr vert="horz" lIns="92309" tIns="46154" rIns="92309" bIns="4615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27775" y="0"/>
            <a:ext cx="3004820" cy="462611"/>
          </a:xfrm>
          <a:prstGeom prst="rect">
            <a:avLst/>
          </a:prstGeom>
        </p:spPr>
        <p:txBody>
          <a:bodyPr vert="horz" lIns="92309" tIns="46154" rIns="92309" bIns="46154" rtlCol="0"/>
          <a:lstStyle>
            <a:lvl1pPr algn="r">
              <a:defRPr sz="1200"/>
            </a:lvl1pPr>
          </a:lstStyle>
          <a:p>
            <a:fld id="{B04A9619-C9A6-41AF-AD30-9701A2E25402}" type="datetimeFigureOut">
              <a:rPr lang="en-US" smtClean="0"/>
              <a:t>10/19/2016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2238" y="1152525"/>
            <a:ext cx="4149725" cy="3111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09" tIns="46154" rIns="92309" bIns="4615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3420" y="4437221"/>
            <a:ext cx="5547360" cy="3630454"/>
          </a:xfrm>
          <a:prstGeom prst="rect">
            <a:avLst/>
          </a:prstGeom>
        </p:spPr>
        <p:txBody>
          <a:bodyPr vert="horz" lIns="92309" tIns="46154" rIns="92309" bIns="4615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57590"/>
            <a:ext cx="3004820" cy="462610"/>
          </a:xfrm>
          <a:prstGeom prst="rect">
            <a:avLst/>
          </a:prstGeom>
        </p:spPr>
        <p:txBody>
          <a:bodyPr vert="horz" lIns="92309" tIns="46154" rIns="92309" bIns="4615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27775" y="8757590"/>
            <a:ext cx="3004820" cy="462610"/>
          </a:xfrm>
          <a:prstGeom prst="rect">
            <a:avLst/>
          </a:prstGeom>
        </p:spPr>
        <p:txBody>
          <a:bodyPr vert="horz" lIns="92309" tIns="46154" rIns="92309" bIns="46154" rtlCol="0" anchor="b"/>
          <a:lstStyle>
            <a:lvl1pPr algn="r">
              <a:defRPr sz="1200"/>
            </a:lvl1pPr>
          </a:lstStyle>
          <a:p>
            <a:fld id="{0999FDB2-ED22-4DF2-AB64-71B7DD2EC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95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GB" dirty="0">
              <a:latin typeface="Cambria" panose="020405030504060302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D5C42-B06B-FD4D-81E1-C3F64D572999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753320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2050" y="692150"/>
            <a:ext cx="4610100" cy="3457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GB" dirty="0">
              <a:latin typeface="Cambria" panose="020405030504060302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D5C42-B06B-FD4D-81E1-C3F64D572999}" type="slidenum">
              <a:rPr lang="de-DE" smtClean="0"/>
              <a:pPr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933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2050" y="692150"/>
            <a:ext cx="4610100" cy="3457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GB" dirty="0">
              <a:latin typeface="Cambria" panose="020405030504060302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D5C42-B06B-FD4D-81E1-C3F64D572999}" type="slidenum">
              <a:rPr lang="de-DE" smtClean="0"/>
              <a:pPr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562101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99FDB2-ED22-4DF2-AB64-71B7DD2EC0D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9517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2050" y="692150"/>
            <a:ext cx="4610100" cy="3457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GB" dirty="0">
              <a:latin typeface="Cambria" panose="020405030504060302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D5C42-B06B-FD4D-81E1-C3F64D572999}" type="slidenum">
              <a:rPr lang="de-DE" smtClean="0"/>
              <a:pPr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854597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99FDB2-ED22-4DF2-AB64-71B7DD2EC0D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5886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99FDB2-ED22-4DF2-AB64-71B7DD2EC0D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049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99FDB2-ED22-4DF2-AB64-71B7DD2EC0D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1664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99FDB2-ED22-4DF2-AB64-71B7DD2EC0D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3905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99FDB2-ED22-4DF2-AB64-71B7DD2EC0D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9415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/>
          </p:cNvSpPr>
          <p:nvPr userDrawn="1"/>
        </p:nvSpPr>
        <p:spPr bwMode="auto">
          <a:xfrm>
            <a:off x="-3175" y="1722666"/>
            <a:ext cx="9147174" cy="5135533"/>
          </a:xfrm>
          <a:custGeom>
            <a:avLst/>
            <a:gdLst>
              <a:gd name="T0" fmla="*/ 1 w 2901"/>
              <a:gd name="T1" fmla="*/ 1386 h 1386"/>
              <a:gd name="T2" fmla="*/ 2901 w 2901"/>
              <a:gd name="T3" fmla="*/ 1386 h 1386"/>
              <a:gd name="T4" fmla="*/ 2901 w 2901"/>
              <a:gd name="T5" fmla="*/ 0 h 1386"/>
              <a:gd name="T6" fmla="*/ 1540 w 2901"/>
              <a:gd name="T7" fmla="*/ 438 h 1386"/>
              <a:gd name="T8" fmla="*/ 0 w 2901"/>
              <a:gd name="T9" fmla="*/ 720 h 1386"/>
              <a:gd name="T10" fmla="*/ 1 w 2901"/>
              <a:gd name="T11" fmla="*/ 1386 h 1386"/>
              <a:gd name="connsiteX0" fmla="*/ 3 w 10350"/>
              <a:gd name="connsiteY0" fmla="*/ 10300 h 11646"/>
              <a:gd name="connsiteX1" fmla="*/ 10009 w 10350"/>
              <a:gd name="connsiteY1" fmla="*/ 11646 h 11646"/>
              <a:gd name="connsiteX2" fmla="*/ 10000 w 10350"/>
              <a:gd name="connsiteY2" fmla="*/ 300 h 11646"/>
              <a:gd name="connsiteX3" fmla="*/ 5309 w 10350"/>
              <a:gd name="connsiteY3" fmla="*/ 3460 h 11646"/>
              <a:gd name="connsiteX4" fmla="*/ 0 w 10350"/>
              <a:gd name="connsiteY4" fmla="*/ 5495 h 11646"/>
              <a:gd name="connsiteX5" fmla="*/ 3 w 10350"/>
              <a:gd name="connsiteY5" fmla="*/ 10300 h 11646"/>
              <a:gd name="connsiteX0" fmla="*/ 3 w 10952"/>
              <a:gd name="connsiteY0" fmla="*/ 11666 h 12492"/>
              <a:gd name="connsiteX1" fmla="*/ 10009 w 10952"/>
              <a:gd name="connsiteY1" fmla="*/ 11646 h 12492"/>
              <a:gd name="connsiteX2" fmla="*/ 10000 w 10952"/>
              <a:gd name="connsiteY2" fmla="*/ 300 h 12492"/>
              <a:gd name="connsiteX3" fmla="*/ 5309 w 10952"/>
              <a:gd name="connsiteY3" fmla="*/ 3460 h 12492"/>
              <a:gd name="connsiteX4" fmla="*/ 0 w 10952"/>
              <a:gd name="connsiteY4" fmla="*/ 5495 h 12492"/>
              <a:gd name="connsiteX5" fmla="*/ 3 w 10952"/>
              <a:gd name="connsiteY5" fmla="*/ 11666 h 12492"/>
              <a:gd name="connsiteX0" fmla="*/ 3 w 10952"/>
              <a:gd name="connsiteY0" fmla="*/ 11666 h 11666"/>
              <a:gd name="connsiteX1" fmla="*/ 10009 w 10952"/>
              <a:gd name="connsiteY1" fmla="*/ 11646 h 11666"/>
              <a:gd name="connsiteX2" fmla="*/ 10000 w 10952"/>
              <a:gd name="connsiteY2" fmla="*/ 300 h 11666"/>
              <a:gd name="connsiteX3" fmla="*/ 5309 w 10952"/>
              <a:gd name="connsiteY3" fmla="*/ 3460 h 11666"/>
              <a:gd name="connsiteX4" fmla="*/ 0 w 10952"/>
              <a:gd name="connsiteY4" fmla="*/ 5495 h 11666"/>
              <a:gd name="connsiteX5" fmla="*/ 3 w 10952"/>
              <a:gd name="connsiteY5" fmla="*/ 11666 h 11666"/>
              <a:gd name="connsiteX0" fmla="*/ 3 w 10748"/>
              <a:gd name="connsiteY0" fmla="*/ 11666 h 11666"/>
              <a:gd name="connsiteX1" fmla="*/ 10009 w 10748"/>
              <a:gd name="connsiteY1" fmla="*/ 11646 h 11666"/>
              <a:gd name="connsiteX2" fmla="*/ 10000 w 10748"/>
              <a:gd name="connsiteY2" fmla="*/ 300 h 11666"/>
              <a:gd name="connsiteX3" fmla="*/ 5309 w 10748"/>
              <a:gd name="connsiteY3" fmla="*/ 3460 h 11666"/>
              <a:gd name="connsiteX4" fmla="*/ 0 w 10748"/>
              <a:gd name="connsiteY4" fmla="*/ 5495 h 11666"/>
              <a:gd name="connsiteX5" fmla="*/ 3 w 10748"/>
              <a:gd name="connsiteY5" fmla="*/ 11666 h 11666"/>
              <a:gd name="connsiteX0" fmla="*/ 3 w 10009"/>
              <a:gd name="connsiteY0" fmla="*/ 11666 h 11666"/>
              <a:gd name="connsiteX1" fmla="*/ 10009 w 10009"/>
              <a:gd name="connsiteY1" fmla="*/ 11646 h 11666"/>
              <a:gd name="connsiteX2" fmla="*/ 10000 w 10009"/>
              <a:gd name="connsiteY2" fmla="*/ 300 h 11666"/>
              <a:gd name="connsiteX3" fmla="*/ 5309 w 10009"/>
              <a:gd name="connsiteY3" fmla="*/ 3460 h 11666"/>
              <a:gd name="connsiteX4" fmla="*/ 0 w 10009"/>
              <a:gd name="connsiteY4" fmla="*/ 5495 h 11666"/>
              <a:gd name="connsiteX5" fmla="*/ 3 w 10009"/>
              <a:gd name="connsiteY5" fmla="*/ 11666 h 11666"/>
              <a:gd name="connsiteX0" fmla="*/ 3 w 10000"/>
              <a:gd name="connsiteY0" fmla="*/ 11666 h 11666"/>
              <a:gd name="connsiteX1" fmla="*/ 10000 w 10000"/>
              <a:gd name="connsiteY1" fmla="*/ 11665 h 11666"/>
              <a:gd name="connsiteX2" fmla="*/ 10000 w 10000"/>
              <a:gd name="connsiteY2" fmla="*/ 300 h 11666"/>
              <a:gd name="connsiteX3" fmla="*/ 5309 w 10000"/>
              <a:gd name="connsiteY3" fmla="*/ 3460 h 11666"/>
              <a:gd name="connsiteX4" fmla="*/ 0 w 10000"/>
              <a:gd name="connsiteY4" fmla="*/ 5495 h 11666"/>
              <a:gd name="connsiteX5" fmla="*/ 3 w 10000"/>
              <a:gd name="connsiteY5" fmla="*/ 11666 h 11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1666">
                <a:moveTo>
                  <a:pt x="3" y="11666"/>
                </a:moveTo>
                <a:lnTo>
                  <a:pt x="10000" y="11665"/>
                </a:lnTo>
                <a:cubicBezTo>
                  <a:pt x="9988" y="8482"/>
                  <a:pt x="10004" y="5973"/>
                  <a:pt x="10000" y="300"/>
                </a:cubicBezTo>
                <a:cubicBezTo>
                  <a:pt x="9217" y="-1064"/>
                  <a:pt x="6973" y="2609"/>
                  <a:pt x="5309" y="3460"/>
                </a:cubicBezTo>
                <a:cubicBezTo>
                  <a:pt x="3640" y="4312"/>
                  <a:pt x="0" y="5495"/>
                  <a:pt x="0" y="5495"/>
                </a:cubicBezTo>
                <a:cubicBezTo>
                  <a:pt x="1" y="7097"/>
                  <a:pt x="2" y="10064"/>
                  <a:pt x="3" y="11666"/>
                </a:cubicBezTo>
                <a:close/>
              </a:path>
            </a:pathLst>
          </a:custGeom>
          <a:gradFill>
            <a:gsLst>
              <a:gs pos="2000">
                <a:srgbClr val="FEBC30"/>
              </a:gs>
              <a:gs pos="84000">
                <a:srgbClr val="FFE62B"/>
              </a:gs>
            </a:gsLst>
            <a:lin ang="66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6"/>
          <p:cNvSpPr>
            <a:spLocks/>
          </p:cNvSpPr>
          <p:nvPr userDrawn="1"/>
        </p:nvSpPr>
        <p:spPr bwMode="auto">
          <a:xfrm>
            <a:off x="-3174" y="175155"/>
            <a:ext cx="9147174" cy="4021137"/>
          </a:xfrm>
          <a:custGeom>
            <a:avLst/>
            <a:gdLst>
              <a:gd name="T0" fmla="*/ 0 w 2898"/>
              <a:gd name="T1" fmla="*/ 1266 h 1266"/>
              <a:gd name="T2" fmla="*/ 0 w 2898"/>
              <a:gd name="T3" fmla="*/ 1148 h 1266"/>
              <a:gd name="T4" fmla="*/ 1502 w 2898"/>
              <a:gd name="T5" fmla="*/ 659 h 1266"/>
              <a:gd name="T6" fmla="*/ 2898 w 2898"/>
              <a:gd name="T7" fmla="*/ 0 h 1266"/>
              <a:gd name="T8" fmla="*/ 2898 w 2898"/>
              <a:gd name="T9" fmla="*/ 544 h 1266"/>
              <a:gd name="T10" fmla="*/ 1445 w 2898"/>
              <a:gd name="T11" fmla="*/ 1004 h 1266"/>
              <a:gd name="T12" fmla="*/ 0 w 2898"/>
              <a:gd name="T13" fmla="*/ 1266 h 1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98" h="1266">
                <a:moveTo>
                  <a:pt x="0" y="1266"/>
                </a:moveTo>
                <a:cubicBezTo>
                  <a:pt x="0" y="1148"/>
                  <a:pt x="0" y="1148"/>
                  <a:pt x="0" y="1148"/>
                </a:cubicBezTo>
                <a:cubicBezTo>
                  <a:pt x="0" y="1148"/>
                  <a:pt x="732" y="968"/>
                  <a:pt x="1502" y="659"/>
                </a:cubicBezTo>
                <a:cubicBezTo>
                  <a:pt x="2098" y="420"/>
                  <a:pt x="2898" y="0"/>
                  <a:pt x="2898" y="0"/>
                </a:cubicBezTo>
                <a:cubicBezTo>
                  <a:pt x="2898" y="544"/>
                  <a:pt x="2898" y="544"/>
                  <a:pt x="2898" y="544"/>
                </a:cubicBezTo>
                <a:cubicBezTo>
                  <a:pt x="2898" y="544"/>
                  <a:pt x="2116" y="845"/>
                  <a:pt x="1445" y="1004"/>
                </a:cubicBezTo>
                <a:cubicBezTo>
                  <a:pt x="717" y="1177"/>
                  <a:pt x="0" y="1266"/>
                  <a:pt x="0" y="1266"/>
                </a:cubicBezTo>
                <a:close/>
              </a:path>
            </a:pathLst>
          </a:custGeom>
          <a:gradFill>
            <a:gsLst>
              <a:gs pos="21000">
                <a:srgbClr val="0073BB"/>
              </a:gs>
              <a:gs pos="65000">
                <a:srgbClr val="064DA1"/>
              </a:gs>
            </a:gsLst>
            <a:lin ang="96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1466" y="4055533"/>
            <a:ext cx="6443134" cy="855134"/>
          </a:xfrm>
        </p:spPr>
        <p:txBody>
          <a:bodyPr anchor="t" anchorCtr="0">
            <a:normAutofit/>
          </a:bodyPr>
          <a:lstStyle>
            <a:lvl1pPr algn="l">
              <a:defRPr sz="2800" b="1">
                <a:solidFill>
                  <a:srgbClr val="014CA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21466" y="4978399"/>
            <a:ext cx="6435019" cy="1600201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0071BA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37" name="Picture 3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39" y="579120"/>
            <a:ext cx="3597995" cy="1563463"/>
          </a:xfrm>
          <a:prstGeom prst="rect">
            <a:avLst/>
          </a:prstGeom>
        </p:spPr>
      </p:pic>
      <p:sp>
        <p:nvSpPr>
          <p:cNvPr id="8" name="Date Placeholder 3"/>
          <p:cNvSpPr txBox="1">
            <a:spLocks/>
          </p:cNvSpPr>
          <p:nvPr userDrawn="1"/>
        </p:nvSpPr>
        <p:spPr>
          <a:xfrm>
            <a:off x="716494" y="4126182"/>
            <a:ext cx="16290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b="1" dirty="0">
              <a:solidFill>
                <a:srgbClr val="0071BA"/>
              </a:solidFill>
            </a:endParaRPr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2214563" y="4130416"/>
            <a:ext cx="2711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b="1" dirty="0">
              <a:solidFill>
                <a:srgbClr val="0071B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82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>
            <a:spLocks/>
          </p:cNvSpPr>
          <p:nvPr userDrawn="1"/>
        </p:nvSpPr>
        <p:spPr bwMode="auto">
          <a:xfrm>
            <a:off x="-3162" y="1722667"/>
            <a:ext cx="9147162" cy="5135533"/>
          </a:xfrm>
          <a:custGeom>
            <a:avLst/>
            <a:gdLst>
              <a:gd name="T0" fmla="*/ 1 w 2901"/>
              <a:gd name="T1" fmla="*/ 1386 h 1386"/>
              <a:gd name="T2" fmla="*/ 2901 w 2901"/>
              <a:gd name="T3" fmla="*/ 1386 h 1386"/>
              <a:gd name="T4" fmla="*/ 2901 w 2901"/>
              <a:gd name="T5" fmla="*/ 0 h 1386"/>
              <a:gd name="T6" fmla="*/ 1540 w 2901"/>
              <a:gd name="T7" fmla="*/ 438 h 1386"/>
              <a:gd name="T8" fmla="*/ 0 w 2901"/>
              <a:gd name="T9" fmla="*/ 720 h 1386"/>
              <a:gd name="T10" fmla="*/ 1 w 2901"/>
              <a:gd name="T11" fmla="*/ 1386 h 1386"/>
              <a:gd name="connsiteX0" fmla="*/ 3 w 10350"/>
              <a:gd name="connsiteY0" fmla="*/ 10300 h 11646"/>
              <a:gd name="connsiteX1" fmla="*/ 10009 w 10350"/>
              <a:gd name="connsiteY1" fmla="*/ 11646 h 11646"/>
              <a:gd name="connsiteX2" fmla="*/ 10000 w 10350"/>
              <a:gd name="connsiteY2" fmla="*/ 300 h 11646"/>
              <a:gd name="connsiteX3" fmla="*/ 5309 w 10350"/>
              <a:gd name="connsiteY3" fmla="*/ 3460 h 11646"/>
              <a:gd name="connsiteX4" fmla="*/ 0 w 10350"/>
              <a:gd name="connsiteY4" fmla="*/ 5495 h 11646"/>
              <a:gd name="connsiteX5" fmla="*/ 3 w 10350"/>
              <a:gd name="connsiteY5" fmla="*/ 10300 h 11646"/>
              <a:gd name="connsiteX0" fmla="*/ 3 w 10952"/>
              <a:gd name="connsiteY0" fmla="*/ 11666 h 12492"/>
              <a:gd name="connsiteX1" fmla="*/ 10009 w 10952"/>
              <a:gd name="connsiteY1" fmla="*/ 11646 h 12492"/>
              <a:gd name="connsiteX2" fmla="*/ 10000 w 10952"/>
              <a:gd name="connsiteY2" fmla="*/ 300 h 12492"/>
              <a:gd name="connsiteX3" fmla="*/ 5309 w 10952"/>
              <a:gd name="connsiteY3" fmla="*/ 3460 h 12492"/>
              <a:gd name="connsiteX4" fmla="*/ 0 w 10952"/>
              <a:gd name="connsiteY4" fmla="*/ 5495 h 12492"/>
              <a:gd name="connsiteX5" fmla="*/ 3 w 10952"/>
              <a:gd name="connsiteY5" fmla="*/ 11666 h 12492"/>
              <a:gd name="connsiteX0" fmla="*/ 3 w 10952"/>
              <a:gd name="connsiteY0" fmla="*/ 11666 h 11666"/>
              <a:gd name="connsiteX1" fmla="*/ 10009 w 10952"/>
              <a:gd name="connsiteY1" fmla="*/ 11646 h 11666"/>
              <a:gd name="connsiteX2" fmla="*/ 10000 w 10952"/>
              <a:gd name="connsiteY2" fmla="*/ 300 h 11666"/>
              <a:gd name="connsiteX3" fmla="*/ 5309 w 10952"/>
              <a:gd name="connsiteY3" fmla="*/ 3460 h 11666"/>
              <a:gd name="connsiteX4" fmla="*/ 0 w 10952"/>
              <a:gd name="connsiteY4" fmla="*/ 5495 h 11666"/>
              <a:gd name="connsiteX5" fmla="*/ 3 w 10952"/>
              <a:gd name="connsiteY5" fmla="*/ 11666 h 11666"/>
              <a:gd name="connsiteX0" fmla="*/ 3 w 10748"/>
              <a:gd name="connsiteY0" fmla="*/ 11666 h 11666"/>
              <a:gd name="connsiteX1" fmla="*/ 10009 w 10748"/>
              <a:gd name="connsiteY1" fmla="*/ 11646 h 11666"/>
              <a:gd name="connsiteX2" fmla="*/ 10000 w 10748"/>
              <a:gd name="connsiteY2" fmla="*/ 300 h 11666"/>
              <a:gd name="connsiteX3" fmla="*/ 5309 w 10748"/>
              <a:gd name="connsiteY3" fmla="*/ 3460 h 11666"/>
              <a:gd name="connsiteX4" fmla="*/ 0 w 10748"/>
              <a:gd name="connsiteY4" fmla="*/ 5495 h 11666"/>
              <a:gd name="connsiteX5" fmla="*/ 3 w 10748"/>
              <a:gd name="connsiteY5" fmla="*/ 11666 h 11666"/>
              <a:gd name="connsiteX0" fmla="*/ 3 w 10009"/>
              <a:gd name="connsiteY0" fmla="*/ 11666 h 11666"/>
              <a:gd name="connsiteX1" fmla="*/ 10009 w 10009"/>
              <a:gd name="connsiteY1" fmla="*/ 11646 h 11666"/>
              <a:gd name="connsiteX2" fmla="*/ 10000 w 10009"/>
              <a:gd name="connsiteY2" fmla="*/ 300 h 11666"/>
              <a:gd name="connsiteX3" fmla="*/ 5309 w 10009"/>
              <a:gd name="connsiteY3" fmla="*/ 3460 h 11666"/>
              <a:gd name="connsiteX4" fmla="*/ 0 w 10009"/>
              <a:gd name="connsiteY4" fmla="*/ 5495 h 11666"/>
              <a:gd name="connsiteX5" fmla="*/ 3 w 10009"/>
              <a:gd name="connsiteY5" fmla="*/ 11666 h 11666"/>
              <a:gd name="connsiteX0" fmla="*/ 3 w 10000"/>
              <a:gd name="connsiteY0" fmla="*/ 11666 h 11666"/>
              <a:gd name="connsiteX1" fmla="*/ 10000 w 10000"/>
              <a:gd name="connsiteY1" fmla="*/ 11665 h 11666"/>
              <a:gd name="connsiteX2" fmla="*/ 10000 w 10000"/>
              <a:gd name="connsiteY2" fmla="*/ 300 h 11666"/>
              <a:gd name="connsiteX3" fmla="*/ 5309 w 10000"/>
              <a:gd name="connsiteY3" fmla="*/ 3460 h 11666"/>
              <a:gd name="connsiteX4" fmla="*/ 0 w 10000"/>
              <a:gd name="connsiteY4" fmla="*/ 5495 h 11666"/>
              <a:gd name="connsiteX5" fmla="*/ 3 w 10000"/>
              <a:gd name="connsiteY5" fmla="*/ 11666 h 11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1666">
                <a:moveTo>
                  <a:pt x="3" y="11666"/>
                </a:moveTo>
                <a:lnTo>
                  <a:pt x="10000" y="11665"/>
                </a:lnTo>
                <a:cubicBezTo>
                  <a:pt x="9988" y="8482"/>
                  <a:pt x="10004" y="5973"/>
                  <a:pt x="10000" y="300"/>
                </a:cubicBezTo>
                <a:cubicBezTo>
                  <a:pt x="9217" y="-1064"/>
                  <a:pt x="6973" y="2609"/>
                  <a:pt x="5309" y="3460"/>
                </a:cubicBezTo>
                <a:cubicBezTo>
                  <a:pt x="3640" y="4312"/>
                  <a:pt x="0" y="5495"/>
                  <a:pt x="0" y="5495"/>
                </a:cubicBezTo>
                <a:cubicBezTo>
                  <a:pt x="1" y="7097"/>
                  <a:pt x="2" y="10064"/>
                  <a:pt x="3" y="11666"/>
                </a:cubicBezTo>
                <a:close/>
              </a:path>
            </a:pathLst>
          </a:custGeom>
          <a:gradFill>
            <a:gsLst>
              <a:gs pos="2000">
                <a:srgbClr val="FEBC30"/>
              </a:gs>
              <a:gs pos="84000">
                <a:srgbClr val="FFE62B"/>
              </a:gs>
            </a:gsLst>
            <a:lin ang="6600000" scaled="0"/>
          </a:gradFill>
          <a:ln>
            <a:noFill/>
          </a:ln>
        </p:spPr>
        <p:txBody>
          <a:bodyPr vert="horz" wrap="square" lIns="91076" tIns="45538" rIns="91076" bIns="45538" numCol="1" anchor="t" anchorCtr="0" compatLnSpc="1">
            <a:prstTxWarp prst="textNoShape">
              <a:avLst/>
            </a:prstTxWarp>
          </a:bodyPr>
          <a:lstStyle/>
          <a:p>
            <a:endParaRPr lang="en-US" sz="1793"/>
          </a:p>
        </p:txBody>
      </p:sp>
      <p:pic>
        <p:nvPicPr>
          <p:cNvPr id="9" name="Bild 1" descr="PPT_Vorlage_SRB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3" t="7348" r="63953" b="70247"/>
          <a:stretch/>
        </p:blipFill>
        <p:spPr>
          <a:xfrm>
            <a:off x="181550" y="655608"/>
            <a:ext cx="3604864" cy="1999082"/>
          </a:xfrm>
          <a:prstGeom prst="rect">
            <a:avLst/>
          </a:prstGeom>
        </p:spPr>
      </p:pic>
      <p:sp>
        <p:nvSpPr>
          <p:cNvPr id="6" name="Freeform 6"/>
          <p:cNvSpPr>
            <a:spLocks/>
          </p:cNvSpPr>
          <p:nvPr userDrawn="1"/>
        </p:nvSpPr>
        <p:spPr bwMode="auto">
          <a:xfrm>
            <a:off x="-3161" y="175156"/>
            <a:ext cx="9147162" cy="4021137"/>
          </a:xfrm>
          <a:custGeom>
            <a:avLst/>
            <a:gdLst>
              <a:gd name="T0" fmla="*/ 0 w 2898"/>
              <a:gd name="T1" fmla="*/ 1266 h 1266"/>
              <a:gd name="T2" fmla="*/ 0 w 2898"/>
              <a:gd name="T3" fmla="*/ 1148 h 1266"/>
              <a:gd name="T4" fmla="*/ 1502 w 2898"/>
              <a:gd name="T5" fmla="*/ 659 h 1266"/>
              <a:gd name="T6" fmla="*/ 2898 w 2898"/>
              <a:gd name="T7" fmla="*/ 0 h 1266"/>
              <a:gd name="T8" fmla="*/ 2898 w 2898"/>
              <a:gd name="T9" fmla="*/ 544 h 1266"/>
              <a:gd name="T10" fmla="*/ 1445 w 2898"/>
              <a:gd name="T11" fmla="*/ 1004 h 1266"/>
              <a:gd name="T12" fmla="*/ 0 w 2898"/>
              <a:gd name="T13" fmla="*/ 1266 h 1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98" h="1266">
                <a:moveTo>
                  <a:pt x="0" y="1266"/>
                </a:moveTo>
                <a:cubicBezTo>
                  <a:pt x="0" y="1148"/>
                  <a:pt x="0" y="1148"/>
                  <a:pt x="0" y="1148"/>
                </a:cubicBezTo>
                <a:cubicBezTo>
                  <a:pt x="0" y="1148"/>
                  <a:pt x="732" y="968"/>
                  <a:pt x="1502" y="659"/>
                </a:cubicBezTo>
                <a:cubicBezTo>
                  <a:pt x="2098" y="420"/>
                  <a:pt x="2898" y="0"/>
                  <a:pt x="2898" y="0"/>
                </a:cubicBezTo>
                <a:cubicBezTo>
                  <a:pt x="2898" y="544"/>
                  <a:pt x="2898" y="544"/>
                  <a:pt x="2898" y="544"/>
                </a:cubicBezTo>
                <a:cubicBezTo>
                  <a:pt x="2898" y="544"/>
                  <a:pt x="2116" y="845"/>
                  <a:pt x="1445" y="1004"/>
                </a:cubicBezTo>
                <a:cubicBezTo>
                  <a:pt x="717" y="1177"/>
                  <a:pt x="0" y="1266"/>
                  <a:pt x="0" y="1266"/>
                </a:cubicBezTo>
                <a:close/>
              </a:path>
            </a:pathLst>
          </a:custGeom>
          <a:gradFill>
            <a:gsLst>
              <a:gs pos="21000">
                <a:srgbClr val="0073BB"/>
              </a:gs>
              <a:gs pos="65000">
                <a:srgbClr val="064DA1"/>
              </a:gs>
            </a:gsLst>
            <a:lin ang="9600000" scaled="0"/>
          </a:gradFill>
          <a:ln>
            <a:noFill/>
          </a:ln>
        </p:spPr>
        <p:txBody>
          <a:bodyPr vert="horz" wrap="square" lIns="91076" tIns="45538" rIns="91076" bIns="45538" numCol="1" anchor="t" anchorCtr="0" compatLnSpc="1">
            <a:prstTxWarp prst="textNoShape">
              <a:avLst/>
            </a:prstTxWarp>
          </a:bodyPr>
          <a:lstStyle/>
          <a:p>
            <a:endParaRPr lang="en-US" sz="1793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880558" y="4107393"/>
            <a:ext cx="646547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2998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ABLE OF CONTENT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70" r="17533"/>
          <a:stretch/>
        </p:blipFill>
        <p:spPr>
          <a:xfrm rot="5400000">
            <a:off x="-805671" y="1006201"/>
            <a:ext cx="5785403" cy="4174070"/>
          </a:xfrm>
          <a:prstGeom prst="rect">
            <a:avLst/>
          </a:prstGeom>
        </p:spPr>
      </p:pic>
      <p:sp>
        <p:nvSpPr>
          <p:cNvPr id="8" name="Freeform 5"/>
          <p:cNvSpPr>
            <a:spLocks/>
          </p:cNvSpPr>
          <p:nvPr userDrawn="1"/>
        </p:nvSpPr>
        <p:spPr bwMode="auto">
          <a:xfrm>
            <a:off x="0" y="270541"/>
            <a:ext cx="4332288" cy="3025775"/>
          </a:xfrm>
          <a:custGeom>
            <a:avLst/>
            <a:gdLst>
              <a:gd name="T0" fmla="*/ 0 w 1403"/>
              <a:gd name="T1" fmla="*/ 670 h 979"/>
              <a:gd name="T2" fmla="*/ 0 w 1403"/>
              <a:gd name="T3" fmla="*/ 979 h 979"/>
              <a:gd name="T4" fmla="*/ 709 w 1403"/>
              <a:gd name="T5" fmla="*/ 794 h 979"/>
              <a:gd name="T6" fmla="*/ 1403 w 1403"/>
              <a:gd name="T7" fmla="*/ 552 h 979"/>
              <a:gd name="T8" fmla="*/ 1403 w 1403"/>
              <a:gd name="T9" fmla="*/ 0 h 979"/>
              <a:gd name="T10" fmla="*/ 755 w 1403"/>
              <a:gd name="T11" fmla="*/ 346 h 979"/>
              <a:gd name="T12" fmla="*/ 0 w 1403"/>
              <a:gd name="T13" fmla="*/ 670 h 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03" h="979">
                <a:moveTo>
                  <a:pt x="0" y="670"/>
                </a:moveTo>
                <a:cubicBezTo>
                  <a:pt x="0" y="979"/>
                  <a:pt x="0" y="979"/>
                  <a:pt x="0" y="979"/>
                </a:cubicBezTo>
                <a:cubicBezTo>
                  <a:pt x="0" y="979"/>
                  <a:pt x="367" y="906"/>
                  <a:pt x="709" y="794"/>
                </a:cubicBezTo>
                <a:cubicBezTo>
                  <a:pt x="982" y="705"/>
                  <a:pt x="1403" y="552"/>
                  <a:pt x="1403" y="552"/>
                </a:cubicBezTo>
                <a:cubicBezTo>
                  <a:pt x="1403" y="0"/>
                  <a:pt x="1403" y="0"/>
                  <a:pt x="1403" y="0"/>
                </a:cubicBezTo>
                <a:cubicBezTo>
                  <a:pt x="1403" y="0"/>
                  <a:pt x="1049" y="200"/>
                  <a:pt x="755" y="346"/>
                </a:cubicBezTo>
                <a:cubicBezTo>
                  <a:pt x="470" y="487"/>
                  <a:pt x="0" y="670"/>
                  <a:pt x="0" y="670"/>
                </a:cubicBezTo>
                <a:close/>
              </a:path>
            </a:pathLst>
          </a:custGeom>
          <a:solidFill>
            <a:srgbClr val="1F7BE1">
              <a:alpha val="46667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69CC4-ECEA-480D-BE49-34B63253310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3268301" y="18106"/>
            <a:ext cx="1204111" cy="5975287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7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5"/>
          <p:cNvSpPr>
            <a:spLocks/>
          </p:cNvSpPr>
          <p:nvPr userDrawn="1"/>
        </p:nvSpPr>
        <p:spPr bwMode="auto">
          <a:xfrm>
            <a:off x="0" y="0"/>
            <a:ext cx="4144963" cy="2359025"/>
          </a:xfrm>
          <a:custGeom>
            <a:avLst/>
            <a:gdLst>
              <a:gd name="T0" fmla="*/ 0 w 1403"/>
              <a:gd name="T1" fmla="*/ 821 h 821"/>
              <a:gd name="T2" fmla="*/ 719 w 1403"/>
              <a:gd name="T3" fmla="*/ 509 h 821"/>
              <a:gd name="T4" fmla="*/ 1403 w 1403"/>
              <a:gd name="T5" fmla="*/ 151 h 821"/>
              <a:gd name="T6" fmla="*/ 1403 w 1403"/>
              <a:gd name="T7" fmla="*/ 0 h 821"/>
              <a:gd name="T8" fmla="*/ 0 w 1403"/>
              <a:gd name="T9" fmla="*/ 0 h 821"/>
              <a:gd name="T10" fmla="*/ 0 w 1403"/>
              <a:gd name="T11" fmla="*/ 821 h 8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03" h="821">
                <a:moveTo>
                  <a:pt x="0" y="821"/>
                </a:moveTo>
                <a:cubicBezTo>
                  <a:pt x="0" y="821"/>
                  <a:pt x="450" y="641"/>
                  <a:pt x="719" y="509"/>
                </a:cubicBezTo>
                <a:cubicBezTo>
                  <a:pt x="1179" y="281"/>
                  <a:pt x="1403" y="151"/>
                  <a:pt x="1403" y="151"/>
                </a:cubicBezTo>
                <a:cubicBezTo>
                  <a:pt x="1403" y="0"/>
                  <a:pt x="1403" y="0"/>
                  <a:pt x="1403" y="0"/>
                </a:cubicBezTo>
                <a:cubicBezTo>
                  <a:pt x="0" y="0"/>
                  <a:pt x="0" y="0"/>
                  <a:pt x="0" y="0"/>
                </a:cubicBezTo>
                <a:lnTo>
                  <a:pt x="0" y="821"/>
                </a:lnTo>
                <a:close/>
              </a:path>
            </a:pathLst>
          </a:custGeom>
          <a:solidFill>
            <a:srgbClr val="FDFD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0132" y="187327"/>
            <a:ext cx="8593667" cy="769406"/>
          </a:xfrm>
        </p:spPr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r>
              <a:rPr lang="en-GB" dirty="0" smtClean="0"/>
              <a:t>TABLE OF CONTENTS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68799" y="838201"/>
            <a:ext cx="4444999" cy="5088466"/>
          </a:xfrm>
        </p:spPr>
        <p:txBody>
          <a:bodyPr anchor="ctr" anchorCtr="0"/>
          <a:lstStyle>
            <a:lvl1pPr marL="271463" indent="-271463">
              <a:lnSpc>
                <a:spcPct val="95000"/>
              </a:lnSpc>
              <a:spcBef>
                <a:spcPts val="1000"/>
              </a:spcBef>
              <a:buSzPct val="90000"/>
              <a:buFont typeface="+mj-lt"/>
              <a:buAutoNum type="arabicPeriod"/>
              <a:defRPr sz="1800">
                <a:solidFill>
                  <a:schemeClr val="bg1">
                    <a:lumMod val="50000"/>
                  </a:schemeClr>
                </a:solidFill>
              </a:defRPr>
            </a:lvl1pPr>
            <a:lvl2pPr marL="449263" indent="-177800">
              <a:defRPr sz="160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140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20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12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311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69CC4-ECEA-480D-BE49-34B6325331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5095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lang="en-US" sz="2800" kern="1200" dirty="0">
                <a:solidFill>
                  <a:srgbClr val="064DA2"/>
                </a:solidFill>
                <a:latin typeface="Calibri Light" panose="020F0302020204030204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250" y="1600199"/>
            <a:ext cx="8591550" cy="397933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69CC4-ECEA-480D-BE49-34B63253310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36537" y="1201738"/>
            <a:ext cx="8585729" cy="279400"/>
          </a:xfrm>
        </p:spPr>
        <p:txBody>
          <a:bodyPr/>
          <a:lstStyle>
            <a:lvl1pPr marL="0" indent="0">
              <a:buNone/>
              <a:defRPr b="1">
                <a:solidFill>
                  <a:schemeClr val="bg1">
                    <a:lumMod val="50000"/>
                  </a:schemeClr>
                </a:solidFill>
              </a:defRPr>
            </a:lvl1pPr>
            <a:lvl2pPr marL="184150" indent="0">
              <a:buNone/>
              <a:defRPr b="1">
                <a:solidFill>
                  <a:schemeClr val="bg1">
                    <a:lumMod val="50000"/>
                  </a:schemeClr>
                </a:solidFill>
              </a:defRPr>
            </a:lvl2pPr>
            <a:lvl3pPr marL="369888" indent="0">
              <a:buNone/>
              <a:defRPr b="1">
                <a:solidFill>
                  <a:schemeClr val="bg1">
                    <a:lumMod val="50000"/>
                  </a:schemeClr>
                </a:solidFill>
              </a:defRPr>
            </a:lvl3pPr>
            <a:lvl4pPr marL="1028700" indent="0">
              <a:buNone/>
              <a:defRPr b="1">
                <a:solidFill>
                  <a:schemeClr val="bg1">
                    <a:lumMod val="50000"/>
                  </a:schemeClr>
                </a:solidFill>
              </a:defRPr>
            </a:lvl4pPr>
            <a:lvl5pPr marL="1371600" indent="0">
              <a:buNone/>
              <a:defRPr b="1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281793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69CC4-ECEA-480D-BE49-34B6325331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0628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69CC4-ECEA-480D-BE49-34B6325331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9659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/>
          </p:cNvSpPr>
          <p:nvPr userDrawn="1"/>
        </p:nvSpPr>
        <p:spPr bwMode="auto">
          <a:xfrm flipH="1">
            <a:off x="-3175" y="1722666"/>
            <a:ext cx="9147174" cy="5135533"/>
          </a:xfrm>
          <a:custGeom>
            <a:avLst/>
            <a:gdLst>
              <a:gd name="T0" fmla="*/ 1 w 2901"/>
              <a:gd name="T1" fmla="*/ 1386 h 1386"/>
              <a:gd name="T2" fmla="*/ 2901 w 2901"/>
              <a:gd name="T3" fmla="*/ 1386 h 1386"/>
              <a:gd name="T4" fmla="*/ 2901 w 2901"/>
              <a:gd name="T5" fmla="*/ 0 h 1386"/>
              <a:gd name="T6" fmla="*/ 1540 w 2901"/>
              <a:gd name="T7" fmla="*/ 438 h 1386"/>
              <a:gd name="T8" fmla="*/ 0 w 2901"/>
              <a:gd name="T9" fmla="*/ 720 h 1386"/>
              <a:gd name="T10" fmla="*/ 1 w 2901"/>
              <a:gd name="T11" fmla="*/ 1386 h 1386"/>
              <a:gd name="connsiteX0" fmla="*/ 3 w 10350"/>
              <a:gd name="connsiteY0" fmla="*/ 10300 h 11646"/>
              <a:gd name="connsiteX1" fmla="*/ 10009 w 10350"/>
              <a:gd name="connsiteY1" fmla="*/ 11646 h 11646"/>
              <a:gd name="connsiteX2" fmla="*/ 10000 w 10350"/>
              <a:gd name="connsiteY2" fmla="*/ 300 h 11646"/>
              <a:gd name="connsiteX3" fmla="*/ 5309 w 10350"/>
              <a:gd name="connsiteY3" fmla="*/ 3460 h 11646"/>
              <a:gd name="connsiteX4" fmla="*/ 0 w 10350"/>
              <a:gd name="connsiteY4" fmla="*/ 5495 h 11646"/>
              <a:gd name="connsiteX5" fmla="*/ 3 w 10350"/>
              <a:gd name="connsiteY5" fmla="*/ 10300 h 11646"/>
              <a:gd name="connsiteX0" fmla="*/ 3 w 10952"/>
              <a:gd name="connsiteY0" fmla="*/ 11666 h 12492"/>
              <a:gd name="connsiteX1" fmla="*/ 10009 w 10952"/>
              <a:gd name="connsiteY1" fmla="*/ 11646 h 12492"/>
              <a:gd name="connsiteX2" fmla="*/ 10000 w 10952"/>
              <a:gd name="connsiteY2" fmla="*/ 300 h 12492"/>
              <a:gd name="connsiteX3" fmla="*/ 5309 w 10952"/>
              <a:gd name="connsiteY3" fmla="*/ 3460 h 12492"/>
              <a:gd name="connsiteX4" fmla="*/ 0 w 10952"/>
              <a:gd name="connsiteY4" fmla="*/ 5495 h 12492"/>
              <a:gd name="connsiteX5" fmla="*/ 3 w 10952"/>
              <a:gd name="connsiteY5" fmla="*/ 11666 h 12492"/>
              <a:gd name="connsiteX0" fmla="*/ 3 w 10952"/>
              <a:gd name="connsiteY0" fmla="*/ 11666 h 11666"/>
              <a:gd name="connsiteX1" fmla="*/ 10009 w 10952"/>
              <a:gd name="connsiteY1" fmla="*/ 11646 h 11666"/>
              <a:gd name="connsiteX2" fmla="*/ 10000 w 10952"/>
              <a:gd name="connsiteY2" fmla="*/ 300 h 11666"/>
              <a:gd name="connsiteX3" fmla="*/ 5309 w 10952"/>
              <a:gd name="connsiteY3" fmla="*/ 3460 h 11666"/>
              <a:gd name="connsiteX4" fmla="*/ 0 w 10952"/>
              <a:gd name="connsiteY4" fmla="*/ 5495 h 11666"/>
              <a:gd name="connsiteX5" fmla="*/ 3 w 10952"/>
              <a:gd name="connsiteY5" fmla="*/ 11666 h 11666"/>
              <a:gd name="connsiteX0" fmla="*/ 3 w 10748"/>
              <a:gd name="connsiteY0" fmla="*/ 11666 h 11666"/>
              <a:gd name="connsiteX1" fmla="*/ 10009 w 10748"/>
              <a:gd name="connsiteY1" fmla="*/ 11646 h 11666"/>
              <a:gd name="connsiteX2" fmla="*/ 10000 w 10748"/>
              <a:gd name="connsiteY2" fmla="*/ 300 h 11666"/>
              <a:gd name="connsiteX3" fmla="*/ 5309 w 10748"/>
              <a:gd name="connsiteY3" fmla="*/ 3460 h 11666"/>
              <a:gd name="connsiteX4" fmla="*/ 0 w 10748"/>
              <a:gd name="connsiteY4" fmla="*/ 5495 h 11666"/>
              <a:gd name="connsiteX5" fmla="*/ 3 w 10748"/>
              <a:gd name="connsiteY5" fmla="*/ 11666 h 11666"/>
              <a:gd name="connsiteX0" fmla="*/ 3 w 10009"/>
              <a:gd name="connsiteY0" fmla="*/ 11666 h 11666"/>
              <a:gd name="connsiteX1" fmla="*/ 10009 w 10009"/>
              <a:gd name="connsiteY1" fmla="*/ 11646 h 11666"/>
              <a:gd name="connsiteX2" fmla="*/ 10000 w 10009"/>
              <a:gd name="connsiteY2" fmla="*/ 300 h 11666"/>
              <a:gd name="connsiteX3" fmla="*/ 5309 w 10009"/>
              <a:gd name="connsiteY3" fmla="*/ 3460 h 11666"/>
              <a:gd name="connsiteX4" fmla="*/ 0 w 10009"/>
              <a:gd name="connsiteY4" fmla="*/ 5495 h 11666"/>
              <a:gd name="connsiteX5" fmla="*/ 3 w 10009"/>
              <a:gd name="connsiteY5" fmla="*/ 11666 h 11666"/>
              <a:gd name="connsiteX0" fmla="*/ 3 w 10000"/>
              <a:gd name="connsiteY0" fmla="*/ 11666 h 11666"/>
              <a:gd name="connsiteX1" fmla="*/ 10000 w 10000"/>
              <a:gd name="connsiteY1" fmla="*/ 11665 h 11666"/>
              <a:gd name="connsiteX2" fmla="*/ 10000 w 10000"/>
              <a:gd name="connsiteY2" fmla="*/ 300 h 11666"/>
              <a:gd name="connsiteX3" fmla="*/ 5309 w 10000"/>
              <a:gd name="connsiteY3" fmla="*/ 3460 h 11666"/>
              <a:gd name="connsiteX4" fmla="*/ 0 w 10000"/>
              <a:gd name="connsiteY4" fmla="*/ 5495 h 11666"/>
              <a:gd name="connsiteX5" fmla="*/ 3 w 10000"/>
              <a:gd name="connsiteY5" fmla="*/ 11666 h 11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1666">
                <a:moveTo>
                  <a:pt x="3" y="11666"/>
                </a:moveTo>
                <a:lnTo>
                  <a:pt x="10000" y="11665"/>
                </a:lnTo>
                <a:cubicBezTo>
                  <a:pt x="9988" y="8482"/>
                  <a:pt x="10004" y="5973"/>
                  <a:pt x="10000" y="300"/>
                </a:cubicBezTo>
                <a:cubicBezTo>
                  <a:pt x="9217" y="-1064"/>
                  <a:pt x="6973" y="2609"/>
                  <a:pt x="5309" y="3460"/>
                </a:cubicBezTo>
                <a:cubicBezTo>
                  <a:pt x="3640" y="4312"/>
                  <a:pt x="0" y="5495"/>
                  <a:pt x="0" y="5495"/>
                </a:cubicBezTo>
                <a:cubicBezTo>
                  <a:pt x="1" y="7097"/>
                  <a:pt x="2" y="10064"/>
                  <a:pt x="3" y="11666"/>
                </a:cubicBezTo>
                <a:close/>
              </a:path>
            </a:pathLst>
          </a:custGeom>
          <a:gradFill>
            <a:gsLst>
              <a:gs pos="2000">
                <a:srgbClr val="FEBC30"/>
              </a:gs>
              <a:gs pos="84000">
                <a:srgbClr val="FFE62B"/>
              </a:gs>
            </a:gsLst>
            <a:lin ang="66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6"/>
          <p:cNvSpPr>
            <a:spLocks/>
          </p:cNvSpPr>
          <p:nvPr userDrawn="1"/>
        </p:nvSpPr>
        <p:spPr bwMode="auto">
          <a:xfrm flipH="1">
            <a:off x="-3174" y="175155"/>
            <a:ext cx="9147174" cy="4021137"/>
          </a:xfrm>
          <a:custGeom>
            <a:avLst/>
            <a:gdLst>
              <a:gd name="T0" fmla="*/ 0 w 2898"/>
              <a:gd name="T1" fmla="*/ 1266 h 1266"/>
              <a:gd name="T2" fmla="*/ 0 w 2898"/>
              <a:gd name="T3" fmla="*/ 1148 h 1266"/>
              <a:gd name="T4" fmla="*/ 1502 w 2898"/>
              <a:gd name="T5" fmla="*/ 659 h 1266"/>
              <a:gd name="T6" fmla="*/ 2898 w 2898"/>
              <a:gd name="T7" fmla="*/ 0 h 1266"/>
              <a:gd name="T8" fmla="*/ 2898 w 2898"/>
              <a:gd name="T9" fmla="*/ 544 h 1266"/>
              <a:gd name="T10" fmla="*/ 1445 w 2898"/>
              <a:gd name="T11" fmla="*/ 1004 h 1266"/>
              <a:gd name="T12" fmla="*/ 0 w 2898"/>
              <a:gd name="T13" fmla="*/ 1266 h 1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98" h="1266">
                <a:moveTo>
                  <a:pt x="0" y="1266"/>
                </a:moveTo>
                <a:cubicBezTo>
                  <a:pt x="0" y="1148"/>
                  <a:pt x="0" y="1148"/>
                  <a:pt x="0" y="1148"/>
                </a:cubicBezTo>
                <a:cubicBezTo>
                  <a:pt x="0" y="1148"/>
                  <a:pt x="732" y="968"/>
                  <a:pt x="1502" y="659"/>
                </a:cubicBezTo>
                <a:cubicBezTo>
                  <a:pt x="2098" y="420"/>
                  <a:pt x="2898" y="0"/>
                  <a:pt x="2898" y="0"/>
                </a:cubicBezTo>
                <a:cubicBezTo>
                  <a:pt x="2898" y="544"/>
                  <a:pt x="2898" y="544"/>
                  <a:pt x="2898" y="544"/>
                </a:cubicBezTo>
                <a:cubicBezTo>
                  <a:pt x="2898" y="544"/>
                  <a:pt x="2116" y="845"/>
                  <a:pt x="1445" y="1004"/>
                </a:cubicBezTo>
                <a:cubicBezTo>
                  <a:pt x="717" y="1177"/>
                  <a:pt x="0" y="1266"/>
                  <a:pt x="0" y="1266"/>
                </a:cubicBezTo>
                <a:close/>
              </a:path>
            </a:pathLst>
          </a:custGeom>
          <a:gradFill>
            <a:gsLst>
              <a:gs pos="21000">
                <a:srgbClr val="0073BB"/>
              </a:gs>
              <a:gs pos="65000">
                <a:srgbClr val="064DA1"/>
              </a:gs>
            </a:gsLst>
            <a:lin ang="96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7" name="Picture 3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605" y="579120"/>
            <a:ext cx="3597995" cy="1563463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 userDrawn="1"/>
        </p:nvSpPr>
        <p:spPr>
          <a:xfrm>
            <a:off x="2421466" y="4174066"/>
            <a:ext cx="6443134" cy="7413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>
                <a:solidFill>
                  <a:srgbClr val="014CA0"/>
                </a:solidFill>
                <a:latin typeface="Calibri Light" panose="020F0302020204030204" pitchFamily="34" charset="0"/>
                <a:ea typeface="+mj-ea"/>
                <a:cs typeface="+mj-cs"/>
              </a:defRPr>
            </a:lvl1pPr>
          </a:lstStyle>
          <a:p>
            <a:r>
              <a:rPr lang="fr-BE" dirty="0" smtClean="0"/>
              <a:t>THANK YOU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421615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132" y="187327"/>
            <a:ext cx="8593667" cy="98107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250" y="1351491"/>
            <a:ext cx="8591550" cy="42280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98851" y="627168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C7A18-7884-4EBF-A9FB-0CC9874DD7D0}" type="datetime1">
              <a:rPr lang="en-US" smtClean="0"/>
              <a:t>10/19/2016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2667" y="6280151"/>
            <a:ext cx="29294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GENERAL PRESENTATION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4950" y="6271684"/>
            <a:ext cx="4169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E69CC4-ECEA-480D-BE49-34B632533102}" type="slidenum">
              <a:rPr lang="en-US" smtClean="0"/>
              <a:pPr/>
              <a:t>‹#›</a:t>
            </a:fld>
            <a:r>
              <a:rPr lang="en-US" smtClean="0"/>
              <a:t> </a:t>
            </a:r>
            <a:endParaRPr lang="en-US" sz="1200" b="1" dirty="0">
              <a:solidFill>
                <a:srgbClr val="0071BA"/>
              </a:solidFill>
            </a:endParaRPr>
          </a:p>
        </p:txBody>
      </p:sp>
      <p:pic>
        <p:nvPicPr>
          <p:cNvPr id="7" name="Bild 1" descr="PPT_Vorlage_SRB.jpg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3" t="7348" r="63953" b="70247"/>
          <a:stretch/>
        </p:blipFill>
        <p:spPr>
          <a:xfrm>
            <a:off x="7565207" y="6023644"/>
            <a:ext cx="1510569" cy="834356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0" y="6002867"/>
            <a:ext cx="9144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>
            <a:outerShdw blurRad="76200" dist="254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294217" y="6271684"/>
            <a:ext cx="4169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 smtClean="0">
                <a:solidFill>
                  <a:srgbClr val="0071BA"/>
                </a:solidFill>
              </a:rPr>
              <a:t>l</a:t>
            </a:r>
            <a:endParaRPr lang="en-US" sz="1200" b="1" dirty="0">
              <a:solidFill>
                <a:srgbClr val="0071B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717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83" r:id="rId3"/>
    <p:sldLayoutId id="2147483650" r:id="rId4"/>
    <p:sldLayoutId id="2147483660" r:id="rId5"/>
    <p:sldLayoutId id="2147483654" r:id="rId6"/>
    <p:sldLayoutId id="2147483655" r:id="rId7"/>
    <p:sldLayoutId id="2147483682" r:id="rId8"/>
  </p:sldLayoutIdLst>
  <p:timing>
    <p:tnLst>
      <p:par>
        <p:cTn id="1" dur="indefinite" restart="never" nodeType="tmRoot"/>
      </p:par>
    </p:tnLst>
  </p:timing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lang="en-US" sz="2800" kern="1200" dirty="0" smtClean="0">
          <a:solidFill>
            <a:srgbClr val="064DA2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Clr>
          <a:srgbClr val="0071BA"/>
        </a:buClr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355600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0071BA"/>
        </a:buClr>
        <a:buSzPct val="96000"/>
        <a:buFont typeface="Calibri" panose="020F0502020204030204" pitchFamily="34" charset="0"/>
        <a:buChar char="&gt;"/>
        <a:defRPr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541338" indent="-171450" algn="l" defTabSz="685800" rtl="0" eaLnBrk="1" latinLnBrk="0" hangingPunct="1">
        <a:lnSpc>
          <a:spcPct val="90000"/>
        </a:lnSpc>
        <a:spcBef>
          <a:spcPts val="375"/>
        </a:spcBef>
        <a:buFont typeface="Calibri" panose="020F0502020204030204" pitchFamily="34" charset="0"/>
        <a:buChar char="-"/>
        <a:defRPr sz="15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133176"/>
                </a:solidFill>
                <a:cs typeface="Arial"/>
              </a:rPr>
              <a:t>Analyses and Data for Bank Resolution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>
                <a:solidFill>
                  <a:srgbClr val="133176"/>
                </a:solidFill>
                <a:cs typeface="Arial"/>
              </a:rPr>
              <a:t>Mauro Grande, </a:t>
            </a:r>
            <a:r>
              <a:rPr lang="en-GB" dirty="0" smtClean="0">
                <a:solidFill>
                  <a:srgbClr val="133176"/>
                </a:solidFill>
                <a:cs typeface="Arial"/>
              </a:rPr>
              <a:t>SRB </a:t>
            </a:r>
            <a:endParaRPr lang="en-GB" dirty="0">
              <a:solidFill>
                <a:srgbClr val="133176"/>
              </a:solidFill>
              <a:cs typeface="Arial"/>
            </a:endParaRPr>
          </a:p>
          <a:p>
            <a:r>
              <a:rPr lang="en-GB" dirty="0">
                <a:solidFill>
                  <a:srgbClr val="133176"/>
                </a:solidFill>
                <a:cs typeface="Arial"/>
              </a:rPr>
              <a:t>Conference of European Statistics</a:t>
            </a:r>
          </a:p>
          <a:p>
            <a:r>
              <a:rPr lang="en-GB" dirty="0">
                <a:solidFill>
                  <a:srgbClr val="133176"/>
                </a:solidFill>
                <a:cs typeface="Arial"/>
              </a:rPr>
              <a:t>20-21 October, Budapest</a:t>
            </a:r>
          </a:p>
        </p:txBody>
      </p:sp>
    </p:spTree>
    <p:extLst>
      <p:ext uri="{BB962C8B-B14F-4D97-AF65-F5344CB8AC3E}">
        <p14:creationId xmlns:p14="http://schemas.microsoft.com/office/powerpoint/2010/main" val="405550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63" r="5608" b="12154"/>
          <a:stretch/>
        </p:blipFill>
        <p:spPr>
          <a:xfrm>
            <a:off x="1" y="-117992"/>
            <a:ext cx="4264502" cy="61141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TABLE OF CONTENTS </a:t>
            </a:r>
          </a:p>
        </p:txBody>
      </p:sp>
      <p:sp>
        <p:nvSpPr>
          <p:cNvPr id="8" name="Rectangle 7"/>
          <p:cNvSpPr/>
          <p:nvPr/>
        </p:nvSpPr>
        <p:spPr>
          <a:xfrm>
            <a:off x="3257052" y="9877"/>
            <a:ext cx="1204111" cy="6000225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7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365091" y="767561"/>
            <a:ext cx="4668839" cy="4698925"/>
          </a:xfrm>
        </p:spPr>
        <p:txBody>
          <a:bodyPr>
            <a:noAutofit/>
          </a:bodyPr>
          <a:lstStyle/>
          <a:p>
            <a:pPr marL="457200" lvl="0" indent="-457200" defTabSz="914400">
              <a:spcBef>
                <a:spcPts val="0"/>
              </a:spcBef>
              <a:buFont typeface="+mj-lt"/>
              <a:buAutoNum type="arabicPeriod"/>
              <a:defRPr/>
            </a:pPr>
            <a:r>
              <a:rPr lang="en-GB" sz="2400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SRB</a:t>
            </a:r>
            <a:endParaRPr lang="en-GB" sz="2400" kern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defTabSz="914400">
              <a:spcBef>
                <a:spcPts val="0"/>
              </a:spcBef>
              <a:buFont typeface="+mj-lt"/>
              <a:buAutoNum type="romanLcPeriod"/>
              <a:defRPr/>
            </a:pPr>
            <a:r>
              <a:rPr lang="en-GB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Why was it established?</a:t>
            </a:r>
          </a:p>
          <a:p>
            <a:pPr marL="914400" lvl="1" indent="-457200" defTabSz="914400">
              <a:spcBef>
                <a:spcPts val="0"/>
              </a:spcBef>
              <a:buFont typeface="+mj-lt"/>
              <a:buAutoNum type="romanLcPeriod"/>
              <a:defRPr/>
            </a:pPr>
            <a:r>
              <a:rPr lang="en-GB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Key elements</a:t>
            </a:r>
          </a:p>
          <a:p>
            <a:pPr marL="0" indent="-457200" defTabSz="914400">
              <a:spcBef>
                <a:spcPts val="0"/>
              </a:spcBef>
              <a:buFont typeface="+mj-lt"/>
              <a:buAutoNum type="arabicPeriod"/>
              <a:defRPr/>
            </a:pPr>
            <a:r>
              <a:rPr lang="en-GB" sz="2400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Bank </a:t>
            </a:r>
            <a:r>
              <a:rPr lang="en-GB" sz="2400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Resolution</a:t>
            </a:r>
            <a:r>
              <a:rPr lang="en-GB" sz="2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914400" lvl="1" indent="-457200" defTabSz="914400">
              <a:spcBef>
                <a:spcPts val="0"/>
              </a:spcBef>
              <a:buFont typeface="+mj-lt"/>
              <a:buAutoNum type="romanLcPeriod"/>
              <a:defRPr/>
            </a:pPr>
            <a:r>
              <a:rPr lang="en-GB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General</a:t>
            </a:r>
          </a:p>
          <a:p>
            <a:pPr marL="914400" lvl="1" indent="-457200" defTabSz="914400">
              <a:spcBef>
                <a:spcPts val="0"/>
              </a:spcBef>
              <a:buFont typeface="+mj-lt"/>
              <a:buAutoNum type="romanLcPeriod"/>
              <a:defRPr/>
            </a:pPr>
            <a:r>
              <a:rPr lang="en-GB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Objectives and Tools</a:t>
            </a:r>
          </a:p>
          <a:p>
            <a:pPr marL="914400" lvl="1" indent="-457200" defTabSz="914400">
              <a:spcBef>
                <a:spcPts val="0"/>
              </a:spcBef>
              <a:buFont typeface="+mj-lt"/>
              <a:buAutoNum type="romanLcPeriod"/>
              <a:defRPr/>
            </a:pPr>
            <a:r>
              <a:rPr lang="en-GB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Planning </a:t>
            </a:r>
          </a:p>
          <a:p>
            <a:pPr marL="914400" lvl="1" indent="-457200" defTabSz="914400">
              <a:spcBef>
                <a:spcPts val="0"/>
              </a:spcBef>
              <a:buFont typeface="+mj-lt"/>
              <a:buAutoNum type="romanLcPeriod"/>
              <a:defRPr/>
            </a:pPr>
            <a:r>
              <a:rPr lang="en-GB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Actions </a:t>
            </a:r>
          </a:p>
          <a:p>
            <a:pPr marL="457200" indent="-457200" defTabSz="914400">
              <a:spcBef>
                <a:spcPts val="0"/>
              </a:spcBef>
              <a:buFont typeface="+mj-lt"/>
              <a:buAutoNum type="arabicPeriod"/>
              <a:defRPr/>
            </a:pPr>
            <a:r>
              <a:rPr lang="en-GB" sz="2400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Resolution Analyses</a:t>
            </a:r>
            <a:endParaRPr lang="en-GB" sz="2400" kern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defTabSz="914400">
              <a:spcBef>
                <a:spcPts val="0"/>
              </a:spcBef>
              <a:buFont typeface="+mj-lt"/>
              <a:buAutoNum type="romanLcPeriod"/>
              <a:defRPr/>
            </a:pPr>
            <a:r>
              <a:rPr lang="en-GB" sz="2000" kern="0" smtClean="0">
                <a:latin typeface="Arial" panose="020B0604020202020204" pitchFamily="34" charset="0"/>
                <a:cs typeface="Arial" panose="020B0604020202020204" pitchFamily="34" charset="0"/>
              </a:rPr>
              <a:t>General</a:t>
            </a:r>
            <a:endParaRPr lang="en-GB" sz="20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defTabSz="914400">
              <a:spcBef>
                <a:spcPts val="0"/>
              </a:spcBef>
              <a:buFont typeface="+mj-lt"/>
              <a:buAutoNum type="romanLcPeriod"/>
              <a:defRPr/>
            </a:pPr>
            <a:r>
              <a:rPr lang="en-GB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Data Needs and Sources</a:t>
            </a:r>
          </a:p>
          <a:p>
            <a:pPr marL="1368000" lvl="2" indent="-457200" defTabSz="914400">
              <a:spcBef>
                <a:spcPts val="0"/>
              </a:spcBef>
              <a:buFont typeface="Wingdings" panose="05000000000000000000" pitchFamily="2" charset="2"/>
              <a:buChar char="à"/>
              <a:defRPr/>
            </a:pPr>
            <a:r>
              <a:rPr lang="en-GB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Business as Usual</a:t>
            </a:r>
          </a:p>
          <a:p>
            <a:pPr marL="1368000" lvl="2" indent="-457200" defTabSz="914400">
              <a:spcBef>
                <a:spcPts val="0"/>
              </a:spcBef>
              <a:buFont typeface="Wingdings" panose="05000000000000000000" pitchFamily="2" charset="2"/>
              <a:buChar char="à"/>
              <a:defRPr/>
            </a:pPr>
            <a:r>
              <a:rPr lang="en-GB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Recovery Stage</a:t>
            </a:r>
          </a:p>
          <a:p>
            <a:pPr marL="1368000" lvl="2" indent="-457200" defTabSz="914400">
              <a:spcBef>
                <a:spcPts val="0"/>
              </a:spcBef>
              <a:buFont typeface="Wingdings" panose="05000000000000000000" pitchFamily="2" charset="2"/>
              <a:buChar char="à"/>
              <a:defRPr/>
            </a:pPr>
            <a:r>
              <a:rPr lang="en-GB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Resolution Stage</a:t>
            </a:r>
            <a:endParaRPr lang="en-GB" sz="20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defTabSz="914400">
              <a:spcBef>
                <a:spcPts val="0"/>
              </a:spcBef>
              <a:buFont typeface="+mj-lt"/>
              <a:buAutoNum type="arabicPeriod"/>
              <a:defRPr/>
            </a:pPr>
            <a:r>
              <a:rPr lang="en-GB" sz="2400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Challenges</a:t>
            </a:r>
          </a:p>
          <a:p>
            <a:pPr marL="457200" indent="-457200" defTabSz="914400">
              <a:spcBef>
                <a:spcPts val="0"/>
              </a:spcBef>
              <a:buFont typeface="+mj-lt"/>
              <a:buAutoNum type="arabicPeriod"/>
              <a:defRPr/>
            </a:pPr>
            <a:r>
              <a:rPr lang="en-GB" sz="2400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Takeaways</a:t>
            </a:r>
            <a:endParaRPr lang="en-GB" sz="24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20132" y="6271684"/>
            <a:ext cx="416983" cy="365125"/>
          </a:xfrm>
        </p:spPr>
        <p:txBody>
          <a:bodyPr/>
          <a:lstStyle/>
          <a:p>
            <a:fld id="{4AE69CC4-ECEA-480D-BE49-34B63253310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942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75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25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75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25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SRB</a:t>
            </a:r>
            <a:r>
              <a:rPr lang="en-US" dirty="0"/>
              <a:t>: </a:t>
            </a:r>
            <a:r>
              <a:rPr lang="en-US" b="1" dirty="0"/>
              <a:t>WHY WAS IT ESTABLISHED?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GB" dirty="0" smtClean="0"/>
              <a:t>To end sovereign-bank doom-loop</a:t>
            </a:r>
            <a:endParaRPr lang="en-GB" dirty="0"/>
          </a:p>
        </p:txBody>
      </p:sp>
      <p:sp>
        <p:nvSpPr>
          <p:cNvPr id="76" name="Slide Number Placeholder 7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69CC4-ECEA-480D-BE49-34B632533102}" type="slidenum">
              <a:rPr lang="en-US" smtClean="0"/>
              <a:t>3</a:t>
            </a:fld>
            <a:endParaRPr lang="en-US"/>
          </a:p>
        </p:txBody>
      </p:sp>
      <p:graphicFrame>
        <p:nvGraphicFramePr>
          <p:cNvPr id="74" name="Diagram 73"/>
          <p:cNvGraphicFramePr/>
          <p:nvPr>
            <p:extLst>
              <p:ext uri="{D42A27DB-BD31-4B8C-83A1-F6EECF244321}">
                <p14:modId xmlns:p14="http://schemas.microsoft.com/office/powerpoint/2010/main" val="3170483016"/>
              </p:ext>
            </p:extLst>
          </p:nvPr>
        </p:nvGraphicFramePr>
        <p:xfrm>
          <a:off x="79007" y="1689578"/>
          <a:ext cx="4437958" cy="4047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953841" y="1656044"/>
            <a:ext cx="3866443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</a:pPr>
            <a:r>
              <a:rPr lang="en-GB" sz="1600" b="1" dirty="0" smtClea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2011 /2014</a:t>
            </a:r>
            <a:endParaRPr lang="en-GB" sz="1600" b="1" dirty="0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algn="ctr">
              <a:lnSpc>
                <a:spcPct val="75000"/>
              </a:lnSpc>
            </a:pPr>
            <a:r>
              <a:rPr lang="en-GB" sz="16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Financial stability </a:t>
            </a:r>
            <a:r>
              <a:rPr lang="en-GB" sz="1600" dirty="0" smtClea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/>
            </a:r>
            <a:br>
              <a:rPr lang="en-GB" sz="1600" dirty="0" smtClea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</a:br>
            <a:r>
              <a:rPr lang="en-GB" sz="1600" dirty="0" smtClea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Board </a:t>
            </a:r>
            <a:endParaRPr lang="en-GB" sz="1600" dirty="0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53840" y="1409580"/>
            <a:ext cx="3866444" cy="216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bg1"/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G20</a:t>
            </a:r>
          </a:p>
        </p:txBody>
      </p:sp>
      <p:sp>
        <p:nvSpPr>
          <p:cNvPr id="11" name="Isosceles Triangle 10"/>
          <p:cNvSpPr/>
          <p:nvPr/>
        </p:nvSpPr>
        <p:spPr>
          <a:xfrm rot="10800000">
            <a:off x="6404775" y="2481243"/>
            <a:ext cx="867212" cy="654812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4953841" y="3443160"/>
            <a:ext cx="3871568" cy="2293587"/>
            <a:chOff x="5131865" y="4004924"/>
            <a:chExt cx="3871568" cy="2293587"/>
          </a:xfrm>
        </p:grpSpPr>
        <p:sp>
          <p:nvSpPr>
            <p:cNvPr id="5" name="Rectangle 4"/>
            <p:cNvSpPr/>
            <p:nvPr/>
          </p:nvSpPr>
          <p:spPr>
            <a:xfrm>
              <a:off x="5131865" y="4004924"/>
              <a:ext cx="3866445" cy="216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schemeClr val="bg1"/>
                  </a:solidFill>
                  <a:latin typeface="Calibri Light" panose="020F0302020204030204" pitchFamily="34" charset="0"/>
                  <a:cs typeface="Arial" panose="020B0604020202020204" pitchFamily="34" charset="0"/>
                </a:rPr>
                <a:t>BANKING UNION &amp; BRRD  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131866" y="4240201"/>
              <a:ext cx="2219832" cy="6542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75000"/>
                </a:lnSpc>
              </a:pPr>
              <a:r>
                <a:rPr lang="en-GB" sz="1600" b="1" dirty="0" smtClean="0">
                  <a:solidFill>
                    <a:srgbClr val="0070C0"/>
                  </a:solidFill>
                  <a:cs typeface="Arial" panose="020B0604020202020204" pitchFamily="34" charset="0"/>
                </a:rPr>
                <a:t>2013 </a:t>
              </a:r>
              <a:endParaRPr lang="en-GB" sz="1600" b="1" dirty="0">
                <a:solidFill>
                  <a:srgbClr val="0070C0"/>
                </a:solidFill>
                <a:cs typeface="Arial" panose="020B0604020202020204" pitchFamily="34" charset="0"/>
              </a:endParaRPr>
            </a:p>
            <a:p>
              <a:pPr>
                <a:lnSpc>
                  <a:spcPct val="75000"/>
                </a:lnSpc>
              </a:pPr>
              <a:r>
                <a:rPr lang="en-GB" sz="1600" dirty="0" smtClean="0">
                  <a:solidFill>
                    <a:srgbClr val="0070C0"/>
                  </a:solidFill>
                  <a:cs typeface="Arial" panose="020B0604020202020204" pitchFamily="34" charset="0"/>
                </a:rPr>
                <a:t>Single Supervisory Mechanism - </a:t>
              </a:r>
              <a:r>
                <a:rPr lang="en-GB" sz="1600" b="1" dirty="0" smtClean="0">
                  <a:solidFill>
                    <a:srgbClr val="0070C0"/>
                  </a:solidFill>
                  <a:cs typeface="Arial" panose="020B0604020202020204" pitchFamily="34" charset="0"/>
                </a:rPr>
                <a:t>ECB</a:t>
              </a:r>
              <a:r>
                <a:rPr lang="en-GB" sz="1600" dirty="0" smtClean="0">
                  <a:solidFill>
                    <a:srgbClr val="0070C0"/>
                  </a:solidFill>
                  <a:cs typeface="Arial" panose="020B0604020202020204" pitchFamily="34" charset="0"/>
                </a:rPr>
                <a:t> </a:t>
              </a:r>
              <a:endParaRPr lang="en-GB" sz="1600" dirty="0">
                <a:solidFill>
                  <a:srgbClr val="0070C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146924" y="4248152"/>
              <a:ext cx="1856509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75000"/>
                </a:lnSpc>
              </a:pPr>
              <a:r>
                <a:rPr lang="en-GB" sz="1600" b="1" dirty="0" smtClean="0">
                  <a:solidFill>
                    <a:srgbClr val="0070C0"/>
                  </a:solidFill>
                  <a:cs typeface="Arial" panose="020B0604020202020204" pitchFamily="34" charset="0"/>
                </a:rPr>
                <a:t>2014 </a:t>
              </a:r>
              <a:endParaRPr lang="en-GB" sz="1600" b="1" dirty="0">
                <a:solidFill>
                  <a:srgbClr val="0070C0"/>
                </a:solidFill>
                <a:cs typeface="Arial" panose="020B0604020202020204" pitchFamily="34" charset="0"/>
              </a:endParaRPr>
            </a:p>
            <a:p>
              <a:pPr>
                <a:lnSpc>
                  <a:spcPct val="75000"/>
                </a:lnSpc>
              </a:pPr>
              <a:r>
                <a:rPr lang="en-GB" sz="1600" dirty="0" smtClean="0">
                  <a:solidFill>
                    <a:srgbClr val="0070C0"/>
                  </a:solidFill>
                  <a:cs typeface="Arial" panose="020B0604020202020204" pitchFamily="34" charset="0"/>
                </a:rPr>
                <a:t>Single Resolution Mechanism - </a:t>
              </a:r>
              <a:r>
                <a:rPr lang="en-GB" sz="1600" b="1" dirty="0" smtClean="0">
                  <a:solidFill>
                    <a:srgbClr val="0070C0"/>
                  </a:solidFill>
                  <a:cs typeface="Arial" panose="020B0604020202020204" pitchFamily="34" charset="0"/>
                </a:rPr>
                <a:t>SRB </a:t>
              </a:r>
              <a:endParaRPr lang="en-GB" sz="1600" b="1" dirty="0">
                <a:solidFill>
                  <a:srgbClr val="0070C0"/>
                </a:solidFill>
                <a:cs typeface="Arial" panose="020B0604020202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20790" y="4553654"/>
              <a:ext cx="295615" cy="243753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653138" y="4547091"/>
              <a:ext cx="345173" cy="250316"/>
            </a:xfrm>
            <a:prstGeom prst="rect">
              <a:avLst/>
            </a:prstGeom>
          </p:spPr>
        </p:pic>
        <p:sp>
          <p:nvSpPr>
            <p:cNvPr id="14" name="Rounded Rectangle 13"/>
            <p:cNvSpPr/>
            <p:nvPr/>
          </p:nvSpPr>
          <p:spPr>
            <a:xfrm>
              <a:off x="5510712" y="5410773"/>
              <a:ext cx="3157064" cy="233533"/>
            </a:xfrm>
            <a:prstGeom prst="roundRect">
              <a:avLst>
                <a:gd name="adj" fmla="val 50000"/>
              </a:avLst>
            </a:prstGeom>
            <a:solidFill>
              <a:srgbClr val="0071BA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72000" rtlCol="0" anchor="ctr" anchorCtr="0"/>
            <a:lstStyle/>
            <a:p>
              <a:pPr algn="ctr">
                <a:lnSpc>
                  <a:spcPct val="85000"/>
                </a:lnSpc>
                <a:spcBef>
                  <a:spcPts val="600"/>
                </a:spcBef>
              </a:pPr>
              <a:r>
                <a:rPr lang="en-GB" sz="1200" b="1" dirty="0" smtClean="0">
                  <a:solidFill>
                    <a:schemeClr val="bg1"/>
                  </a:solidFill>
                  <a:latin typeface="Calibri Light" panose="020F0302020204030204" pitchFamily="34" charset="0"/>
                  <a:cs typeface="Arial" panose="020B0604020202020204" pitchFamily="34" charset="0"/>
                </a:rPr>
                <a:t>European Deposit Insurance Scheme 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631480" y="5990734"/>
              <a:ext cx="977944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dirty="0" smtClean="0">
                  <a:solidFill>
                    <a:srgbClr val="0071BA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PILLAR 3</a:t>
              </a:r>
              <a:endParaRPr lang="en-GB" sz="1400" dirty="0">
                <a:solidFill>
                  <a:srgbClr val="0071BA"/>
                </a:solidFill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6868949" y="5727434"/>
              <a:ext cx="470551" cy="310041"/>
              <a:chOff x="2881745" y="5614165"/>
              <a:chExt cx="4082473" cy="2689893"/>
            </a:xfrm>
            <a:solidFill>
              <a:srgbClr val="0071BA"/>
            </a:solidFill>
          </p:grpSpPr>
          <p:sp>
            <p:nvSpPr>
              <p:cNvPr id="17" name="Rounded Rectangle 16"/>
              <p:cNvSpPr/>
              <p:nvPr/>
            </p:nvSpPr>
            <p:spPr>
              <a:xfrm>
                <a:off x="2881745" y="5614165"/>
                <a:ext cx="4082473" cy="544944"/>
              </a:xfrm>
              <a:prstGeom prst="round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18" name="Rounded Rectangle 17"/>
              <p:cNvSpPr/>
              <p:nvPr/>
            </p:nvSpPr>
            <p:spPr>
              <a:xfrm>
                <a:off x="3472872" y="6196060"/>
                <a:ext cx="2900220" cy="443349"/>
              </a:xfrm>
              <a:prstGeom prst="round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19" name="Freeform 18"/>
              <p:cNvSpPr/>
              <p:nvPr/>
            </p:nvSpPr>
            <p:spPr>
              <a:xfrm>
                <a:off x="3597562" y="6898020"/>
                <a:ext cx="2650839" cy="1406038"/>
              </a:xfrm>
              <a:custGeom>
                <a:avLst/>
                <a:gdLst>
                  <a:gd name="connsiteX0" fmla="*/ 106221 w 2650839"/>
                  <a:gd name="connsiteY0" fmla="*/ 0 h 1406041"/>
                  <a:gd name="connsiteX1" fmla="*/ 2542384 w 2650839"/>
                  <a:gd name="connsiteY1" fmla="*/ 1 h 1406041"/>
                  <a:gd name="connsiteX2" fmla="*/ 2543503 w 2650839"/>
                  <a:gd name="connsiteY2" fmla="*/ 227 h 1406041"/>
                  <a:gd name="connsiteX3" fmla="*/ 2544620 w 2650839"/>
                  <a:gd name="connsiteY3" fmla="*/ 1 h 1406041"/>
                  <a:gd name="connsiteX4" fmla="*/ 2650839 w 2650839"/>
                  <a:gd name="connsiteY4" fmla="*/ 106220 h 1406041"/>
                  <a:gd name="connsiteX5" fmla="*/ 2650838 w 2650839"/>
                  <a:gd name="connsiteY5" fmla="*/ 1299822 h 1406041"/>
                  <a:gd name="connsiteX6" fmla="*/ 2544619 w 2650839"/>
                  <a:gd name="connsiteY6" fmla="*/ 1406041 h 1406041"/>
                  <a:gd name="connsiteX7" fmla="*/ 2544620 w 2650839"/>
                  <a:gd name="connsiteY7" fmla="*/ 1406040 h 1406041"/>
                  <a:gd name="connsiteX8" fmla="*/ 2438401 w 2650839"/>
                  <a:gd name="connsiteY8" fmla="*/ 1299821 h 1406041"/>
                  <a:gd name="connsiteX9" fmla="*/ 2438401 w 2650839"/>
                  <a:gd name="connsiteY9" fmla="*/ 212438 h 1406041"/>
                  <a:gd name="connsiteX10" fmla="*/ 2041239 w 2650839"/>
                  <a:gd name="connsiteY10" fmla="*/ 212438 h 1406041"/>
                  <a:gd name="connsiteX11" fmla="*/ 2041238 w 2650839"/>
                  <a:gd name="connsiteY11" fmla="*/ 1299821 h 1406041"/>
                  <a:gd name="connsiteX12" fmla="*/ 1935019 w 2650839"/>
                  <a:gd name="connsiteY12" fmla="*/ 1406040 h 1406041"/>
                  <a:gd name="connsiteX13" fmla="*/ 1935020 w 2650839"/>
                  <a:gd name="connsiteY13" fmla="*/ 1406039 h 1406041"/>
                  <a:gd name="connsiteX14" fmla="*/ 1828801 w 2650839"/>
                  <a:gd name="connsiteY14" fmla="*/ 1299820 h 1406041"/>
                  <a:gd name="connsiteX15" fmla="*/ 1828801 w 2650839"/>
                  <a:gd name="connsiteY15" fmla="*/ 212438 h 1406041"/>
                  <a:gd name="connsiteX16" fmla="*/ 1431639 w 2650839"/>
                  <a:gd name="connsiteY16" fmla="*/ 212438 h 1406041"/>
                  <a:gd name="connsiteX17" fmla="*/ 1431638 w 2650839"/>
                  <a:gd name="connsiteY17" fmla="*/ 1299821 h 1406041"/>
                  <a:gd name="connsiteX18" fmla="*/ 1325419 w 2650839"/>
                  <a:gd name="connsiteY18" fmla="*/ 1406040 h 1406041"/>
                  <a:gd name="connsiteX19" fmla="*/ 1325420 w 2650839"/>
                  <a:gd name="connsiteY19" fmla="*/ 1406039 h 1406041"/>
                  <a:gd name="connsiteX20" fmla="*/ 1219201 w 2650839"/>
                  <a:gd name="connsiteY20" fmla="*/ 1299820 h 1406041"/>
                  <a:gd name="connsiteX21" fmla="*/ 1219201 w 2650839"/>
                  <a:gd name="connsiteY21" fmla="*/ 212438 h 1406041"/>
                  <a:gd name="connsiteX22" fmla="*/ 822039 w 2650839"/>
                  <a:gd name="connsiteY22" fmla="*/ 212438 h 1406041"/>
                  <a:gd name="connsiteX23" fmla="*/ 822038 w 2650839"/>
                  <a:gd name="connsiteY23" fmla="*/ 1299821 h 1406041"/>
                  <a:gd name="connsiteX24" fmla="*/ 715819 w 2650839"/>
                  <a:gd name="connsiteY24" fmla="*/ 1406040 h 1406041"/>
                  <a:gd name="connsiteX25" fmla="*/ 715820 w 2650839"/>
                  <a:gd name="connsiteY25" fmla="*/ 1406039 h 1406041"/>
                  <a:gd name="connsiteX26" fmla="*/ 609601 w 2650839"/>
                  <a:gd name="connsiteY26" fmla="*/ 1299820 h 1406041"/>
                  <a:gd name="connsiteX27" fmla="*/ 609601 w 2650839"/>
                  <a:gd name="connsiteY27" fmla="*/ 212438 h 1406041"/>
                  <a:gd name="connsiteX28" fmla="*/ 212439 w 2650839"/>
                  <a:gd name="connsiteY28" fmla="*/ 212438 h 1406041"/>
                  <a:gd name="connsiteX29" fmla="*/ 212438 w 2650839"/>
                  <a:gd name="connsiteY29" fmla="*/ 1299822 h 1406041"/>
                  <a:gd name="connsiteX30" fmla="*/ 106219 w 2650839"/>
                  <a:gd name="connsiteY30" fmla="*/ 1406041 h 1406041"/>
                  <a:gd name="connsiteX31" fmla="*/ 106220 w 2650839"/>
                  <a:gd name="connsiteY31" fmla="*/ 1406040 h 1406041"/>
                  <a:gd name="connsiteX32" fmla="*/ 0 w 2650839"/>
                  <a:gd name="connsiteY32" fmla="*/ 1299821 h 1406041"/>
                  <a:gd name="connsiteX33" fmla="*/ 0 w 2650839"/>
                  <a:gd name="connsiteY33" fmla="*/ 106220 h 1406041"/>
                  <a:gd name="connsiteX34" fmla="*/ 31112 w 2650839"/>
                  <a:gd name="connsiteY34" fmla="*/ 31112 h 1406041"/>
                  <a:gd name="connsiteX35" fmla="*/ 31113 w 2650839"/>
                  <a:gd name="connsiteY35" fmla="*/ 31111 h 1406041"/>
                  <a:gd name="connsiteX36" fmla="*/ 106221 w 2650839"/>
                  <a:gd name="connsiteY36" fmla="*/ 0 h 1406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2650839" h="1406041">
                    <a:moveTo>
                      <a:pt x="106221" y="0"/>
                    </a:moveTo>
                    <a:cubicBezTo>
                      <a:pt x="918275" y="0"/>
                      <a:pt x="1730330" y="1"/>
                      <a:pt x="2542384" y="1"/>
                    </a:cubicBezTo>
                    <a:lnTo>
                      <a:pt x="2543503" y="227"/>
                    </a:lnTo>
                    <a:lnTo>
                      <a:pt x="2544620" y="1"/>
                    </a:lnTo>
                    <a:cubicBezTo>
                      <a:pt x="2603283" y="1"/>
                      <a:pt x="2650839" y="47557"/>
                      <a:pt x="2650839" y="106220"/>
                    </a:cubicBezTo>
                    <a:cubicBezTo>
                      <a:pt x="2650839" y="504088"/>
                      <a:pt x="2650838" y="901955"/>
                      <a:pt x="2650838" y="1299822"/>
                    </a:cubicBezTo>
                    <a:cubicBezTo>
                      <a:pt x="2650838" y="1358485"/>
                      <a:pt x="2603282" y="1406041"/>
                      <a:pt x="2544619" y="1406041"/>
                    </a:cubicBezTo>
                    <a:lnTo>
                      <a:pt x="2544620" y="1406040"/>
                    </a:lnTo>
                    <a:cubicBezTo>
                      <a:pt x="2485957" y="1406040"/>
                      <a:pt x="2438401" y="1358484"/>
                      <a:pt x="2438401" y="1299821"/>
                    </a:cubicBezTo>
                    <a:lnTo>
                      <a:pt x="2438401" y="212438"/>
                    </a:lnTo>
                    <a:lnTo>
                      <a:pt x="2041239" y="212438"/>
                    </a:lnTo>
                    <a:lnTo>
                      <a:pt x="2041238" y="1299821"/>
                    </a:lnTo>
                    <a:cubicBezTo>
                      <a:pt x="2041238" y="1358484"/>
                      <a:pt x="1993682" y="1406040"/>
                      <a:pt x="1935019" y="1406040"/>
                    </a:cubicBezTo>
                    <a:lnTo>
                      <a:pt x="1935020" y="1406039"/>
                    </a:lnTo>
                    <a:cubicBezTo>
                      <a:pt x="1876357" y="1406039"/>
                      <a:pt x="1828801" y="1358483"/>
                      <a:pt x="1828801" y="1299820"/>
                    </a:cubicBezTo>
                    <a:lnTo>
                      <a:pt x="1828801" y="212438"/>
                    </a:lnTo>
                    <a:lnTo>
                      <a:pt x="1431639" y="212438"/>
                    </a:lnTo>
                    <a:lnTo>
                      <a:pt x="1431638" y="1299821"/>
                    </a:lnTo>
                    <a:cubicBezTo>
                      <a:pt x="1431638" y="1358484"/>
                      <a:pt x="1384082" y="1406040"/>
                      <a:pt x="1325419" y="1406040"/>
                    </a:cubicBezTo>
                    <a:lnTo>
                      <a:pt x="1325420" y="1406039"/>
                    </a:lnTo>
                    <a:cubicBezTo>
                      <a:pt x="1266757" y="1406039"/>
                      <a:pt x="1219201" y="1358483"/>
                      <a:pt x="1219201" y="1299820"/>
                    </a:cubicBezTo>
                    <a:lnTo>
                      <a:pt x="1219201" y="212438"/>
                    </a:lnTo>
                    <a:lnTo>
                      <a:pt x="822039" y="212438"/>
                    </a:lnTo>
                    <a:lnTo>
                      <a:pt x="822038" y="1299821"/>
                    </a:lnTo>
                    <a:cubicBezTo>
                      <a:pt x="822038" y="1358484"/>
                      <a:pt x="774482" y="1406040"/>
                      <a:pt x="715819" y="1406040"/>
                    </a:cubicBezTo>
                    <a:lnTo>
                      <a:pt x="715820" y="1406039"/>
                    </a:lnTo>
                    <a:cubicBezTo>
                      <a:pt x="657157" y="1406039"/>
                      <a:pt x="609601" y="1358483"/>
                      <a:pt x="609601" y="1299820"/>
                    </a:cubicBezTo>
                    <a:lnTo>
                      <a:pt x="609601" y="212438"/>
                    </a:lnTo>
                    <a:lnTo>
                      <a:pt x="212439" y="212438"/>
                    </a:lnTo>
                    <a:lnTo>
                      <a:pt x="212438" y="1299822"/>
                    </a:lnTo>
                    <a:cubicBezTo>
                      <a:pt x="212438" y="1358485"/>
                      <a:pt x="164882" y="1406041"/>
                      <a:pt x="106219" y="1406041"/>
                    </a:cubicBezTo>
                    <a:lnTo>
                      <a:pt x="106220" y="1406040"/>
                    </a:lnTo>
                    <a:cubicBezTo>
                      <a:pt x="47557" y="1406040"/>
                      <a:pt x="0" y="1358484"/>
                      <a:pt x="0" y="1299821"/>
                    </a:cubicBezTo>
                    <a:lnTo>
                      <a:pt x="0" y="106220"/>
                    </a:lnTo>
                    <a:cubicBezTo>
                      <a:pt x="0" y="76889"/>
                      <a:pt x="11890" y="50334"/>
                      <a:pt x="31112" y="31112"/>
                    </a:cubicBezTo>
                    <a:lnTo>
                      <a:pt x="31113" y="31111"/>
                    </a:lnTo>
                    <a:cubicBezTo>
                      <a:pt x="50335" y="11889"/>
                      <a:pt x="76890" y="0"/>
                      <a:pt x="106221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</p:grpSp>
      <p:sp>
        <p:nvSpPr>
          <p:cNvPr id="21" name="Rectangle 20"/>
          <p:cNvSpPr/>
          <p:nvPr/>
        </p:nvSpPr>
        <p:spPr>
          <a:xfrm>
            <a:off x="79007" y="1409580"/>
            <a:ext cx="4437957" cy="216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0070C0"/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SOVEREIGN-BANK</a:t>
            </a:r>
            <a:r>
              <a:rPr lang="en-GB" b="1" dirty="0" smtClean="0">
                <a:solidFill>
                  <a:schemeClr val="bg1"/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 </a:t>
            </a:r>
            <a:r>
              <a:rPr lang="en-GB" b="1" dirty="0">
                <a:solidFill>
                  <a:srgbClr val="0070C0"/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DOOM-LOOP</a:t>
            </a:r>
          </a:p>
        </p:txBody>
      </p:sp>
      <p:sp>
        <p:nvSpPr>
          <p:cNvPr id="22" name="Isosceles Triangle 21"/>
          <p:cNvSpPr/>
          <p:nvPr/>
        </p:nvSpPr>
        <p:spPr>
          <a:xfrm rot="5400000">
            <a:off x="4640782" y="1409580"/>
            <a:ext cx="216000" cy="216000"/>
          </a:xfrm>
          <a:prstGeom prst="triangl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610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 36"/>
          <p:cNvSpPr/>
          <p:nvPr/>
        </p:nvSpPr>
        <p:spPr>
          <a:xfrm>
            <a:off x="0" y="1047910"/>
            <a:ext cx="3422210" cy="2331013"/>
          </a:xfrm>
          <a:custGeom>
            <a:avLst/>
            <a:gdLst>
              <a:gd name="connsiteX0" fmla="*/ 2750069 w 3832232"/>
              <a:gd name="connsiteY0" fmla="*/ 0 h 2880049"/>
              <a:gd name="connsiteX1" fmla="*/ 3810951 w 3832232"/>
              <a:gd name="connsiteY1" fmla="*/ 2578071 h 2880049"/>
              <a:gd name="connsiteX2" fmla="*/ 3788050 w 3832232"/>
              <a:gd name="connsiteY2" fmla="*/ 2824013 h 2880049"/>
              <a:gd name="connsiteX3" fmla="*/ 3420491 w 3832232"/>
              <a:gd name="connsiteY3" fmla="*/ 2858860 h 2880049"/>
              <a:gd name="connsiteX4" fmla="*/ 0 w 3832232"/>
              <a:gd name="connsiteY4" fmla="*/ 2200364 h 2880049"/>
              <a:gd name="connsiteX5" fmla="*/ 0 w 3832232"/>
              <a:gd name="connsiteY5" fmla="*/ 4279 h 2880049"/>
              <a:gd name="connsiteX6" fmla="*/ 2750069 w 3832232"/>
              <a:gd name="connsiteY6" fmla="*/ 0 h 2880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32232" h="2880049">
                <a:moveTo>
                  <a:pt x="2750069" y="0"/>
                </a:moveTo>
                <a:lnTo>
                  <a:pt x="3810951" y="2578071"/>
                </a:lnTo>
                <a:cubicBezTo>
                  <a:pt x="3810951" y="2578071"/>
                  <a:pt x="3871638" y="2744817"/>
                  <a:pt x="3788050" y="2824013"/>
                </a:cubicBezTo>
                <a:cubicBezTo>
                  <a:pt x="3683279" y="2924809"/>
                  <a:pt x="3420491" y="2858860"/>
                  <a:pt x="3420491" y="2858860"/>
                </a:cubicBezTo>
                <a:lnTo>
                  <a:pt x="0" y="2200364"/>
                </a:lnTo>
                <a:lnTo>
                  <a:pt x="0" y="4279"/>
                </a:lnTo>
                <a:lnTo>
                  <a:pt x="2750069" y="0"/>
                </a:lnTo>
                <a:close/>
              </a:path>
            </a:pathLst>
          </a:custGeom>
          <a:gradFill>
            <a:gsLst>
              <a:gs pos="21000">
                <a:srgbClr val="0073BB"/>
              </a:gs>
              <a:gs pos="65000">
                <a:srgbClr val="064DA1"/>
              </a:gs>
            </a:gsLst>
            <a:lin ang="9600000" scaled="0"/>
          </a:gradFill>
          <a:ln>
            <a:noFill/>
          </a:ln>
        </p:spPr>
        <p:txBody>
          <a:bodyPr vert="horz" wrap="square" lIns="91076" tIns="45538" rIns="91076" bIns="45538" numCol="1" anchor="t" anchorCtr="0" compatLnSpc="1">
            <a:prstTxWarp prst="textNoShape">
              <a:avLst/>
            </a:prstTxWarp>
          </a:bodyPr>
          <a:lstStyle/>
          <a:p>
            <a:endParaRPr lang="en-US" sz="1793">
              <a:solidFill>
                <a:schemeClr val="tx1"/>
              </a:solidFill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416611" y="3351492"/>
            <a:ext cx="1356433" cy="1092607"/>
            <a:chOff x="227393" y="1704069"/>
            <a:chExt cx="1361849" cy="1096968"/>
          </a:xfrm>
        </p:grpSpPr>
        <p:sp>
          <p:nvSpPr>
            <p:cNvPr id="25" name="Oval 24"/>
            <p:cNvSpPr/>
            <p:nvPr/>
          </p:nvSpPr>
          <p:spPr>
            <a:xfrm>
              <a:off x="227393" y="1795351"/>
              <a:ext cx="108431" cy="108431"/>
            </a:xfrm>
            <a:prstGeom prst="ellipse">
              <a:avLst/>
            </a:prstGeom>
            <a:solidFill>
              <a:srgbClr val="BF9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3"/>
            </a:p>
          </p:txBody>
        </p:sp>
        <p:sp>
          <p:nvSpPr>
            <p:cNvPr id="26" name="Oval 25"/>
            <p:cNvSpPr/>
            <p:nvPr/>
          </p:nvSpPr>
          <p:spPr>
            <a:xfrm>
              <a:off x="228245" y="2283695"/>
              <a:ext cx="108431" cy="10843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3">
                <a:solidFill>
                  <a:srgbClr val="96C8ED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15465" y="1704069"/>
              <a:ext cx="1273777" cy="10969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1200"/>
                </a:spcBef>
              </a:pPr>
              <a:r>
                <a:rPr lang="en-GB" sz="1100" dirty="0">
                  <a:latin typeface="Calibri" panose="020F0502020204030204" pitchFamily="34" charset="0"/>
                  <a:cs typeface="Arial" panose="020B0604020202020204" pitchFamily="34" charset="0"/>
                </a:rPr>
                <a:t>Member States </a:t>
              </a:r>
              <a:r>
                <a:rPr lang="en-GB" sz="1100" dirty="0" smtClean="0">
                  <a:latin typeface="Calibri" panose="020F0502020204030204" pitchFamily="34" charset="0"/>
                  <a:cs typeface="Arial" panose="020B0604020202020204" pitchFamily="34" charset="0"/>
                </a:rPr>
                <a:t/>
              </a:r>
              <a:br>
                <a:rPr lang="en-GB" sz="1100" dirty="0" smtClean="0">
                  <a:latin typeface="Calibri" panose="020F0502020204030204" pitchFamily="34" charset="0"/>
                  <a:cs typeface="Arial" panose="020B0604020202020204" pitchFamily="34" charset="0"/>
                </a:rPr>
              </a:br>
              <a:r>
                <a:rPr lang="en-GB" sz="1100" dirty="0" smtClean="0">
                  <a:latin typeface="Calibri" panose="020F0502020204030204" pitchFamily="34" charset="0"/>
                  <a:cs typeface="Arial" panose="020B0604020202020204" pitchFamily="34" charset="0"/>
                </a:rPr>
                <a:t>in </a:t>
              </a:r>
              <a:r>
                <a:rPr lang="en-GB" sz="1100" dirty="0">
                  <a:latin typeface="Calibri" panose="020F0502020204030204" pitchFamily="34" charset="0"/>
                  <a:cs typeface="Arial" panose="020B0604020202020204" pitchFamily="34" charset="0"/>
                </a:rPr>
                <a:t>the </a:t>
              </a:r>
              <a:r>
                <a:rPr lang="en-GB" sz="1100" dirty="0" smtClean="0">
                  <a:latin typeface="Calibri" panose="020F0502020204030204" pitchFamily="34" charset="0"/>
                  <a:cs typeface="Arial" panose="020B0604020202020204" pitchFamily="34" charset="0"/>
                </a:rPr>
                <a:t>Eurozone</a:t>
              </a:r>
              <a:endParaRPr lang="en-GB" sz="1100" dirty="0">
                <a:latin typeface="Calibri" panose="020F0502020204030204" pitchFamily="34" charset="0"/>
                <a:cs typeface="Arial" panose="020B0604020202020204" pitchFamily="34" charset="0"/>
              </a:endParaRPr>
            </a:p>
            <a:p>
              <a:pPr>
                <a:spcBef>
                  <a:spcPts val="1200"/>
                </a:spcBef>
              </a:pPr>
              <a:r>
                <a:rPr lang="en-GB" sz="1100" dirty="0">
                  <a:latin typeface="Calibri" panose="020F0502020204030204" pitchFamily="34" charset="0"/>
                  <a:cs typeface="Arial" panose="020B0604020202020204" pitchFamily="34" charset="0"/>
                </a:rPr>
                <a:t>Member States not in the Eurozone</a:t>
              </a:r>
            </a:p>
          </p:txBody>
        </p:sp>
      </p:grpSp>
      <p:sp>
        <p:nvSpPr>
          <p:cNvPr id="32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1. SRB: </a:t>
            </a:r>
            <a:r>
              <a:rPr lang="en-US" b="1" dirty="0"/>
              <a:t>KEY </a:t>
            </a:r>
            <a:r>
              <a:rPr lang="en-US" b="1" dirty="0" smtClean="0"/>
              <a:t>ELEMENTS</a:t>
            </a:r>
            <a:r>
              <a:rPr lang="en-US" dirty="0" smtClean="0"/>
              <a:t/>
            </a:r>
            <a:br>
              <a:rPr lang="en-US" dirty="0" smtClean="0"/>
            </a:br>
            <a:endParaRPr lang="en-GB" b="1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4431248" y="1316090"/>
            <a:ext cx="4693254" cy="4330498"/>
          </a:xfrm>
        </p:spPr>
        <p:txBody>
          <a:bodyPr>
            <a:normAutofit/>
          </a:bodyPr>
          <a:lstStyle/>
          <a:p>
            <a:pPr marL="180975" indent="-180975"/>
            <a:r>
              <a:rPr lang="en-GB" sz="1800" dirty="0" smtClean="0">
                <a:cs typeface="Arial" panose="020B0604020202020204" pitchFamily="34" charset="0"/>
              </a:rPr>
              <a:t>The </a:t>
            </a:r>
            <a:r>
              <a:rPr lang="en-GB" sz="1800" dirty="0">
                <a:cs typeface="Arial" panose="020B0604020202020204" pitchFamily="34" charset="0"/>
              </a:rPr>
              <a:t>SRB together with the National Resolution Authorities (NRAs) forms the </a:t>
            </a:r>
            <a:r>
              <a:rPr lang="en-GB" sz="1800" dirty="0" smtClean="0">
                <a:cs typeface="Arial" panose="020B0604020202020204" pitchFamily="34" charset="0"/>
              </a:rPr>
              <a:t>SRM. </a:t>
            </a:r>
          </a:p>
          <a:p>
            <a:pPr marL="180975" indent="-180975"/>
            <a:r>
              <a:rPr lang="en-GB" sz="1800" dirty="0" smtClean="0">
                <a:cs typeface="Arial" panose="020B0604020202020204" pitchFamily="34" charset="0"/>
              </a:rPr>
              <a:t>The </a:t>
            </a:r>
            <a:r>
              <a:rPr lang="en-GB" sz="1800" dirty="0">
                <a:cs typeface="Arial" panose="020B0604020202020204" pitchFamily="34" charset="0"/>
              </a:rPr>
              <a:t>SRB is directly responsible </a:t>
            </a:r>
            <a:r>
              <a:rPr lang="en-GB" sz="1800" dirty="0" smtClean="0">
                <a:cs typeface="Arial" panose="020B0604020202020204" pitchFamily="34" charset="0"/>
              </a:rPr>
              <a:t>for:</a:t>
            </a:r>
          </a:p>
          <a:p>
            <a:pPr marL="550863" lvl="2" indent="-180975"/>
            <a:r>
              <a:rPr lang="en-GB" sz="1600" dirty="0" smtClean="0">
                <a:cs typeface="Arial" panose="020B0604020202020204" pitchFamily="34" charset="0"/>
              </a:rPr>
              <a:t>Significant banks (SSM)</a:t>
            </a:r>
          </a:p>
          <a:p>
            <a:pPr marL="550863" lvl="2" indent="-180975"/>
            <a:r>
              <a:rPr lang="en-GB" sz="1600" dirty="0" smtClean="0">
                <a:cs typeface="Arial" panose="020B0604020202020204" pitchFamily="34" charset="0"/>
              </a:rPr>
              <a:t>Cross-border banking groups</a:t>
            </a:r>
          </a:p>
          <a:p>
            <a:pPr marL="180975" indent="-180975"/>
            <a:r>
              <a:rPr lang="en-GB" sz="1800" dirty="0" smtClean="0">
                <a:cs typeface="Arial" panose="020B0604020202020204" pitchFamily="34" charset="0"/>
              </a:rPr>
              <a:t>NRAs </a:t>
            </a:r>
            <a:r>
              <a:rPr lang="en-GB" sz="1800" dirty="0">
                <a:cs typeface="Arial" panose="020B0604020202020204" pitchFamily="34" charset="0"/>
              </a:rPr>
              <a:t>are directly responsible for all other </a:t>
            </a:r>
            <a:r>
              <a:rPr lang="en-GB" sz="1800" dirty="0" smtClean="0">
                <a:cs typeface="Arial" panose="020B0604020202020204" pitchFamily="34" charset="0"/>
              </a:rPr>
              <a:t>banks but SRB carries out an oversight function (it could ‘take over’ responsibility).</a:t>
            </a:r>
          </a:p>
          <a:p>
            <a:pPr marL="180975" indent="-180975"/>
            <a:r>
              <a:rPr lang="en-GB" sz="1800" dirty="0" smtClean="0">
                <a:cs typeface="Arial" panose="020B0604020202020204" pitchFamily="34" charset="0"/>
              </a:rPr>
              <a:t>Key tasks</a:t>
            </a:r>
            <a:r>
              <a:rPr lang="en-GB" sz="1800" dirty="0">
                <a:cs typeface="Arial" panose="020B0604020202020204" pitchFamily="34" charset="0"/>
              </a:rPr>
              <a:t>: </a:t>
            </a:r>
            <a:endParaRPr lang="en-GB" sz="1800" dirty="0" smtClean="0">
              <a:cs typeface="Arial" panose="020B0604020202020204" pitchFamily="34" charset="0"/>
            </a:endParaRPr>
          </a:p>
          <a:p>
            <a:pPr marL="550863" lvl="2" indent="-180975"/>
            <a:r>
              <a:rPr lang="en-GB" sz="1600" dirty="0" smtClean="0">
                <a:cs typeface="Arial" panose="020B0604020202020204" pitchFamily="34" charset="0"/>
              </a:rPr>
              <a:t>prepare </a:t>
            </a:r>
            <a:r>
              <a:rPr lang="en-GB" sz="1600" dirty="0">
                <a:cs typeface="Arial" panose="020B0604020202020204" pitchFamily="34" charset="0"/>
              </a:rPr>
              <a:t>resolution </a:t>
            </a:r>
            <a:r>
              <a:rPr lang="en-GB" sz="1600" dirty="0" smtClean="0">
                <a:cs typeface="Arial" panose="020B0604020202020204" pitchFamily="34" charset="0"/>
              </a:rPr>
              <a:t>plans</a:t>
            </a:r>
          </a:p>
          <a:p>
            <a:pPr marL="550863" lvl="2" indent="-180975"/>
            <a:r>
              <a:rPr lang="en-GB" sz="1600" dirty="0" smtClean="0">
                <a:cs typeface="Arial" panose="020B0604020202020204" pitchFamily="34" charset="0"/>
              </a:rPr>
              <a:t>detect and  remove obstacles to resolvability</a:t>
            </a:r>
          </a:p>
          <a:p>
            <a:pPr marL="550863" lvl="2" indent="-180975"/>
            <a:r>
              <a:rPr lang="en-GB" sz="1600" dirty="0" smtClean="0">
                <a:cs typeface="Arial" panose="020B0604020202020204" pitchFamily="34" charset="0"/>
              </a:rPr>
              <a:t>set MREL</a:t>
            </a:r>
          </a:p>
          <a:p>
            <a:pPr marL="550863" lvl="2" indent="-180975"/>
            <a:r>
              <a:rPr lang="en-GB" sz="1600" dirty="0" smtClean="0">
                <a:cs typeface="Arial" panose="020B0604020202020204" pitchFamily="34" charset="0"/>
              </a:rPr>
              <a:t>enact resolution schemes when </a:t>
            </a:r>
            <a:r>
              <a:rPr lang="en-GB" sz="1600" dirty="0">
                <a:cs typeface="Arial" panose="020B0604020202020204" pitchFamily="34" charset="0"/>
              </a:rPr>
              <a:t>a bank is </a:t>
            </a:r>
            <a:r>
              <a:rPr lang="en-GB" sz="1600" dirty="0" smtClean="0">
                <a:cs typeface="Arial" panose="020B0604020202020204" pitchFamily="34" charset="0"/>
              </a:rPr>
              <a:t>failing</a:t>
            </a:r>
          </a:p>
          <a:p>
            <a:pPr marL="550863" lvl="2" indent="-180975"/>
            <a:r>
              <a:rPr lang="en-GB" sz="1600" dirty="0" smtClean="0">
                <a:cs typeface="Arial" panose="020B0604020202020204" pitchFamily="34" charset="0"/>
              </a:rPr>
              <a:t>build and manage the </a:t>
            </a:r>
            <a:r>
              <a:rPr lang="en-GB" sz="1600" dirty="0">
                <a:cs typeface="Arial" panose="020B0604020202020204" pitchFamily="34" charset="0"/>
              </a:rPr>
              <a:t>Single Resolution Fund</a:t>
            </a:r>
          </a:p>
          <a:p>
            <a:endParaRPr lang="en-US" sz="2000" dirty="0">
              <a:latin typeface="Calibri Light" panose="020F030202020403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72045" y="1118980"/>
            <a:ext cx="2646645" cy="176663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  <a:spcBef>
                <a:spcPts val="600"/>
              </a:spcBef>
            </a:pPr>
            <a:r>
              <a:rPr lang="en-US" sz="1600" b="1" dirty="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The mission of the SRB </a:t>
            </a:r>
            <a:r>
              <a:rPr lang="en-US" sz="1600" dirty="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1600" dirty="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600" dirty="0" smtClean="0">
                <a:solidFill>
                  <a:schemeClr val="bg1"/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is to ensure an orderly resolution of failing banks with minimum impact on the real economy and the public finances of the participating Member States of the Banking Union.</a:t>
            </a:r>
          </a:p>
        </p:txBody>
      </p:sp>
      <p:grpSp>
        <p:nvGrpSpPr>
          <p:cNvPr id="73" name="Group 72"/>
          <p:cNvGrpSpPr/>
          <p:nvPr/>
        </p:nvGrpSpPr>
        <p:grpSpPr>
          <a:xfrm>
            <a:off x="1025526" y="2085278"/>
            <a:ext cx="3390359" cy="3927502"/>
            <a:chOff x="1717288" y="1973766"/>
            <a:chExt cx="2732048" cy="3164894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17288" y="1973766"/>
              <a:ext cx="2732048" cy="3164894"/>
            </a:xfrm>
            <a:prstGeom prst="rect">
              <a:avLst/>
            </a:prstGeom>
          </p:spPr>
        </p:pic>
        <p:sp>
          <p:nvSpPr>
            <p:cNvPr id="63" name="Rectangle 62"/>
            <p:cNvSpPr/>
            <p:nvPr/>
          </p:nvSpPr>
          <p:spPr>
            <a:xfrm>
              <a:off x="2029122" y="4368712"/>
              <a:ext cx="236648" cy="1860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900" dirty="0" smtClean="0">
                  <a:solidFill>
                    <a:prstClr val="black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ES</a:t>
              </a:r>
              <a:endParaRPr lang="en-US" sz="1200" dirty="0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1723614" y="4362543"/>
              <a:ext cx="241815" cy="1860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900" dirty="0" smtClean="0">
                  <a:solidFill>
                    <a:prstClr val="black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PT</a:t>
              </a:r>
              <a:endParaRPr lang="en-US" sz="1200" dirty="0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2584099" y="3944966"/>
              <a:ext cx="241815" cy="1860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900" dirty="0" smtClean="0">
                  <a:solidFill>
                    <a:prstClr val="black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FR</a:t>
              </a:r>
              <a:endParaRPr lang="en-US" sz="1200" dirty="0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2465480" y="3376254"/>
              <a:ext cx="256025" cy="1860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900" dirty="0" smtClean="0">
                  <a:solidFill>
                    <a:prstClr val="black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UK</a:t>
              </a:r>
              <a:endParaRPr lang="en-US" sz="1200" dirty="0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2179444" y="3247095"/>
              <a:ext cx="217272" cy="1860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900" dirty="0" smtClean="0">
                  <a:solidFill>
                    <a:prstClr val="black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IE</a:t>
              </a:r>
              <a:endParaRPr lang="en-US" sz="1200" dirty="0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3954444" y="4426958"/>
              <a:ext cx="257316" cy="1860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900" dirty="0" smtClean="0">
                  <a:solidFill>
                    <a:prstClr val="black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BG</a:t>
              </a:r>
              <a:endParaRPr lang="en-US" sz="1200" dirty="0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3957163" y="4134536"/>
              <a:ext cx="261192" cy="1860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900" dirty="0" smtClean="0">
                  <a:solidFill>
                    <a:prstClr val="black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RO</a:t>
              </a:r>
              <a:endParaRPr lang="en-US" sz="1200" dirty="0"/>
            </a:p>
          </p:txBody>
        </p:sp>
        <p:sp>
          <p:nvSpPr>
            <p:cNvPr id="70" name="Rectangle 69"/>
            <p:cNvSpPr/>
            <p:nvPr/>
          </p:nvSpPr>
          <p:spPr>
            <a:xfrm>
              <a:off x="3575437" y="4023024"/>
              <a:ext cx="266359" cy="1860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900" dirty="0" smtClean="0">
                  <a:solidFill>
                    <a:prstClr val="black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HU</a:t>
              </a:r>
              <a:endParaRPr lang="en-US" sz="1200" dirty="0"/>
            </a:p>
          </p:txBody>
        </p:sp>
        <p:sp>
          <p:nvSpPr>
            <p:cNvPr id="71" name="Rectangle 70"/>
            <p:cNvSpPr/>
            <p:nvPr/>
          </p:nvSpPr>
          <p:spPr>
            <a:xfrm>
              <a:off x="3750513" y="4705738"/>
              <a:ext cx="232773" cy="1860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900" dirty="0" smtClean="0">
                  <a:solidFill>
                    <a:prstClr val="black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EL</a:t>
              </a:r>
              <a:endParaRPr lang="en-US" sz="1200" dirty="0"/>
            </a:p>
          </p:txBody>
        </p:sp>
        <p:sp>
          <p:nvSpPr>
            <p:cNvPr id="72" name="Rectangle 71"/>
            <p:cNvSpPr/>
            <p:nvPr/>
          </p:nvSpPr>
          <p:spPr>
            <a:xfrm>
              <a:off x="3176234" y="4402165"/>
              <a:ext cx="217272" cy="1860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900" dirty="0" smtClean="0">
                  <a:solidFill>
                    <a:prstClr val="black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IT</a:t>
              </a:r>
              <a:endParaRPr lang="en-US" sz="1200" dirty="0"/>
            </a:p>
          </p:txBody>
        </p:sp>
        <p:sp>
          <p:nvSpPr>
            <p:cNvPr id="74" name="Rectangle 73"/>
            <p:cNvSpPr/>
            <p:nvPr/>
          </p:nvSpPr>
          <p:spPr>
            <a:xfrm>
              <a:off x="3106071" y="3645832"/>
              <a:ext cx="250857" cy="1860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900" dirty="0" smtClean="0">
                  <a:solidFill>
                    <a:prstClr val="black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DE</a:t>
              </a:r>
              <a:endParaRPr lang="en-US" sz="1200" dirty="0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2722902" y="3645832"/>
              <a:ext cx="244398" cy="1860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900" dirty="0" smtClean="0">
                  <a:solidFill>
                    <a:prstClr val="black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BE</a:t>
              </a:r>
              <a:endParaRPr lang="en-US" sz="1200" dirty="0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2829443" y="3493070"/>
              <a:ext cx="246982" cy="1860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900" dirty="0" smtClean="0">
                  <a:solidFill>
                    <a:prstClr val="black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NL</a:t>
              </a:r>
              <a:endParaRPr lang="en-US" sz="1200" dirty="0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2829442" y="3762649"/>
              <a:ext cx="246982" cy="1860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900" dirty="0" smtClean="0">
                  <a:solidFill>
                    <a:prstClr val="black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LU</a:t>
              </a:r>
              <a:endParaRPr lang="en-US" sz="1200" dirty="0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3635006" y="3600902"/>
              <a:ext cx="235357" cy="1860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900" dirty="0" smtClean="0">
                  <a:solidFill>
                    <a:prstClr val="black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PL</a:t>
              </a:r>
              <a:endParaRPr lang="en-US" sz="1200" dirty="0"/>
            </a:p>
          </p:txBody>
        </p:sp>
        <p:sp>
          <p:nvSpPr>
            <p:cNvPr id="79" name="Rectangle 78"/>
            <p:cNvSpPr/>
            <p:nvPr/>
          </p:nvSpPr>
          <p:spPr>
            <a:xfrm>
              <a:off x="3353858" y="3771635"/>
              <a:ext cx="240523" cy="1860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900" dirty="0" smtClean="0">
                  <a:solidFill>
                    <a:prstClr val="black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CS</a:t>
              </a:r>
              <a:endParaRPr lang="en-US" sz="1200" dirty="0"/>
            </a:p>
          </p:txBody>
        </p:sp>
        <p:sp>
          <p:nvSpPr>
            <p:cNvPr id="80" name="Rectangle 79"/>
            <p:cNvSpPr/>
            <p:nvPr/>
          </p:nvSpPr>
          <p:spPr>
            <a:xfrm>
              <a:off x="3633068" y="3870481"/>
              <a:ext cx="239231" cy="1860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900" dirty="0" smtClean="0">
                  <a:solidFill>
                    <a:prstClr val="black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SK</a:t>
              </a:r>
              <a:endParaRPr lang="en-US" sz="1200" dirty="0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3296066" y="3996285"/>
              <a:ext cx="248274" cy="1860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900" dirty="0" smtClean="0">
                  <a:solidFill>
                    <a:prstClr val="black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AT</a:t>
              </a:r>
              <a:endParaRPr lang="en-US" sz="1200" dirty="0"/>
            </a:p>
          </p:txBody>
        </p:sp>
        <p:sp>
          <p:nvSpPr>
            <p:cNvPr id="82" name="Rectangle 81"/>
            <p:cNvSpPr/>
            <p:nvPr/>
          </p:nvSpPr>
          <p:spPr>
            <a:xfrm>
              <a:off x="3842975" y="3295379"/>
              <a:ext cx="232773" cy="1860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900" dirty="0" smtClean="0">
                  <a:solidFill>
                    <a:prstClr val="black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LT</a:t>
              </a:r>
              <a:endParaRPr lang="en-US" sz="1200" dirty="0"/>
            </a:p>
          </p:txBody>
        </p:sp>
        <p:sp>
          <p:nvSpPr>
            <p:cNvPr id="83" name="Rectangle 82"/>
            <p:cNvSpPr/>
            <p:nvPr/>
          </p:nvSpPr>
          <p:spPr>
            <a:xfrm>
              <a:off x="3893016" y="3142617"/>
              <a:ext cx="240524" cy="1860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900" dirty="0" smtClean="0">
                  <a:solidFill>
                    <a:prstClr val="black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LV</a:t>
              </a:r>
              <a:endParaRPr lang="en-US" sz="1200" dirty="0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3920619" y="2989856"/>
              <a:ext cx="239231" cy="1860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900" dirty="0" smtClean="0">
                  <a:solidFill>
                    <a:prstClr val="black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EE</a:t>
              </a:r>
              <a:endParaRPr lang="en-US" sz="1200" dirty="0"/>
            </a:p>
          </p:txBody>
        </p:sp>
        <p:sp>
          <p:nvSpPr>
            <p:cNvPr id="85" name="Rectangle 84"/>
            <p:cNvSpPr/>
            <p:nvPr/>
          </p:nvSpPr>
          <p:spPr>
            <a:xfrm>
              <a:off x="3932890" y="2576501"/>
              <a:ext cx="214688" cy="1860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900" dirty="0" smtClean="0">
                  <a:solidFill>
                    <a:prstClr val="black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FI</a:t>
              </a:r>
              <a:endParaRPr lang="en-US" sz="1200" dirty="0"/>
            </a:p>
          </p:txBody>
        </p:sp>
        <p:sp>
          <p:nvSpPr>
            <p:cNvPr id="86" name="Rectangle 85"/>
            <p:cNvSpPr/>
            <p:nvPr/>
          </p:nvSpPr>
          <p:spPr>
            <a:xfrm>
              <a:off x="3364779" y="2953912"/>
              <a:ext cx="236648" cy="1860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900" dirty="0" smtClean="0">
                  <a:solidFill>
                    <a:prstClr val="black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SE</a:t>
              </a:r>
              <a:endParaRPr lang="en-US" sz="1200" dirty="0"/>
            </a:p>
          </p:txBody>
        </p:sp>
        <p:sp>
          <p:nvSpPr>
            <p:cNvPr id="87" name="Rectangle 86"/>
            <p:cNvSpPr/>
            <p:nvPr/>
          </p:nvSpPr>
          <p:spPr>
            <a:xfrm>
              <a:off x="3086804" y="3205520"/>
              <a:ext cx="253441" cy="1860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900" dirty="0" smtClean="0">
                  <a:solidFill>
                    <a:prstClr val="black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DK</a:t>
              </a:r>
              <a:endParaRPr lang="en-US" sz="1200" dirty="0"/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69CC4-ECEA-480D-BE49-34B63253310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588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2. BANK RESOLUTION: </a:t>
            </a:r>
            <a:r>
              <a:rPr lang="en-GB" b="1" dirty="0" smtClean="0"/>
              <a:t>GENERAL</a:t>
            </a:r>
            <a:r>
              <a:rPr lang="en-GB" dirty="0" smtClean="0"/>
              <a:t> </a:t>
            </a:r>
            <a:endParaRPr lang="en-US" b="1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22250" y="1351491"/>
            <a:ext cx="8591550" cy="430908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b="1" dirty="0">
                <a:solidFill>
                  <a:srgbClr val="0070C0"/>
                </a:solidFill>
                <a:ea typeface="+mj-ea"/>
                <a:cs typeface="+mj-cs"/>
              </a:rPr>
              <a:t>What? </a:t>
            </a:r>
          </a:p>
          <a:p>
            <a:r>
              <a:rPr lang="en-GB" u="sng" dirty="0">
                <a:ea typeface="+mj-ea"/>
                <a:cs typeface="+mj-cs"/>
              </a:rPr>
              <a:t>Restructuring</a:t>
            </a:r>
            <a:r>
              <a:rPr lang="en-GB" dirty="0">
                <a:ea typeface="+mj-ea"/>
                <a:cs typeface="+mj-cs"/>
              </a:rPr>
              <a:t> of a bank by a resolution authority through the use of </a:t>
            </a:r>
            <a:r>
              <a:rPr lang="en-GB" u="sng" dirty="0">
                <a:ea typeface="+mj-ea"/>
                <a:cs typeface="+mj-cs"/>
              </a:rPr>
              <a:t>resolution tools</a:t>
            </a:r>
          </a:p>
          <a:p>
            <a:endParaRPr lang="en-GB" b="1" dirty="0">
              <a:ea typeface="+mj-ea"/>
              <a:cs typeface="+mj-cs"/>
            </a:endParaRPr>
          </a:p>
          <a:p>
            <a:pPr marL="0" indent="0">
              <a:buNone/>
            </a:pPr>
            <a:r>
              <a:rPr lang="en-GB" b="1" dirty="0">
                <a:solidFill>
                  <a:srgbClr val="0070C0"/>
                </a:solidFill>
                <a:ea typeface="+mj-ea"/>
                <a:cs typeface="+mj-cs"/>
              </a:rPr>
              <a:t>Why?</a:t>
            </a:r>
          </a:p>
          <a:p>
            <a:r>
              <a:rPr lang="en-GB" dirty="0">
                <a:ea typeface="+mj-ea"/>
                <a:cs typeface="+mj-cs"/>
              </a:rPr>
              <a:t>In order to safeguard the </a:t>
            </a:r>
            <a:r>
              <a:rPr lang="en-GB" u="sng" dirty="0">
                <a:ea typeface="+mj-ea"/>
                <a:cs typeface="+mj-cs"/>
              </a:rPr>
              <a:t>public interest</a:t>
            </a:r>
          </a:p>
          <a:p>
            <a:endParaRPr lang="en-GB" b="1" dirty="0">
              <a:ea typeface="+mj-ea"/>
              <a:cs typeface="+mj-cs"/>
            </a:endParaRPr>
          </a:p>
          <a:p>
            <a:pPr marL="0" indent="0">
              <a:buNone/>
            </a:pPr>
            <a:r>
              <a:rPr lang="en-GB" b="1" dirty="0">
                <a:solidFill>
                  <a:srgbClr val="0070C0"/>
                </a:solidFill>
                <a:ea typeface="+mj-ea"/>
                <a:cs typeface="+mj-cs"/>
              </a:rPr>
              <a:t>When?</a:t>
            </a:r>
          </a:p>
          <a:p>
            <a:r>
              <a:rPr lang="en-GB" dirty="0">
                <a:ea typeface="+mj-ea"/>
                <a:cs typeface="+mj-cs"/>
              </a:rPr>
              <a:t>Authorities determine that a bank is </a:t>
            </a:r>
            <a:r>
              <a:rPr lang="en-GB" u="sng" dirty="0">
                <a:ea typeface="+mj-ea"/>
                <a:cs typeface="+mj-cs"/>
              </a:rPr>
              <a:t>failing or likely to fail</a:t>
            </a:r>
          </a:p>
          <a:p>
            <a:r>
              <a:rPr lang="en-GB" dirty="0">
                <a:ea typeface="+mj-ea"/>
                <a:cs typeface="+mj-cs"/>
              </a:rPr>
              <a:t>There is </a:t>
            </a:r>
            <a:r>
              <a:rPr lang="en-GB" u="sng" dirty="0">
                <a:ea typeface="+mj-ea"/>
                <a:cs typeface="+mj-cs"/>
              </a:rPr>
              <a:t>no other supervisory or private sector intervention </a:t>
            </a:r>
            <a:r>
              <a:rPr lang="en-GB" dirty="0">
                <a:ea typeface="+mj-ea"/>
                <a:cs typeface="+mj-cs"/>
              </a:rPr>
              <a:t>that can restore the institution to viability within a short timeframe </a:t>
            </a:r>
          </a:p>
          <a:p>
            <a:r>
              <a:rPr lang="en-GB" u="sng" dirty="0">
                <a:ea typeface="+mj-ea"/>
                <a:cs typeface="+mj-cs"/>
              </a:rPr>
              <a:t>Normal insolvency proceedings</a:t>
            </a:r>
            <a:r>
              <a:rPr lang="en-GB" dirty="0">
                <a:ea typeface="+mj-ea"/>
                <a:cs typeface="+mj-cs"/>
              </a:rPr>
              <a:t> </a:t>
            </a:r>
            <a:r>
              <a:rPr lang="en-GB" dirty="0" smtClean="0">
                <a:ea typeface="+mj-ea"/>
                <a:cs typeface="+mj-cs"/>
              </a:rPr>
              <a:t>(liquidation) would not satisfy the public interest to the same extent as resolution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69CC4-ECEA-480D-BE49-34B63253310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94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2. BANK RESOLUTION: </a:t>
            </a:r>
            <a:r>
              <a:rPr lang="en-GB" b="1" dirty="0" smtClean="0"/>
              <a:t>OBJECTIVES AND TOOLS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69CC4-ECEA-480D-BE49-34B632533102}" type="slidenum">
              <a:rPr lang="en-US" smtClean="0"/>
              <a:t>6</a:t>
            </a:fld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1365523" y="1599747"/>
            <a:ext cx="6498317" cy="1845479"/>
            <a:chOff x="1672243" y="1509039"/>
            <a:chExt cx="5219037" cy="1845479"/>
          </a:xfrm>
        </p:grpSpPr>
        <p:sp>
          <p:nvSpPr>
            <p:cNvPr id="10" name="TextBox 9"/>
            <p:cNvSpPr txBox="1"/>
            <p:nvPr/>
          </p:nvSpPr>
          <p:spPr>
            <a:xfrm>
              <a:off x="1672765" y="1877190"/>
              <a:ext cx="5218515" cy="1477328"/>
            </a:xfrm>
            <a:prstGeom prst="rect">
              <a:avLst/>
            </a:prstGeom>
            <a:ln>
              <a:solidFill>
                <a:srgbClr val="FFD653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108000" rIns="36000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>
                <a:spcAft>
                  <a:spcPts val="300"/>
                </a:spcAft>
                <a:defRPr/>
              </a:pPr>
              <a:r>
                <a:rPr lang="en-US" sz="1600" b="1" kern="0" dirty="0" smtClean="0">
                  <a:solidFill>
                    <a:schemeClr val="tx1"/>
                  </a:solidFill>
                  <a:latin typeface="Calibri Light" panose="020F0302020204030204" pitchFamily="34" charset="0"/>
                  <a:cs typeface="Arial" panose="020B0604020202020204" pitchFamily="34" charset="0"/>
                </a:rPr>
                <a:t>1. </a:t>
              </a:r>
              <a:r>
                <a:rPr lang="en-US" sz="1600" kern="0" dirty="0" smtClean="0">
                  <a:solidFill>
                    <a:schemeClr val="tx1"/>
                  </a:solidFill>
                  <a:latin typeface="Calibri Light" panose="020F0302020204030204" pitchFamily="34" charset="0"/>
                  <a:cs typeface="Arial" panose="020B0604020202020204" pitchFamily="34" charset="0"/>
                </a:rPr>
                <a:t>Ensure the continuity of critical functions</a:t>
              </a:r>
              <a:endParaRPr lang="en-US" sz="1600" kern="0" dirty="0">
                <a:solidFill>
                  <a:schemeClr val="tx1"/>
                </a:solidFill>
                <a:latin typeface="Calibri Light" panose="020F0302020204030204" pitchFamily="34" charset="0"/>
                <a:cs typeface="Arial" panose="020B0604020202020204" pitchFamily="34" charset="0"/>
              </a:endParaRPr>
            </a:p>
            <a:p>
              <a:pPr defTabSz="914400">
                <a:spcAft>
                  <a:spcPts val="300"/>
                </a:spcAft>
                <a:defRPr/>
              </a:pPr>
              <a:r>
                <a:rPr lang="en-US" sz="1600" b="1" kern="0" dirty="0" smtClean="0">
                  <a:solidFill>
                    <a:schemeClr val="tx1"/>
                  </a:solidFill>
                  <a:latin typeface="Calibri Light" panose="020F0302020204030204" pitchFamily="34" charset="0"/>
                  <a:cs typeface="Arial" panose="020B0604020202020204" pitchFamily="34" charset="0"/>
                </a:rPr>
                <a:t>2. </a:t>
              </a:r>
              <a:r>
                <a:rPr lang="en-US" sz="1600" kern="0" dirty="0" smtClean="0">
                  <a:solidFill>
                    <a:schemeClr val="tx1"/>
                  </a:solidFill>
                  <a:latin typeface="Calibri Light" panose="020F0302020204030204" pitchFamily="34" charset="0"/>
                  <a:cs typeface="Arial" panose="020B0604020202020204" pitchFamily="34" charset="0"/>
                </a:rPr>
                <a:t>Avoid significant adverse effects on financial stability</a:t>
              </a:r>
            </a:p>
            <a:p>
              <a:pPr defTabSz="914400">
                <a:spcAft>
                  <a:spcPts val="300"/>
                </a:spcAft>
                <a:defRPr/>
              </a:pPr>
              <a:r>
                <a:rPr lang="en-US" sz="1600" b="1" kern="0" dirty="0" smtClean="0">
                  <a:solidFill>
                    <a:schemeClr val="tx1"/>
                  </a:solidFill>
                  <a:latin typeface="Calibri Light" panose="020F0302020204030204" pitchFamily="34" charset="0"/>
                  <a:cs typeface="Arial" panose="020B0604020202020204" pitchFamily="34" charset="0"/>
                </a:rPr>
                <a:t>3. </a:t>
              </a:r>
              <a:r>
                <a:rPr lang="en-US" sz="1600" kern="0" dirty="0" smtClean="0">
                  <a:solidFill>
                    <a:schemeClr val="tx1"/>
                  </a:solidFill>
                  <a:latin typeface="Calibri Light" panose="020F0302020204030204" pitchFamily="34" charset="0"/>
                  <a:cs typeface="Arial" panose="020B0604020202020204" pitchFamily="34" charset="0"/>
                </a:rPr>
                <a:t>Protect public funds</a:t>
              </a:r>
              <a:endParaRPr lang="en-US" sz="1600" kern="0" dirty="0">
                <a:solidFill>
                  <a:schemeClr val="tx1"/>
                </a:solidFill>
                <a:latin typeface="Calibri Light" panose="020F0302020204030204" pitchFamily="34" charset="0"/>
                <a:cs typeface="Arial" panose="020B0604020202020204" pitchFamily="34" charset="0"/>
              </a:endParaRPr>
            </a:p>
            <a:p>
              <a:pPr defTabSz="914400">
                <a:spcAft>
                  <a:spcPts val="300"/>
                </a:spcAft>
                <a:defRPr/>
              </a:pPr>
              <a:r>
                <a:rPr lang="en-US" sz="1600" b="1" kern="0" dirty="0" smtClean="0">
                  <a:solidFill>
                    <a:schemeClr val="tx1"/>
                  </a:solidFill>
                  <a:latin typeface="Calibri Light" panose="020F0302020204030204" pitchFamily="34" charset="0"/>
                  <a:cs typeface="Arial" panose="020B0604020202020204" pitchFamily="34" charset="0"/>
                </a:rPr>
                <a:t>4. </a:t>
              </a:r>
              <a:r>
                <a:rPr lang="en-US" sz="1600" kern="0" dirty="0" smtClean="0">
                  <a:solidFill>
                    <a:schemeClr val="tx1"/>
                  </a:solidFill>
                  <a:latin typeface="Calibri Light" panose="020F0302020204030204" pitchFamily="34" charset="0"/>
                  <a:cs typeface="Arial" panose="020B0604020202020204" pitchFamily="34" charset="0"/>
                </a:rPr>
                <a:t>Protect covered depositors and investors</a:t>
              </a:r>
              <a:endParaRPr lang="en-US" sz="1600" kern="0" dirty="0">
                <a:solidFill>
                  <a:schemeClr val="tx1"/>
                </a:solidFill>
                <a:latin typeface="Calibri Light" panose="020F0302020204030204" pitchFamily="34" charset="0"/>
                <a:cs typeface="Arial" panose="020B0604020202020204" pitchFamily="34" charset="0"/>
              </a:endParaRPr>
            </a:p>
            <a:p>
              <a:pPr defTabSz="914400">
                <a:spcAft>
                  <a:spcPts val="300"/>
                </a:spcAft>
                <a:defRPr/>
              </a:pPr>
              <a:r>
                <a:rPr lang="en-US" sz="1600" b="1" kern="0" dirty="0" smtClean="0">
                  <a:solidFill>
                    <a:schemeClr val="tx1"/>
                  </a:solidFill>
                  <a:latin typeface="Calibri Light" panose="020F0302020204030204" pitchFamily="34" charset="0"/>
                  <a:cs typeface="Arial" panose="020B0604020202020204" pitchFamily="34" charset="0"/>
                </a:rPr>
                <a:t>5. </a:t>
              </a:r>
              <a:r>
                <a:rPr lang="en-US" sz="1600" kern="0" dirty="0" smtClean="0">
                  <a:solidFill>
                    <a:schemeClr val="tx1"/>
                  </a:solidFill>
                  <a:latin typeface="Calibri Light" panose="020F0302020204030204" pitchFamily="34" charset="0"/>
                  <a:cs typeface="Arial" panose="020B0604020202020204" pitchFamily="34" charset="0"/>
                </a:rPr>
                <a:t>Protect clients funds and assets</a:t>
              </a:r>
            </a:p>
          </p:txBody>
        </p:sp>
        <p:sp>
          <p:nvSpPr>
            <p:cNvPr id="11" name="TextBox 9"/>
            <p:cNvSpPr txBox="1"/>
            <p:nvPr/>
          </p:nvSpPr>
          <p:spPr>
            <a:xfrm>
              <a:off x="1672243" y="1509039"/>
              <a:ext cx="5218515" cy="369332"/>
            </a:xfrm>
            <a:prstGeom prst="rect">
              <a:avLst/>
            </a:prstGeom>
            <a:solidFill>
              <a:srgbClr val="FFD653"/>
            </a:solidFill>
            <a:ln>
              <a:solidFill>
                <a:srgbClr val="FFD653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36000" rIns="36000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>
                <a:defRPr/>
              </a:pPr>
              <a:r>
                <a:rPr lang="en-US" b="1" kern="0" dirty="0" smtClean="0">
                  <a:solidFill>
                    <a:srgbClr val="0070C0"/>
                  </a:solidFill>
                  <a:latin typeface="Calibri Light" panose="020F0302020204030204" pitchFamily="34" charset="0"/>
                  <a:cs typeface="Arial" panose="020B0604020202020204" pitchFamily="34" charset="0"/>
                </a:rPr>
                <a:t>Five Resolution Objectives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365523" y="3699660"/>
            <a:ext cx="6498317" cy="2213737"/>
            <a:chOff x="917807" y="3347431"/>
            <a:chExt cx="7128665" cy="2213737"/>
          </a:xfrm>
        </p:grpSpPr>
        <p:grpSp>
          <p:nvGrpSpPr>
            <p:cNvPr id="13" name="Group 12"/>
            <p:cNvGrpSpPr/>
            <p:nvPr/>
          </p:nvGrpSpPr>
          <p:grpSpPr>
            <a:xfrm>
              <a:off x="917807" y="3347431"/>
              <a:ext cx="7128665" cy="2213737"/>
              <a:chOff x="791141" y="3805969"/>
              <a:chExt cx="8149135" cy="2213737"/>
            </a:xfrm>
          </p:grpSpPr>
          <p:sp>
            <p:nvSpPr>
              <p:cNvPr id="15" name="TextBox 9"/>
              <p:cNvSpPr txBox="1"/>
              <p:nvPr/>
            </p:nvSpPr>
            <p:spPr>
              <a:xfrm>
                <a:off x="791141" y="4334629"/>
                <a:ext cx="8149135" cy="1685077"/>
              </a:xfrm>
              <a:prstGeom prst="rect">
                <a:avLst/>
              </a:prstGeom>
              <a:ln>
                <a:solidFill>
                  <a:srgbClr val="FFD653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lIns="108000" rIns="36000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16000" indent="-216000" defTabSz="914400">
                  <a:spcAft>
                    <a:spcPts val="300"/>
                  </a:spcAft>
                  <a:buFont typeface="+mj-lt"/>
                  <a:buAutoNum type="arabicPeriod"/>
                  <a:defRPr/>
                </a:pPr>
                <a:r>
                  <a:rPr lang="en-GB" sz="1600" b="1" kern="0" dirty="0" smtClean="0">
                    <a:solidFill>
                      <a:schemeClr val="tx1"/>
                    </a:solidFill>
                    <a:latin typeface="Calibri Light" panose="020F0302020204030204" pitchFamily="34" charset="0"/>
                    <a:cs typeface="Arial" panose="020B0604020202020204" pitchFamily="34" charset="0"/>
                  </a:rPr>
                  <a:t>Sale </a:t>
                </a:r>
                <a:r>
                  <a:rPr lang="en-GB" sz="1600" b="1" kern="0" dirty="0">
                    <a:solidFill>
                      <a:schemeClr val="tx1"/>
                    </a:solidFill>
                    <a:latin typeface="Calibri Light" panose="020F0302020204030204" pitchFamily="34" charset="0"/>
                    <a:cs typeface="Arial" panose="020B0604020202020204" pitchFamily="34" charset="0"/>
                  </a:rPr>
                  <a:t>of business </a:t>
                </a:r>
                <a:r>
                  <a:rPr lang="en-GB" sz="1600" kern="0" dirty="0" smtClean="0">
                    <a:solidFill>
                      <a:schemeClr val="tx1"/>
                    </a:solidFill>
                    <a:latin typeface="Calibri Light" panose="020F0302020204030204" pitchFamily="34" charset="0"/>
                    <a:cs typeface="Arial" panose="020B0604020202020204" pitchFamily="34" charset="0"/>
                  </a:rPr>
                  <a:t>- (partly) dispose the </a:t>
                </a:r>
                <a:r>
                  <a:rPr lang="en-GB" sz="1600" kern="0" dirty="0">
                    <a:solidFill>
                      <a:schemeClr val="tx1"/>
                    </a:solidFill>
                    <a:latin typeface="Calibri Light" panose="020F0302020204030204" pitchFamily="34" charset="0"/>
                    <a:cs typeface="Arial" panose="020B0604020202020204" pitchFamily="34" charset="0"/>
                  </a:rPr>
                  <a:t>entity’s assets or </a:t>
                </a:r>
                <a:r>
                  <a:rPr lang="en-GB" sz="1600" kern="0" dirty="0" smtClean="0">
                    <a:solidFill>
                      <a:schemeClr val="tx1"/>
                    </a:solidFill>
                    <a:latin typeface="Calibri Light" panose="020F0302020204030204" pitchFamily="34" charset="0"/>
                    <a:cs typeface="Arial" panose="020B0604020202020204" pitchFamily="34" charset="0"/>
                  </a:rPr>
                  <a:t>liabilities </a:t>
                </a:r>
                <a:endParaRPr lang="en-GB" sz="1600" kern="0" dirty="0">
                  <a:solidFill>
                    <a:schemeClr val="tx1"/>
                  </a:solidFill>
                  <a:latin typeface="Calibri Light" panose="020F0302020204030204" pitchFamily="34" charset="0"/>
                  <a:cs typeface="Arial" panose="020B0604020202020204" pitchFamily="34" charset="0"/>
                </a:endParaRPr>
              </a:p>
              <a:p>
                <a:pPr marL="216000" indent="-216000" defTabSz="914400">
                  <a:spcAft>
                    <a:spcPts val="300"/>
                  </a:spcAft>
                  <a:buFont typeface="+mj-lt"/>
                  <a:buAutoNum type="arabicPeriod"/>
                  <a:defRPr/>
                </a:pPr>
                <a:r>
                  <a:rPr lang="en-GB" sz="1600" b="1" kern="0" dirty="0">
                    <a:solidFill>
                      <a:schemeClr val="tx1"/>
                    </a:solidFill>
                    <a:latin typeface="Calibri Light" panose="020F0302020204030204" pitchFamily="34" charset="0"/>
                    <a:cs typeface="Arial" panose="020B0604020202020204" pitchFamily="34" charset="0"/>
                  </a:rPr>
                  <a:t>Bridge bank </a:t>
                </a:r>
                <a:r>
                  <a:rPr lang="en-GB" sz="1600" kern="0" dirty="0" smtClean="0">
                    <a:solidFill>
                      <a:schemeClr val="tx1"/>
                    </a:solidFill>
                    <a:latin typeface="Calibri Light" panose="020F0302020204030204" pitchFamily="34" charset="0"/>
                    <a:cs typeface="Arial" panose="020B0604020202020204" pitchFamily="34" charset="0"/>
                  </a:rPr>
                  <a:t>- transfer (parts of) </a:t>
                </a:r>
                <a:r>
                  <a:rPr lang="en-GB" sz="1600" kern="0" dirty="0">
                    <a:solidFill>
                      <a:schemeClr val="tx1"/>
                    </a:solidFill>
                    <a:latin typeface="Calibri Light" panose="020F0302020204030204" pitchFamily="34" charset="0"/>
                    <a:cs typeface="Arial" panose="020B0604020202020204" pitchFamily="34" charset="0"/>
                  </a:rPr>
                  <a:t>the business </a:t>
                </a:r>
                <a:r>
                  <a:rPr lang="en-GB" sz="1600" kern="0" dirty="0" smtClean="0">
                    <a:solidFill>
                      <a:schemeClr val="tx1"/>
                    </a:solidFill>
                    <a:latin typeface="Calibri Light" panose="020F0302020204030204" pitchFamily="34" charset="0"/>
                    <a:cs typeface="Arial" panose="020B0604020202020204" pitchFamily="34" charset="0"/>
                  </a:rPr>
                  <a:t>to a </a:t>
                </a:r>
                <a:r>
                  <a:rPr lang="en-GB" sz="1600" kern="0" dirty="0">
                    <a:solidFill>
                      <a:schemeClr val="tx1"/>
                    </a:solidFill>
                    <a:latin typeface="Calibri Light" panose="020F0302020204030204" pitchFamily="34" charset="0"/>
                    <a:cs typeface="Arial" panose="020B0604020202020204" pitchFamily="34" charset="0"/>
                  </a:rPr>
                  <a:t>temporary entity</a:t>
                </a:r>
              </a:p>
              <a:p>
                <a:pPr marL="216000" indent="-216000" defTabSz="914400">
                  <a:spcAft>
                    <a:spcPts val="300"/>
                  </a:spcAft>
                  <a:buFont typeface="+mj-lt"/>
                  <a:buAutoNum type="arabicPeriod"/>
                  <a:defRPr/>
                </a:pPr>
                <a:r>
                  <a:rPr lang="en-GB" sz="1600" b="1" kern="0" dirty="0">
                    <a:solidFill>
                      <a:schemeClr val="tx1"/>
                    </a:solidFill>
                    <a:latin typeface="Calibri Light" panose="020F0302020204030204" pitchFamily="34" charset="0"/>
                    <a:cs typeface="Arial" panose="020B0604020202020204" pitchFamily="34" charset="0"/>
                  </a:rPr>
                  <a:t>Asset separation </a:t>
                </a:r>
                <a:r>
                  <a:rPr lang="en-GB" sz="1600" kern="0" dirty="0" smtClean="0">
                    <a:solidFill>
                      <a:schemeClr val="tx1"/>
                    </a:solidFill>
                    <a:latin typeface="Calibri Light" panose="020F0302020204030204" pitchFamily="34" charset="0"/>
                    <a:cs typeface="Arial" panose="020B0604020202020204" pitchFamily="34" charset="0"/>
                  </a:rPr>
                  <a:t>- transfer assets </a:t>
                </a:r>
                <a:r>
                  <a:rPr lang="en-GB" sz="1600" kern="0" dirty="0">
                    <a:solidFill>
                      <a:schemeClr val="tx1"/>
                    </a:solidFill>
                    <a:latin typeface="Calibri Light" panose="020F0302020204030204" pitchFamily="34" charset="0"/>
                    <a:cs typeface="Arial" panose="020B0604020202020204" pitchFamily="34" charset="0"/>
                  </a:rPr>
                  <a:t>of which </a:t>
                </a:r>
                <a:r>
                  <a:rPr lang="en-GB" sz="1600" kern="0" dirty="0" smtClean="0">
                    <a:solidFill>
                      <a:schemeClr val="tx1"/>
                    </a:solidFill>
                    <a:latin typeface="Calibri Light" panose="020F0302020204030204" pitchFamily="34" charset="0"/>
                    <a:cs typeface="Arial" panose="020B0604020202020204" pitchFamily="34" charset="0"/>
                  </a:rPr>
                  <a:t>liquidation could </a:t>
                </a:r>
                <a:r>
                  <a:rPr lang="en-GB" sz="1600" kern="0" dirty="0">
                    <a:solidFill>
                      <a:schemeClr val="tx1"/>
                    </a:solidFill>
                    <a:latin typeface="Calibri Light" panose="020F0302020204030204" pitchFamily="34" charset="0"/>
                    <a:cs typeface="Arial" panose="020B0604020202020204" pitchFamily="34" charset="0"/>
                  </a:rPr>
                  <a:t>cause market disruption </a:t>
                </a:r>
                <a:r>
                  <a:rPr lang="en-GB" sz="1600" kern="0" dirty="0" smtClean="0">
                    <a:solidFill>
                      <a:schemeClr val="tx1"/>
                    </a:solidFill>
                    <a:latin typeface="Calibri Light" panose="020F0302020204030204" pitchFamily="34" charset="0"/>
                    <a:cs typeface="Arial" panose="020B0604020202020204" pitchFamily="34" charset="0"/>
                  </a:rPr>
                  <a:t>to </a:t>
                </a:r>
                <a:r>
                  <a:rPr lang="en-GB" sz="1600" kern="0" dirty="0">
                    <a:solidFill>
                      <a:schemeClr val="tx1"/>
                    </a:solidFill>
                    <a:latin typeface="Calibri Light" panose="020F0302020204030204" pitchFamily="34" charset="0"/>
                    <a:cs typeface="Arial" panose="020B0604020202020204" pitchFamily="34" charset="0"/>
                  </a:rPr>
                  <a:t>an asset management vehicle</a:t>
                </a:r>
              </a:p>
              <a:p>
                <a:pPr marL="216000" indent="-216000" defTabSz="914400">
                  <a:spcAft>
                    <a:spcPts val="300"/>
                  </a:spcAft>
                  <a:buFont typeface="+mj-lt"/>
                  <a:buAutoNum type="arabicPeriod"/>
                  <a:defRPr/>
                </a:pPr>
                <a:r>
                  <a:rPr lang="en-GB" sz="1600" b="1" kern="0" dirty="0">
                    <a:solidFill>
                      <a:schemeClr val="tx1"/>
                    </a:solidFill>
                    <a:latin typeface="Calibri Light" panose="020F0302020204030204" pitchFamily="34" charset="0"/>
                    <a:cs typeface="Arial" panose="020B0604020202020204" pitchFamily="34" charset="0"/>
                  </a:rPr>
                  <a:t>Bail-in </a:t>
                </a:r>
                <a:r>
                  <a:rPr lang="en-GB" sz="1600" kern="0" dirty="0" smtClean="0">
                    <a:solidFill>
                      <a:schemeClr val="tx1"/>
                    </a:solidFill>
                    <a:latin typeface="Calibri Light" panose="020F0302020204030204" pitchFamily="34" charset="0"/>
                    <a:cs typeface="Arial" panose="020B0604020202020204" pitchFamily="34" charset="0"/>
                  </a:rPr>
                  <a:t>- write down or convert equity </a:t>
                </a:r>
                <a:r>
                  <a:rPr lang="en-GB" sz="1600" kern="0" dirty="0">
                    <a:solidFill>
                      <a:schemeClr val="tx1"/>
                    </a:solidFill>
                    <a:latin typeface="Calibri Light" panose="020F0302020204030204" pitchFamily="34" charset="0"/>
                    <a:cs typeface="Arial" panose="020B0604020202020204" pitchFamily="34" charset="0"/>
                  </a:rPr>
                  <a:t>and </a:t>
                </a:r>
                <a:r>
                  <a:rPr lang="en-GB" sz="1600" kern="0" dirty="0" smtClean="0">
                    <a:solidFill>
                      <a:schemeClr val="tx1"/>
                    </a:solidFill>
                    <a:latin typeface="Calibri Light" panose="020F0302020204030204" pitchFamily="34" charset="0"/>
                    <a:cs typeface="Arial" panose="020B0604020202020204" pitchFamily="34" charset="0"/>
                  </a:rPr>
                  <a:t>debt, placing the burden on shareholders and creditors of the bank rather </a:t>
                </a:r>
                <a:r>
                  <a:rPr lang="en-GB" sz="1600" kern="0" dirty="0">
                    <a:solidFill>
                      <a:schemeClr val="tx1"/>
                    </a:solidFill>
                    <a:latin typeface="Calibri Light" panose="020F0302020204030204" pitchFamily="34" charset="0"/>
                    <a:cs typeface="Arial" panose="020B0604020202020204" pitchFamily="34" charset="0"/>
                  </a:rPr>
                  <a:t>than on the public</a:t>
                </a:r>
              </a:p>
            </p:txBody>
          </p:sp>
          <p:sp>
            <p:nvSpPr>
              <p:cNvPr id="16" name="Isosceles Triangle 15"/>
              <p:cNvSpPr/>
              <p:nvPr/>
            </p:nvSpPr>
            <p:spPr>
              <a:xfrm>
                <a:off x="791142" y="3805969"/>
                <a:ext cx="8149134" cy="519624"/>
              </a:xfrm>
              <a:prstGeom prst="triangle">
                <a:avLst>
                  <a:gd name="adj" fmla="val 50090"/>
                </a:avLst>
              </a:prstGeom>
              <a:solidFill>
                <a:srgbClr val="FFD653"/>
              </a:solidFill>
              <a:ln>
                <a:solidFill>
                  <a:srgbClr val="FFD653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Calibri Light" panose="020F0302020204030204" pitchFamily="34" charset="0"/>
                </a:endParaRPr>
              </a:p>
            </p:txBody>
          </p:sp>
        </p:grpSp>
        <p:sp>
          <p:nvSpPr>
            <p:cNvPr id="14" name="TextBox 9"/>
            <p:cNvSpPr txBox="1"/>
            <p:nvPr/>
          </p:nvSpPr>
          <p:spPr>
            <a:xfrm>
              <a:off x="3231600" y="3555197"/>
              <a:ext cx="2528807" cy="288000"/>
            </a:xfrm>
            <a:prstGeom prst="rect">
              <a:avLst/>
            </a:prstGeom>
            <a:solidFill>
              <a:srgbClr val="FFD653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36000" rIns="36000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>
                <a:defRPr/>
              </a:pPr>
              <a:r>
                <a:rPr lang="en-US" kern="0" dirty="0" smtClean="0">
                  <a:solidFill>
                    <a:srgbClr val="0070C0"/>
                  </a:solidFill>
                  <a:latin typeface="Calibri Light" panose="020F03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b="1" kern="0" dirty="0" smtClean="0">
                  <a:solidFill>
                    <a:srgbClr val="0070C0"/>
                  </a:solidFill>
                  <a:latin typeface="Calibri Light" panose="020F0302020204030204" pitchFamily="34" charset="0"/>
                  <a:cs typeface="Arial" panose="020B0604020202020204" pitchFamily="34" charset="0"/>
                </a:rPr>
                <a:t>Four Resolution Tools</a:t>
              </a:r>
              <a:endParaRPr lang="en-US" kern="0" dirty="0" smtClean="0">
                <a:solidFill>
                  <a:srgbClr val="0070C0"/>
                </a:solidFill>
                <a:latin typeface="Calibri Light" panose="020F03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/>
          <a:srcRect t="3588"/>
          <a:stretch/>
        </p:blipFill>
        <p:spPr>
          <a:xfrm>
            <a:off x="27125" y="4574996"/>
            <a:ext cx="1233433" cy="105770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806" y="2076536"/>
            <a:ext cx="887435" cy="982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206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63"/>
          <p:cNvGrpSpPr/>
          <p:nvPr/>
        </p:nvGrpSpPr>
        <p:grpSpPr>
          <a:xfrm>
            <a:off x="3355205" y="2234776"/>
            <a:ext cx="2357532" cy="1544638"/>
            <a:chOff x="3355205" y="2234776"/>
            <a:chExt cx="2357532" cy="1544638"/>
          </a:xfrm>
        </p:grpSpPr>
        <p:sp>
          <p:nvSpPr>
            <p:cNvPr id="23" name="Freeform 7"/>
            <p:cNvSpPr>
              <a:spLocks/>
            </p:cNvSpPr>
            <p:nvPr/>
          </p:nvSpPr>
          <p:spPr bwMode="auto">
            <a:xfrm>
              <a:off x="3355205" y="2234776"/>
              <a:ext cx="941388" cy="1544638"/>
            </a:xfrm>
            <a:custGeom>
              <a:avLst/>
              <a:gdLst>
                <a:gd name="T0" fmla="*/ 159 w 250"/>
                <a:gd name="T1" fmla="*/ 343 h 410"/>
                <a:gd name="T2" fmla="*/ 202 w 250"/>
                <a:gd name="T3" fmla="*/ 407 h 410"/>
                <a:gd name="T4" fmla="*/ 250 w 250"/>
                <a:gd name="T5" fmla="*/ 346 h 410"/>
                <a:gd name="T6" fmla="*/ 53 w 250"/>
                <a:gd name="T7" fmla="*/ 0 h 410"/>
                <a:gd name="T8" fmla="*/ 79 w 250"/>
                <a:gd name="T9" fmla="*/ 71 h 410"/>
                <a:gd name="T10" fmla="*/ 0 w 250"/>
                <a:gd name="T11" fmla="*/ 74 h 410"/>
                <a:gd name="T12" fmla="*/ 159 w 250"/>
                <a:gd name="T13" fmla="*/ 343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0" h="410">
                  <a:moveTo>
                    <a:pt x="159" y="343"/>
                  </a:moveTo>
                  <a:cubicBezTo>
                    <a:pt x="171" y="364"/>
                    <a:pt x="194" y="405"/>
                    <a:pt x="202" y="407"/>
                  </a:cubicBezTo>
                  <a:cubicBezTo>
                    <a:pt x="212" y="410"/>
                    <a:pt x="239" y="364"/>
                    <a:pt x="250" y="346"/>
                  </a:cubicBezTo>
                  <a:cubicBezTo>
                    <a:pt x="250" y="208"/>
                    <a:pt x="179" y="74"/>
                    <a:pt x="53" y="0"/>
                  </a:cubicBezTo>
                  <a:cubicBezTo>
                    <a:pt x="63" y="20"/>
                    <a:pt x="83" y="64"/>
                    <a:pt x="79" y="71"/>
                  </a:cubicBezTo>
                  <a:cubicBezTo>
                    <a:pt x="73" y="81"/>
                    <a:pt x="0" y="74"/>
                    <a:pt x="0" y="74"/>
                  </a:cubicBezTo>
                  <a:cubicBezTo>
                    <a:pt x="101" y="130"/>
                    <a:pt x="158" y="235"/>
                    <a:pt x="159" y="343"/>
                  </a:cubicBezTo>
                  <a:close/>
                </a:path>
              </a:pathLst>
            </a:custGeom>
            <a:gradFill>
              <a:gsLst>
                <a:gs pos="24000">
                  <a:srgbClr val="BD912D"/>
                </a:gs>
                <a:gs pos="84000">
                  <a:srgbClr val="FFE62B"/>
                </a:gs>
              </a:gsLst>
              <a:lin ang="4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4252003" y="2440622"/>
              <a:ext cx="1460734" cy="6832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GB" sz="1600" b="1" dirty="0" smtClean="0">
                  <a:latin typeface="Calibri Light" panose="020F0302020204030204" pitchFamily="34" charset="0"/>
                </a:rPr>
                <a:t>If not</a:t>
              </a:r>
              <a:r>
                <a:rPr lang="en-GB" sz="1600" dirty="0" smtClean="0">
                  <a:latin typeface="Calibri Light" panose="020F0302020204030204" pitchFamily="34" charset="0"/>
                </a:rPr>
                <a:t>, decide on </a:t>
              </a:r>
              <a:r>
                <a:rPr lang="en-GB" sz="1600" b="1" dirty="0" smtClean="0">
                  <a:latin typeface="Calibri Light" panose="020F0302020204030204" pitchFamily="34" charset="0"/>
                </a:rPr>
                <a:t>resolution strategy</a:t>
              </a:r>
              <a:endParaRPr lang="en-GB" sz="1400" b="1" dirty="0">
                <a:latin typeface="Calibri Light" panose="020F03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2. BANK RESOLUTION: </a:t>
            </a:r>
            <a:r>
              <a:rPr lang="en-US" altLang="en-US" b="1" dirty="0" smtClean="0"/>
              <a:t>PLANNING</a:t>
            </a:r>
            <a:endParaRPr lang="en-GB" b="1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69CC4-ECEA-480D-BE49-34B632533102}" type="slidenum">
              <a:rPr lang="en-US" smtClean="0"/>
              <a:t>7</a:t>
            </a:fld>
            <a:endParaRPr lang="en-US"/>
          </a:p>
        </p:txBody>
      </p:sp>
      <p:grpSp>
        <p:nvGrpSpPr>
          <p:cNvPr id="63" name="Group 62"/>
          <p:cNvGrpSpPr/>
          <p:nvPr/>
        </p:nvGrpSpPr>
        <p:grpSpPr>
          <a:xfrm>
            <a:off x="2051867" y="1273197"/>
            <a:ext cx="1714373" cy="1260030"/>
            <a:chOff x="2051867" y="1263671"/>
            <a:chExt cx="1714373" cy="1260030"/>
          </a:xfrm>
        </p:grpSpPr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2051867" y="1939501"/>
              <a:ext cx="1635125" cy="584200"/>
            </a:xfrm>
            <a:custGeom>
              <a:avLst/>
              <a:gdLst>
                <a:gd name="T0" fmla="*/ 350 w 434"/>
                <a:gd name="T1" fmla="*/ 152 h 155"/>
                <a:gd name="T2" fmla="*/ 427 w 434"/>
                <a:gd name="T3" fmla="*/ 147 h 155"/>
                <a:gd name="T4" fmla="*/ 398 w 434"/>
                <a:gd name="T5" fmla="*/ 75 h 155"/>
                <a:gd name="T6" fmla="*/ 0 w 434"/>
                <a:gd name="T7" fmla="*/ 71 h 155"/>
                <a:gd name="T8" fmla="*/ 75 w 434"/>
                <a:gd name="T9" fmla="*/ 85 h 155"/>
                <a:gd name="T10" fmla="*/ 38 w 434"/>
                <a:gd name="T11" fmla="*/ 155 h 155"/>
                <a:gd name="T12" fmla="*/ 350 w 434"/>
                <a:gd name="T13" fmla="*/ 152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4" h="155">
                  <a:moveTo>
                    <a:pt x="350" y="152"/>
                  </a:moveTo>
                  <a:cubicBezTo>
                    <a:pt x="374" y="153"/>
                    <a:pt x="421" y="154"/>
                    <a:pt x="427" y="147"/>
                  </a:cubicBezTo>
                  <a:cubicBezTo>
                    <a:pt x="434" y="141"/>
                    <a:pt x="408" y="94"/>
                    <a:pt x="398" y="75"/>
                  </a:cubicBezTo>
                  <a:cubicBezTo>
                    <a:pt x="279" y="6"/>
                    <a:pt x="128" y="0"/>
                    <a:pt x="0" y="71"/>
                  </a:cubicBezTo>
                  <a:cubicBezTo>
                    <a:pt x="23" y="73"/>
                    <a:pt x="70" y="78"/>
                    <a:pt x="75" y="85"/>
                  </a:cubicBezTo>
                  <a:cubicBezTo>
                    <a:pt x="81" y="95"/>
                    <a:pt x="38" y="155"/>
                    <a:pt x="38" y="155"/>
                  </a:cubicBezTo>
                  <a:cubicBezTo>
                    <a:pt x="137" y="95"/>
                    <a:pt x="256" y="99"/>
                    <a:pt x="350" y="152"/>
                  </a:cubicBezTo>
                  <a:close/>
                </a:path>
              </a:pathLst>
            </a:custGeom>
            <a:gradFill>
              <a:gsLst>
                <a:gs pos="21000">
                  <a:srgbClr val="0073BB"/>
                </a:gs>
                <a:gs pos="65000">
                  <a:srgbClr val="064DA1"/>
                </a:gs>
              </a:gsLst>
              <a:lin ang="96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2305509" y="1263671"/>
              <a:ext cx="1460731" cy="6832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GB" sz="1600" b="1" dirty="0" smtClean="0">
                  <a:latin typeface="Calibri Light" panose="020F0302020204030204" pitchFamily="34" charset="0"/>
                </a:rPr>
                <a:t>Determine</a:t>
              </a:r>
              <a:r>
                <a:rPr lang="en-GB" sz="1600" dirty="0" smtClean="0">
                  <a:latin typeface="Calibri Light" panose="020F0302020204030204" pitchFamily="34" charset="0"/>
                </a:rPr>
                <a:t> possibility to liquidate</a:t>
              </a:r>
              <a:endParaRPr lang="en-GB" sz="1400" dirty="0">
                <a:latin typeface="Calibri Light" panose="020F03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3250430" y="3511126"/>
            <a:ext cx="2281238" cy="1330325"/>
            <a:chOff x="3250430" y="3511126"/>
            <a:chExt cx="2281238" cy="1330325"/>
          </a:xfrm>
        </p:grpSpPr>
        <p:sp>
          <p:nvSpPr>
            <p:cNvPr id="24" name="Freeform 8"/>
            <p:cNvSpPr>
              <a:spLocks/>
            </p:cNvSpPr>
            <p:nvPr/>
          </p:nvSpPr>
          <p:spPr bwMode="auto">
            <a:xfrm>
              <a:off x="3250430" y="3511126"/>
              <a:ext cx="1049338" cy="1330325"/>
            </a:xfrm>
            <a:custGeom>
              <a:avLst/>
              <a:gdLst>
                <a:gd name="T0" fmla="*/ 36 w 279"/>
                <a:gd name="T1" fmla="*/ 273 h 353"/>
                <a:gd name="T2" fmla="*/ 2 w 279"/>
                <a:gd name="T3" fmla="*/ 343 h 353"/>
                <a:gd name="T4" fmla="*/ 80 w 279"/>
                <a:gd name="T5" fmla="*/ 353 h 353"/>
                <a:gd name="T6" fmla="*/ 279 w 279"/>
                <a:gd name="T7" fmla="*/ 9 h 353"/>
                <a:gd name="T8" fmla="*/ 230 w 279"/>
                <a:gd name="T9" fmla="*/ 67 h 353"/>
                <a:gd name="T10" fmla="*/ 188 w 279"/>
                <a:gd name="T11" fmla="*/ 0 h 353"/>
                <a:gd name="T12" fmla="*/ 36 w 279"/>
                <a:gd name="T13" fmla="*/ 27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9" h="353">
                  <a:moveTo>
                    <a:pt x="36" y="273"/>
                  </a:moveTo>
                  <a:cubicBezTo>
                    <a:pt x="24" y="293"/>
                    <a:pt x="0" y="334"/>
                    <a:pt x="2" y="343"/>
                  </a:cubicBezTo>
                  <a:cubicBezTo>
                    <a:pt x="5" y="352"/>
                    <a:pt x="58" y="353"/>
                    <a:pt x="80" y="353"/>
                  </a:cubicBezTo>
                  <a:cubicBezTo>
                    <a:pt x="198" y="284"/>
                    <a:pt x="278" y="155"/>
                    <a:pt x="279" y="9"/>
                  </a:cubicBezTo>
                  <a:cubicBezTo>
                    <a:pt x="266" y="28"/>
                    <a:pt x="239" y="67"/>
                    <a:pt x="230" y="67"/>
                  </a:cubicBezTo>
                  <a:cubicBezTo>
                    <a:pt x="219" y="67"/>
                    <a:pt x="188" y="0"/>
                    <a:pt x="188" y="0"/>
                  </a:cubicBezTo>
                  <a:cubicBezTo>
                    <a:pt x="191" y="116"/>
                    <a:pt x="129" y="218"/>
                    <a:pt x="36" y="273"/>
                  </a:cubicBezTo>
                  <a:close/>
                </a:path>
              </a:pathLst>
            </a:custGeom>
            <a:gradFill>
              <a:gsLst>
                <a:gs pos="21000">
                  <a:srgbClr val="0073BB"/>
                </a:gs>
                <a:gs pos="65000">
                  <a:srgbClr val="064DA1"/>
                </a:gs>
              </a:gsLst>
              <a:lin ang="96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4161470" y="4070245"/>
              <a:ext cx="1370198" cy="6832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GB" sz="1600" b="1" dirty="0" smtClean="0">
                  <a:latin typeface="Calibri Light" panose="020F0302020204030204" pitchFamily="34" charset="0"/>
                </a:rPr>
                <a:t>Single or multiple </a:t>
              </a:r>
              <a:r>
                <a:rPr lang="en-GB" sz="1600" dirty="0" smtClean="0">
                  <a:latin typeface="Calibri Light" panose="020F0302020204030204" pitchFamily="34" charset="0"/>
                </a:rPr>
                <a:t>point-of-entry</a:t>
              </a:r>
              <a:endParaRPr lang="en-GB" sz="1400" dirty="0">
                <a:latin typeface="Calibri Light" panose="020F03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1886767" y="4528714"/>
            <a:ext cx="1652588" cy="1137212"/>
            <a:chOff x="1886767" y="4528714"/>
            <a:chExt cx="1652588" cy="1137212"/>
          </a:xfrm>
        </p:grpSpPr>
        <p:sp>
          <p:nvSpPr>
            <p:cNvPr id="25" name="Freeform 9"/>
            <p:cNvSpPr>
              <a:spLocks/>
            </p:cNvSpPr>
            <p:nvPr/>
          </p:nvSpPr>
          <p:spPr bwMode="auto">
            <a:xfrm>
              <a:off x="1886767" y="4528714"/>
              <a:ext cx="1652588" cy="590550"/>
            </a:xfrm>
            <a:custGeom>
              <a:avLst/>
              <a:gdLst>
                <a:gd name="T0" fmla="*/ 89 w 439"/>
                <a:gd name="T1" fmla="*/ 7 h 157"/>
                <a:gd name="T2" fmla="*/ 7 w 439"/>
                <a:gd name="T3" fmla="*/ 7 h 157"/>
                <a:gd name="T4" fmla="*/ 36 w 439"/>
                <a:gd name="T5" fmla="*/ 80 h 157"/>
                <a:gd name="T6" fmla="*/ 439 w 439"/>
                <a:gd name="T7" fmla="*/ 85 h 157"/>
                <a:gd name="T8" fmla="*/ 364 w 439"/>
                <a:gd name="T9" fmla="*/ 72 h 157"/>
                <a:gd name="T10" fmla="*/ 401 w 439"/>
                <a:gd name="T11" fmla="*/ 2 h 157"/>
                <a:gd name="T12" fmla="*/ 89 w 439"/>
                <a:gd name="T13" fmla="*/ 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9" h="157">
                  <a:moveTo>
                    <a:pt x="89" y="7"/>
                  </a:moveTo>
                  <a:cubicBezTo>
                    <a:pt x="65" y="7"/>
                    <a:pt x="13" y="0"/>
                    <a:pt x="7" y="7"/>
                  </a:cubicBezTo>
                  <a:cubicBezTo>
                    <a:pt x="0" y="13"/>
                    <a:pt x="25" y="62"/>
                    <a:pt x="36" y="80"/>
                  </a:cubicBezTo>
                  <a:cubicBezTo>
                    <a:pt x="155" y="148"/>
                    <a:pt x="312" y="157"/>
                    <a:pt x="439" y="85"/>
                  </a:cubicBezTo>
                  <a:cubicBezTo>
                    <a:pt x="416" y="83"/>
                    <a:pt x="369" y="79"/>
                    <a:pt x="364" y="72"/>
                  </a:cubicBezTo>
                  <a:cubicBezTo>
                    <a:pt x="358" y="62"/>
                    <a:pt x="401" y="2"/>
                    <a:pt x="401" y="2"/>
                  </a:cubicBezTo>
                  <a:cubicBezTo>
                    <a:pt x="302" y="62"/>
                    <a:pt x="183" y="60"/>
                    <a:pt x="89" y="7"/>
                  </a:cubicBezTo>
                  <a:close/>
                </a:path>
              </a:pathLst>
            </a:custGeom>
            <a:gradFill flip="none" rotWithShape="1">
              <a:gsLst>
                <a:gs pos="30000">
                  <a:srgbClr val="BD912D"/>
                </a:gs>
                <a:gs pos="84000">
                  <a:srgbClr val="FFE62B"/>
                </a:gs>
              </a:gsLst>
              <a:lin ang="108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296455" y="5174766"/>
              <a:ext cx="1026168" cy="491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GB" sz="1600" b="1" dirty="0" smtClean="0">
                  <a:latin typeface="Calibri Light" panose="020F0302020204030204" pitchFamily="34" charset="0"/>
                </a:rPr>
                <a:t>Identify</a:t>
              </a:r>
              <a:r>
                <a:rPr lang="en-GB" sz="1600" dirty="0" smtClean="0">
                  <a:latin typeface="Calibri Light" panose="020F0302020204030204" pitchFamily="34" charset="0"/>
                </a:rPr>
                <a:t> </a:t>
              </a:r>
              <a:br>
                <a:rPr lang="en-GB" sz="1600" dirty="0" smtClean="0">
                  <a:latin typeface="Calibri Light" panose="020F0302020204030204" pitchFamily="34" charset="0"/>
                </a:rPr>
              </a:br>
              <a:r>
                <a:rPr lang="en-GB" sz="1600" dirty="0" smtClean="0">
                  <a:latin typeface="Calibri Light" panose="020F0302020204030204" pitchFamily="34" charset="0"/>
                </a:rPr>
                <a:t>obstacles</a:t>
              </a:r>
              <a:endParaRPr lang="en-GB" sz="1400" dirty="0">
                <a:latin typeface="Calibri Light" panose="020F03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443621" y="3263476"/>
            <a:ext cx="1774934" cy="1565275"/>
            <a:chOff x="443621" y="3263476"/>
            <a:chExt cx="1774934" cy="1565275"/>
          </a:xfrm>
        </p:grpSpPr>
        <p:sp>
          <p:nvSpPr>
            <p:cNvPr id="26" name="Freeform 10"/>
            <p:cNvSpPr>
              <a:spLocks/>
            </p:cNvSpPr>
            <p:nvPr/>
          </p:nvSpPr>
          <p:spPr bwMode="auto">
            <a:xfrm>
              <a:off x="1277167" y="3263476"/>
              <a:ext cx="941388" cy="1565275"/>
            </a:xfrm>
            <a:custGeom>
              <a:avLst/>
              <a:gdLst>
                <a:gd name="T0" fmla="*/ 91 w 250"/>
                <a:gd name="T1" fmla="*/ 72 h 416"/>
                <a:gd name="T2" fmla="*/ 49 w 250"/>
                <a:gd name="T3" fmla="*/ 2 h 416"/>
                <a:gd name="T4" fmla="*/ 1 w 250"/>
                <a:gd name="T5" fmla="*/ 61 h 416"/>
                <a:gd name="T6" fmla="*/ 198 w 250"/>
                <a:gd name="T7" fmla="*/ 416 h 416"/>
                <a:gd name="T8" fmla="*/ 172 w 250"/>
                <a:gd name="T9" fmla="*/ 345 h 416"/>
                <a:gd name="T10" fmla="*/ 250 w 250"/>
                <a:gd name="T11" fmla="*/ 342 h 416"/>
                <a:gd name="T12" fmla="*/ 91 w 250"/>
                <a:gd name="T13" fmla="*/ 72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0" h="416">
                  <a:moveTo>
                    <a:pt x="91" y="72"/>
                  </a:moveTo>
                  <a:cubicBezTo>
                    <a:pt x="80" y="51"/>
                    <a:pt x="58" y="4"/>
                    <a:pt x="49" y="2"/>
                  </a:cubicBezTo>
                  <a:cubicBezTo>
                    <a:pt x="40" y="0"/>
                    <a:pt x="11" y="43"/>
                    <a:pt x="1" y="61"/>
                  </a:cubicBezTo>
                  <a:cubicBezTo>
                    <a:pt x="0" y="205"/>
                    <a:pt x="71" y="342"/>
                    <a:pt x="198" y="416"/>
                  </a:cubicBezTo>
                  <a:cubicBezTo>
                    <a:pt x="188" y="396"/>
                    <a:pt x="167" y="353"/>
                    <a:pt x="172" y="345"/>
                  </a:cubicBezTo>
                  <a:cubicBezTo>
                    <a:pt x="177" y="335"/>
                    <a:pt x="250" y="342"/>
                    <a:pt x="250" y="342"/>
                  </a:cubicBezTo>
                  <a:cubicBezTo>
                    <a:pt x="149" y="286"/>
                    <a:pt x="92" y="180"/>
                    <a:pt x="91" y="72"/>
                  </a:cubicBezTo>
                  <a:close/>
                </a:path>
              </a:pathLst>
            </a:custGeom>
            <a:gradFill>
              <a:gsLst>
                <a:gs pos="21000">
                  <a:srgbClr val="0073BB"/>
                </a:gs>
                <a:gs pos="65000">
                  <a:srgbClr val="064DA1"/>
                </a:gs>
              </a:gsLst>
              <a:lin ang="96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443621" y="4079298"/>
              <a:ext cx="1059255" cy="491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GB" sz="1600" b="1" dirty="0" smtClean="0">
                  <a:latin typeface="Calibri Light" panose="020F0302020204030204" pitchFamily="34" charset="0"/>
                </a:rPr>
                <a:t>Remove </a:t>
              </a:r>
              <a:r>
                <a:rPr lang="en-GB" sz="1600" dirty="0" smtClean="0">
                  <a:latin typeface="Calibri Light" panose="020F0302020204030204" pitchFamily="34" charset="0"/>
                </a:rPr>
                <a:t>obstacles</a:t>
              </a:r>
              <a:endParaRPr lang="en-GB" sz="1400" dirty="0">
                <a:latin typeface="Calibri Light" panose="020F03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268481" y="2212551"/>
            <a:ext cx="2085011" cy="1320800"/>
            <a:chOff x="268481" y="2212551"/>
            <a:chExt cx="2085011" cy="1320800"/>
          </a:xfrm>
        </p:grpSpPr>
        <p:sp>
          <p:nvSpPr>
            <p:cNvPr id="21" name="Freeform 5"/>
            <p:cNvSpPr>
              <a:spLocks/>
            </p:cNvSpPr>
            <p:nvPr/>
          </p:nvSpPr>
          <p:spPr bwMode="auto">
            <a:xfrm>
              <a:off x="1280342" y="2212551"/>
              <a:ext cx="1073150" cy="1320800"/>
            </a:xfrm>
            <a:custGeom>
              <a:avLst/>
              <a:gdLst>
                <a:gd name="T0" fmla="*/ 248 w 285"/>
                <a:gd name="T1" fmla="*/ 81 h 351"/>
                <a:gd name="T2" fmla="*/ 283 w 285"/>
                <a:gd name="T3" fmla="*/ 12 h 351"/>
                <a:gd name="T4" fmla="*/ 206 w 285"/>
                <a:gd name="T5" fmla="*/ 0 h 351"/>
                <a:gd name="T6" fmla="*/ 0 w 285"/>
                <a:gd name="T7" fmla="*/ 340 h 351"/>
                <a:gd name="T8" fmla="*/ 49 w 285"/>
                <a:gd name="T9" fmla="*/ 283 h 351"/>
                <a:gd name="T10" fmla="*/ 90 w 285"/>
                <a:gd name="T11" fmla="*/ 351 h 351"/>
                <a:gd name="T12" fmla="*/ 248 w 285"/>
                <a:gd name="T13" fmla="*/ 81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5" h="351">
                  <a:moveTo>
                    <a:pt x="248" y="81"/>
                  </a:moveTo>
                  <a:cubicBezTo>
                    <a:pt x="260" y="61"/>
                    <a:pt x="285" y="20"/>
                    <a:pt x="283" y="12"/>
                  </a:cubicBezTo>
                  <a:cubicBezTo>
                    <a:pt x="280" y="3"/>
                    <a:pt x="227" y="1"/>
                    <a:pt x="206" y="0"/>
                  </a:cubicBezTo>
                  <a:cubicBezTo>
                    <a:pt x="86" y="67"/>
                    <a:pt x="3" y="194"/>
                    <a:pt x="0" y="340"/>
                  </a:cubicBezTo>
                  <a:cubicBezTo>
                    <a:pt x="13" y="322"/>
                    <a:pt x="41" y="283"/>
                    <a:pt x="49" y="283"/>
                  </a:cubicBezTo>
                  <a:cubicBezTo>
                    <a:pt x="61" y="283"/>
                    <a:pt x="90" y="351"/>
                    <a:pt x="90" y="351"/>
                  </a:cubicBezTo>
                  <a:cubicBezTo>
                    <a:pt x="90" y="235"/>
                    <a:pt x="154" y="134"/>
                    <a:pt x="248" y="81"/>
                  </a:cubicBezTo>
                  <a:close/>
                </a:path>
              </a:pathLst>
            </a:custGeom>
            <a:gradFill flip="none" rotWithShape="1">
              <a:gsLst>
                <a:gs pos="37000">
                  <a:srgbClr val="BD912D"/>
                </a:gs>
                <a:gs pos="84000">
                  <a:srgbClr val="FFE62B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68481" y="2467781"/>
              <a:ext cx="1116699" cy="491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GB" sz="1600" b="1" dirty="0" smtClean="0">
                  <a:latin typeface="Calibri Light" panose="020F0302020204030204" pitchFamily="34" charset="0"/>
                </a:rPr>
                <a:t>Determine </a:t>
              </a:r>
              <a:r>
                <a:rPr lang="en-GB" sz="1600" dirty="0" smtClean="0">
                  <a:latin typeface="Calibri Light" panose="020F0302020204030204" pitchFamily="34" charset="0"/>
                </a:rPr>
                <a:t>MREL</a:t>
              </a:r>
              <a:endParaRPr lang="en-GB" sz="1400" dirty="0">
                <a:latin typeface="Calibri Light" panose="020F03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6" name="Rectangle 35"/>
          <p:cNvSpPr/>
          <p:nvPr/>
        </p:nvSpPr>
        <p:spPr>
          <a:xfrm>
            <a:off x="1789461" y="3318807"/>
            <a:ext cx="1994887" cy="491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GB" sz="1600" b="1" dirty="0" smtClean="0">
                <a:latin typeface="+mj-lt"/>
              </a:rPr>
              <a:t>RESOLUTION PLANNING</a:t>
            </a:r>
            <a:endParaRPr lang="en-GB" sz="1400" dirty="0"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69" name="Group 68"/>
          <p:cNvGrpSpPr/>
          <p:nvPr/>
        </p:nvGrpSpPr>
        <p:grpSpPr>
          <a:xfrm>
            <a:off x="6201624" y="3227833"/>
            <a:ext cx="2942376" cy="2778998"/>
            <a:chOff x="6201624" y="3227833"/>
            <a:chExt cx="2942376" cy="2778998"/>
          </a:xfrm>
        </p:grpSpPr>
        <p:sp>
          <p:nvSpPr>
            <p:cNvPr id="37" name="Freeform 36"/>
            <p:cNvSpPr/>
            <p:nvPr/>
          </p:nvSpPr>
          <p:spPr>
            <a:xfrm flipH="1" flipV="1">
              <a:off x="6201624" y="3795539"/>
              <a:ext cx="2942376" cy="2211292"/>
            </a:xfrm>
            <a:custGeom>
              <a:avLst/>
              <a:gdLst>
                <a:gd name="connsiteX0" fmla="*/ 2750069 w 3832232"/>
                <a:gd name="connsiteY0" fmla="*/ 0 h 2880049"/>
                <a:gd name="connsiteX1" fmla="*/ 3810951 w 3832232"/>
                <a:gd name="connsiteY1" fmla="*/ 2578071 h 2880049"/>
                <a:gd name="connsiteX2" fmla="*/ 3788050 w 3832232"/>
                <a:gd name="connsiteY2" fmla="*/ 2824013 h 2880049"/>
                <a:gd name="connsiteX3" fmla="*/ 3420491 w 3832232"/>
                <a:gd name="connsiteY3" fmla="*/ 2858860 h 2880049"/>
                <a:gd name="connsiteX4" fmla="*/ 0 w 3832232"/>
                <a:gd name="connsiteY4" fmla="*/ 2200364 h 2880049"/>
                <a:gd name="connsiteX5" fmla="*/ 0 w 3832232"/>
                <a:gd name="connsiteY5" fmla="*/ 4279 h 2880049"/>
                <a:gd name="connsiteX6" fmla="*/ 2750069 w 3832232"/>
                <a:gd name="connsiteY6" fmla="*/ 0 h 2880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32232" h="2880049">
                  <a:moveTo>
                    <a:pt x="2750069" y="0"/>
                  </a:moveTo>
                  <a:lnTo>
                    <a:pt x="3810951" y="2578071"/>
                  </a:lnTo>
                  <a:cubicBezTo>
                    <a:pt x="3810951" y="2578071"/>
                    <a:pt x="3871638" y="2744817"/>
                    <a:pt x="3788050" y="2824013"/>
                  </a:cubicBezTo>
                  <a:cubicBezTo>
                    <a:pt x="3683279" y="2924809"/>
                    <a:pt x="3420491" y="2858860"/>
                    <a:pt x="3420491" y="2858860"/>
                  </a:cubicBezTo>
                  <a:lnTo>
                    <a:pt x="0" y="2200364"/>
                  </a:lnTo>
                  <a:lnTo>
                    <a:pt x="0" y="4279"/>
                  </a:lnTo>
                  <a:lnTo>
                    <a:pt x="2750069" y="0"/>
                  </a:lnTo>
                  <a:close/>
                </a:path>
              </a:pathLst>
            </a:custGeom>
            <a:gradFill>
              <a:gsLst>
                <a:gs pos="21000">
                  <a:srgbClr val="0073BB"/>
                </a:gs>
                <a:gs pos="65000">
                  <a:srgbClr val="064DA1"/>
                </a:gs>
              </a:gsLst>
              <a:lin ang="9600000" scaled="0"/>
            </a:gradFill>
            <a:ln>
              <a:noFill/>
            </a:ln>
          </p:spPr>
          <p:txBody>
            <a:bodyPr vert="horz" wrap="square" lIns="91076" tIns="45538" rIns="91076" bIns="45538" numCol="1" anchor="t" anchorCtr="0" compatLnSpc="1">
              <a:prstTxWarp prst="textNoShape">
                <a:avLst/>
              </a:prstTxWarp>
            </a:bodyPr>
            <a:lstStyle/>
            <a:p>
              <a:endParaRPr lang="en-US" sz="1793">
                <a:solidFill>
                  <a:schemeClr val="tx1"/>
                </a:solidFill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6844420" y="4327557"/>
              <a:ext cx="204608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  <a:latin typeface="Calibri Light" panose="020F0302020204030204" pitchFamily="34" charset="0"/>
                  <a:cs typeface="Arial" panose="020B0604020202020204" pitchFamily="34" charset="0"/>
                </a:rPr>
                <a:t>Resolution plans </a:t>
              </a:r>
              <a:r>
                <a:rPr lang="en-GB" dirty="0" smtClean="0">
                  <a:solidFill>
                    <a:schemeClr val="bg1"/>
                  </a:solidFill>
                  <a:latin typeface="Calibri Light" panose="020F0302020204030204" pitchFamily="34" charset="0"/>
                  <a:cs typeface="Arial" panose="020B0604020202020204" pitchFamily="34" charset="0"/>
                </a:rPr>
                <a:t/>
              </a:r>
              <a:br>
                <a:rPr lang="en-GB" dirty="0" smtClean="0">
                  <a:solidFill>
                    <a:schemeClr val="bg1"/>
                  </a:solidFill>
                  <a:latin typeface="Calibri Light" panose="020F0302020204030204" pitchFamily="34" charset="0"/>
                  <a:cs typeface="Arial" panose="020B0604020202020204" pitchFamily="34" charset="0"/>
                </a:rPr>
              </a:br>
              <a:r>
                <a:rPr lang="en-GB" dirty="0" smtClean="0">
                  <a:solidFill>
                    <a:schemeClr val="bg1"/>
                  </a:solidFill>
                  <a:latin typeface="Calibri Light" panose="020F0302020204030204" pitchFamily="34" charset="0"/>
                  <a:cs typeface="Arial" panose="020B0604020202020204" pitchFamily="34" charset="0"/>
                </a:rPr>
                <a:t>are </a:t>
              </a:r>
              <a:r>
                <a:rPr lang="en-GB" dirty="0">
                  <a:solidFill>
                    <a:schemeClr val="bg1"/>
                  </a:solidFill>
                  <a:latin typeface="Calibri Light" panose="020F0302020204030204" pitchFamily="34" charset="0"/>
                  <a:cs typeface="Arial" panose="020B0604020202020204" pitchFamily="34" charset="0"/>
                </a:rPr>
                <a:t>to be </a:t>
              </a:r>
              <a:r>
                <a:rPr lang="en-GB" b="1" dirty="0">
                  <a:solidFill>
                    <a:schemeClr val="bg1"/>
                  </a:solidFill>
                  <a:latin typeface="Calibri Light" panose="020F0302020204030204" pitchFamily="34" charset="0"/>
                  <a:cs typeface="Arial" panose="020B0604020202020204" pitchFamily="34" charset="0"/>
                </a:rPr>
                <a:t>drafted and updated </a:t>
              </a:r>
              <a:r>
                <a:rPr lang="en-GB" b="1" dirty="0" smtClean="0">
                  <a:solidFill>
                    <a:schemeClr val="bg1"/>
                  </a:solidFill>
                  <a:latin typeface="Calibri Light" panose="020F0302020204030204" pitchFamily="34" charset="0"/>
                  <a:cs typeface="Arial" panose="020B0604020202020204" pitchFamily="34" charset="0"/>
                </a:rPr>
                <a:t/>
              </a:r>
              <a:br>
                <a:rPr lang="en-GB" b="1" dirty="0" smtClean="0">
                  <a:solidFill>
                    <a:schemeClr val="bg1"/>
                  </a:solidFill>
                  <a:latin typeface="Calibri Light" panose="020F0302020204030204" pitchFamily="34" charset="0"/>
                  <a:cs typeface="Arial" panose="020B0604020202020204" pitchFamily="34" charset="0"/>
                </a:rPr>
              </a:br>
              <a:r>
                <a:rPr lang="en-GB" b="1" dirty="0" smtClean="0">
                  <a:solidFill>
                    <a:srgbClr val="FEBC30"/>
                  </a:solidFill>
                  <a:latin typeface="Calibri Light" panose="020F0302020204030204" pitchFamily="34" charset="0"/>
                  <a:cs typeface="Arial" panose="020B0604020202020204" pitchFamily="34" charset="0"/>
                </a:rPr>
                <a:t>at </a:t>
              </a:r>
              <a:r>
                <a:rPr lang="en-GB" b="1" dirty="0">
                  <a:solidFill>
                    <a:srgbClr val="FEBC30"/>
                  </a:solidFill>
                  <a:latin typeface="Calibri Light" panose="020F0302020204030204" pitchFamily="34" charset="0"/>
                  <a:cs typeface="Arial" panose="020B0604020202020204" pitchFamily="34" charset="0"/>
                </a:rPr>
                <a:t>least annually</a:t>
              </a:r>
            </a:p>
          </p:txBody>
        </p:sp>
        <p:grpSp>
          <p:nvGrpSpPr>
            <p:cNvPr id="61" name="Group 60"/>
            <p:cNvGrpSpPr/>
            <p:nvPr/>
          </p:nvGrpSpPr>
          <p:grpSpPr>
            <a:xfrm>
              <a:off x="6483384" y="3227833"/>
              <a:ext cx="1067206" cy="972976"/>
              <a:chOff x="6537704" y="3395050"/>
              <a:chExt cx="1012886" cy="923453"/>
            </a:xfrm>
          </p:grpSpPr>
          <p:sp>
            <p:nvSpPr>
              <p:cNvPr id="60" name="Oval 59"/>
              <p:cNvSpPr/>
              <p:nvPr/>
            </p:nvSpPr>
            <p:spPr>
              <a:xfrm>
                <a:off x="7088863" y="3856776"/>
                <a:ext cx="461727" cy="46172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Rounded Rectangle 58"/>
              <p:cNvSpPr/>
              <p:nvPr/>
            </p:nvSpPr>
            <p:spPr>
              <a:xfrm>
                <a:off x="6545655" y="3476531"/>
                <a:ext cx="959668" cy="70617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" name="Group 4"/>
              <p:cNvGrpSpPr>
                <a:grpSpLocks noChangeAspect="1"/>
              </p:cNvGrpSpPr>
              <p:nvPr/>
            </p:nvGrpSpPr>
            <p:grpSpPr bwMode="auto">
              <a:xfrm>
                <a:off x="6537704" y="3395050"/>
                <a:ext cx="1001169" cy="906322"/>
                <a:chOff x="4238" y="432"/>
                <a:chExt cx="1615" cy="1462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12" name="Oval 5"/>
                <p:cNvSpPr>
                  <a:spLocks noChangeArrowheads="1"/>
                </p:cNvSpPr>
                <p:nvPr/>
              </p:nvSpPr>
              <p:spPr bwMode="auto">
                <a:xfrm>
                  <a:off x="4816" y="1005"/>
                  <a:ext cx="100" cy="1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" name="Oval 6"/>
                <p:cNvSpPr>
                  <a:spLocks noChangeArrowheads="1"/>
                </p:cNvSpPr>
                <p:nvPr/>
              </p:nvSpPr>
              <p:spPr bwMode="auto">
                <a:xfrm>
                  <a:off x="4990" y="1005"/>
                  <a:ext cx="99" cy="1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" name="Oval 7"/>
                <p:cNvSpPr>
                  <a:spLocks noChangeArrowheads="1"/>
                </p:cNvSpPr>
                <p:nvPr/>
              </p:nvSpPr>
              <p:spPr bwMode="auto">
                <a:xfrm>
                  <a:off x="5161" y="1005"/>
                  <a:ext cx="100" cy="1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" name="Oval 8"/>
                <p:cNvSpPr>
                  <a:spLocks noChangeArrowheads="1"/>
                </p:cNvSpPr>
                <p:nvPr/>
              </p:nvSpPr>
              <p:spPr bwMode="auto">
                <a:xfrm>
                  <a:off x="5333" y="1005"/>
                  <a:ext cx="100" cy="1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" name="Oval 9"/>
                <p:cNvSpPr>
                  <a:spLocks noChangeArrowheads="1"/>
                </p:cNvSpPr>
                <p:nvPr/>
              </p:nvSpPr>
              <p:spPr bwMode="auto">
                <a:xfrm>
                  <a:off x="5505" y="1005"/>
                  <a:ext cx="100" cy="1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" name="Oval 10"/>
                <p:cNvSpPr>
                  <a:spLocks noChangeArrowheads="1"/>
                </p:cNvSpPr>
                <p:nvPr/>
              </p:nvSpPr>
              <p:spPr bwMode="auto">
                <a:xfrm>
                  <a:off x="4816" y="1165"/>
                  <a:ext cx="100" cy="1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" name="Oval 11"/>
                <p:cNvSpPr>
                  <a:spLocks noChangeArrowheads="1"/>
                </p:cNvSpPr>
                <p:nvPr/>
              </p:nvSpPr>
              <p:spPr bwMode="auto">
                <a:xfrm>
                  <a:off x="4990" y="1165"/>
                  <a:ext cx="99" cy="1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" name="Oval 12"/>
                <p:cNvSpPr>
                  <a:spLocks noChangeArrowheads="1"/>
                </p:cNvSpPr>
                <p:nvPr/>
              </p:nvSpPr>
              <p:spPr bwMode="auto">
                <a:xfrm>
                  <a:off x="5161" y="1165"/>
                  <a:ext cx="100" cy="1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Oval 13"/>
                <p:cNvSpPr>
                  <a:spLocks noChangeArrowheads="1"/>
                </p:cNvSpPr>
                <p:nvPr/>
              </p:nvSpPr>
              <p:spPr bwMode="auto">
                <a:xfrm>
                  <a:off x="5333" y="1165"/>
                  <a:ext cx="100" cy="1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" name="Oval 14"/>
                <p:cNvSpPr>
                  <a:spLocks noChangeArrowheads="1"/>
                </p:cNvSpPr>
                <p:nvPr/>
              </p:nvSpPr>
              <p:spPr bwMode="auto">
                <a:xfrm>
                  <a:off x="5505" y="1165"/>
                  <a:ext cx="100" cy="1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Oval 15"/>
                <p:cNvSpPr>
                  <a:spLocks noChangeArrowheads="1"/>
                </p:cNvSpPr>
                <p:nvPr/>
              </p:nvSpPr>
              <p:spPr bwMode="auto">
                <a:xfrm>
                  <a:off x="4816" y="1318"/>
                  <a:ext cx="100" cy="1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" name="Oval 16"/>
                <p:cNvSpPr>
                  <a:spLocks noChangeArrowheads="1"/>
                </p:cNvSpPr>
                <p:nvPr/>
              </p:nvSpPr>
              <p:spPr bwMode="auto">
                <a:xfrm>
                  <a:off x="4990" y="1318"/>
                  <a:ext cx="99" cy="1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9" name="Oval 17"/>
                <p:cNvSpPr>
                  <a:spLocks noChangeArrowheads="1"/>
                </p:cNvSpPr>
                <p:nvPr/>
              </p:nvSpPr>
              <p:spPr bwMode="auto">
                <a:xfrm>
                  <a:off x="5161" y="1318"/>
                  <a:ext cx="100" cy="1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0" name="Oval 18"/>
                <p:cNvSpPr>
                  <a:spLocks noChangeArrowheads="1"/>
                </p:cNvSpPr>
                <p:nvPr/>
              </p:nvSpPr>
              <p:spPr bwMode="auto">
                <a:xfrm>
                  <a:off x="4816" y="1473"/>
                  <a:ext cx="100" cy="101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1" name="Oval 19"/>
                <p:cNvSpPr>
                  <a:spLocks noChangeArrowheads="1"/>
                </p:cNvSpPr>
                <p:nvPr/>
              </p:nvSpPr>
              <p:spPr bwMode="auto">
                <a:xfrm>
                  <a:off x="4644" y="1165"/>
                  <a:ext cx="100" cy="1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2" name="Oval 20"/>
                <p:cNvSpPr>
                  <a:spLocks noChangeArrowheads="1"/>
                </p:cNvSpPr>
                <p:nvPr/>
              </p:nvSpPr>
              <p:spPr bwMode="auto">
                <a:xfrm>
                  <a:off x="4644" y="1318"/>
                  <a:ext cx="100" cy="1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3" name="Oval 21"/>
                <p:cNvSpPr>
                  <a:spLocks noChangeArrowheads="1"/>
                </p:cNvSpPr>
                <p:nvPr/>
              </p:nvSpPr>
              <p:spPr bwMode="auto">
                <a:xfrm>
                  <a:off x="4644" y="1473"/>
                  <a:ext cx="100" cy="101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4" name="Oval 22"/>
                <p:cNvSpPr>
                  <a:spLocks noChangeArrowheads="1"/>
                </p:cNvSpPr>
                <p:nvPr/>
              </p:nvSpPr>
              <p:spPr bwMode="auto">
                <a:xfrm>
                  <a:off x="4471" y="1165"/>
                  <a:ext cx="100" cy="1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5" name="Oval 23"/>
                <p:cNvSpPr>
                  <a:spLocks noChangeArrowheads="1"/>
                </p:cNvSpPr>
                <p:nvPr/>
              </p:nvSpPr>
              <p:spPr bwMode="auto">
                <a:xfrm>
                  <a:off x="4471" y="1318"/>
                  <a:ext cx="100" cy="1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6" name="Oval 24"/>
                <p:cNvSpPr>
                  <a:spLocks noChangeArrowheads="1"/>
                </p:cNvSpPr>
                <p:nvPr/>
              </p:nvSpPr>
              <p:spPr bwMode="auto">
                <a:xfrm>
                  <a:off x="4471" y="1473"/>
                  <a:ext cx="100" cy="101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7" name="Freeform 25"/>
                <p:cNvSpPr>
                  <a:spLocks/>
                </p:cNvSpPr>
                <p:nvPr/>
              </p:nvSpPr>
              <p:spPr bwMode="auto">
                <a:xfrm>
                  <a:off x="4553" y="432"/>
                  <a:ext cx="134" cy="325"/>
                </a:xfrm>
                <a:custGeom>
                  <a:avLst/>
                  <a:gdLst>
                    <a:gd name="T0" fmla="*/ 81 w 113"/>
                    <a:gd name="T1" fmla="*/ 169 h 276"/>
                    <a:gd name="T2" fmla="*/ 81 w 113"/>
                    <a:gd name="T3" fmla="*/ 25 h 276"/>
                    <a:gd name="T4" fmla="*/ 57 w 113"/>
                    <a:gd name="T5" fmla="*/ 0 h 276"/>
                    <a:gd name="T6" fmla="*/ 32 w 113"/>
                    <a:gd name="T7" fmla="*/ 25 h 276"/>
                    <a:gd name="T8" fmla="*/ 32 w 113"/>
                    <a:gd name="T9" fmla="*/ 169 h 276"/>
                    <a:gd name="T10" fmla="*/ 0 w 113"/>
                    <a:gd name="T11" fmla="*/ 220 h 276"/>
                    <a:gd name="T12" fmla="*/ 57 w 113"/>
                    <a:gd name="T13" fmla="*/ 276 h 276"/>
                    <a:gd name="T14" fmla="*/ 113 w 113"/>
                    <a:gd name="T15" fmla="*/ 220 h 276"/>
                    <a:gd name="T16" fmla="*/ 81 w 113"/>
                    <a:gd name="T17" fmla="*/ 169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3" h="276">
                      <a:moveTo>
                        <a:pt x="81" y="169"/>
                      </a:moveTo>
                      <a:cubicBezTo>
                        <a:pt x="81" y="25"/>
                        <a:pt x="81" y="25"/>
                        <a:pt x="81" y="25"/>
                      </a:cubicBezTo>
                      <a:cubicBezTo>
                        <a:pt x="81" y="11"/>
                        <a:pt x="70" y="0"/>
                        <a:pt x="57" y="0"/>
                      </a:cubicBezTo>
                      <a:cubicBezTo>
                        <a:pt x="43" y="0"/>
                        <a:pt x="32" y="11"/>
                        <a:pt x="32" y="25"/>
                      </a:cubicBezTo>
                      <a:cubicBezTo>
                        <a:pt x="32" y="169"/>
                        <a:pt x="32" y="169"/>
                        <a:pt x="32" y="169"/>
                      </a:cubicBezTo>
                      <a:cubicBezTo>
                        <a:pt x="13" y="178"/>
                        <a:pt x="0" y="197"/>
                        <a:pt x="0" y="220"/>
                      </a:cubicBezTo>
                      <a:cubicBezTo>
                        <a:pt x="0" y="251"/>
                        <a:pt x="26" y="276"/>
                        <a:pt x="57" y="276"/>
                      </a:cubicBezTo>
                      <a:cubicBezTo>
                        <a:pt x="88" y="276"/>
                        <a:pt x="113" y="251"/>
                        <a:pt x="113" y="220"/>
                      </a:cubicBezTo>
                      <a:cubicBezTo>
                        <a:pt x="113" y="197"/>
                        <a:pt x="100" y="178"/>
                        <a:pt x="81" y="1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8" name="Freeform 26"/>
                <p:cNvSpPr>
                  <a:spLocks/>
                </p:cNvSpPr>
                <p:nvPr/>
              </p:nvSpPr>
              <p:spPr bwMode="auto">
                <a:xfrm>
                  <a:off x="4981" y="432"/>
                  <a:ext cx="132" cy="325"/>
                </a:xfrm>
                <a:custGeom>
                  <a:avLst/>
                  <a:gdLst>
                    <a:gd name="T0" fmla="*/ 81 w 112"/>
                    <a:gd name="T1" fmla="*/ 169 h 276"/>
                    <a:gd name="T2" fmla="*/ 81 w 112"/>
                    <a:gd name="T3" fmla="*/ 25 h 276"/>
                    <a:gd name="T4" fmla="*/ 56 w 112"/>
                    <a:gd name="T5" fmla="*/ 0 h 276"/>
                    <a:gd name="T6" fmla="*/ 32 w 112"/>
                    <a:gd name="T7" fmla="*/ 25 h 276"/>
                    <a:gd name="T8" fmla="*/ 32 w 112"/>
                    <a:gd name="T9" fmla="*/ 169 h 276"/>
                    <a:gd name="T10" fmla="*/ 0 w 112"/>
                    <a:gd name="T11" fmla="*/ 220 h 276"/>
                    <a:gd name="T12" fmla="*/ 56 w 112"/>
                    <a:gd name="T13" fmla="*/ 276 h 276"/>
                    <a:gd name="T14" fmla="*/ 112 w 112"/>
                    <a:gd name="T15" fmla="*/ 220 h 276"/>
                    <a:gd name="T16" fmla="*/ 81 w 112"/>
                    <a:gd name="T17" fmla="*/ 169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2" h="276">
                      <a:moveTo>
                        <a:pt x="81" y="169"/>
                      </a:moveTo>
                      <a:cubicBezTo>
                        <a:pt x="81" y="25"/>
                        <a:pt x="81" y="25"/>
                        <a:pt x="81" y="25"/>
                      </a:cubicBezTo>
                      <a:cubicBezTo>
                        <a:pt x="81" y="11"/>
                        <a:pt x="70" y="0"/>
                        <a:pt x="56" y="0"/>
                      </a:cubicBezTo>
                      <a:cubicBezTo>
                        <a:pt x="43" y="0"/>
                        <a:pt x="32" y="11"/>
                        <a:pt x="32" y="25"/>
                      </a:cubicBezTo>
                      <a:cubicBezTo>
                        <a:pt x="32" y="169"/>
                        <a:pt x="32" y="169"/>
                        <a:pt x="32" y="169"/>
                      </a:cubicBezTo>
                      <a:cubicBezTo>
                        <a:pt x="13" y="178"/>
                        <a:pt x="0" y="197"/>
                        <a:pt x="0" y="220"/>
                      </a:cubicBezTo>
                      <a:cubicBezTo>
                        <a:pt x="0" y="251"/>
                        <a:pt x="25" y="276"/>
                        <a:pt x="56" y="276"/>
                      </a:cubicBezTo>
                      <a:cubicBezTo>
                        <a:pt x="87" y="276"/>
                        <a:pt x="112" y="251"/>
                        <a:pt x="112" y="220"/>
                      </a:cubicBezTo>
                      <a:cubicBezTo>
                        <a:pt x="112" y="197"/>
                        <a:pt x="100" y="178"/>
                        <a:pt x="81" y="1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9" name="Freeform 27"/>
                <p:cNvSpPr>
                  <a:spLocks/>
                </p:cNvSpPr>
                <p:nvPr/>
              </p:nvSpPr>
              <p:spPr bwMode="auto">
                <a:xfrm>
                  <a:off x="5407" y="432"/>
                  <a:ext cx="132" cy="325"/>
                </a:xfrm>
                <a:custGeom>
                  <a:avLst/>
                  <a:gdLst>
                    <a:gd name="T0" fmla="*/ 80 w 112"/>
                    <a:gd name="T1" fmla="*/ 169 h 276"/>
                    <a:gd name="T2" fmla="*/ 80 w 112"/>
                    <a:gd name="T3" fmla="*/ 25 h 276"/>
                    <a:gd name="T4" fmla="*/ 56 w 112"/>
                    <a:gd name="T5" fmla="*/ 0 h 276"/>
                    <a:gd name="T6" fmla="*/ 31 w 112"/>
                    <a:gd name="T7" fmla="*/ 25 h 276"/>
                    <a:gd name="T8" fmla="*/ 31 w 112"/>
                    <a:gd name="T9" fmla="*/ 169 h 276"/>
                    <a:gd name="T10" fmla="*/ 0 w 112"/>
                    <a:gd name="T11" fmla="*/ 220 h 276"/>
                    <a:gd name="T12" fmla="*/ 56 w 112"/>
                    <a:gd name="T13" fmla="*/ 276 h 276"/>
                    <a:gd name="T14" fmla="*/ 112 w 112"/>
                    <a:gd name="T15" fmla="*/ 220 h 276"/>
                    <a:gd name="T16" fmla="*/ 80 w 112"/>
                    <a:gd name="T17" fmla="*/ 169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2" h="276">
                      <a:moveTo>
                        <a:pt x="80" y="169"/>
                      </a:moveTo>
                      <a:cubicBezTo>
                        <a:pt x="80" y="25"/>
                        <a:pt x="80" y="25"/>
                        <a:pt x="80" y="25"/>
                      </a:cubicBezTo>
                      <a:cubicBezTo>
                        <a:pt x="80" y="11"/>
                        <a:pt x="69" y="0"/>
                        <a:pt x="56" y="0"/>
                      </a:cubicBezTo>
                      <a:cubicBezTo>
                        <a:pt x="42" y="0"/>
                        <a:pt x="31" y="11"/>
                        <a:pt x="31" y="25"/>
                      </a:cubicBezTo>
                      <a:cubicBezTo>
                        <a:pt x="31" y="169"/>
                        <a:pt x="31" y="169"/>
                        <a:pt x="31" y="169"/>
                      </a:cubicBezTo>
                      <a:cubicBezTo>
                        <a:pt x="12" y="178"/>
                        <a:pt x="0" y="197"/>
                        <a:pt x="0" y="220"/>
                      </a:cubicBezTo>
                      <a:cubicBezTo>
                        <a:pt x="0" y="251"/>
                        <a:pt x="25" y="276"/>
                        <a:pt x="56" y="276"/>
                      </a:cubicBezTo>
                      <a:cubicBezTo>
                        <a:pt x="87" y="276"/>
                        <a:pt x="112" y="251"/>
                        <a:pt x="112" y="220"/>
                      </a:cubicBezTo>
                      <a:cubicBezTo>
                        <a:pt x="112" y="197"/>
                        <a:pt x="99" y="178"/>
                        <a:pt x="80" y="1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0" name="Freeform 28"/>
                <p:cNvSpPr>
                  <a:spLocks noEditPoints="1"/>
                </p:cNvSpPr>
                <p:nvPr/>
              </p:nvSpPr>
              <p:spPr bwMode="auto">
                <a:xfrm>
                  <a:off x="5167" y="1215"/>
                  <a:ext cx="680" cy="679"/>
                </a:xfrm>
                <a:custGeom>
                  <a:avLst/>
                  <a:gdLst>
                    <a:gd name="T0" fmla="*/ 288 w 577"/>
                    <a:gd name="T1" fmla="*/ 576 h 576"/>
                    <a:gd name="T2" fmla="*/ 0 w 577"/>
                    <a:gd name="T3" fmla="*/ 288 h 576"/>
                    <a:gd name="T4" fmla="*/ 288 w 577"/>
                    <a:gd name="T5" fmla="*/ 0 h 576"/>
                    <a:gd name="T6" fmla="*/ 577 w 577"/>
                    <a:gd name="T7" fmla="*/ 288 h 576"/>
                    <a:gd name="T8" fmla="*/ 288 w 577"/>
                    <a:gd name="T9" fmla="*/ 576 h 576"/>
                    <a:gd name="T10" fmla="*/ 288 w 577"/>
                    <a:gd name="T11" fmla="*/ 48 h 576"/>
                    <a:gd name="T12" fmla="*/ 48 w 577"/>
                    <a:gd name="T13" fmla="*/ 288 h 576"/>
                    <a:gd name="T14" fmla="*/ 288 w 577"/>
                    <a:gd name="T15" fmla="*/ 528 h 576"/>
                    <a:gd name="T16" fmla="*/ 529 w 577"/>
                    <a:gd name="T17" fmla="*/ 288 h 576"/>
                    <a:gd name="T18" fmla="*/ 288 w 577"/>
                    <a:gd name="T19" fmla="*/ 48 h 5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77" h="576">
                      <a:moveTo>
                        <a:pt x="288" y="576"/>
                      </a:moveTo>
                      <a:cubicBezTo>
                        <a:pt x="129" y="576"/>
                        <a:pt x="0" y="447"/>
                        <a:pt x="0" y="288"/>
                      </a:cubicBezTo>
                      <a:cubicBezTo>
                        <a:pt x="0" y="129"/>
                        <a:pt x="129" y="0"/>
                        <a:pt x="288" y="0"/>
                      </a:cubicBezTo>
                      <a:cubicBezTo>
                        <a:pt x="447" y="0"/>
                        <a:pt x="577" y="129"/>
                        <a:pt x="577" y="288"/>
                      </a:cubicBezTo>
                      <a:cubicBezTo>
                        <a:pt x="577" y="447"/>
                        <a:pt x="447" y="576"/>
                        <a:pt x="288" y="576"/>
                      </a:cubicBezTo>
                      <a:close/>
                      <a:moveTo>
                        <a:pt x="288" y="48"/>
                      </a:moveTo>
                      <a:cubicBezTo>
                        <a:pt x="156" y="48"/>
                        <a:pt x="48" y="155"/>
                        <a:pt x="48" y="288"/>
                      </a:cubicBezTo>
                      <a:cubicBezTo>
                        <a:pt x="48" y="421"/>
                        <a:pt x="156" y="528"/>
                        <a:pt x="288" y="528"/>
                      </a:cubicBezTo>
                      <a:cubicBezTo>
                        <a:pt x="421" y="528"/>
                        <a:pt x="529" y="421"/>
                        <a:pt x="529" y="288"/>
                      </a:cubicBezTo>
                      <a:cubicBezTo>
                        <a:pt x="529" y="155"/>
                        <a:pt x="421" y="48"/>
                        <a:pt x="288" y="4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1" name="Freeform 29"/>
                <p:cNvSpPr>
                  <a:spLocks/>
                </p:cNvSpPr>
                <p:nvPr/>
              </p:nvSpPr>
              <p:spPr bwMode="auto">
                <a:xfrm>
                  <a:off x="5475" y="1530"/>
                  <a:ext cx="225" cy="179"/>
                </a:xfrm>
                <a:custGeom>
                  <a:avLst/>
                  <a:gdLst>
                    <a:gd name="T0" fmla="*/ 178 w 191"/>
                    <a:gd name="T1" fmla="*/ 106 h 152"/>
                    <a:gd name="T2" fmla="*/ 184 w 191"/>
                    <a:gd name="T3" fmla="*/ 139 h 152"/>
                    <a:gd name="T4" fmla="*/ 184 w 191"/>
                    <a:gd name="T5" fmla="*/ 139 h 152"/>
                    <a:gd name="T6" fmla="*/ 151 w 191"/>
                    <a:gd name="T7" fmla="*/ 144 h 152"/>
                    <a:gd name="T8" fmla="*/ 13 w 191"/>
                    <a:gd name="T9" fmla="*/ 45 h 152"/>
                    <a:gd name="T10" fmla="*/ 8 w 191"/>
                    <a:gd name="T11" fmla="*/ 13 h 152"/>
                    <a:gd name="T12" fmla="*/ 8 w 191"/>
                    <a:gd name="T13" fmla="*/ 13 h 152"/>
                    <a:gd name="T14" fmla="*/ 40 w 191"/>
                    <a:gd name="T15" fmla="*/ 7 h 152"/>
                    <a:gd name="T16" fmla="*/ 178 w 191"/>
                    <a:gd name="T17" fmla="*/ 106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1" h="152">
                      <a:moveTo>
                        <a:pt x="178" y="106"/>
                      </a:moveTo>
                      <a:cubicBezTo>
                        <a:pt x="189" y="114"/>
                        <a:pt x="191" y="128"/>
                        <a:pt x="184" y="139"/>
                      </a:cubicBezTo>
                      <a:cubicBezTo>
                        <a:pt x="184" y="139"/>
                        <a:pt x="184" y="139"/>
                        <a:pt x="184" y="139"/>
                      </a:cubicBezTo>
                      <a:cubicBezTo>
                        <a:pt x="176" y="149"/>
                        <a:pt x="162" y="152"/>
                        <a:pt x="151" y="144"/>
                      </a:cubicBezTo>
                      <a:cubicBezTo>
                        <a:pt x="13" y="45"/>
                        <a:pt x="13" y="45"/>
                        <a:pt x="13" y="45"/>
                      </a:cubicBezTo>
                      <a:cubicBezTo>
                        <a:pt x="3" y="38"/>
                        <a:pt x="0" y="23"/>
                        <a:pt x="8" y="13"/>
                      </a:cubicBezTo>
                      <a:cubicBezTo>
                        <a:pt x="8" y="13"/>
                        <a:pt x="8" y="13"/>
                        <a:pt x="8" y="13"/>
                      </a:cubicBezTo>
                      <a:cubicBezTo>
                        <a:pt x="15" y="2"/>
                        <a:pt x="30" y="0"/>
                        <a:pt x="40" y="7"/>
                      </a:cubicBezTo>
                      <a:lnTo>
                        <a:pt x="178" y="10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2" name="Freeform 30"/>
                <p:cNvSpPr>
                  <a:spLocks/>
                </p:cNvSpPr>
                <p:nvPr/>
              </p:nvSpPr>
              <p:spPr bwMode="auto">
                <a:xfrm>
                  <a:off x="5492" y="1398"/>
                  <a:ext cx="122" cy="182"/>
                </a:xfrm>
                <a:custGeom>
                  <a:avLst/>
                  <a:gdLst>
                    <a:gd name="T0" fmla="*/ 26 w 103"/>
                    <a:gd name="T1" fmla="*/ 141 h 154"/>
                    <a:gd name="T2" fmla="*/ 6 w 103"/>
                    <a:gd name="T3" fmla="*/ 151 h 154"/>
                    <a:gd name="T4" fmla="*/ 6 w 103"/>
                    <a:gd name="T5" fmla="*/ 151 h 154"/>
                    <a:gd name="T6" fmla="*/ 6 w 103"/>
                    <a:gd name="T7" fmla="*/ 128 h 154"/>
                    <a:gd name="T8" fmla="*/ 77 w 103"/>
                    <a:gd name="T9" fmla="*/ 13 h 154"/>
                    <a:gd name="T10" fmla="*/ 97 w 103"/>
                    <a:gd name="T11" fmla="*/ 4 h 154"/>
                    <a:gd name="T12" fmla="*/ 97 w 103"/>
                    <a:gd name="T13" fmla="*/ 4 h 154"/>
                    <a:gd name="T14" fmla="*/ 98 w 103"/>
                    <a:gd name="T15" fmla="*/ 26 h 154"/>
                    <a:gd name="T16" fmla="*/ 26 w 103"/>
                    <a:gd name="T17" fmla="*/ 141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3" h="154">
                      <a:moveTo>
                        <a:pt x="26" y="141"/>
                      </a:moveTo>
                      <a:cubicBezTo>
                        <a:pt x="21" y="150"/>
                        <a:pt x="12" y="154"/>
                        <a:pt x="6" y="151"/>
                      </a:cubicBezTo>
                      <a:cubicBezTo>
                        <a:pt x="6" y="151"/>
                        <a:pt x="6" y="151"/>
                        <a:pt x="6" y="151"/>
                      </a:cubicBezTo>
                      <a:cubicBezTo>
                        <a:pt x="0" y="147"/>
                        <a:pt x="0" y="137"/>
                        <a:pt x="6" y="128"/>
                      </a:cubicBezTo>
                      <a:cubicBezTo>
                        <a:pt x="77" y="13"/>
                        <a:pt x="77" y="13"/>
                        <a:pt x="77" y="13"/>
                      </a:cubicBezTo>
                      <a:cubicBezTo>
                        <a:pt x="83" y="4"/>
                        <a:pt x="92" y="0"/>
                        <a:pt x="97" y="4"/>
                      </a:cubicBezTo>
                      <a:cubicBezTo>
                        <a:pt x="97" y="4"/>
                        <a:pt x="97" y="4"/>
                        <a:pt x="97" y="4"/>
                      </a:cubicBezTo>
                      <a:cubicBezTo>
                        <a:pt x="103" y="7"/>
                        <a:pt x="103" y="17"/>
                        <a:pt x="98" y="26"/>
                      </a:cubicBezTo>
                      <a:lnTo>
                        <a:pt x="26" y="14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3" name="Rectangle 31"/>
                <p:cNvSpPr>
                  <a:spLocks noChangeArrowheads="1"/>
                </p:cNvSpPr>
                <p:nvPr/>
              </p:nvSpPr>
              <p:spPr bwMode="auto">
                <a:xfrm>
                  <a:off x="4270" y="834"/>
                  <a:ext cx="1536" cy="56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4" name="Rectangle 32"/>
                <p:cNvSpPr>
                  <a:spLocks noChangeArrowheads="1"/>
                </p:cNvSpPr>
                <p:nvPr/>
              </p:nvSpPr>
              <p:spPr bwMode="auto">
                <a:xfrm>
                  <a:off x="4677" y="533"/>
                  <a:ext cx="312" cy="5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5" name="Rectangle 33"/>
                <p:cNvSpPr>
                  <a:spLocks noChangeArrowheads="1"/>
                </p:cNvSpPr>
                <p:nvPr/>
              </p:nvSpPr>
              <p:spPr bwMode="auto">
                <a:xfrm>
                  <a:off x="5105" y="533"/>
                  <a:ext cx="311" cy="5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6" name="Freeform 34"/>
                <p:cNvSpPr>
                  <a:spLocks/>
                </p:cNvSpPr>
                <p:nvPr/>
              </p:nvSpPr>
              <p:spPr bwMode="auto">
                <a:xfrm>
                  <a:off x="5726" y="1682"/>
                  <a:ext cx="3" cy="6"/>
                </a:xfrm>
                <a:custGeom>
                  <a:avLst/>
                  <a:gdLst>
                    <a:gd name="T0" fmla="*/ 1 w 3"/>
                    <a:gd name="T1" fmla="*/ 1 h 5"/>
                    <a:gd name="T2" fmla="*/ 0 w 3"/>
                    <a:gd name="T3" fmla="*/ 5 h 5"/>
                    <a:gd name="T4" fmla="*/ 3 w 3"/>
                    <a:gd name="T5" fmla="*/ 0 h 5"/>
                    <a:gd name="T6" fmla="*/ 1 w 3"/>
                    <a:gd name="T7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5">
                      <a:moveTo>
                        <a:pt x="1" y="1"/>
                      </a:moveTo>
                      <a:cubicBezTo>
                        <a:pt x="1" y="2"/>
                        <a:pt x="0" y="4"/>
                        <a:pt x="0" y="5"/>
                      </a:cubicBezTo>
                      <a:cubicBezTo>
                        <a:pt x="1" y="3"/>
                        <a:pt x="2" y="1"/>
                        <a:pt x="3" y="0"/>
                      </a:cubicBezTo>
                      <a:cubicBezTo>
                        <a:pt x="2" y="0"/>
                        <a:pt x="1" y="0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7" name="Freeform 35"/>
                <p:cNvSpPr>
                  <a:spLocks/>
                </p:cNvSpPr>
                <p:nvPr/>
              </p:nvSpPr>
              <p:spPr bwMode="auto">
                <a:xfrm>
                  <a:off x="4238" y="533"/>
                  <a:ext cx="957" cy="1213"/>
                </a:xfrm>
                <a:custGeom>
                  <a:avLst/>
                  <a:gdLst>
                    <a:gd name="T0" fmla="*/ 789 w 813"/>
                    <a:gd name="T1" fmla="*/ 981 h 1029"/>
                    <a:gd name="T2" fmla="*/ 140 w 813"/>
                    <a:gd name="T3" fmla="*/ 981 h 1029"/>
                    <a:gd name="T4" fmla="*/ 48 w 813"/>
                    <a:gd name="T5" fmla="*/ 893 h 1029"/>
                    <a:gd name="T6" fmla="*/ 48 w 813"/>
                    <a:gd name="T7" fmla="*/ 137 h 1029"/>
                    <a:gd name="T8" fmla="*/ 140 w 813"/>
                    <a:gd name="T9" fmla="*/ 48 h 1029"/>
                    <a:gd name="T10" fmla="*/ 276 w 813"/>
                    <a:gd name="T11" fmla="*/ 48 h 1029"/>
                    <a:gd name="T12" fmla="*/ 276 w 813"/>
                    <a:gd name="T13" fmla="*/ 0 h 1029"/>
                    <a:gd name="T14" fmla="*/ 140 w 813"/>
                    <a:gd name="T15" fmla="*/ 0 h 1029"/>
                    <a:gd name="T16" fmla="*/ 0 w 813"/>
                    <a:gd name="T17" fmla="*/ 137 h 1029"/>
                    <a:gd name="T18" fmla="*/ 0 w 813"/>
                    <a:gd name="T19" fmla="*/ 893 h 1029"/>
                    <a:gd name="T20" fmla="*/ 140 w 813"/>
                    <a:gd name="T21" fmla="*/ 1029 h 1029"/>
                    <a:gd name="T22" fmla="*/ 813 w 813"/>
                    <a:gd name="T23" fmla="*/ 1029 h 1029"/>
                    <a:gd name="T24" fmla="*/ 789 w 813"/>
                    <a:gd name="T25" fmla="*/ 981 h 10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13" h="1029">
                      <a:moveTo>
                        <a:pt x="789" y="981"/>
                      </a:moveTo>
                      <a:cubicBezTo>
                        <a:pt x="140" y="981"/>
                        <a:pt x="140" y="981"/>
                        <a:pt x="140" y="981"/>
                      </a:cubicBezTo>
                      <a:cubicBezTo>
                        <a:pt x="89" y="981"/>
                        <a:pt x="48" y="942"/>
                        <a:pt x="48" y="893"/>
                      </a:cubicBezTo>
                      <a:cubicBezTo>
                        <a:pt x="48" y="137"/>
                        <a:pt x="48" y="137"/>
                        <a:pt x="48" y="137"/>
                      </a:cubicBezTo>
                      <a:cubicBezTo>
                        <a:pt x="48" y="88"/>
                        <a:pt x="89" y="48"/>
                        <a:pt x="140" y="48"/>
                      </a:cubicBezTo>
                      <a:cubicBezTo>
                        <a:pt x="276" y="48"/>
                        <a:pt x="276" y="48"/>
                        <a:pt x="276" y="48"/>
                      </a:cubicBezTo>
                      <a:cubicBezTo>
                        <a:pt x="276" y="0"/>
                        <a:pt x="276" y="0"/>
                        <a:pt x="276" y="0"/>
                      </a:cubicBezTo>
                      <a:cubicBezTo>
                        <a:pt x="140" y="0"/>
                        <a:pt x="140" y="0"/>
                        <a:pt x="140" y="0"/>
                      </a:cubicBezTo>
                      <a:cubicBezTo>
                        <a:pt x="63" y="0"/>
                        <a:pt x="0" y="62"/>
                        <a:pt x="0" y="137"/>
                      </a:cubicBezTo>
                      <a:cubicBezTo>
                        <a:pt x="0" y="893"/>
                        <a:pt x="0" y="893"/>
                        <a:pt x="0" y="893"/>
                      </a:cubicBezTo>
                      <a:cubicBezTo>
                        <a:pt x="0" y="968"/>
                        <a:pt x="63" y="1029"/>
                        <a:pt x="140" y="1029"/>
                      </a:cubicBezTo>
                      <a:cubicBezTo>
                        <a:pt x="813" y="1029"/>
                        <a:pt x="813" y="1029"/>
                        <a:pt x="813" y="1029"/>
                      </a:cubicBezTo>
                      <a:cubicBezTo>
                        <a:pt x="804" y="1014"/>
                        <a:pt x="796" y="998"/>
                        <a:pt x="789" y="9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" name="Freeform 36"/>
                <p:cNvSpPr>
                  <a:spLocks/>
                </p:cNvSpPr>
                <p:nvPr/>
              </p:nvSpPr>
              <p:spPr bwMode="auto">
                <a:xfrm>
                  <a:off x="5530" y="533"/>
                  <a:ext cx="323" cy="890"/>
                </a:xfrm>
                <a:custGeom>
                  <a:avLst/>
                  <a:gdLst>
                    <a:gd name="T0" fmla="*/ 226 w 274"/>
                    <a:gd name="T1" fmla="*/ 137 h 755"/>
                    <a:gd name="T2" fmla="*/ 226 w 274"/>
                    <a:gd name="T3" fmla="*/ 671 h 755"/>
                    <a:gd name="T4" fmla="*/ 274 w 274"/>
                    <a:gd name="T5" fmla="*/ 755 h 755"/>
                    <a:gd name="T6" fmla="*/ 274 w 274"/>
                    <a:gd name="T7" fmla="*/ 137 h 755"/>
                    <a:gd name="T8" fmla="*/ 134 w 274"/>
                    <a:gd name="T9" fmla="*/ 0 h 755"/>
                    <a:gd name="T10" fmla="*/ 0 w 274"/>
                    <a:gd name="T11" fmla="*/ 0 h 755"/>
                    <a:gd name="T12" fmla="*/ 0 w 274"/>
                    <a:gd name="T13" fmla="*/ 48 h 755"/>
                    <a:gd name="T14" fmla="*/ 134 w 274"/>
                    <a:gd name="T15" fmla="*/ 48 h 755"/>
                    <a:gd name="T16" fmla="*/ 226 w 274"/>
                    <a:gd name="T17" fmla="*/ 137 h 7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4" h="755">
                      <a:moveTo>
                        <a:pt x="226" y="137"/>
                      </a:moveTo>
                      <a:cubicBezTo>
                        <a:pt x="226" y="671"/>
                        <a:pt x="226" y="671"/>
                        <a:pt x="226" y="671"/>
                      </a:cubicBezTo>
                      <a:cubicBezTo>
                        <a:pt x="246" y="696"/>
                        <a:pt x="263" y="724"/>
                        <a:pt x="274" y="755"/>
                      </a:cubicBezTo>
                      <a:cubicBezTo>
                        <a:pt x="274" y="137"/>
                        <a:pt x="274" y="137"/>
                        <a:pt x="274" y="137"/>
                      </a:cubicBezTo>
                      <a:cubicBezTo>
                        <a:pt x="274" y="62"/>
                        <a:pt x="211" y="0"/>
                        <a:pt x="134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8"/>
                        <a:pt x="0" y="48"/>
                        <a:pt x="0" y="48"/>
                      </a:cubicBezTo>
                      <a:cubicBezTo>
                        <a:pt x="134" y="48"/>
                        <a:pt x="134" y="48"/>
                        <a:pt x="134" y="48"/>
                      </a:cubicBezTo>
                      <a:cubicBezTo>
                        <a:pt x="185" y="48"/>
                        <a:pt x="226" y="88"/>
                        <a:pt x="226" y="13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62" name="Rectangle 61"/>
          <p:cNvSpPr/>
          <p:nvPr/>
        </p:nvSpPr>
        <p:spPr>
          <a:xfrm>
            <a:off x="6147302" y="1231272"/>
            <a:ext cx="2833736" cy="1348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  <a:spcBef>
                <a:spcPts val="600"/>
              </a:spcBef>
            </a:pPr>
            <a:r>
              <a:rPr lang="en-US" sz="2400" dirty="0" smtClean="0">
                <a:solidFill>
                  <a:srgbClr val="00B0F0"/>
                </a:solidFill>
                <a:latin typeface="Calibri Light" panose="020F0302020204030204" pitchFamily="34" charset="0"/>
                <a:ea typeface="+mj-ea"/>
                <a:cs typeface="Arial" panose="020B0604020202020204" pitchFamily="34" charset="0"/>
              </a:rPr>
              <a:t>RESOLUTION PLANNING </a:t>
            </a:r>
            <a:r>
              <a:rPr lang="en-US" sz="2400" dirty="0">
                <a:solidFill>
                  <a:srgbClr val="00B0F0"/>
                </a:solidFill>
                <a:latin typeface="Calibri Light" panose="020F030202020403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en-US" sz="2400" dirty="0">
                <a:solidFill>
                  <a:srgbClr val="00B0F0"/>
                </a:solidFill>
                <a:latin typeface="Calibri Light" panose="020F0302020204030204" pitchFamily="34" charset="0"/>
                <a:ea typeface="+mj-ea"/>
                <a:cs typeface="Arial" panose="020B0604020202020204" pitchFamily="34" charset="0"/>
              </a:rPr>
            </a:br>
            <a:r>
              <a:rPr lang="en-US" sz="2400" dirty="0">
                <a:solidFill>
                  <a:srgbClr val="00B0F0"/>
                </a:solidFill>
                <a:latin typeface="Calibri Light" panose="020F0302020204030204" pitchFamily="34" charset="0"/>
                <a:ea typeface="+mj-ea"/>
                <a:cs typeface="Arial" panose="020B0604020202020204" pitchFamily="34" charset="0"/>
              </a:rPr>
              <a:t>IS AN </a:t>
            </a:r>
            <a:r>
              <a:rPr lang="en-US" sz="2400" b="1" dirty="0">
                <a:solidFill>
                  <a:srgbClr val="00B0F0"/>
                </a:solidFill>
                <a:latin typeface="Calibri Light" panose="020F0302020204030204" pitchFamily="34" charset="0"/>
                <a:ea typeface="+mj-ea"/>
                <a:cs typeface="Arial" panose="020B0604020202020204" pitchFamily="34" charset="0"/>
              </a:rPr>
              <a:t>ONGOING PROCESS</a:t>
            </a:r>
          </a:p>
        </p:txBody>
      </p:sp>
    </p:spTree>
    <p:extLst>
      <p:ext uri="{BB962C8B-B14F-4D97-AF65-F5344CB8AC3E}">
        <p14:creationId xmlns:p14="http://schemas.microsoft.com/office/powerpoint/2010/main" val="2362933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6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" name="Group 200"/>
          <p:cNvGrpSpPr/>
          <p:nvPr/>
        </p:nvGrpSpPr>
        <p:grpSpPr>
          <a:xfrm>
            <a:off x="6527549" y="2516863"/>
            <a:ext cx="2408221" cy="3404102"/>
            <a:chOff x="6527549" y="2516863"/>
            <a:chExt cx="2408221" cy="3404102"/>
          </a:xfrm>
        </p:grpSpPr>
        <p:grpSp>
          <p:nvGrpSpPr>
            <p:cNvPr id="200" name="Group 199"/>
            <p:cNvGrpSpPr/>
            <p:nvPr/>
          </p:nvGrpSpPr>
          <p:grpSpPr>
            <a:xfrm>
              <a:off x="6527549" y="2516863"/>
              <a:ext cx="2408221" cy="3404102"/>
              <a:chOff x="6527549" y="2516863"/>
              <a:chExt cx="2408221" cy="3404102"/>
            </a:xfrm>
          </p:grpSpPr>
          <p:sp>
            <p:nvSpPr>
              <p:cNvPr id="155" name="Rounded Rectangle 154"/>
              <p:cNvSpPr/>
              <p:nvPr/>
            </p:nvSpPr>
            <p:spPr>
              <a:xfrm>
                <a:off x="8130012" y="2516863"/>
                <a:ext cx="778597" cy="3404102"/>
              </a:xfrm>
              <a:prstGeom prst="roundRect">
                <a:avLst>
                  <a:gd name="adj" fmla="val 8587"/>
                </a:avLst>
              </a:prstGeom>
              <a:solidFill>
                <a:srgbClr val="014CA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9" name="Group 198"/>
              <p:cNvGrpSpPr/>
              <p:nvPr/>
            </p:nvGrpSpPr>
            <p:grpSpPr>
              <a:xfrm>
                <a:off x="6527549" y="2697934"/>
                <a:ext cx="2408221" cy="2888056"/>
                <a:chOff x="6527549" y="2697934"/>
                <a:chExt cx="2408221" cy="2888056"/>
              </a:xfrm>
            </p:grpSpPr>
            <p:cxnSp>
              <p:nvCxnSpPr>
                <p:cNvPr id="195" name="Straight Connector 194"/>
                <p:cNvCxnSpPr/>
                <p:nvPr/>
              </p:nvCxnSpPr>
              <p:spPr>
                <a:xfrm>
                  <a:off x="6989275" y="2697934"/>
                  <a:ext cx="1235798" cy="0"/>
                </a:xfrm>
                <a:prstGeom prst="line">
                  <a:avLst/>
                </a:prstGeom>
                <a:ln w="38100">
                  <a:solidFill>
                    <a:srgbClr val="064DA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Straight Connector 195"/>
                <p:cNvCxnSpPr/>
                <p:nvPr/>
              </p:nvCxnSpPr>
              <p:spPr>
                <a:xfrm>
                  <a:off x="6527549" y="3331677"/>
                  <a:ext cx="1235798" cy="0"/>
                </a:xfrm>
                <a:prstGeom prst="line">
                  <a:avLst/>
                </a:prstGeom>
                <a:ln w="38100">
                  <a:solidFill>
                    <a:srgbClr val="064DA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8" name="Straight Connector 187"/>
                <p:cNvCxnSpPr/>
                <p:nvPr/>
              </p:nvCxnSpPr>
              <p:spPr>
                <a:xfrm>
                  <a:off x="7532484" y="3730029"/>
                  <a:ext cx="1113577" cy="0"/>
                </a:xfrm>
                <a:prstGeom prst="line">
                  <a:avLst/>
                </a:prstGeom>
                <a:ln w="38100">
                  <a:solidFill>
                    <a:srgbClr val="064DA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4" name="Freeform 173"/>
                <p:cNvSpPr/>
                <p:nvPr/>
              </p:nvSpPr>
              <p:spPr>
                <a:xfrm>
                  <a:off x="7206557" y="3340729"/>
                  <a:ext cx="172016" cy="769544"/>
                </a:xfrm>
                <a:custGeom>
                  <a:avLst/>
                  <a:gdLst>
                    <a:gd name="connsiteX0" fmla="*/ 271604 w 289711"/>
                    <a:gd name="connsiteY0" fmla="*/ 0 h 1810693"/>
                    <a:gd name="connsiteX1" fmla="*/ 0 w 289711"/>
                    <a:gd name="connsiteY1" fmla="*/ 0 h 1810693"/>
                    <a:gd name="connsiteX2" fmla="*/ 0 w 289711"/>
                    <a:gd name="connsiteY2" fmla="*/ 1810693 h 1810693"/>
                    <a:gd name="connsiteX3" fmla="*/ 289711 w 289711"/>
                    <a:gd name="connsiteY3" fmla="*/ 1810693 h 18106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89711" h="1810693">
                      <a:moveTo>
                        <a:pt x="271604" y="0"/>
                      </a:moveTo>
                      <a:lnTo>
                        <a:pt x="0" y="0"/>
                      </a:lnTo>
                      <a:lnTo>
                        <a:pt x="0" y="1810693"/>
                      </a:lnTo>
                      <a:lnTo>
                        <a:pt x="289711" y="1810693"/>
                      </a:lnTo>
                    </a:path>
                  </a:pathLst>
                </a:custGeom>
                <a:noFill/>
                <a:ln>
                  <a:solidFill>
                    <a:srgbClr val="A0ACA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52" name="Straight Connector 151"/>
                <p:cNvCxnSpPr/>
                <p:nvPr/>
              </p:nvCxnSpPr>
              <p:spPr>
                <a:xfrm>
                  <a:off x="6627137" y="4119328"/>
                  <a:ext cx="1113577" cy="0"/>
                </a:xfrm>
                <a:prstGeom prst="line">
                  <a:avLst/>
                </a:prstGeom>
                <a:ln w="38100">
                  <a:solidFill>
                    <a:srgbClr val="064DA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4" name="Rounded Rectangle 153"/>
                <p:cNvSpPr/>
                <p:nvPr/>
              </p:nvSpPr>
              <p:spPr>
                <a:xfrm>
                  <a:off x="7269933" y="2978589"/>
                  <a:ext cx="751438" cy="1511929"/>
                </a:xfrm>
                <a:prstGeom prst="roundRect">
                  <a:avLst>
                    <a:gd name="adj" fmla="val 9824"/>
                  </a:avLst>
                </a:prstGeom>
                <a:solidFill>
                  <a:srgbClr val="00B0F0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69" name="Group 14"/>
                <p:cNvGrpSpPr>
                  <a:grpSpLocks noChangeAspect="1"/>
                </p:cNvGrpSpPr>
                <p:nvPr/>
              </p:nvGrpSpPr>
              <p:grpSpPr bwMode="auto">
                <a:xfrm>
                  <a:off x="6777232" y="3596518"/>
                  <a:ext cx="365952" cy="280172"/>
                  <a:chOff x="2889" y="1201"/>
                  <a:chExt cx="593" cy="454"/>
                </a:xfrm>
              </p:grpSpPr>
              <p:sp>
                <p:nvSpPr>
                  <p:cNvPr id="170" name="Freeform 15"/>
                  <p:cNvSpPr>
                    <a:spLocks/>
                  </p:cNvSpPr>
                  <p:nvPr/>
                </p:nvSpPr>
                <p:spPr bwMode="auto">
                  <a:xfrm>
                    <a:off x="2889" y="1293"/>
                    <a:ext cx="447" cy="348"/>
                  </a:xfrm>
                  <a:custGeom>
                    <a:avLst/>
                    <a:gdLst>
                      <a:gd name="T0" fmla="*/ 0 w 187"/>
                      <a:gd name="T1" fmla="*/ 43 h 145"/>
                      <a:gd name="T2" fmla="*/ 174 w 187"/>
                      <a:gd name="T3" fmla="*/ 0 h 145"/>
                      <a:gd name="T4" fmla="*/ 109 w 187"/>
                      <a:gd name="T5" fmla="*/ 58 h 145"/>
                      <a:gd name="T6" fmla="*/ 187 w 187"/>
                      <a:gd name="T7" fmla="*/ 145 h 145"/>
                      <a:gd name="T8" fmla="*/ 0 w 187"/>
                      <a:gd name="T9" fmla="*/ 43 h 1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87" h="145">
                        <a:moveTo>
                          <a:pt x="0" y="43"/>
                        </a:moveTo>
                        <a:cubicBezTo>
                          <a:pt x="0" y="43"/>
                          <a:pt x="134" y="18"/>
                          <a:pt x="174" y="0"/>
                        </a:cubicBezTo>
                        <a:cubicBezTo>
                          <a:pt x="174" y="0"/>
                          <a:pt x="84" y="40"/>
                          <a:pt x="109" y="58"/>
                        </a:cubicBezTo>
                        <a:cubicBezTo>
                          <a:pt x="133" y="76"/>
                          <a:pt x="182" y="127"/>
                          <a:pt x="187" y="145"/>
                        </a:cubicBezTo>
                        <a:cubicBezTo>
                          <a:pt x="187" y="145"/>
                          <a:pt x="132" y="84"/>
                          <a:pt x="0" y="43"/>
                        </a:cubicBezTo>
                      </a:path>
                    </a:pathLst>
                  </a:custGeom>
                  <a:solidFill>
                    <a:srgbClr val="A0ACA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71" name="Freeform 16"/>
                  <p:cNvSpPr>
                    <a:spLocks/>
                  </p:cNvSpPr>
                  <p:nvPr/>
                </p:nvSpPr>
                <p:spPr bwMode="auto">
                  <a:xfrm>
                    <a:off x="3174" y="1201"/>
                    <a:ext cx="308" cy="442"/>
                  </a:xfrm>
                  <a:custGeom>
                    <a:avLst/>
                    <a:gdLst>
                      <a:gd name="T0" fmla="*/ 0 w 129"/>
                      <a:gd name="T1" fmla="*/ 68 h 184"/>
                      <a:gd name="T2" fmla="*/ 129 w 129"/>
                      <a:gd name="T3" fmla="*/ 0 h 184"/>
                      <a:gd name="T4" fmla="*/ 68 w 129"/>
                      <a:gd name="T5" fmla="*/ 184 h 184"/>
                      <a:gd name="T6" fmla="*/ 26 w 129"/>
                      <a:gd name="T7" fmla="*/ 131 h 184"/>
                      <a:gd name="T8" fmla="*/ 62 w 129"/>
                      <a:gd name="T9" fmla="*/ 89 h 184"/>
                      <a:gd name="T10" fmla="*/ 0 w 129"/>
                      <a:gd name="T11" fmla="*/ 68 h 1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29" h="184">
                        <a:moveTo>
                          <a:pt x="0" y="68"/>
                        </a:moveTo>
                        <a:cubicBezTo>
                          <a:pt x="0" y="68"/>
                          <a:pt x="29" y="49"/>
                          <a:pt x="129" y="0"/>
                        </a:cubicBezTo>
                        <a:cubicBezTo>
                          <a:pt x="129" y="0"/>
                          <a:pt x="65" y="77"/>
                          <a:pt x="68" y="184"/>
                        </a:cubicBezTo>
                        <a:cubicBezTo>
                          <a:pt x="68" y="184"/>
                          <a:pt x="41" y="142"/>
                          <a:pt x="26" y="131"/>
                        </a:cubicBezTo>
                        <a:cubicBezTo>
                          <a:pt x="26" y="131"/>
                          <a:pt x="58" y="117"/>
                          <a:pt x="62" y="89"/>
                        </a:cubicBezTo>
                        <a:cubicBezTo>
                          <a:pt x="66" y="64"/>
                          <a:pt x="51" y="58"/>
                          <a:pt x="0" y="68"/>
                        </a:cubicBezTo>
                        <a:close/>
                      </a:path>
                    </a:pathLst>
                  </a:custGeom>
                  <a:noFill/>
                  <a:ln w="6350" cap="flat">
                    <a:solidFill>
                      <a:srgbClr val="A0ACAA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72" name="Freeform 17"/>
                  <p:cNvSpPr>
                    <a:spLocks noEditPoints="1"/>
                  </p:cNvSpPr>
                  <p:nvPr/>
                </p:nvSpPr>
                <p:spPr bwMode="auto">
                  <a:xfrm>
                    <a:off x="2956" y="1319"/>
                    <a:ext cx="380" cy="336"/>
                  </a:xfrm>
                  <a:custGeom>
                    <a:avLst/>
                    <a:gdLst>
                      <a:gd name="T0" fmla="*/ 81 w 159"/>
                      <a:gd name="T1" fmla="*/ 98 h 140"/>
                      <a:gd name="T2" fmla="*/ 61 w 159"/>
                      <a:gd name="T3" fmla="*/ 74 h 140"/>
                      <a:gd name="T4" fmla="*/ 67 w 159"/>
                      <a:gd name="T5" fmla="*/ 56 h 140"/>
                      <a:gd name="T6" fmla="*/ 73 w 159"/>
                      <a:gd name="T7" fmla="*/ 44 h 140"/>
                      <a:gd name="T8" fmla="*/ 71 w 159"/>
                      <a:gd name="T9" fmla="*/ 38 h 140"/>
                      <a:gd name="T10" fmla="*/ 73 w 159"/>
                      <a:gd name="T11" fmla="*/ 25 h 140"/>
                      <a:gd name="T12" fmla="*/ 47 w 159"/>
                      <a:gd name="T13" fmla="*/ 0 h 140"/>
                      <a:gd name="T14" fmla="*/ 22 w 159"/>
                      <a:gd name="T15" fmla="*/ 25 h 140"/>
                      <a:gd name="T16" fmla="*/ 24 w 159"/>
                      <a:gd name="T17" fmla="*/ 38 h 140"/>
                      <a:gd name="T18" fmla="*/ 21 w 159"/>
                      <a:gd name="T19" fmla="*/ 44 h 140"/>
                      <a:gd name="T20" fmla="*/ 27 w 159"/>
                      <a:gd name="T21" fmla="*/ 56 h 140"/>
                      <a:gd name="T22" fmla="*/ 34 w 159"/>
                      <a:gd name="T23" fmla="*/ 74 h 140"/>
                      <a:gd name="T24" fmla="*/ 14 w 159"/>
                      <a:gd name="T25" fmla="*/ 98 h 140"/>
                      <a:gd name="T26" fmla="*/ 0 w 159"/>
                      <a:gd name="T27" fmla="*/ 111 h 140"/>
                      <a:gd name="T28" fmla="*/ 0 w 159"/>
                      <a:gd name="T29" fmla="*/ 140 h 140"/>
                      <a:gd name="T30" fmla="*/ 110 w 159"/>
                      <a:gd name="T31" fmla="*/ 140 h 140"/>
                      <a:gd name="T32" fmla="*/ 110 w 159"/>
                      <a:gd name="T33" fmla="*/ 118 h 140"/>
                      <a:gd name="T34" fmla="*/ 81 w 159"/>
                      <a:gd name="T35" fmla="*/ 98 h 140"/>
                      <a:gd name="T36" fmla="*/ 159 w 159"/>
                      <a:gd name="T37" fmla="*/ 140 h 140"/>
                      <a:gd name="T38" fmla="*/ 157 w 159"/>
                      <a:gd name="T39" fmla="*/ 107 h 140"/>
                      <a:gd name="T40" fmla="*/ 136 w 159"/>
                      <a:gd name="T41" fmla="*/ 94 h 140"/>
                      <a:gd name="T42" fmla="*/ 120 w 159"/>
                      <a:gd name="T43" fmla="*/ 76 h 140"/>
                      <a:gd name="T44" fmla="*/ 125 w 159"/>
                      <a:gd name="T45" fmla="*/ 62 h 140"/>
                      <a:gd name="T46" fmla="*/ 130 w 159"/>
                      <a:gd name="T47" fmla="*/ 53 h 140"/>
                      <a:gd name="T48" fmla="*/ 128 w 159"/>
                      <a:gd name="T49" fmla="*/ 49 h 140"/>
                      <a:gd name="T50" fmla="*/ 129 w 159"/>
                      <a:gd name="T51" fmla="*/ 39 h 140"/>
                      <a:gd name="T52" fmla="*/ 110 w 159"/>
                      <a:gd name="T53" fmla="*/ 20 h 140"/>
                      <a:gd name="T54" fmla="*/ 91 w 159"/>
                      <a:gd name="T55" fmla="*/ 39 h 140"/>
                      <a:gd name="T56" fmla="*/ 93 w 159"/>
                      <a:gd name="T57" fmla="*/ 49 h 140"/>
                      <a:gd name="T58" fmla="*/ 91 w 159"/>
                      <a:gd name="T59" fmla="*/ 53 h 140"/>
                      <a:gd name="T60" fmla="*/ 95 w 159"/>
                      <a:gd name="T61" fmla="*/ 62 h 140"/>
                      <a:gd name="T62" fmla="*/ 101 w 159"/>
                      <a:gd name="T63" fmla="*/ 76 h 140"/>
                      <a:gd name="T64" fmla="*/ 94 w 159"/>
                      <a:gd name="T65" fmla="*/ 89 h 140"/>
                      <a:gd name="T66" fmla="*/ 123 w 159"/>
                      <a:gd name="T67" fmla="*/ 116 h 140"/>
                      <a:gd name="T68" fmla="*/ 123 w 159"/>
                      <a:gd name="T69" fmla="*/ 140 h 140"/>
                      <a:gd name="T70" fmla="*/ 159 w 159"/>
                      <a:gd name="T71" fmla="*/ 140 h 1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59" h="140">
                        <a:moveTo>
                          <a:pt x="81" y="98"/>
                        </a:moveTo>
                        <a:cubicBezTo>
                          <a:pt x="66" y="92"/>
                          <a:pt x="61" y="86"/>
                          <a:pt x="61" y="74"/>
                        </a:cubicBezTo>
                        <a:cubicBezTo>
                          <a:pt x="61" y="67"/>
                          <a:pt x="65" y="69"/>
                          <a:pt x="67" y="56"/>
                        </a:cubicBezTo>
                        <a:cubicBezTo>
                          <a:pt x="68" y="51"/>
                          <a:pt x="73" y="56"/>
                          <a:pt x="73" y="44"/>
                        </a:cubicBezTo>
                        <a:cubicBezTo>
                          <a:pt x="73" y="39"/>
                          <a:pt x="71" y="38"/>
                          <a:pt x="71" y="38"/>
                        </a:cubicBezTo>
                        <a:cubicBezTo>
                          <a:pt x="71" y="38"/>
                          <a:pt x="72" y="31"/>
                          <a:pt x="73" y="25"/>
                        </a:cubicBezTo>
                        <a:cubicBezTo>
                          <a:pt x="73" y="18"/>
                          <a:pt x="69" y="0"/>
                          <a:pt x="47" y="0"/>
                        </a:cubicBezTo>
                        <a:cubicBezTo>
                          <a:pt x="26" y="0"/>
                          <a:pt x="22" y="18"/>
                          <a:pt x="22" y="25"/>
                        </a:cubicBezTo>
                        <a:cubicBezTo>
                          <a:pt x="23" y="31"/>
                          <a:pt x="24" y="38"/>
                          <a:pt x="24" y="38"/>
                        </a:cubicBezTo>
                        <a:cubicBezTo>
                          <a:pt x="24" y="38"/>
                          <a:pt x="21" y="39"/>
                          <a:pt x="21" y="44"/>
                        </a:cubicBezTo>
                        <a:cubicBezTo>
                          <a:pt x="22" y="56"/>
                          <a:pt x="26" y="51"/>
                          <a:pt x="27" y="56"/>
                        </a:cubicBezTo>
                        <a:cubicBezTo>
                          <a:pt x="29" y="69"/>
                          <a:pt x="34" y="67"/>
                          <a:pt x="34" y="74"/>
                        </a:cubicBezTo>
                        <a:cubicBezTo>
                          <a:pt x="34" y="86"/>
                          <a:pt x="29" y="92"/>
                          <a:pt x="14" y="98"/>
                        </a:cubicBezTo>
                        <a:cubicBezTo>
                          <a:pt x="9" y="100"/>
                          <a:pt x="0" y="103"/>
                          <a:pt x="0" y="111"/>
                        </a:cubicBezTo>
                        <a:cubicBezTo>
                          <a:pt x="0" y="140"/>
                          <a:pt x="0" y="140"/>
                          <a:pt x="0" y="140"/>
                        </a:cubicBezTo>
                        <a:cubicBezTo>
                          <a:pt x="110" y="140"/>
                          <a:pt x="110" y="140"/>
                          <a:pt x="110" y="140"/>
                        </a:cubicBezTo>
                        <a:cubicBezTo>
                          <a:pt x="110" y="118"/>
                          <a:pt x="110" y="118"/>
                          <a:pt x="110" y="118"/>
                        </a:cubicBezTo>
                        <a:cubicBezTo>
                          <a:pt x="110" y="111"/>
                          <a:pt x="97" y="105"/>
                          <a:pt x="81" y="98"/>
                        </a:cubicBezTo>
                        <a:moveTo>
                          <a:pt x="159" y="140"/>
                        </a:moveTo>
                        <a:cubicBezTo>
                          <a:pt x="159" y="140"/>
                          <a:pt x="159" y="110"/>
                          <a:pt x="157" y="107"/>
                        </a:cubicBezTo>
                        <a:cubicBezTo>
                          <a:pt x="154" y="102"/>
                          <a:pt x="148" y="99"/>
                          <a:pt x="136" y="94"/>
                        </a:cubicBezTo>
                        <a:cubicBezTo>
                          <a:pt x="124" y="89"/>
                          <a:pt x="120" y="85"/>
                          <a:pt x="120" y="76"/>
                        </a:cubicBezTo>
                        <a:cubicBezTo>
                          <a:pt x="120" y="70"/>
                          <a:pt x="124" y="72"/>
                          <a:pt x="125" y="62"/>
                        </a:cubicBezTo>
                        <a:cubicBezTo>
                          <a:pt x="126" y="58"/>
                          <a:pt x="129" y="62"/>
                          <a:pt x="130" y="53"/>
                        </a:cubicBezTo>
                        <a:cubicBezTo>
                          <a:pt x="130" y="49"/>
                          <a:pt x="128" y="49"/>
                          <a:pt x="128" y="49"/>
                        </a:cubicBezTo>
                        <a:cubicBezTo>
                          <a:pt x="128" y="49"/>
                          <a:pt x="129" y="43"/>
                          <a:pt x="129" y="39"/>
                        </a:cubicBezTo>
                        <a:cubicBezTo>
                          <a:pt x="130" y="34"/>
                          <a:pt x="127" y="20"/>
                          <a:pt x="110" y="20"/>
                        </a:cubicBezTo>
                        <a:cubicBezTo>
                          <a:pt x="94" y="20"/>
                          <a:pt x="91" y="34"/>
                          <a:pt x="91" y="39"/>
                        </a:cubicBezTo>
                        <a:cubicBezTo>
                          <a:pt x="92" y="43"/>
                          <a:pt x="93" y="49"/>
                          <a:pt x="93" y="49"/>
                        </a:cubicBezTo>
                        <a:cubicBezTo>
                          <a:pt x="93" y="49"/>
                          <a:pt x="91" y="49"/>
                          <a:pt x="91" y="53"/>
                        </a:cubicBezTo>
                        <a:cubicBezTo>
                          <a:pt x="92" y="62"/>
                          <a:pt x="95" y="58"/>
                          <a:pt x="95" y="62"/>
                        </a:cubicBezTo>
                        <a:cubicBezTo>
                          <a:pt x="97" y="72"/>
                          <a:pt x="101" y="70"/>
                          <a:pt x="101" y="76"/>
                        </a:cubicBezTo>
                        <a:cubicBezTo>
                          <a:pt x="101" y="82"/>
                          <a:pt x="99" y="86"/>
                          <a:pt x="94" y="89"/>
                        </a:cubicBezTo>
                        <a:cubicBezTo>
                          <a:pt x="120" y="102"/>
                          <a:pt x="123" y="105"/>
                          <a:pt x="123" y="116"/>
                        </a:cubicBezTo>
                        <a:cubicBezTo>
                          <a:pt x="123" y="140"/>
                          <a:pt x="123" y="140"/>
                          <a:pt x="123" y="140"/>
                        </a:cubicBezTo>
                        <a:lnTo>
                          <a:pt x="159" y="140"/>
                        </a:lnTo>
                        <a:close/>
                      </a:path>
                    </a:pathLst>
                  </a:custGeom>
                  <a:solidFill>
                    <a:srgbClr val="014C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173" name="Rectangle 172"/>
                <p:cNvSpPr/>
                <p:nvPr/>
              </p:nvSpPr>
              <p:spPr>
                <a:xfrm>
                  <a:off x="6713148" y="3837368"/>
                  <a:ext cx="484360" cy="27699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rgbClr val="014CA0"/>
                      </a:solidFill>
                    </a:rPr>
                    <a:t>SRB</a:t>
                  </a:r>
                  <a:endParaRPr lang="en-US" sz="1200" b="1" dirty="0">
                    <a:solidFill>
                      <a:srgbClr val="014CA0"/>
                    </a:solidFill>
                  </a:endParaRPr>
                </a:p>
              </p:txBody>
            </p:sp>
            <p:sp>
              <p:nvSpPr>
                <p:cNvPr id="175" name="Rectangle 174"/>
                <p:cNvSpPr/>
                <p:nvPr/>
              </p:nvSpPr>
              <p:spPr>
                <a:xfrm>
                  <a:off x="7265405" y="3345781"/>
                  <a:ext cx="810285" cy="74187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80000"/>
                    </a:lnSpc>
                    <a:tabLst>
                      <a:tab pos="271463" algn="l"/>
                    </a:tabLst>
                  </a:pPr>
                  <a:r>
                    <a:rPr lang="en-US" sz="1050" dirty="0">
                      <a:solidFill>
                        <a:schemeClr val="bg1"/>
                      </a:solidFill>
                    </a:rPr>
                    <a:t>Resolution scheme modified</a:t>
                  </a:r>
                </a:p>
                <a:p>
                  <a:pPr>
                    <a:lnSpc>
                      <a:spcPct val="80000"/>
                    </a:lnSpc>
                    <a:tabLst>
                      <a:tab pos="271463" algn="l"/>
                    </a:tabLst>
                  </a:pPr>
                  <a:r>
                    <a:rPr lang="en-US" sz="1050" dirty="0">
                      <a:solidFill>
                        <a:schemeClr val="bg1"/>
                      </a:solidFill>
                    </a:rPr>
                    <a:t>and approved</a:t>
                  </a:r>
                  <a:endParaRPr lang="en-US" sz="1000" dirty="0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137" name="Group 136"/>
                <p:cNvGrpSpPr/>
                <p:nvPr/>
              </p:nvGrpSpPr>
              <p:grpSpPr>
                <a:xfrm>
                  <a:off x="7473886" y="4180437"/>
                  <a:ext cx="212506" cy="212506"/>
                  <a:chOff x="3716699" y="1871804"/>
                  <a:chExt cx="284932" cy="284932"/>
                </a:xfrm>
              </p:grpSpPr>
              <p:grpSp>
                <p:nvGrpSpPr>
                  <p:cNvPr id="138" name="Group 137"/>
                  <p:cNvGrpSpPr/>
                  <p:nvPr/>
                </p:nvGrpSpPr>
                <p:grpSpPr>
                  <a:xfrm>
                    <a:off x="3716699" y="1871804"/>
                    <a:ext cx="284932" cy="284932"/>
                    <a:chOff x="4241801" y="3101976"/>
                    <a:chExt cx="657225" cy="657225"/>
                  </a:xfrm>
                </p:grpSpPr>
                <p:sp>
                  <p:nvSpPr>
                    <p:cNvPr id="140" name="Oval 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41801" y="3101976"/>
                      <a:ext cx="657225" cy="657225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141" name="Oval 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41801" y="3101976"/>
                      <a:ext cx="657225" cy="657225"/>
                    </a:xfrm>
                    <a:prstGeom prst="ellipse">
                      <a:avLst/>
                    </a:prstGeom>
                    <a:solidFill>
                      <a:srgbClr val="00B0F0"/>
                    </a:solidFill>
                    <a:ln w="28575" cap="flat">
                      <a:solidFill>
                        <a:schemeClr val="bg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p:txBody>
                </p:sp>
              </p:grpSp>
              <p:sp>
                <p:nvSpPr>
                  <p:cNvPr id="139" name="Freeform 69"/>
                  <p:cNvSpPr>
                    <a:spLocks/>
                  </p:cNvSpPr>
                  <p:nvPr/>
                </p:nvSpPr>
                <p:spPr bwMode="auto">
                  <a:xfrm>
                    <a:off x="3841527" y="1922563"/>
                    <a:ext cx="87366" cy="165794"/>
                  </a:xfrm>
                  <a:custGeom>
                    <a:avLst/>
                    <a:gdLst>
                      <a:gd name="T0" fmla="*/ 28 w 88"/>
                      <a:gd name="T1" fmla="*/ 0 h 167"/>
                      <a:gd name="T2" fmla="*/ 0 w 88"/>
                      <a:gd name="T3" fmla="*/ 0 h 167"/>
                      <a:gd name="T4" fmla="*/ 0 w 88"/>
                      <a:gd name="T5" fmla="*/ 103 h 167"/>
                      <a:gd name="T6" fmla="*/ 67 w 88"/>
                      <a:gd name="T7" fmla="*/ 167 h 167"/>
                      <a:gd name="T8" fmla="*/ 88 w 88"/>
                      <a:gd name="T9" fmla="*/ 150 h 167"/>
                      <a:gd name="T10" fmla="*/ 28 w 88"/>
                      <a:gd name="T11" fmla="*/ 93 h 167"/>
                      <a:gd name="T12" fmla="*/ 28 w 88"/>
                      <a:gd name="T13" fmla="*/ 0 h 1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8" h="167">
                        <a:moveTo>
                          <a:pt x="28" y="0"/>
                        </a:moveTo>
                        <a:lnTo>
                          <a:pt x="0" y="0"/>
                        </a:lnTo>
                        <a:lnTo>
                          <a:pt x="0" y="103"/>
                        </a:lnTo>
                        <a:lnTo>
                          <a:pt x="67" y="167"/>
                        </a:lnTo>
                        <a:lnTo>
                          <a:pt x="88" y="150"/>
                        </a:lnTo>
                        <a:lnTo>
                          <a:pt x="28" y="93"/>
                        </a:lnTo>
                        <a:lnTo>
                          <a:pt x="28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schemeClr val="bg1"/>
                      </a:solidFill>
                    </a:endParaRPr>
                  </a:p>
                </p:txBody>
              </p:sp>
            </p:grpSp>
            <p:sp>
              <p:nvSpPr>
                <p:cNvPr id="142" name="Rectangle 141"/>
                <p:cNvSpPr/>
                <p:nvPr/>
              </p:nvSpPr>
              <p:spPr>
                <a:xfrm>
                  <a:off x="7532483" y="4196784"/>
                  <a:ext cx="534154" cy="24378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lnSpc>
                      <a:spcPct val="80000"/>
                    </a:lnSpc>
                  </a:pPr>
                  <a:r>
                    <a:rPr lang="en-US" sz="1200" dirty="0" smtClean="0">
                      <a:solidFill>
                        <a:schemeClr val="bg1"/>
                      </a:solidFill>
                    </a:rPr>
                    <a:t>8h</a:t>
                  </a:r>
                  <a:endParaRPr lang="en-US" sz="1200" dirty="0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183" name="Group 26"/>
                <p:cNvGrpSpPr>
                  <a:grpSpLocks noChangeAspect="1"/>
                </p:cNvGrpSpPr>
                <p:nvPr/>
              </p:nvGrpSpPr>
              <p:grpSpPr bwMode="auto">
                <a:xfrm>
                  <a:off x="7534967" y="3038248"/>
                  <a:ext cx="258487" cy="232012"/>
                  <a:chOff x="3502" y="4639"/>
                  <a:chExt cx="537" cy="482"/>
                </a:xfrm>
                <a:solidFill>
                  <a:schemeClr val="bg1"/>
                </a:solidFill>
              </p:grpSpPr>
              <p:sp>
                <p:nvSpPr>
                  <p:cNvPr id="184" name="Freeform 27"/>
                  <p:cNvSpPr>
                    <a:spLocks/>
                  </p:cNvSpPr>
                  <p:nvPr/>
                </p:nvSpPr>
                <p:spPr bwMode="auto">
                  <a:xfrm>
                    <a:off x="3502" y="4675"/>
                    <a:ext cx="446" cy="446"/>
                  </a:xfrm>
                  <a:custGeom>
                    <a:avLst/>
                    <a:gdLst>
                      <a:gd name="T0" fmla="*/ 157 w 186"/>
                      <a:gd name="T1" fmla="*/ 76 h 186"/>
                      <a:gd name="T2" fmla="*/ 159 w 186"/>
                      <a:gd name="T3" fmla="*/ 93 h 186"/>
                      <a:gd name="T4" fmla="*/ 111 w 186"/>
                      <a:gd name="T5" fmla="*/ 157 h 186"/>
                      <a:gd name="T6" fmla="*/ 108 w 186"/>
                      <a:gd name="T7" fmla="*/ 158 h 186"/>
                      <a:gd name="T8" fmla="*/ 93 w 186"/>
                      <a:gd name="T9" fmla="*/ 160 h 186"/>
                      <a:gd name="T10" fmla="*/ 26 w 186"/>
                      <a:gd name="T11" fmla="*/ 93 h 186"/>
                      <a:gd name="T12" fmla="*/ 93 w 186"/>
                      <a:gd name="T13" fmla="*/ 27 h 186"/>
                      <a:gd name="T14" fmla="*/ 122 w 186"/>
                      <a:gd name="T15" fmla="*/ 34 h 186"/>
                      <a:gd name="T16" fmla="*/ 141 w 186"/>
                      <a:gd name="T17" fmla="*/ 14 h 186"/>
                      <a:gd name="T18" fmla="*/ 93 w 186"/>
                      <a:gd name="T19" fmla="*/ 0 h 186"/>
                      <a:gd name="T20" fmla="*/ 0 w 186"/>
                      <a:gd name="T21" fmla="*/ 93 h 186"/>
                      <a:gd name="T22" fmla="*/ 93 w 186"/>
                      <a:gd name="T23" fmla="*/ 186 h 186"/>
                      <a:gd name="T24" fmla="*/ 186 w 186"/>
                      <a:gd name="T25" fmla="*/ 93 h 186"/>
                      <a:gd name="T26" fmla="*/ 177 w 186"/>
                      <a:gd name="T27" fmla="*/ 55 h 186"/>
                      <a:gd name="T28" fmla="*/ 157 w 186"/>
                      <a:gd name="T29" fmla="*/ 76 h 1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86" h="186">
                        <a:moveTo>
                          <a:pt x="157" y="76"/>
                        </a:moveTo>
                        <a:cubicBezTo>
                          <a:pt x="158" y="82"/>
                          <a:pt x="159" y="87"/>
                          <a:pt x="159" y="93"/>
                        </a:cubicBezTo>
                        <a:cubicBezTo>
                          <a:pt x="159" y="124"/>
                          <a:pt x="139" y="149"/>
                          <a:pt x="111" y="157"/>
                        </a:cubicBezTo>
                        <a:cubicBezTo>
                          <a:pt x="108" y="158"/>
                          <a:pt x="108" y="158"/>
                          <a:pt x="108" y="158"/>
                        </a:cubicBezTo>
                        <a:cubicBezTo>
                          <a:pt x="103" y="159"/>
                          <a:pt x="98" y="160"/>
                          <a:pt x="93" y="160"/>
                        </a:cubicBezTo>
                        <a:cubicBezTo>
                          <a:pt x="56" y="160"/>
                          <a:pt x="26" y="130"/>
                          <a:pt x="26" y="93"/>
                        </a:cubicBezTo>
                        <a:cubicBezTo>
                          <a:pt x="26" y="57"/>
                          <a:pt x="56" y="27"/>
                          <a:pt x="93" y="27"/>
                        </a:cubicBezTo>
                        <a:cubicBezTo>
                          <a:pt x="103" y="27"/>
                          <a:pt x="113" y="29"/>
                          <a:pt x="122" y="34"/>
                        </a:cubicBezTo>
                        <a:cubicBezTo>
                          <a:pt x="128" y="27"/>
                          <a:pt x="134" y="20"/>
                          <a:pt x="141" y="14"/>
                        </a:cubicBezTo>
                        <a:cubicBezTo>
                          <a:pt x="127" y="6"/>
                          <a:pt x="110" y="0"/>
                          <a:pt x="93" y="0"/>
                        </a:cubicBezTo>
                        <a:cubicBezTo>
                          <a:pt x="41" y="0"/>
                          <a:pt x="0" y="42"/>
                          <a:pt x="0" y="93"/>
                        </a:cubicBezTo>
                        <a:cubicBezTo>
                          <a:pt x="0" y="145"/>
                          <a:pt x="41" y="186"/>
                          <a:pt x="93" y="186"/>
                        </a:cubicBezTo>
                        <a:cubicBezTo>
                          <a:pt x="144" y="186"/>
                          <a:pt x="186" y="145"/>
                          <a:pt x="186" y="93"/>
                        </a:cubicBezTo>
                        <a:cubicBezTo>
                          <a:pt x="186" y="80"/>
                          <a:pt x="182" y="67"/>
                          <a:pt x="177" y="55"/>
                        </a:cubicBezTo>
                        <a:cubicBezTo>
                          <a:pt x="170" y="61"/>
                          <a:pt x="163" y="68"/>
                          <a:pt x="157" y="76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85" name="Freeform 28"/>
                  <p:cNvSpPr>
                    <a:spLocks/>
                  </p:cNvSpPr>
                  <p:nvPr/>
                </p:nvSpPr>
                <p:spPr bwMode="auto">
                  <a:xfrm>
                    <a:off x="3598" y="4639"/>
                    <a:ext cx="441" cy="369"/>
                  </a:xfrm>
                  <a:custGeom>
                    <a:avLst/>
                    <a:gdLst>
                      <a:gd name="T0" fmla="*/ 182 w 184"/>
                      <a:gd name="T1" fmla="*/ 0 h 154"/>
                      <a:gd name="T2" fmla="*/ 140 w 184"/>
                      <a:gd name="T3" fmla="*/ 20 h 154"/>
                      <a:gd name="T4" fmla="*/ 104 w 184"/>
                      <a:gd name="T5" fmla="*/ 50 h 154"/>
                      <a:gd name="T6" fmla="*/ 72 w 184"/>
                      <a:gd name="T7" fmla="*/ 85 h 154"/>
                      <a:gd name="T8" fmla="*/ 57 w 184"/>
                      <a:gd name="T9" fmla="*/ 103 h 154"/>
                      <a:gd name="T10" fmla="*/ 56 w 184"/>
                      <a:gd name="T11" fmla="*/ 104 h 154"/>
                      <a:gd name="T12" fmla="*/ 31 w 184"/>
                      <a:gd name="T13" fmla="*/ 63 h 154"/>
                      <a:gd name="T14" fmla="*/ 0 w 184"/>
                      <a:gd name="T15" fmla="*/ 86 h 154"/>
                      <a:gd name="T16" fmla="*/ 44 w 184"/>
                      <a:gd name="T17" fmla="*/ 137 h 154"/>
                      <a:gd name="T18" fmla="*/ 59 w 184"/>
                      <a:gd name="T19" fmla="*/ 154 h 154"/>
                      <a:gd name="T20" fmla="*/ 67 w 184"/>
                      <a:gd name="T21" fmla="*/ 136 h 154"/>
                      <a:gd name="T22" fmla="*/ 67 w 184"/>
                      <a:gd name="T23" fmla="*/ 136 h 154"/>
                      <a:gd name="T24" fmla="*/ 73 w 184"/>
                      <a:gd name="T25" fmla="*/ 127 h 154"/>
                      <a:gd name="T26" fmla="*/ 78 w 184"/>
                      <a:gd name="T27" fmla="*/ 117 h 154"/>
                      <a:gd name="T28" fmla="*/ 90 w 184"/>
                      <a:gd name="T29" fmla="*/ 98 h 154"/>
                      <a:gd name="T30" fmla="*/ 116 w 184"/>
                      <a:gd name="T31" fmla="*/ 62 h 154"/>
                      <a:gd name="T32" fmla="*/ 147 w 184"/>
                      <a:gd name="T33" fmla="*/ 29 h 154"/>
                      <a:gd name="T34" fmla="*/ 184 w 184"/>
                      <a:gd name="T35" fmla="*/ 5 h 154"/>
                      <a:gd name="T36" fmla="*/ 182 w 184"/>
                      <a:gd name="T37" fmla="*/ 0 h 1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184" h="154">
                        <a:moveTo>
                          <a:pt x="182" y="0"/>
                        </a:moveTo>
                        <a:cubicBezTo>
                          <a:pt x="167" y="4"/>
                          <a:pt x="153" y="12"/>
                          <a:pt x="140" y="20"/>
                        </a:cubicBezTo>
                        <a:cubicBezTo>
                          <a:pt x="127" y="29"/>
                          <a:pt x="115" y="40"/>
                          <a:pt x="104" y="50"/>
                        </a:cubicBezTo>
                        <a:cubicBezTo>
                          <a:pt x="93" y="61"/>
                          <a:pt x="82" y="73"/>
                          <a:pt x="72" y="85"/>
                        </a:cubicBezTo>
                        <a:cubicBezTo>
                          <a:pt x="67" y="90"/>
                          <a:pt x="62" y="96"/>
                          <a:pt x="57" y="103"/>
                        </a:cubicBezTo>
                        <a:cubicBezTo>
                          <a:pt x="56" y="104"/>
                          <a:pt x="56" y="104"/>
                          <a:pt x="56" y="104"/>
                        </a:cubicBezTo>
                        <a:cubicBezTo>
                          <a:pt x="31" y="63"/>
                          <a:pt x="31" y="63"/>
                          <a:pt x="31" y="63"/>
                        </a:cubicBezTo>
                        <a:cubicBezTo>
                          <a:pt x="0" y="86"/>
                          <a:pt x="0" y="86"/>
                          <a:pt x="0" y="86"/>
                        </a:cubicBezTo>
                        <a:cubicBezTo>
                          <a:pt x="44" y="137"/>
                          <a:pt x="44" y="137"/>
                          <a:pt x="44" y="137"/>
                        </a:cubicBezTo>
                        <a:cubicBezTo>
                          <a:pt x="59" y="154"/>
                          <a:pt x="59" y="154"/>
                          <a:pt x="59" y="154"/>
                        </a:cubicBezTo>
                        <a:cubicBezTo>
                          <a:pt x="67" y="136"/>
                          <a:pt x="67" y="136"/>
                          <a:pt x="67" y="136"/>
                        </a:cubicBezTo>
                        <a:cubicBezTo>
                          <a:pt x="67" y="136"/>
                          <a:pt x="67" y="136"/>
                          <a:pt x="67" y="136"/>
                        </a:cubicBezTo>
                        <a:cubicBezTo>
                          <a:pt x="73" y="127"/>
                          <a:pt x="73" y="127"/>
                          <a:pt x="73" y="127"/>
                        </a:cubicBezTo>
                        <a:cubicBezTo>
                          <a:pt x="78" y="117"/>
                          <a:pt x="78" y="117"/>
                          <a:pt x="78" y="117"/>
                        </a:cubicBezTo>
                        <a:cubicBezTo>
                          <a:pt x="82" y="111"/>
                          <a:pt x="86" y="104"/>
                          <a:pt x="90" y="98"/>
                        </a:cubicBezTo>
                        <a:cubicBezTo>
                          <a:pt x="98" y="86"/>
                          <a:pt x="107" y="73"/>
                          <a:pt x="116" y="62"/>
                        </a:cubicBezTo>
                        <a:cubicBezTo>
                          <a:pt x="126" y="50"/>
                          <a:pt x="136" y="39"/>
                          <a:pt x="147" y="29"/>
                        </a:cubicBezTo>
                        <a:cubicBezTo>
                          <a:pt x="158" y="19"/>
                          <a:pt x="170" y="10"/>
                          <a:pt x="184" y="5"/>
                        </a:cubicBezTo>
                        <a:lnTo>
                          <a:pt x="182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186" name="Rectangle 185"/>
                <p:cNvSpPr/>
                <p:nvPr/>
              </p:nvSpPr>
              <p:spPr>
                <a:xfrm>
                  <a:off x="8125485" y="3798455"/>
                  <a:ext cx="810285" cy="7817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80000"/>
                    </a:lnSpc>
                    <a:tabLst>
                      <a:tab pos="271463" algn="l"/>
                    </a:tabLst>
                  </a:pPr>
                  <a:r>
                    <a:rPr lang="en-US" sz="1400" dirty="0">
                      <a:solidFill>
                        <a:schemeClr val="bg1"/>
                      </a:solidFill>
                    </a:rPr>
                    <a:t>SCHEME ENTERS</a:t>
                  </a:r>
                </a:p>
                <a:p>
                  <a:pPr>
                    <a:lnSpc>
                      <a:spcPct val="80000"/>
                    </a:lnSpc>
                    <a:tabLst>
                      <a:tab pos="271463" algn="l"/>
                    </a:tabLst>
                  </a:pPr>
                  <a:r>
                    <a:rPr lang="en-US" sz="1400" dirty="0">
                      <a:solidFill>
                        <a:schemeClr val="bg1"/>
                      </a:solidFill>
                    </a:rPr>
                    <a:t>INTO FORCE</a:t>
                  </a:r>
                  <a:endParaRPr lang="en-US" sz="1200" dirty="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197" name="Straight Connector 196"/>
                <p:cNvCxnSpPr/>
                <p:nvPr/>
              </p:nvCxnSpPr>
              <p:spPr>
                <a:xfrm>
                  <a:off x="6636191" y="5585990"/>
                  <a:ext cx="1656000" cy="0"/>
                </a:xfrm>
                <a:prstGeom prst="line">
                  <a:avLst/>
                </a:prstGeom>
                <a:ln w="38100">
                  <a:solidFill>
                    <a:srgbClr val="064DA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68" name="Freeform 167"/>
            <p:cNvSpPr/>
            <p:nvPr/>
          </p:nvSpPr>
          <p:spPr>
            <a:xfrm rot="10800000">
              <a:off x="6642748" y="5585986"/>
              <a:ext cx="1692000" cy="0"/>
            </a:xfrm>
            <a:custGeom>
              <a:avLst/>
              <a:gdLst>
                <a:gd name="connsiteX0" fmla="*/ 128259 w 298764"/>
                <a:gd name="connsiteY0" fmla="*/ 0 h 4164594"/>
                <a:gd name="connsiteX1" fmla="*/ 298764 w 298764"/>
                <a:gd name="connsiteY1" fmla="*/ 0 h 4164594"/>
                <a:gd name="connsiteX2" fmla="*/ 298764 w 298764"/>
                <a:gd name="connsiteY2" fmla="*/ 4164594 h 4164594"/>
                <a:gd name="connsiteX3" fmla="*/ 128259 w 298764"/>
                <a:gd name="connsiteY3" fmla="*/ 4164594 h 4164594"/>
                <a:gd name="connsiteX4" fmla="*/ 0 w 298764"/>
                <a:gd name="connsiteY4" fmla="*/ 4036335 h 4164594"/>
                <a:gd name="connsiteX5" fmla="*/ 0 w 298764"/>
                <a:gd name="connsiteY5" fmla="*/ 128259 h 4164594"/>
                <a:gd name="connsiteX6" fmla="*/ 128259 w 298764"/>
                <a:gd name="connsiteY6" fmla="*/ 0 h 4164594"/>
                <a:gd name="connsiteX0" fmla="*/ 298764 w 390204"/>
                <a:gd name="connsiteY0" fmla="*/ 0 h 4164594"/>
                <a:gd name="connsiteX1" fmla="*/ 298764 w 390204"/>
                <a:gd name="connsiteY1" fmla="*/ 4164594 h 4164594"/>
                <a:gd name="connsiteX2" fmla="*/ 128259 w 390204"/>
                <a:gd name="connsiteY2" fmla="*/ 4164594 h 4164594"/>
                <a:gd name="connsiteX3" fmla="*/ 0 w 390204"/>
                <a:gd name="connsiteY3" fmla="*/ 4036335 h 4164594"/>
                <a:gd name="connsiteX4" fmla="*/ 0 w 390204"/>
                <a:gd name="connsiteY4" fmla="*/ 128259 h 4164594"/>
                <a:gd name="connsiteX5" fmla="*/ 128259 w 390204"/>
                <a:gd name="connsiteY5" fmla="*/ 0 h 4164594"/>
                <a:gd name="connsiteX6" fmla="*/ 390204 w 390204"/>
                <a:gd name="connsiteY6" fmla="*/ 91440 h 4164594"/>
                <a:gd name="connsiteX0" fmla="*/ 298764 w 390204"/>
                <a:gd name="connsiteY0" fmla="*/ 4164594 h 4164594"/>
                <a:gd name="connsiteX1" fmla="*/ 128259 w 390204"/>
                <a:gd name="connsiteY1" fmla="*/ 4164594 h 4164594"/>
                <a:gd name="connsiteX2" fmla="*/ 0 w 390204"/>
                <a:gd name="connsiteY2" fmla="*/ 4036335 h 4164594"/>
                <a:gd name="connsiteX3" fmla="*/ 0 w 390204"/>
                <a:gd name="connsiteY3" fmla="*/ 128259 h 4164594"/>
                <a:gd name="connsiteX4" fmla="*/ 128259 w 390204"/>
                <a:gd name="connsiteY4" fmla="*/ 0 h 4164594"/>
                <a:gd name="connsiteX5" fmla="*/ 390204 w 390204"/>
                <a:gd name="connsiteY5" fmla="*/ 91440 h 4164594"/>
                <a:gd name="connsiteX0" fmla="*/ 298764 w 308723"/>
                <a:gd name="connsiteY0" fmla="*/ 4164594 h 4164594"/>
                <a:gd name="connsiteX1" fmla="*/ 128259 w 308723"/>
                <a:gd name="connsiteY1" fmla="*/ 4164594 h 4164594"/>
                <a:gd name="connsiteX2" fmla="*/ 0 w 308723"/>
                <a:gd name="connsiteY2" fmla="*/ 4036335 h 4164594"/>
                <a:gd name="connsiteX3" fmla="*/ 0 w 308723"/>
                <a:gd name="connsiteY3" fmla="*/ 128259 h 4164594"/>
                <a:gd name="connsiteX4" fmla="*/ 128259 w 308723"/>
                <a:gd name="connsiteY4" fmla="*/ 0 h 4164594"/>
                <a:gd name="connsiteX5" fmla="*/ 308723 w 308723"/>
                <a:gd name="connsiteY5" fmla="*/ 9958 h 4164594"/>
                <a:gd name="connsiteX0" fmla="*/ 298764 w 298764"/>
                <a:gd name="connsiteY0" fmla="*/ 4164594 h 4164594"/>
                <a:gd name="connsiteX1" fmla="*/ 128259 w 298764"/>
                <a:gd name="connsiteY1" fmla="*/ 4164594 h 4164594"/>
                <a:gd name="connsiteX2" fmla="*/ 0 w 298764"/>
                <a:gd name="connsiteY2" fmla="*/ 4036335 h 4164594"/>
                <a:gd name="connsiteX3" fmla="*/ 0 w 298764"/>
                <a:gd name="connsiteY3" fmla="*/ 128259 h 4164594"/>
                <a:gd name="connsiteX4" fmla="*/ 128259 w 298764"/>
                <a:gd name="connsiteY4" fmla="*/ 0 h 4164594"/>
                <a:gd name="connsiteX5" fmla="*/ 292054 w 298764"/>
                <a:gd name="connsiteY5" fmla="*/ 433 h 4164594"/>
                <a:gd name="connsiteX0" fmla="*/ 298764 w 4707541"/>
                <a:gd name="connsiteY0" fmla="*/ 4164594 h 4164594"/>
                <a:gd name="connsiteX1" fmla="*/ 128259 w 4707541"/>
                <a:gd name="connsiteY1" fmla="*/ 4164594 h 4164594"/>
                <a:gd name="connsiteX2" fmla="*/ 0 w 4707541"/>
                <a:gd name="connsiteY2" fmla="*/ 4036335 h 4164594"/>
                <a:gd name="connsiteX3" fmla="*/ 0 w 4707541"/>
                <a:gd name="connsiteY3" fmla="*/ 128259 h 4164594"/>
                <a:gd name="connsiteX4" fmla="*/ 128259 w 4707541"/>
                <a:gd name="connsiteY4" fmla="*/ 0 h 4164594"/>
                <a:gd name="connsiteX5" fmla="*/ 4707541 w 4707541"/>
                <a:gd name="connsiteY5" fmla="*/ 12977 h 4164594"/>
                <a:gd name="connsiteX0" fmla="*/ 298764 w 4707541"/>
                <a:gd name="connsiteY0" fmla="*/ 4164594 h 4164594"/>
                <a:gd name="connsiteX1" fmla="*/ 128259 w 4707541"/>
                <a:gd name="connsiteY1" fmla="*/ 4164594 h 4164594"/>
                <a:gd name="connsiteX2" fmla="*/ 0 w 4707541"/>
                <a:gd name="connsiteY2" fmla="*/ 4036335 h 4164594"/>
                <a:gd name="connsiteX3" fmla="*/ 0 w 4707541"/>
                <a:gd name="connsiteY3" fmla="*/ 128259 h 4164594"/>
                <a:gd name="connsiteX4" fmla="*/ 128259 w 4707541"/>
                <a:gd name="connsiteY4" fmla="*/ 0 h 4164594"/>
                <a:gd name="connsiteX5" fmla="*/ 4707541 w 4707541"/>
                <a:gd name="connsiteY5" fmla="*/ 12977 h 4164594"/>
                <a:gd name="connsiteX0" fmla="*/ 298764 w 4700943"/>
                <a:gd name="connsiteY0" fmla="*/ 4164814 h 4164814"/>
                <a:gd name="connsiteX1" fmla="*/ 128259 w 4700943"/>
                <a:gd name="connsiteY1" fmla="*/ 4164814 h 4164814"/>
                <a:gd name="connsiteX2" fmla="*/ 0 w 4700943"/>
                <a:gd name="connsiteY2" fmla="*/ 4036555 h 4164814"/>
                <a:gd name="connsiteX3" fmla="*/ 0 w 4700943"/>
                <a:gd name="connsiteY3" fmla="*/ 128479 h 4164814"/>
                <a:gd name="connsiteX4" fmla="*/ 128259 w 4700943"/>
                <a:gd name="connsiteY4" fmla="*/ 220 h 4164814"/>
                <a:gd name="connsiteX5" fmla="*/ 4700943 w 4700943"/>
                <a:gd name="connsiteY5" fmla="*/ 0 h 4164814"/>
                <a:gd name="connsiteX0" fmla="*/ 298764 w 5885317"/>
                <a:gd name="connsiteY0" fmla="*/ 4177828 h 4177828"/>
                <a:gd name="connsiteX1" fmla="*/ 128259 w 5885317"/>
                <a:gd name="connsiteY1" fmla="*/ 4177828 h 4177828"/>
                <a:gd name="connsiteX2" fmla="*/ 0 w 5885317"/>
                <a:gd name="connsiteY2" fmla="*/ 4049569 h 4177828"/>
                <a:gd name="connsiteX3" fmla="*/ 0 w 5885317"/>
                <a:gd name="connsiteY3" fmla="*/ 141493 h 4177828"/>
                <a:gd name="connsiteX4" fmla="*/ 128259 w 5885317"/>
                <a:gd name="connsiteY4" fmla="*/ 13234 h 4177828"/>
                <a:gd name="connsiteX5" fmla="*/ 5885317 w 5885317"/>
                <a:gd name="connsiteY5" fmla="*/ 0 h 4177828"/>
                <a:gd name="connsiteX0" fmla="*/ 298764 w 5864777"/>
                <a:gd name="connsiteY0" fmla="*/ 4164594 h 4164594"/>
                <a:gd name="connsiteX1" fmla="*/ 128259 w 5864777"/>
                <a:gd name="connsiteY1" fmla="*/ 4164594 h 4164594"/>
                <a:gd name="connsiteX2" fmla="*/ 0 w 5864777"/>
                <a:gd name="connsiteY2" fmla="*/ 4036335 h 4164594"/>
                <a:gd name="connsiteX3" fmla="*/ 0 w 5864777"/>
                <a:gd name="connsiteY3" fmla="*/ 128259 h 4164594"/>
                <a:gd name="connsiteX4" fmla="*/ 128259 w 5864777"/>
                <a:gd name="connsiteY4" fmla="*/ 0 h 4164594"/>
                <a:gd name="connsiteX5" fmla="*/ 5864777 w 5864777"/>
                <a:gd name="connsiteY5" fmla="*/ 7306 h 4164594"/>
                <a:gd name="connsiteX0" fmla="*/ 128259 w 5864777"/>
                <a:gd name="connsiteY0" fmla="*/ 4164594 h 4164594"/>
                <a:gd name="connsiteX1" fmla="*/ 0 w 5864777"/>
                <a:gd name="connsiteY1" fmla="*/ 4036335 h 4164594"/>
                <a:gd name="connsiteX2" fmla="*/ 0 w 5864777"/>
                <a:gd name="connsiteY2" fmla="*/ 128259 h 4164594"/>
                <a:gd name="connsiteX3" fmla="*/ 128259 w 5864777"/>
                <a:gd name="connsiteY3" fmla="*/ 0 h 4164594"/>
                <a:gd name="connsiteX4" fmla="*/ 5864777 w 5864777"/>
                <a:gd name="connsiteY4" fmla="*/ 7306 h 4164594"/>
                <a:gd name="connsiteX0" fmla="*/ 0 w 5864777"/>
                <a:gd name="connsiteY0" fmla="*/ 4036335 h 4036335"/>
                <a:gd name="connsiteX1" fmla="*/ 0 w 5864777"/>
                <a:gd name="connsiteY1" fmla="*/ 128259 h 4036335"/>
                <a:gd name="connsiteX2" fmla="*/ 128259 w 5864777"/>
                <a:gd name="connsiteY2" fmla="*/ 0 h 4036335"/>
                <a:gd name="connsiteX3" fmla="*/ 5864777 w 5864777"/>
                <a:gd name="connsiteY3" fmla="*/ 7306 h 4036335"/>
                <a:gd name="connsiteX0" fmla="*/ 0 w 5864777"/>
                <a:gd name="connsiteY0" fmla="*/ 128259 h 128259"/>
                <a:gd name="connsiteX1" fmla="*/ 128259 w 5864777"/>
                <a:gd name="connsiteY1" fmla="*/ 0 h 128259"/>
                <a:gd name="connsiteX2" fmla="*/ 5864777 w 5864777"/>
                <a:gd name="connsiteY2" fmla="*/ 7306 h 128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64777" h="128259">
                  <a:moveTo>
                    <a:pt x="0" y="128259"/>
                  </a:moveTo>
                  <a:cubicBezTo>
                    <a:pt x="0" y="57424"/>
                    <a:pt x="57424" y="0"/>
                    <a:pt x="128259" y="0"/>
                  </a:cubicBezTo>
                  <a:lnTo>
                    <a:pt x="5864777" y="7306"/>
                  </a:lnTo>
                </a:path>
              </a:pathLst>
            </a:custGeom>
            <a:ln w="38100">
              <a:solidFill>
                <a:srgbClr val="064D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2. BANK RESOLUTION: </a:t>
            </a:r>
            <a:r>
              <a:rPr lang="en-GB" b="1" dirty="0" smtClean="0"/>
              <a:t>ACTIONS  </a:t>
            </a:r>
            <a:endParaRPr lang="en-GB" b="1" dirty="0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325628" y="1128383"/>
            <a:ext cx="579719" cy="483135"/>
          </a:xfrm>
          <a:custGeom>
            <a:avLst/>
            <a:gdLst>
              <a:gd name="connsiteX0" fmla="*/ 537845 w 1060450"/>
              <a:gd name="connsiteY0" fmla="*/ 397997 h 883773"/>
              <a:gd name="connsiteX1" fmla="*/ 473075 w 1060450"/>
              <a:gd name="connsiteY1" fmla="*/ 462544 h 883773"/>
              <a:gd name="connsiteX2" fmla="*/ 473075 w 1060450"/>
              <a:gd name="connsiteY2" fmla="*/ 766297 h 883773"/>
              <a:gd name="connsiteX3" fmla="*/ 606425 w 1060450"/>
              <a:gd name="connsiteY3" fmla="*/ 766297 h 883773"/>
              <a:gd name="connsiteX4" fmla="*/ 606425 w 1060450"/>
              <a:gd name="connsiteY4" fmla="*/ 462544 h 883773"/>
              <a:gd name="connsiteX5" fmla="*/ 537845 w 1060450"/>
              <a:gd name="connsiteY5" fmla="*/ 397997 h 883773"/>
              <a:gd name="connsiteX6" fmla="*/ 264319 w 1060450"/>
              <a:gd name="connsiteY6" fmla="*/ 397997 h 883773"/>
              <a:gd name="connsiteX7" fmla="*/ 200025 w 1060450"/>
              <a:gd name="connsiteY7" fmla="*/ 462544 h 883773"/>
              <a:gd name="connsiteX8" fmla="*/ 200025 w 1060450"/>
              <a:gd name="connsiteY8" fmla="*/ 766297 h 883773"/>
              <a:gd name="connsiteX9" fmla="*/ 328613 w 1060450"/>
              <a:gd name="connsiteY9" fmla="*/ 766297 h 883773"/>
              <a:gd name="connsiteX10" fmla="*/ 328613 w 1060450"/>
              <a:gd name="connsiteY10" fmla="*/ 462544 h 883773"/>
              <a:gd name="connsiteX11" fmla="*/ 264319 w 1060450"/>
              <a:gd name="connsiteY11" fmla="*/ 397997 h 883773"/>
              <a:gd name="connsiteX12" fmla="*/ 503832 w 1060450"/>
              <a:gd name="connsiteY12" fmla="*/ 0 h 883773"/>
              <a:gd name="connsiteX13" fmla="*/ 521385 w 1060450"/>
              <a:gd name="connsiteY13" fmla="*/ 25342 h 883773"/>
              <a:gd name="connsiteX14" fmla="*/ 549077 w 1060450"/>
              <a:gd name="connsiteY14" fmla="*/ 65698 h 883773"/>
              <a:gd name="connsiteX15" fmla="*/ 484700 w 1060450"/>
              <a:gd name="connsiteY15" fmla="*/ 194461 h 883773"/>
              <a:gd name="connsiteX16" fmla="*/ 655109 w 1060450"/>
              <a:gd name="connsiteY16" fmla="*/ 364882 h 883773"/>
              <a:gd name="connsiteX17" fmla="*/ 617240 w 1060450"/>
              <a:gd name="connsiteY17" fmla="*/ 508793 h 883773"/>
              <a:gd name="connsiteX18" fmla="*/ 723790 w 1060450"/>
              <a:gd name="connsiteY18" fmla="*/ 648332 h 883773"/>
              <a:gd name="connsiteX19" fmla="*/ 749300 w 1060450"/>
              <a:gd name="connsiteY19" fmla="*/ 681741 h 883773"/>
              <a:gd name="connsiteX20" fmla="*/ 749300 w 1060450"/>
              <a:gd name="connsiteY20" fmla="*/ 766297 h 883773"/>
              <a:gd name="connsiteX21" fmla="*/ 882650 w 1060450"/>
              <a:gd name="connsiteY21" fmla="*/ 766297 h 883773"/>
              <a:gd name="connsiteX22" fmla="*/ 882650 w 1060450"/>
              <a:gd name="connsiteY22" fmla="*/ 462544 h 883773"/>
              <a:gd name="connsiteX23" fmla="*/ 817880 w 1060450"/>
              <a:gd name="connsiteY23" fmla="*/ 397997 h 883773"/>
              <a:gd name="connsiteX24" fmla="*/ 749300 w 1060450"/>
              <a:gd name="connsiteY24" fmla="*/ 462544 h 883773"/>
              <a:gd name="connsiteX25" fmla="*/ 749300 w 1060450"/>
              <a:gd name="connsiteY25" fmla="*/ 661106 h 883773"/>
              <a:gd name="connsiteX26" fmla="*/ 674043 w 1060450"/>
              <a:gd name="connsiteY26" fmla="*/ 505006 h 883773"/>
              <a:gd name="connsiteX27" fmla="*/ 734633 w 1060450"/>
              <a:gd name="connsiteY27" fmla="*/ 330798 h 883773"/>
              <a:gd name="connsiteX28" fmla="*/ 613453 w 1060450"/>
              <a:gd name="connsiteY28" fmla="*/ 186887 h 883773"/>
              <a:gd name="connsiteX29" fmla="*/ 654044 w 1060450"/>
              <a:gd name="connsiteY29" fmla="*/ 72718 h 883773"/>
              <a:gd name="connsiteX30" fmla="*/ 658874 w 1060450"/>
              <a:gd name="connsiteY30" fmla="*/ 59132 h 883773"/>
              <a:gd name="connsiteX31" fmla="*/ 1027113 w 1060450"/>
              <a:gd name="connsiteY31" fmla="*/ 285285 h 883773"/>
              <a:gd name="connsiteX32" fmla="*/ 1027113 w 1060450"/>
              <a:gd name="connsiteY32" fmla="*/ 318623 h 883773"/>
              <a:gd name="connsiteX33" fmla="*/ 1060450 w 1060450"/>
              <a:gd name="connsiteY33" fmla="*/ 318623 h 883773"/>
              <a:gd name="connsiteX34" fmla="*/ 1060450 w 1060450"/>
              <a:gd name="connsiteY34" fmla="*/ 371010 h 883773"/>
              <a:gd name="connsiteX35" fmla="*/ 984250 w 1060450"/>
              <a:gd name="connsiteY35" fmla="*/ 371010 h 883773"/>
              <a:gd name="connsiteX36" fmla="*/ 984250 w 1060450"/>
              <a:gd name="connsiteY36" fmla="*/ 766298 h 883773"/>
              <a:gd name="connsiteX37" fmla="*/ 1060450 w 1060450"/>
              <a:gd name="connsiteY37" fmla="*/ 766298 h 883773"/>
              <a:gd name="connsiteX38" fmla="*/ 1060450 w 1060450"/>
              <a:gd name="connsiteY38" fmla="*/ 883773 h 883773"/>
              <a:gd name="connsiteX39" fmla="*/ 19050 w 1060450"/>
              <a:gd name="connsiteY39" fmla="*/ 883773 h 883773"/>
              <a:gd name="connsiteX40" fmla="*/ 19050 w 1060450"/>
              <a:gd name="connsiteY40" fmla="*/ 766298 h 883773"/>
              <a:gd name="connsiteX41" fmla="*/ 93662 w 1060450"/>
              <a:gd name="connsiteY41" fmla="*/ 766298 h 883773"/>
              <a:gd name="connsiteX42" fmla="*/ 93662 w 1060450"/>
              <a:gd name="connsiteY42" fmla="*/ 371010 h 883773"/>
              <a:gd name="connsiteX43" fmla="*/ 0 w 1060450"/>
              <a:gd name="connsiteY43" fmla="*/ 371010 h 883773"/>
              <a:gd name="connsiteX44" fmla="*/ 0 w 1060450"/>
              <a:gd name="connsiteY44" fmla="*/ 318623 h 883773"/>
              <a:gd name="connsiteX45" fmla="*/ 33338 w 1060450"/>
              <a:gd name="connsiteY45" fmla="*/ 318623 h 883773"/>
              <a:gd name="connsiteX46" fmla="*/ 33338 w 1060450"/>
              <a:gd name="connsiteY46" fmla="*/ 285285 h 88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060450" h="883773">
                <a:moveTo>
                  <a:pt x="537845" y="397997"/>
                </a:moveTo>
                <a:cubicBezTo>
                  <a:pt x="503555" y="397997"/>
                  <a:pt x="473075" y="428372"/>
                  <a:pt x="473075" y="462544"/>
                </a:cubicBezTo>
                <a:lnTo>
                  <a:pt x="473075" y="766297"/>
                </a:lnTo>
                <a:cubicBezTo>
                  <a:pt x="606425" y="766297"/>
                  <a:pt x="606425" y="766297"/>
                  <a:pt x="606425" y="766297"/>
                </a:cubicBezTo>
                <a:cubicBezTo>
                  <a:pt x="606425" y="462544"/>
                  <a:pt x="606425" y="462544"/>
                  <a:pt x="606425" y="462544"/>
                </a:cubicBezTo>
                <a:cubicBezTo>
                  <a:pt x="606425" y="428372"/>
                  <a:pt x="575945" y="397997"/>
                  <a:pt x="537845" y="397997"/>
                </a:cubicBezTo>
                <a:close/>
                <a:moveTo>
                  <a:pt x="264319" y="397997"/>
                </a:moveTo>
                <a:cubicBezTo>
                  <a:pt x="226499" y="397997"/>
                  <a:pt x="200025" y="428372"/>
                  <a:pt x="200025" y="462544"/>
                </a:cubicBezTo>
                <a:cubicBezTo>
                  <a:pt x="200025" y="766297"/>
                  <a:pt x="200025" y="766297"/>
                  <a:pt x="200025" y="766297"/>
                </a:cubicBezTo>
                <a:cubicBezTo>
                  <a:pt x="328613" y="766297"/>
                  <a:pt x="328613" y="766297"/>
                  <a:pt x="328613" y="766297"/>
                </a:cubicBezTo>
                <a:lnTo>
                  <a:pt x="328613" y="462544"/>
                </a:lnTo>
                <a:cubicBezTo>
                  <a:pt x="328613" y="428372"/>
                  <a:pt x="298357" y="397997"/>
                  <a:pt x="264319" y="397997"/>
                </a:cubicBezTo>
                <a:close/>
                <a:moveTo>
                  <a:pt x="503832" y="0"/>
                </a:moveTo>
                <a:lnTo>
                  <a:pt x="521385" y="25342"/>
                </a:lnTo>
                <a:cubicBezTo>
                  <a:pt x="534876" y="44869"/>
                  <a:pt x="545290" y="60018"/>
                  <a:pt x="549077" y="65698"/>
                </a:cubicBezTo>
                <a:cubicBezTo>
                  <a:pt x="549077" y="65698"/>
                  <a:pt x="549077" y="65698"/>
                  <a:pt x="484700" y="194461"/>
                </a:cubicBezTo>
                <a:cubicBezTo>
                  <a:pt x="484700" y="194461"/>
                  <a:pt x="484700" y="194461"/>
                  <a:pt x="655109" y="364882"/>
                </a:cubicBezTo>
                <a:cubicBezTo>
                  <a:pt x="655109" y="364882"/>
                  <a:pt x="655109" y="364882"/>
                  <a:pt x="617240" y="508793"/>
                </a:cubicBezTo>
                <a:cubicBezTo>
                  <a:pt x="617240" y="508793"/>
                  <a:pt x="617240" y="508793"/>
                  <a:pt x="723790" y="648332"/>
                </a:cubicBezTo>
                <a:lnTo>
                  <a:pt x="749300" y="681741"/>
                </a:lnTo>
                <a:lnTo>
                  <a:pt x="749300" y="766297"/>
                </a:lnTo>
                <a:cubicBezTo>
                  <a:pt x="882650" y="766297"/>
                  <a:pt x="882650" y="766297"/>
                  <a:pt x="882650" y="766297"/>
                </a:cubicBezTo>
                <a:cubicBezTo>
                  <a:pt x="882650" y="462544"/>
                  <a:pt x="882650" y="462544"/>
                  <a:pt x="882650" y="462544"/>
                </a:cubicBezTo>
                <a:cubicBezTo>
                  <a:pt x="882650" y="428372"/>
                  <a:pt x="852170" y="397997"/>
                  <a:pt x="817880" y="397997"/>
                </a:cubicBezTo>
                <a:cubicBezTo>
                  <a:pt x="779780" y="397997"/>
                  <a:pt x="749300" y="428372"/>
                  <a:pt x="749300" y="462544"/>
                </a:cubicBezTo>
                <a:lnTo>
                  <a:pt x="749300" y="661106"/>
                </a:lnTo>
                <a:lnTo>
                  <a:pt x="674043" y="505006"/>
                </a:lnTo>
                <a:cubicBezTo>
                  <a:pt x="674043" y="505006"/>
                  <a:pt x="674043" y="505006"/>
                  <a:pt x="734633" y="330798"/>
                </a:cubicBezTo>
                <a:cubicBezTo>
                  <a:pt x="734633" y="330798"/>
                  <a:pt x="734633" y="330798"/>
                  <a:pt x="613453" y="186887"/>
                </a:cubicBezTo>
                <a:cubicBezTo>
                  <a:pt x="613453" y="186887"/>
                  <a:pt x="613453" y="186887"/>
                  <a:pt x="654044" y="72718"/>
                </a:cubicBezTo>
                <a:lnTo>
                  <a:pt x="658874" y="59132"/>
                </a:lnTo>
                <a:lnTo>
                  <a:pt x="1027113" y="285285"/>
                </a:lnTo>
                <a:lnTo>
                  <a:pt x="1027113" y="318623"/>
                </a:lnTo>
                <a:lnTo>
                  <a:pt x="1060450" y="318623"/>
                </a:lnTo>
                <a:lnTo>
                  <a:pt x="1060450" y="371010"/>
                </a:lnTo>
                <a:lnTo>
                  <a:pt x="984250" y="371010"/>
                </a:lnTo>
                <a:lnTo>
                  <a:pt x="984250" y="766298"/>
                </a:lnTo>
                <a:lnTo>
                  <a:pt x="1060450" y="766298"/>
                </a:lnTo>
                <a:lnTo>
                  <a:pt x="1060450" y="883773"/>
                </a:lnTo>
                <a:lnTo>
                  <a:pt x="19050" y="883773"/>
                </a:lnTo>
                <a:lnTo>
                  <a:pt x="19050" y="766298"/>
                </a:lnTo>
                <a:lnTo>
                  <a:pt x="93662" y="766298"/>
                </a:lnTo>
                <a:lnTo>
                  <a:pt x="93662" y="371010"/>
                </a:lnTo>
                <a:lnTo>
                  <a:pt x="0" y="371010"/>
                </a:lnTo>
                <a:lnTo>
                  <a:pt x="0" y="318623"/>
                </a:lnTo>
                <a:lnTo>
                  <a:pt x="33338" y="318623"/>
                </a:lnTo>
                <a:lnTo>
                  <a:pt x="33338" y="285285"/>
                </a:lnTo>
                <a:close/>
              </a:path>
            </a:pathLst>
          </a:custGeom>
          <a:solidFill>
            <a:srgbClr val="9D415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600"/>
          </a:p>
        </p:txBody>
      </p:sp>
      <p:sp>
        <p:nvSpPr>
          <p:cNvPr id="6" name="Rectangle 5"/>
          <p:cNvSpPr/>
          <p:nvPr/>
        </p:nvSpPr>
        <p:spPr>
          <a:xfrm>
            <a:off x="946087" y="1239024"/>
            <a:ext cx="2195466" cy="406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</a:pPr>
            <a:r>
              <a:rPr lang="en-US" sz="1200" b="1" dirty="0" smtClean="0">
                <a:solidFill>
                  <a:srgbClr val="9D4157"/>
                </a:solidFill>
              </a:rPr>
              <a:t>BANK IDENTIFIED AS FAILING </a:t>
            </a:r>
            <a:br>
              <a:rPr lang="en-US" sz="1200" b="1" dirty="0" smtClean="0">
                <a:solidFill>
                  <a:srgbClr val="9D4157"/>
                </a:solidFill>
              </a:rPr>
            </a:br>
            <a:r>
              <a:rPr lang="en-US" sz="1200" b="1" dirty="0" smtClean="0">
                <a:solidFill>
                  <a:srgbClr val="9D4157"/>
                </a:solidFill>
              </a:rPr>
              <a:t>OR BEING LIKELY TO FAIL</a:t>
            </a:r>
            <a:endParaRPr lang="en-US" sz="1200" b="1" dirty="0">
              <a:solidFill>
                <a:srgbClr val="9D4157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62221" y="1669770"/>
            <a:ext cx="1833919" cy="2458610"/>
          </a:xfrm>
          <a:custGeom>
            <a:avLst/>
            <a:gdLst>
              <a:gd name="connsiteX0" fmla="*/ 0 w 5767057"/>
              <a:gd name="connsiteY0" fmla="*/ 120722 h 1213164"/>
              <a:gd name="connsiteX1" fmla="*/ 120722 w 5767057"/>
              <a:gd name="connsiteY1" fmla="*/ 0 h 1213164"/>
              <a:gd name="connsiteX2" fmla="*/ 5646335 w 5767057"/>
              <a:gd name="connsiteY2" fmla="*/ 0 h 1213164"/>
              <a:gd name="connsiteX3" fmla="*/ 5767057 w 5767057"/>
              <a:gd name="connsiteY3" fmla="*/ 120722 h 1213164"/>
              <a:gd name="connsiteX4" fmla="*/ 5767057 w 5767057"/>
              <a:gd name="connsiteY4" fmla="*/ 1092442 h 1213164"/>
              <a:gd name="connsiteX5" fmla="*/ 5646335 w 5767057"/>
              <a:gd name="connsiteY5" fmla="*/ 1213164 h 1213164"/>
              <a:gd name="connsiteX6" fmla="*/ 120722 w 5767057"/>
              <a:gd name="connsiteY6" fmla="*/ 1213164 h 1213164"/>
              <a:gd name="connsiteX7" fmla="*/ 0 w 5767057"/>
              <a:gd name="connsiteY7" fmla="*/ 1092442 h 1213164"/>
              <a:gd name="connsiteX8" fmla="*/ 0 w 5767057"/>
              <a:gd name="connsiteY8" fmla="*/ 120722 h 1213164"/>
              <a:gd name="connsiteX0" fmla="*/ 0 w 5767057"/>
              <a:gd name="connsiteY0" fmla="*/ 120722 h 1213164"/>
              <a:gd name="connsiteX1" fmla="*/ 120722 w 5767057"/>
              <a:gd name="connsiteY1" fmla="*/ 0 h 1213164"/>
              <a:gd name="connsiteX2" fmla="*/ 5646335 w 5767057"/>
              <a:gd name="connsiteY2" fmla="*/ 0 h 1213164"/>
              <a:gd name="connsiteX3" fmla="*/ 5767057 w 5767057"/>
              <a:gd name="connsiteY3" fmla="*/ 120722 h 1213164"/>
              <a:gd name="connsiteX4" fmla="*/ 5767057 w 5767057"/>
              <a:gd name="connsiteY4" fmla="*/ 1092442 h 1213164"/>
              <a:gd name="connsiteX5" fmla="*/ 5646335 w 5767057"/>
              <a:gd name="connsiteY5" fmla="*/ 1213164 h 1213164"/>
              <a:gd name="connsiteX6" fmla="*/ 120722 w 5767057"/>
              <a:gd name="connsiteY6" fmla="*/ 1213164 h 1213164"/>
              <a:gd name="connsiteX7" fmla="*/ 0 w 5767057"/>
              <a:gd name="connsiteY7" fmla="*/ 1092442 h 1213164"/>
              <a:gd name="connsiteX8" fmla="*/ 91440 w 5767057"/>
              <a:gd name="connsiteY8" fmla="*/ 212162 h 1213164"/>
              <a:gd name="connsiteX0" fmla="*/ 120722 w 5767057"/>
              <a:gd name="connsiteY0" fmla="*/ 0 h 1213164"/>
              <a:gd name="connsiteX1" fmla="*/ 5646335 w 5767057"/>
              <a:gd name="connsiteY1" fmla="*/ 0 h 1213164"/>
              <a:gd name="connsiteX2" fmla="*/ 5767057 w 5767057"/>
              <a:gd name="connsiteY2" fmla="*/ 120722 h 1213164"/>
              <a:gd name="connsiteX3" fmla="*/ 5767057 w 5767057"/>
              <a:gd name="connsiteY3" fmla="*/ 1092442 h 1213164"/>
              <a:gd name="connsiteX4" fmla="*/ 5646335 w 5767057"/>
              <a:gd name="connsiteY4" fmla="*/ 1213164 h 1213164"/>
              <a:gd name="connsiteX5" fmla="*/ 120722 w 5767057"/>
              <a:gd name="connsiteY5" fmla="*/ 1213164 h 1213164"/>
              <a:gd name="connsiteX6" fmla="*/ 0 w 5767057"/>
              <a:gd name="connsiteY6" fmla="*/ 1092442 h 1213164"/>
              <a:gd name="connsiteX7" fmla="*/ 91440 w 5767057"/>
              <a:gd name="connsiteY7" fmla="*/ 212162 h 1213164"/>
              <a:gd name="connsiteX0" fmla="*/ 5646335 w 5767057"/>
              <a:gd name="connsiteY0" fmla="*/ 0 h 1213164"/>
              <a:gd name="connsiteX1" fmla="*/ 5767057 w 5767057"/>
              <a:gd name="connsiteY1" fmla="*/ 120722 h 1213164"/>
              <a:gd name="connsiteX2" fmla="*/ 5767057 w 5767057"/>
              <a:gd name="connsiteY2" fmla="*/ 1092442 h 1213164"/>
              <a:gd name="connsiteX3" fmla="*/ 5646335 w 5767057"/>
              <a:gd name="connsiteY3" fmla="*/ 1213164 h 1213164"/>
              <a:gd name="connsiteX4" fmla="*/ 120722 w 5767057"/>
              <a:gd name="connsiteY4" fmla="*/ 1213164 h 1213164"/>
              <a:gd name="connsiteX5" fmla="*/ 0 w 5767057"/>
              <a:gd name="connsiteY5" fmla="*/ 1092442 h 1213164"/>
              <a:gd name="connsiteX6" fmla="*/ 91440 w 5767057"/>
              <a:gd name="connsiteY6" fmla="*/ 212162 h 1213164"/>
              <a:gd name="connsiteX0" fmla="*/ 5767057 w 5767057"/>
              <a:gd name="connsiteY0" fmla="*/ 0 h 1092442"/>
              <a:gd name="connsiteX1" fmla="*/ 5767057 w 5767057"/>
              <a:gd name="connsiteY1" fmla="*/ 971720 h 1092442"/>
              <a:gd name="connsiteX2" fmla="*/ 5646335 w 5767057"/>
              <a:gd name="connsiteY2" fmla="*/ 1092442 h 1092442"/>
              <a:gd name="connsiteX3" fmla="*/ 120722 w 5767057"/>
              <a:gd name="connsiteY3" fmla="*/ 1092442 h 1092442"/>
              <a:gd name="connsiteX4" fmla="*/ 0 w 5767057"/>
              <a:gd name="connsiteY4" fmla="*/ 971720 h 1092442"/>
              <a:gd name="connsiteX5" fmla="*/ 91440 w 5767057"/>
              <a:gd name="connsiteY5" fmla="*/ 91440 h 1092442"/>
              <a:gd name="connsiteX0" fmla="*/ 5767057 w 5767057"/>
              <a:gd name="connsiteY0" fmla="*/ 880280 h 1001002"/>
              <a:gd name="connsiteX1" fmla="*/ 5646335 w 5767057"/>
              <a:gd name="connsiteY1" fmla="*/ 1001002 h 1001002"/>
              <a:gd name="connsiteX2" fmla="*/ 120722 w 5767057"/>
              <a:gd name="connsiteY2" fmla="*/ 1001002 h 1001002"/>
              <a:gd name="connsiteX3" fmla="*/ 0 w 5767057"/>
              <a:gd name="connsiteY3" fmla="*/ 880280 h 1001002"/>
              <a:gd name="connsiteX4" fmla="*/ 91440 w 5767057"/>
              <a:gd name="connsiteY4" fmla="*/ 0 h 1001002"/>
              <a:gd name="connsiteX0" fmla="*/ 5646335 w 5646335"/>
              <a:gd name="connsiteY0" fmla="*/ 1001002 h 1001002"/>
              <a:gd name="connsiteX1" fmla="*/ 120722 w 5646335"/>
              <a:gd name="connsiteY1" fmla="*/ 1001002 h 1001002"/>
              <a:gd name="connsiteX2" fmla="*/ 0 w 5646335"/>
              <a:gd name="connsiteY2" fmla="*/ 880280 h 1001002"/>
              <a:gd name="connsiteX3" fmla="*/ 91440 w 5646335"/>
              <a:gd name="connsiteY3" fmla="*/ 0 h 1001002"/>
              <a:gd name="connsiteX0" fmla="*/ 5663536 w 5663536"/>
              <a:gd name="connsiteY0" fmla="*/ 982895 h 982895"/>
              <a:gd name="connsiteX1" fmla="*/ 137923 w 5663536"/>
              <a:gd name="connsiteY1" fmla="*/ 982895 h 982895"/>
              <a:gd name="connsiteX2" fmla="*/ 17201 w 5663536"/>
              <a:gd name="connsiteY2" fmla="*/ 862173 h 982895"/>
              <a:gd name="connsiteX3" fmla="*/ 0 w 5663536"/>
              <a:gd name="connsiteY3" fmla="*/ 0 h 982895"/>
              <a:gd name="connsiteX0" fmla="*/ 5646335 w 5646335"/>
              <a:gd name="connsiteY0" fmla="*/ 982895 h 982895"/>
              <a:gd name="connsiteX1" fmla="*/ 120722 w 5646335"/>
              <a:gd name="connsiteY1" fmla="*/ 982895 h 982895"/>
              <a:gd name="connsiteX2" fmla="*/ 0 w 5646335"/>
              <a:gd name="connsiteY2" fmla="*/ 862173 h 982895"/>
              <a:gd name="connsiteX3" fmla="*/ 906 w 5646335"/>
              <a:gd name="connsiteY3" fmla="*/ 0 h 982895"/>
              <a:gd name="connsiteX0" fmla="*/ 5654482 w 5654482"/>
              <a:gd name="connsiteY0" fmla="*/ 1996883 h 1996883"/>
              <a:gd name="connsiteX1" fmla="*/ 128869 w 5654482"/>
              <a:gd name="connsiteY1" fmla="*/ 1996883 h 1996883"/>
              <a:gd name="connsiteX2" fmla="*/ 8147 w 5654482"/>
              <a:gd name="connsiteY2" fmla="*/ 1876161 h 1996883"/>
              <a:gd name="connsiteX3" fmla="*/ 0 w 5654482"/>
              <a:gd name="connsiteY3" fmla="*/ 0 h 1996883"/>
              <a:gd name="connsiteX0" fmla="*/ 5663535 w 5663535"/>
              <a:gd name="connsiteY0" fmla="*/ 2458610 h 2458610"/>
              <a:gd name="connsiteX1" fmla="*/ 137922 w 5663535"/>
              <a:gd name="connsiteY1" fmla="*/ 2458610 h 2458610"/>
              <a:gd name="connsiteX2" fmla="*/ 17200 w 5663535"/>
              <a:gd name="connsiteY2" fmla="*/ 2337888 h 2458610"/>
              <a:gd name="connsiteX3" fmla="*/ 0 w 5663535"/>
              <a:gd name="connsiteY3" fmla="*/ 0 h 2458610"/>
              <a:gd name="connsiteX0" fmla="*/ 1833919 w 1833919"/>
              <a:gd name="connsiteY0" fmla="*/ 2458610 h 2458610"/>
              <a:gd name="connsiteX1" fmla="*/ 137922 w 1833919"/>
              <a:gd name="connsiteY1" fmla="*/ 2458610 h 2458610"/>
              <a:gd name="connsiteX2" fmla="*/ 17200 w 1833919"/>
              <a:gd name="connsiteY2" fmla="*/ 2337888 h 2458610"/>
              <a:gd name="connsiteX3" fmla="*/ 0 w 1833919"/>
              <a:gd name="connsiteY3" fmla="*/ 0 h 2458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33919" h="2458610">
                <a:moveTo>
                  <a:pt x="1833919" y="2458610"/>
                </a:moveTo>
                <a:lnTo>
                  <a:pt x="137922" y="2458610"/>
                </a:lnTo>
                <a:cubicBezTo>
                  <a:pt x="71249" y="2458610"/>
                  <a:pt x="17200" y="2404561"/>
                  <a:pt x="17200" y="2337888"/>
                </a:cubicBezTo>
                <a:cubicBezTo>
                  <a:pt x="17200" y="2013981"/>
                  <a:pt x="0" y="0"/>
                  <a:pt x="0" y="0"/>
                </a:cubicBezTo>
              </a:path>
            </a:pathLst>
          </a:custGeom>
          <a:ln w="38100">
            <a:solidFill>
              <a:srgbClr val="064D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5"/>
          <p:cNvSpPr>
            <a:spLocks noEditPoints="1"/>
          </p:cNvSpPr>
          <p:nvPr/>
        </p:nvSpPr>
        <p:spPr bwMode="auto">
          <a:xfrm>
            <a:off x="736601" y="1801810"/>
            <a:ext cx="255038" cy="226166"/>
          </a:xfrm>
          <a:custGeom>
            <a:avLst/>
            <a:gdLst>
              <a:gd name="T0" fmla="*/ 81 w 159"/>
              <a:gd name="T1" fmla="*/ 99 h 140"/>
              <a:gd name="T2" fmla="*/ 61 w 159"/>
              <a:gd name="T3" fmla="*/ 75 h 140"/>
              <a:gd name="T4" fmla="*/ 67 w 159"/>
              <a:gd name="T5" fmla="*/ 57 h 140"/>
              <a:gd name="T6" fmla="*/ 73 w 159"/>
              <a:gd name="T7" fmla="*/ 44 h 140"/>
              <a:gd name="T8" fmla="*/ 71 w 159"/>
              <a:gd name="T9" fmla="*/ 38 h 140"/>
              <a:gd name="T10" fmla="*/ 73 w 159"/>
              <a:gd name="T11" fmla="*/ 25 h 140"/>
              <a:gd name="T12" fmla="*/ 47 w 159"/>
              <a:gd name="T13" fmla="*/ 0 h 140"/>
              <a:gd name="T14" fmla="*/ 22 w 159"/>
              <a:gd name="T15" fmla="*/ 25 h 140"/>
              <a:gd name="T16" fmla="*/ 24 w 159"/>
              <a:gd name="T17" fmla="*/ 38 h 140"/>
              <a:gd name="T18" fmla="*/ 21 w 159"/>
              <a:gd name="T19" fmla="*/ 44 h 140"/>
              <a:gd name="T20" fmla="*/ 27 w 159"/>
              <a:gd name="T21" fmla="*/ 57 h 140"/>
              <a:gd name="T22" fmla="*/ 34 w 159"/>
              <a:gd name="T23" fmla="*/ 75 h 140"/>
              <a:gd name="T24" fmla="*/ 14 w 159"/>
              <a:gd name="T25" fmla="*/ 99 h 140"/>
              <a:gd name="T26" fmla="*/ 0 w 159"/>
              <a:gd name="T27" fmla="*/ 111 h 140"/>
              <a:gd name="T28" fmla="*/ 0 w 159"/>
              <a:gd name="T29" fmla="*/ 140 h 140"/>
              <a:gd name="T30" fmla="*/ 110 w 159"/>
              <a:gd name="T31" fmla="*/ 140 h 140"/>
              <a:gd name="T32" fmla="*/ 110 w 159"/>
              <a:gd name="T33" fmla="*/ 118 h 140"/>
              <a:gd name="T34" fmla="*/ 81 w 159"/>
              <a:gd name="T35" fmla="*/ 99 h 140"/>
              <a:gd name="T36" fmla="*/ 159 w 159"/>
              <a:gd name="T37" fmla="*/ 140 h 140"/>
              <a:gd name="T38" fmla="*/ 157 w 159"/>
              <a:gd name="T39" fmla="*/ 107 h 140"/>
              <a:gd name="T40" fmla="*/ 136 w 159"/>
              <a:gd name="T41" fmla="*/ 94 h 140"/>
              <a:gd name="T42" fmla="*/ 120 w 159"/>
              <a:gd name="T43" fmla="*/ 76 h 140"/>
              <a:gd name="T44" fmla="*/ 125 w 159"/>
              <a:gd name="T45" fmla="*/ 63 h 140"/>
              <a:gd name="T46" fmla="*/ 130 w 159"/>
              <a:gd name="T47" fmla="*/ 54 h 140"/>
              <a:gd name="T48" fmla="*/ 128 w 159"/>
              <a:gd name="T49" fmla="*/ 49 h 140"/>
              <a:gd name="T50" fmla="*/ 129 w 159"/>
              <a:gd name="T51" fmla="*/ 39 h 140"/>
              <a:gd name="T52" fmla="*/ 110 w 159"/>
              <a:gd name="T53" fmla="*/ 21 h 140"/>
              <a:gd name="T54" fmla="*/ 91 w 159"/>
              <a:gd name="T55" fmla="*/ 39 h 140"/>
              <a:gd name="T56" fmla="*/ 93 w 159"/>
              <a:gd name="T57" fmla="*/ 49 h 140"/>
              <a:gd name="T58" fmla="*/ 91 w 159"/>
              <a:gd name="T59" fmla="*/ 54 h 140"/>
              <a:gd name="T60" fmla="*/ 95 w 159"/>
              <a:gd name="T61" fmla="*/ 63 h 140"/>
              <a:gd name="T62" fmla="*/ 101 w 159"/>
              <a:gd name="T63" fmla="*/ 76 h 140"/>
              <a:gd name="T64" fmla="*/ 94 w 159"/>
              <a:gd name="T65" fmla="*/ 89 h 140"/>
              <a:gd name="T66" fmla="*/ 123 w 159"/>
              <a:gd name="T67" fmla="*/ 116 h 140"/>
              <a:gd name="T68" fmla="*/ 123 w 159"/>
              <a:gd name="T69" fmla="*/ 140 h 140"/>
              <a:gd name="T70" fmla="*/ 159 w 159"/>
              <a:gd name="T71" fmla="*/ 14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59" h="140">
                <a:moveTo>
                  <a:pt x="81" y="99"/>
                </a:moveTo>
                <a:cubicBezTo>
                  <a:pt x="66" y="92"/>
                  <a:pt x="61" y="87"/>
                  <a:pt x="61" y="75"/>
                </a:cubicBezTo>
                <a:cubicBezTo>
                  <a:pt x="61" y="68"/>
                  <a:pt x="65" y="70"/>
                  <a:pt x="67" y="57"/>
                </a:cubicBezTo>
                <a:cubicBezTo>
                  <a:pt x="68" y="51"/>
                  <a:pt x="73" y="57"/>
                  <a:pt x="73" y="44"/>
                </a:cubicBezTo>
                <a:cubicBezTo>
                  <a:pt x="73" y="40"/>
                  <a:pt x="71" y="38"/>
                  <a:pt x="71" y="38"/>
                </a:cubicBezTo>
                <a:cubicBezTo>
                  <a:pt x="71" y="38"/>
                  <a:pt x="72" y="31"/>
                  <a:pt x="73" y="25"/>
                </a:cubicBezTo>
                <a:cubicBezTo>
                  <a:pt x="73" y="18"/>
                  <a:pt x="69" y="0"/>
                  <a:pt x="47" y="0"/>
                </a:cubicBezTo>
                <a:cubicBezTo>
                  <a:pt x="26" y="0"/>
                  <a:pt x="22" y="18"/>
                  <a:pt x="22" y="25"/>
                </a:cubicBezTo>
                <a:cubicBezTo>
                  <a:pt x="23" y="31"/>
                  <a:pt x="24" y="38"/>
                  <a:pt x="24" y="38"/>
                </a:cubicBezTo>
                <a:cubicBezTo>
                  <a:pt x="24" y="38"/>
                  <a:pt x="21" y="40"/>
                  <a:pt x="21" y="44"/>
                </a:cubicBezTo>
                <a:cubicBezTo>
                  <a:pt x="22" y="57"/>
                  <a:pt x="26" y="51"/>
                  <a:pt x="27" y="57"/>
                </a:cubicBezTo>
                <a:cubicBezTo>
                  <a:pt x="29" y="70"/>
                  <a:pt x="34" y="68"/>
                  <a:pt x="34" y="75"/>
                </a:cubicBezTo>
                <a:cubicBezTo>
                  <a:pt x="34" y="87"/>
                  <a:pt x="29" y="92"/>
                  <a:pt x="14" y="99"/>
                </a:cubicBezTo>
                <a:cubicBezTo>
                  <a:pt x="9" y="101"/>
                  <a:pt x="0" y="104"/>
                  <a:pt x="0" y="111"/>
                </a:cubicBezTo>
                <a:cubicBezTo>
                  <a:pt x="0" y="140"/>
                  <a:pt x="0" y="140"/>
                  <a:pt x="0" y="140"/>
                </a:cubicBezTo>
                <a:cubicBezTo>
                  <a:pt x="110" y="140"/>
                  <a:pt x="110" y="140"/>
                  <a:pt x="110" y="140"/>
                </a:cubicBezTo>
                <a:cubicBezTo>
                  <a:pt x="110" y="118"/>
                  <a:pt x="110" y="118"/>
                  <a:pt x="110" y="118"/>
                </a:cubicBezTo>
                <a:cubicBezTo>
                  <a:pt x="110" y="112"/>
                  <a:pt x="97" y="105"/>
                  <a:pt x="81" y="99"/>
                </a:cubicBezTo>
                <a:moveTo>
                  <a:pt x="159" y="140"/>
                </a:moveTo>
                <a:cubicBezTo>
                  <a:pt x="159" y="140"/>
                  <a:pt x="159" y="110"/>
                  <a:pt x="157" y="107"/>
                </a:cubicBezTo>
                <a:cubicBezTo>
                  <a:pt x="154" y="102"/>
                  <a:pt x="148" y="99"/>
                  <a:pt x="136" y="94"/>
                </a:cubicBezTo>
                <a:cubicBezTo>
                  <a:pt x="124" y="89"/>
                  <a:pt x="120" y="85"/>
                  <a:pt x="120" y="76"/>
                </a:cubicBezTo>
                <a:cubicBezTo>
                  <a:pt x="120" y="71"/>
                  <a:pt x="124" y="73"/>
                  <a:pt x="125" y="63"/>
                </a:cubicBezTo>
                <a:cubicBezTo>
                  <a:pt x="126" y="59"/>
                  <a:pt x="129" y="63"/>
                  <a:pt x="130" y="54"/>
                </a:cubicBezTo>
                <a:cubicBezTo>
                  <a:pt x="130" y="50"/>
                  <a:pt x="128" y="49"/>
                  <a:pt x="128" y="49"/>
                </a:cubicBezTo>
                <a:cubicBezTo>
                  <a:pt x="128" y="49"/>
                  <a:pt x="129" y="43"/>
                  <a:pt x="129" y="39"/>
                </a:cubicBezTo>
                <a:cubicBezTo>
                  <a:pt x="130" y="34"/>
                  <a:pt x="127" y="21"/>
                  <a:pt x="110" y="21"/>
                </a:cubicBezTo>
                <a:cubicBezTo>
                  <a:pt x="94" y="21"/>
                  <a:pt x="91" y="34"/>
                  <a:pt x="91" y="39"/>
                </a:cubicBezTo>
                <a:cubicBezTo>
                  <a:pt x="92" y="43"/>
                  <a:pt x="93" y="49"/>
                  <a:pt x="93" y="49"/>
                </a:cubicBezTo>
                <a:cubicBezTo>
                  <a:pt x="93" y="49"/>
                  <a:pt x="91" y="50"/>
                  <a:pt x="91" y="54"/>
                </a:cubicBezTo>
                <a:cubicBezTo>
                  <a:pt x="92" y="63"/>
                  <a:pt x="95" y="59"/>
                  <a:pt x="95" y="63"/>
                </a:cubicBezTo>
                <a:cubicBezTo>
                  <a:pt x="97" y="73"/>
                  <a:pt x="101" y="71"/>
                  <a:pt x="101" y="76"/>
                </a:cubicBezTo>
                <a:cubicBezTo>
                  <a:pt x="101" y="82"/>
                  <a:pt x="99" y="86"/>
                  <a:pt x="94" y="89"/>
                </a:cubicBezTo>
                <a:cubicBezTo>
                  <a:pt x="120" y="102"/>
                  <a:pt x="123" y="105"/>
                  <a:pt x="123" y="116"/>
                </a:cubicBezTo>
                <a:cubicBezTo>
                  <a:pt x="123" y="140"/>
                  <a:pt x="123" y="140"/>
                  <a:pt x="123" y="140"/>
                </a:cubicBezTo>
                <a:lnTo>
                  <a:pt x="159" y="140"/>
                </a:lnTo>
                <a:close/>
              </a:path>
            </a:pathLst>
          </a:custGeom>
          <a:solidFill>
            <a:srgbClr val="014CA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1" name="Straight Connector 20"/>
          <p:cNvCxnSpPr/>
          <p:nvPr/>
        </p:nvCxnSpPr>
        <p:spPr>
          <a:xfrm flipH="1">
            <a:off x="588474" y="2064190"/>
            <a:ext cx="425513" cy="0"/>
          </a:xfrm>
          <a:prstGeom prst="line">
            <a:avLst/>
          </a:prstGeom>
          <a:ln>
            <a:solidFill>
              <a:srgbClr val="064D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991356" y="1736965"/>
            <a:ext cx="2005342" cy="406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</a:pPr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ECB/</a:t>
            </a:r>
            <a:r>
              <a:rPr lang="en-US" sz="1200" b="1" dirty="0" smtClean="0">
                <a:solidFill>
                  <a:srgbClr val="014CA0"/>
                </a:solidFill>
              </a:rPr>
              <a:t>SRB</a:t>
            </a:r>
            <a:r>
              <a:rPr lang="en-US" sz="1200" dirty="0" smtClean="0">
                <a:solidFill>
                  <a:srgbClr val="014CA0"/>
                </a:solidFill>
              </a:rPr>
              <a:t> </a:t>
            </a:r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executive 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session</a:t>
            </a:r>
          </a:p>
        </p:txBody>
      </p:sp>
      <p:grpSp>
        <p:nvGrpSpPr>
          <p:cNvPr id="24" name="Group 8"/>
          <p:cNvGrpSpPr>
            <a:grpSpLocks noChangeAspect="1"/>
          </p:cNvGrpSpPr>
          <p:nvPr/>
        </p:nvGrpSpPr>
        <p:grpSpPr bwMode="auto">
          <a:xfrm>
            <a:off x="378503" y="2196424"/>
            <a:ext cx="327668" cy="324304"/>
            <a:chOff x="1533" y="1464"/>
            <a:chExt cx="487" cy="482"/>
          </a:xfrm>
        </p:grpSpPr>
        <p:sp>
          <p:nvSpPr>
            <p:cNvPr id="26" name="Oval 9"/>
            <p:cNvSpPr>
              <a:spLocks noChangeArrowheads="1"/>
            </p:cNvSpPr>
            <p:nvPr/>
          </p:nvSpPr>
          <p:spPr bwMode="auto">
            <a:xfrm>
              <a:off x="1667" y="1507"/>
              <a:ext cx="317" cy="305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0"/>
            <p:cNvSpPr>
              <a:spLocks noEditPoints="1"/>
            </p:cNvSpPr>
            <p:nvPr/>
          </p:nvSpPr>
          <p:spPr bwMode="auto">
            <a:xfrm>
              <a:off x="1533" y="1464"/>
              <a:ext cx="487" cy="482"/>
            </a:xfrm>
            <a:custGeom>
              <a:avLst/>
              <a:gdLst>
                <a:gd name="T0" fmla="*/ 177 w 203"/>
                <a:gd name="T1" fmla="*/ 84 h 201"/>
                <a:gd name="T2" fmla="*/ 119 w 203"/>
                <a:gd name="T3" fmla="*/ 26 h 201"/>
                <a:gd name="T4" fmla="*/ 59 w 203"/>
                <a:gd name="T5" fmla="*/ 86 h 201"/>
                <a:gd name="T6" fmla="*/ 117 w 203"/>
                <a:gd name="T7" fmla="*/ 144 h 201"/>
                <a:gd name="T8" fmla="*/ 177 w 203"/>
                <a:gd name="T9" fmla="*/ 84 h 201"/>
                <a:gd name="T10" fmla="*/ 7 w 203"/>
                <a:gd name="T11" fmla="*/ 167 h 201"/>
                <a:gd name="T12" fmla="*/ 45 w 203"/>
                <a:gd name="T13" fmla="*/ 130 h 201"/>
                <a:gd name="T14" fmla="*/ 33 w 203"/>
                <a:gd name="T15" fmla="*/ 86 h 201"/>
                <a:gd name="T16" fmla="*/ 119 w 203"/>
                <a:gd name="T17" fmla="*/ 0 h 201"/>
                <a:gd name="T18" fmla="*/ 203 w 203"/>
                <a:gd name="T19" fmla="*/ 84 h 201"/>
                <a:gd name="T20" fmla="*/ 117 w 203"/>
                <a:gd name="T21" fmla="*/ 170 h 201"/>
                <a:gd name="T22" fmla="*/ 75 w 203"/>
                <a:gd name="T23" fmla="*/ 159 h 201"/>
                <a:gd name="T24" fmla="*/ 36 w 203"/>
                <a:gd name="T25" fmla="*/ 196 h 201"/>
                <a:gd name="T26" fmla="*/ 18 w 203"/>
                <a:gd name="T27" fmla="*/ 196 h 201"/>
                <a:gd name="T28" fmla="*/ 5 w 203"/>
                <a:gd name="T29" fmla="*/ 184 h 201"/>
                <a:gd name="T30" fmla="*/ 7 w 203"/>
                <a:gd name="T31" fmla="*/ 16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3" h="201">
                  <a:moveTo>
                    <a:pt x="177" y="84"/>
                  </a:moveTo>
                  <a:cubicBezTo>
                    <a:pt x="177" y="52"/>
                    <a:pt x="151" y="26"/>
                    <a:pt x="119" y="26"/>
                  </a:cubicBezTo>
                  <a:cubicBezTo>
                    <a:pt x="87" y="26"/>
                    <a:pt x="59" y="54"/>
                    <a:pt x="59" y="86"/>
                  </a:cubicBezTo>
                  <a:cubicBezTo>
                    <a:pt x="59" y="118"/>
                    <a:pt x="85" y="144"/>
                    <a:pt x="117" y="144"/>
                  </a:cubicBezTo>
                  <a:cubicBezTo>
                    <a:pt x="149" y="144"/>
                    <a:pt x="177" y="116"/>
                    <a:pt x="177" y="84"/>
                  </a:cubicBezTo>
                  <a:moveTo>
                    <a:pt x="7" y="167"/>
                  </a:moveTo>
                  <a:cubicBezTo>
                    <a:pt x="45" y="130"/>
                    <a:pt x="45" y="130"/>
                    <a:pt x="45" y="130"/>
                  </a:cubicBezTo>
                  <a:cubicBezTo>
                    <a:pt x="37" y="117"/>
                    <a:pt x="33" y="102"/>
                    <a:pt x="33" y="86"/>
                  </a:cubicBezTo>
                  <a:cubicBezTo>
                    <a:pt x="33" y="40"/>
                    <a:pt x="73" y="0"/>
                    <a:pt x="119" y="0"/>
                  </a:cubicBezTo>
                  <a:cubicBezTo>
                    <a:pt x="166" y="0"/>
                    <a:pt x="203" y="37"/>
                    <a:pt x="203" y="84"/>
                  </a:cubicBezTo>
                  <a:cubicBezTo>
                    <a:pt x="203" y="130"/>
                    <a:pt x="163" y="170"/>
                    <a:pt x="117" y="170"/>
                  </a:cubicBezTo>
                  <a:cubicBezTo>
                    <a:pt x="101" y="170"/>
                    <a:pt x="87" y="166"/>
                    <a:pt x="75" y="159"/>
                  </a:cubicBezTo>
                  <a:cubicBezTo>
                    <a:pt x="36" y="196"/>
                    <a:pt x="36" y="196"/>
                    <a:pt x="36" y="196"/>
                  </a:cubicBezTo>
                  <a:cubicBezTo>
                    <a:pt x="31" y="201"/>
                    <a:pt x="23" y="201"/>
                    <a:pt x="18" y="196"/>
                  </a:cubicBezTo>
                  <a:cubicBezTo>
                    <a:pt x="5" y="184"/>
                    <a:pt x="5" y="184"/>
                    <a:pt x="5" y="184"/>
                  </a:cubicBezTo>
                  <a:cubicBezTo>
                    <a:pt x="0" y="179"/>
                    <a:pt x="2" y="172"/>
                    <a:pt x="7" y="167"/>
                  </a:cubicBezTo>
                </a:path>
              </a:pathLst>
            </a:custGeom>
            <a:solidFill>
              <a:srgbClr val="014C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1"/>
            <p:cNvSpPr>
              <a:spLocks/>
            </p:cNvSpPr>
            <p:nvPr/>
          </p:nvSpPr>
          <p:spPr bwMode="auto">
            <a:xfrm>
              <a:off x="1701" y="1598"/>
              <a:ext cx="154" cy="190"/>
            </a:xfrm>
            <a:custGeom>
              <a:avLst/>
              <a:gdLst>
                <a:gd name="T0" fmla="*/ 64 w 64"/>
                <a:gd name="T1" fmla="*/ 75 h 79"/>
                <a:gd name="T2" fmla="*/ 46 w 64"/>
                <a:gd name="T3" fmla="*/ 79 h 79"/>
                <a:gd name="T4" fmla="*/ 0 w 64"/>
                <a:gd name="T5" fmla="*/ 28 h 79"/>
                <a:gd name="T6" fmla="*/ 7 w 64"/>
                <a:gd name="T7" fmla="*/ 0 h 79"/>
                <a:gd name="T8" fmla="*/ 5 w 64"/>
                <a:gd name="T9" fmla="*/ 18 h 79"/>
                <a:gd name="T10" fmla="*/ 57 w 64"/>
                <a:gd name="T11" fmla="*/ 76 h 79"/>
                <a:gd name="T12" fmla="*/ 64 w 64"/>
                <a:gd name="T13" fmla="*/ 7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79">
                  <a:moveTo>
                    <a:pt x="64" y="75"/>
                  </a:moveTo>
                  <a:cubicBezTo>
                    <a:pt x="58" y="78"/>
                    <a:pt x="52" y="79"/>
                    <a:pt x="46" y="79"/>
                  </a:cubicBezTo>
                  <a:cubicBezTo>
                    <a:pt x="20" y="79"/>
                    <a:pt x="0" y="56"/>
                    <a:pt x="0" y="28"/>
                  </a:cubicBezTo>
                  <a:cubicBezTo>
                    <a:pt x="0" y="18"/>
                    <a:pt x="3" y="8"/>
                    <a:pt x="7" y="0"/>
                  </a:cubicBezTo>
                  <a:cubicBezTo>
                    <a:pt x="6" y="6"/>
                    <a:pt x="5" y="12"/>
                    <a:pt x="5" y="18"/>
                  </a:cubicBezTo>
                  <a:cubicBezTo>
                    <a:pt x="5" y="50"/>
                    <a:pt x="28" y="76"/>
                    <a:pt x="57" y="76"/>
                  </a:cubicBezTo>
                  <a:cubicBezTo>
                    <a:pt x="59" y="76"/>
                    <a:pt x="61" y="75"/>
                    <a:pt x="64" y="7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9" name="Rectangle 28"/>
          <p:cNvSpPr/>
          <p:nvPr/>
        </p:nvSpPr>
        <p:spPr>
          <a:xfrm>
            <a:off x="665431" y="2198691"/>
            <a:ext cx="205060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64DA2"/>
                </a:solidFill>
              </a:rPr>
              <a:t>Finding a solution</a:t>
            </a:r>
          </a:p>
        </p:txBody>
      </p:sp>
      <p:sp>
        <p:nvSpPr>
          <p:cNvPr id="31" name="Round Same Side Corner Rectangle 30"/>
          <p:cNvSpPr/>
          <p:nvPr/>
        </p:nvSpPr>
        <p:spPr>
          <a:xfrm rot="5400000">
            <a:off x="1489295" y="1869540"/>
            <a:ext cx="579422" cy="2417277"/>
          </a:xfrm>
          <a:prstGeom prst="round2SameRect">
            <a:avLst/>
          </a:prstGeom>
          <a:solidFill>
            <a:srgbClr val="014CA0"/>
          </a:solidFill>
          <a:ln>
            <a:solidFill>
              <a:srgbClr val="064D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602055" y="2829734"/>
            <a:ext cx="2421802" cy="4833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1050" dirty="0" smtClean="0">
                <a:solidFill>
                  <a:schemeClr val="bg1"/>
                </a:solidFill>
              </a:rPr>
              <a:t>Is </a:t>
            </a:r>
            <a:r>
              <a:rPr lang="en-US" sz="1050" dirty="0">
                <a:solidFill>
                  <a:schemeClr val="bg1"/>
                </a:solidFill>
              </a:rPr>
              <a:t>private sector </a:t>
            </a:r>
            <a:r>
              <a:rPr lang="en-US" sz="1050" dirty="0" smtClean="0">
                <a:solidFill>
                  <a:schemeClr val="bg1"/>
                </a:solidFill>
              </a:rPr>
              <a:t>or supervisory solution </a:t>
            </a:r>
            <a:r>
              <a:rPr lang="en-US" sz="1050" dirty="0">
                <a:solidFill>
                  <a:schemeClr val="bg1"/>
                </a:solidFill>
              </a:rPr>
              <a:t>possible? </a:t>
            </a:r>
            <a:r>
              <a:rPr lang="en-US" sz="1050" dirty="0" smtClean="0">
                <a:solidFill>
                  <a:schemeClr val="bg1"/>
                </a:solidFill>
              </a:rPr>
              <a:t>If </a:t>
            </a:r>
            <a:r>
              <a:rPr lang="en-US" sz="1050" dirty="0">
                <a:solidFill>
                  <a:schemeClr val="bg1"/>
                </a:solidFill>
              </a:rPr>
              <a:t>not, is resolution in the public interest? </a:t>
            </a:r>
          </a:p>
        </p:txBody>
      </p:sp>
      <p:grpSp>
        <p:nvGrpSpPr>
          <p:cNvPr id="34" name="Group 14"/>
          <p:cNvGrpSpPr>
            <a:grpSpLocks noChangeAspect="1"/>
          </p:cNvGrpSpPr>
          <p:nvPr/>
        </p:nvGrpSpPr>
        <p:grpSpPr bwMode="auto">
          <a:xfrm>
            <a:off x="657087" y="2477565"/>
            <a:ext cx="420276" cy="321762"/>
            <a:chOff x="2889" y="1201"/>
            <a:chExt cx="593" cy="454"/>
          </a:xfrm>
        </p:grpSpPr>
        <p:sp>
          <p:nvSpPr>
            <p:cNvPr id="36" name="Freeform 15"/>
            <p:cNvSpPr>
              <a:spLocks/>
            </p:cNvSpPr>
            <p:nvPr/>
          </p:nvSpPr>
          <p:spPr bwMode="auto">
            <a:xfrm>
              <a:off x="2889" y="1293"/>
              <a:ext cx="447" cy="348"/>
            </a:xfrm>
            <a:custGeom>
              <a:avLst/>
              <a:gdLst>
                <a:gd name="T0" fmla="*/ 0 w 187"/>
                <a:gd name="T1" fmla="*/ 43 h 145"/>
                <a:gd name="T2" fmla="*/ 174 w 187"/>
                <a:gd name="T3" fmla="*/ 0 h 145"/>
                <a:gd name="T4" fmla="*/ 109 w 187"/>
                <a:gd name="T5" fmla="*/ 58 h 145"/>
                <a:gd name="T6" fmla="*/ 187 w 187"/>
                <a:gd name="T7" fmla="*/ 145 h 145"/>
                <a:gd name="T8" fmla="*/ 0 w 187"/>
                <a:gd name="T9" fmla="*/ 43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145">
                  <a:moveTo>
                    <a:pt x="0" y="43"/>
                  </a:moveTo>
                  <a:cubicBezTo>
                    <a:pt x="0" y="43"/>
                    <a:pt x="134" y="18"/>
                    <a:pt x="174" y="0"/>
                  </a:cubicBezTo>
                  <a:cubicBezTo>
                    <a:pt x="174" y="0"/>
                    <a:pt x="84" y="40"/>
                    <a:pt x="109" y="58"/>
                  </a:cubicBezTo>
                  <a:cubicBezTo>
                    <a:pt x="133" y="76"/>
                    <a:pt x="182" y="127"/>
                    <a:pt x="187" y="145"/>
                  </a:cubicBezTo>
                  <a:cubicBezTo>
                    <a:pt x="187" y="145"/>
                    <a:pt x="132" y="84"/>
                    <a:pt x="0" y="43"/>
                  </a:cubicBezTo>
                </a:path>
              </a:pathLst>
            </a:custGeom>
            <a:solidFill>
              <a:srgbClr val="A0A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6"/>
            <p:cNvSpPr>
              <a:spLocks/>
            </p:cNvSpPr>
            <p:nvPr/>
          </p:nvSpPr>
          <p:spPr bwMode="auto">
            <a:xfrm>
              <a:off x="3174" y="1201"/>
              <a:ext cx="308" cy="442"/>
            </a:xfrm>
            <a:custGeom>
              <a:avLst/>
              <a:gdLst>
                <a:gd name="T0" fmla="*/ 0 w 129"/>
                <a:gd name="T1" fmla="*/ 68 h 184"/>
                <a:gd name="T2" fmla="*/ 129 w 129"/>
                <a:gd name="T3" fmla="*/ 0 h 184"/>
                <a:gd name="T4" fmla="*/ 68 w 129"/>
                <a:gd name="T5" fmla="*/ 184 h 184"/>
                <a:gd name="T6" fmla="*/ 26 w 129"/>
                <a:gd name="T7" fmla="*/ 131 h 184"/>
                <a:gd name="T8" fmla="*/ 62 w 129"/>
                <a:gd name="T9" fmla="*/ 89 h 184"/>
                <a:gd name="T10" fmla="*/ 0 w 129"/>
                <a:gd name="T11" fmla="*/ 6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9" h="184">
                  <a:moveTo>
                    <a:pt x="0" y="68"/>
                  </a:moveTo>
                  <a:cubicBezTo>
                    <a:pt x="0" y="68"/>
                    <a:pt x="29" y="49"/>
                    <a:pt x="129" y="0"/>
                  </a:cubicBezTo>
                  <a:cubicBezTo>
                    <a:pt x="129" y="0"/>
                    <a:pt x="65" y="77"/>
                    <a:pt x="68" y="184"/>
                  </a:cubicBezTo>
                  <a:cubicBezTo>
                    <a:pt x="68" y="184"/>
                    <a:pt x="41" y="142"/>
                    <a:pt x="26" y="131"/>
                  </a:cubicBezTo>
                  <a:cubicBezTo>
                    <a:pt x="26" y="131"/>
                    <a:pt x="58" y="117"/>
                    <a:pt x="62" y="89"/>
                  </a:cubicBezTo>
                  <a:cubicBezTo>
                    <a:pt x="66" y="64"/>
                    <a:pt x="51" y="58"/>
                    <a:pt x="0" y="68"/>
                  </a:cubicBezTo>
                  <a:close/>
                </a:path>
              </a:pathLst>
            </a:custGeom>
            <a:noFill/>
            <a:ln w="6350" cap="flat">
              <a:solidFill>
                <a:srgbClr val="A0ACA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7"/>
            <p:cNvSpPr>
              <a:spLocks noEditPoints="1"/>
            </p:cNvSpPr>
            <p:nvPr/>
          </p:nvSpPr>
          <p:spPr bwMode="auto">
            <a:xfrm>
              <a:off x="2956" y="1319"/>
              <a:ext cx="380" cy="336"/>
            </a:xfrm>
            <a:custGeom>
              <a:avLst/>
              <a:gdLst>
                <a:gd name="T0" fmla="*/ 81 w 159"/>
                <a:gd name="T1" fmla="*/ 98 h 140"/>
                <a:gd name="T2" fmla="*/ 61 w 159"/>
                <a:gd name="T3" fmla="*/ 74 h 140"/>
                <a:gd name="T4" fmla="*/ 67 w 159"/>
                <a:gd name="T5" fmla="*/ 56 h 140"/>
                <a:gd name="T6" fmla="*/ 73 w 159"/>
                <a:gd name="T7" fmla="*/ 44 h 140"/>
                <a:gd name="T8" fmla="*/ 71 w 159"/>
                <a:gd name="T9" fmla="*/ 38 h 140"/>
                <a:gd name="T10" fmla="*/ 73 w 159"/>
                <a:gd name="T11" fmla="*/ 25 h 140"/>
                <a:gd name="T12" fmla="*/ 47 w 159"/>
                <a:gd name="T13" fmla="*/ 0 h 140"/>
                <a:gd name="T14" fmla="*/ 22 w 159"/>
                <a:gd name="T15" fmla="*/ 25 h 140"/>
                <a:gd name="T16" fmla="*/ 24 w 159"/>
                <a:gd name="T17" fmla="*/ 38 h 140"/>
                <a:gd name="T18" fmla="*/ 21 w 159"/>
                <a:gd name="T19" fmla="*/ 44 h 140"/>
                <a:gd name="T20" fmla="*/ 27 w 159"/>
                <a:gd name="T21" fmla="*/ 56 h 140"/>
                <a:gd name="T22" fmla="*/ 34 w 159"/>
                <a:gd name="T23" fmla="*/ 74 h 140"/>
                <a:gd name="T24" fmla="*/ 14 w 159"/>
                <a:gd name="T25" fmla="*/ 98 h 140"/>
                <a:gd name="T26" fmla="*/ 0 w 159"/>
                <a:gd name="T27" fmla="*/ 111 h 140"/>
                <a:gd name="T28" fmla="*/ 0 w 159"/>
                <a:gd name="T29" fmla="*/ 140 h 140"/>
                <a:gd name="T30" fmla="*/ 110 w 159"/>
                <a:gd name="T31" fmla="*/ 140 h 140"/>
                <a:gd name="T32" fmla="*/ 110 w 159"/>
                <a:gd name="T33" fmla="*/ 118 h 140"/>
                <a:gd name="T34" fmla="*/ 81 w 159"/>
                <a:gd name="T35" fmla="*/ 98 h 140"/>
                <a:gd name="T36" fmla="*/ 159 w 159"/>
                <a:gd name="T37" fmla="*/ 140 h 140"/>
                <a:gd name="T38" fmla="*/ 157 w 159"/>
                <a:gd name="T39" fmla="*/ 107 h 140"/>
                <a:gd name="T40" fmla="*/ 136 w 159"/>
                <a:gd name="T41" fmla="*/ 94 h 140"/>
                <a:gd name="T42" fmla="*/ 120 w 159"/>
                <a:gd name="T43" fmla="*/ 76 h 140"/>
                <a:gd name="T44" fmla="*/ 125 w 159"/>
                <a:gd name="T45" fmla="*/ 62 h 140"/>
                <a:gd name="T46" fmla="*/ 130 w 159"/>
                <a:gd name="T47" fmla="*/ 53 h 140"/>
                <a:gd name="T48" fmla="*/ 128 w 159"/>
                <a:gd name="T49" fmla="*/ 49 h 140"/>
                <a:gd name="T50" fmla="*/ 129 w 159"/>
                <a:gd name="T51" fmla="*/ 39 h 140"/>
                <a:gd name="T52" fmla="*/ 110 w 159"/>
                <a:gd name="T53" fmla="*/ 20 h 140"/>
                <a:gd name="T54" fmla="*/ 91 w 159"/>
                <a:gd name="T55" fmla="*/ 39 h 140"/>
                <a:gd name="T56" fmla="*/ 93 w 159"/>
                <a:gd name="T57" fmla="*/ 49 h 140"/>
                <a:gd name="T58" fmla="*/ 91 w 159"/>
                <a:gd name="T59" fmla="*/ 53 h 140"/>
                <a:gd name="T60" fmla="*/ 95 w 159"/>
                <a:gd name="T61" fmla="*/ 62 h 140"/>
                <a:gd name="T62" fmla="*/ 101 w 159"/>
                <a:gd name="T63" fmla="*/ 76 h 140"/>
                <a:gd name="T64" fmla="*/ 94 w 159"/>
                <a:gd name="T65" fmla="*/ 89 h 140"/>
                <a:gd name="T66" fmla="*/ 123 w 159"/>
                <a:gd name="T67" fmla="*/ 116 h 140"/>
                <a:gd name="T68" fmla="*/ 123 w 159"/>
                <a:gd name="T69" fmla="*/ 140 h 140"/>
                <a:gd name="T70" fmla="*/ 159 w 159"/>
                <a:gd name="T71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9" h="140">
                  <a:moveTo>
                    <a:pt x="81" y="98"/>
                  </a:moveTo>
                  <a:cubicBezTo>
                    <a:pt x="66" y="92"/>
                    <a:pt x="61" y="86"/>
                    <a:pt x="61" y="74"/>
                  </a:cubicBezTo>
                  <a:cubicBezTo>
                    <a:pt x="61" y="67"/>
                    <a:pt x="65" y="69"/>
                    <a:pt x="67" y="56"/>
                  </a:cubicBezTo>
                  <a:cubicBezTo>
                    <a:pt x="68" y="51"/>
                    <a:pt x="73" y="56"/>
                    <a:pt x="73" y="44"/>
                  </a:cubicBezTo>
                  <a:cubicBezTo>
                    <a:pt x="73" y="39"/>
                    <a:pt x="71" y="38"/>
                    <a:pt x="71" y="38"/>
                  </a:cubicBezTo>
                  <a:cubicBezTo>
                    <a:pt x="71" y="38"/>
                    <a:pt x="72" y="31"/>
                    <a:pt x="73" y="25"/>
                  </a:cubicBezTo>
                  <a:cubicBezTo>
                    <a:pt x="73" y="18"/>
                    <a:pt x="69" y="0"/>
                    <a:pt x="47" y="0"/>
                  </a:cubicBezTo>
                  <a:cubicBezTo>
                    <a:pt x="26" y="0"/>
                    <a:pt x="22" y="18"/>
                    <a:pt x="22" y="25"/>
                  </a:cubicBezTo>
                  <a:cubicBezTo>
                    <a:pt x="23" y="31"/>
                    <a:pt x="24" y="38"/>
                    <a:pt x="24" y="38"/>
                  </a:cubicBezTo>
                  <a:cubicBezTo>
                    <a:pt x="24" y="38"/>
                    <a:pt x="21" y="39"/>
                    <a:pt x="21" y="44"/>
                  </a:cubicBezTo>
                  <a:cubicBezTo>
                    <a:pt x="22" y="56"/>
                    <a:pt x="26" y="51"/>
                    <a:pt x="27" y="56"/>
                  </a:cubicBezTo>
                  <a:cubicBezTo>
                    <a:pt x="29" y="69"/>
                    <a:pt x="34" y="67"/>
                    <a:pt x="34" y="74"/>
                  </a:cubicBezTo>
                  <a:cubicBezTo>
                    <a:pt x="34" y="86"/>
                    <a:pt x="29" y="92"/>
                    <a:pt x="14" y="98"/>
                  </a:cubicBezTo>
                  <a:cubicBezTo>
                    <a:pt x="9" y="100"/>
                    <a:pt x="0" y="103"/>
                    <a:pt x="0" y="111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110" y="140"/>
                    <a:pt x="110" y="140"/>
                    <a:pt x="110" y="140"/>
                  </a:cubicBezTo>
                  <a:cubicBezTo>
                    <a:pt x="110" y="118"/>
                    <a:pt x="110" y="118"/>
                    <a:pt x="110" y="118"/>
                  </a:cubicBezTo>
                  <a:cubicBezTo>
                    <a:pt x="110" y="111"/>
                    <a:pt x="97" y="105"/>
                    <a:pt x="81" y="98"/>
                  </a:cubicBezTo>
                  <a:moveTo>
                    <a:pt x="159" y="140"/>
                  </a:moveTo>
                  <a:cubicBezTo>
                    <a:pt x="159" y="140"/>
                    <a:pt x="159" y="110"/>
                    <a:pt x="157" y="107"/>
                  </a:cubicBezTo>
                  <a:cubicBezTo>
                    <a:pt x="154" y="102"/>
                    <a:pt x="148" y="99"/>
                    <a:pt x="136" y="94"/>
                  </a:cubicBezTo>
                  <a:cubicBezTo>
                    <a:pt x="124" y="89"/>
                    <a:pt x="120" y="85"/>
                    <a:pt x="120" y="76"/>
                  </a:cubicBezTo>
                  <a:cubicBezTo>
                    <a:pt x="120" y="70"/>
                    <a:pt x="124" y="72"/>
                    <a:pt x="125" y="62"/>
                  </a:cubicBezTo>
                  <a:cubicBezTo>
                    <a:pt x="126" y="58"/>
                    <a:pt x="129" y="62"/>
                    <a:pt x="130" y="53"/>
                  </a:cubicBezTo>
                  <a:cubicBezTo>
                    <a:pt x="130" y="49"/>
                    <a:pt x="128" y="49"/>
                    <a:pt x="128" y="49"/>
                  </a:cubicBezTo>
                  <a:cubicBezTo>
                    <a:pt x="128" y="49"/>
                    <a:pt x="129" y="43"/>
                    <a:pt x="129" y="39"/>
                  </a:cubicBezTo>
                  <a:cubicBezTo>
                    <a:pt x="130" y="34"/>
                    <a:pt x="127" y="20"/>
                    <a:pt x="110" y="20"/>
                  </a:cubicBezTo>
                  <a:cubicBezTo>
                    <a:pt x="94" y="20"/>
                    <a:pt x="91" y="34"/>
                    <a:pt x="91" y="39"/>
                  </a:cubicBezTo>
                  <a:cubicBezTo>
                    <a:pt x="92" y="43"/>
                    <a:pt x="93" y="49"/>
                    <a:pt x="93" y="49"/>
                  </a:cubicBezTo>
                  <a:cubicBezTo>
                    <a:pt x="93" y="49"/>
                    <a:pt x="91" y="49"/>
                    <a:pt x="91" y="53"/>
                  </a:cubicBezTo>
                  <a:cubicBezTo>
                    <a:pt x="92" y="62"/>
                    <a:pt x="95" y="58"/>
                    <a:pt x="95" y="62"/>
                  </a:cubicBezTo>
                  <a:cubicBezTo>
                    <a:pt x="97" y="72"/>
                    <a:pt x="101" y="70"/>
                    <a:pt x="101" y="76"/>
                  </a:cubicBezTo>
                  <a:cubicBezTo>
                    <a:pt x="101" y="82"/>
                    <a:pt x="99" y="86"/>
                    <a:pt x="94" y="89"/>
                  </a:cubicBezTo>
                  <a:cubicBezTo>
                    <a:pt x="120" y="102"/>
                    <a:pt x="123" y="105"/>
                    <a:pt x="123" y="116"/>
                  </a:cubicBezTo>
                  <a:cubicBezTo>
                    <a:pt x="123" y="140"/>
                    <a:pt x="123" y="140"/>
                    <a:pt x="123" y="140"/>
                  </a:cubicBezTo>
                  <a:lnTo>
                    <a:pt x="159" y="140"/>
                  </a:lnTo>
                  <a:close/>
                </a:path>
              </a:pathLst>
            </a:custGeom>
            <a:solidFill>
              <a:srgbClr val="014C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9" name="Rectangle 38"/>
          <p:cNvSpPr/>
          <p:nvPr/>
        </p:nvSpPr>
        <p:spPr>
          <a:xfrm>
            <a:off x="991355" y="2533670"/>
            <a:ext cx="205060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rgbClr val="014CA0"/>
                </a:solidFill>
              </a:rPr>
              <a:t>SRB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executive session</a:t>
            </a:r>
          </a:p>
        </p:txBody>
      </p:sp>
      <p:sp>
        <p:nvSpPr>
          <p:cNvPr id="40" name="Rounded Rectangle 14"/>
          <p:cNvSpPr/>
          <p:nvPr/>
        </p:nvSpPr>
        <p:spPr>
          <a:xfrm>
            <a:off x="580327" y="3929204"/>
            <a:ext cx="0" cy="1385180"/>
          </a:xfrm>
          <a:custGeom>
            <a:avLst/>
            <a:gdLst>
              <a:gd name="connsiteX0" fmla="*/ 0 w 5767057"/>
              <a:gd name="connsiteY0" fmla="*/ 120722 h 1213164"/>
              <a:gd name="connsiteX1" fmla="*/ 120722 w 5767057"/>
              <a:gd name="connsiteY1" fmla="*/ 0 h 1213164"/>
              <a:gd name="connsiteX2" fmla="*/ 5646335 w 5767057"/>
              <a:gd name="connsiteY2" fmla="*/ 0 h 1213164"/>
              <a:gd name="connsiteX3" fmla="*/ 5767057 w 5767057"/>
              <a:gd name="connsiteY3" fmla="*/ 120722 h 1213164"/>
              <a:gd name="connsiteX4" fmla="*/ 5767057 w 5767057"/>
              <a:gd name="connsiteY4" fmla="*/ 1092442 h 1213164"/>
              <a:gd name="connsiteX5" fmla="*/ 5646335 w 5767057"/>
              <a:gd name="connsiteY5" fmla="*/ 1213164 h 1213164"/>
              <a:gd name="connsiteX6" fmla="*/ 120722 w 5767057"/>
              <a:gd name="connsiteY6" fmla="*/ 1213164 h 1213164"/>
              <a:gd name="connsiteX7" fmla="*/ 0 w 5767057"/>
              <a:gd name="connsiteY7" fmla="*/ 1092442 h 1213164"/>
              <a:gd name="connsiteX8" fmla="*/ 0 w 5767057"/>
              <a:gd name="connsiteY8" fmla="*/ 120722 h 1213164"/>
              <a:gd name="connsiteX0" fmla="*/ 0 w 5767057"/>
              <a:gd name="connsiteY0" fmla="*/ 120722 h 1213164"/>
              <a:gd name="connsiteX1" fmla="*/ 120722 w 5767057"/>
              <a:gd name="connsiteY1" fmla="*/ 0 h 1213164"/>
              <a:gd name="connsiteX2" fmla="*/ 5646335 w 5767057"/>
              <a:gd name="connsiteY2" fmla="*/ 0 h 1213164"/>
              <a:gd name="connsiteX3" fmla="*/ 5767057 w 5767057"/>
              <a:gd name="connsiteY3" fmla="*/ 120722 h 1213164"/>
              <a:gd name="connsiteX4" fmla="*/ 5767057 w 5767057"/>
              <a:gd name="connsiteY4" fmla="*/ 1092442 h 1213164"/>
              <a:gd name="connsiteX5" fmla="*/ 5646335 w 5767057"/>
              <a:gd name="connsiteY5" fmla="*/ 1213164 h 1213164"/>
              <a:gd name="connsiteX6" fmla="*/ 120722 w 5767057"/>
              <a:gd name="connsiteY6" fmla="*/ 1213164 h 1213164"/>
              <a:gd name="connsiteX7" fmla="*/ 0 w 5767057"/>
              <a:gd name="connsiteY7" fmla="*/ 1092442 h 1213164"/>
              <a:gd name="connsiteX8" fmla="*/ 91440 w 5767057"/>
              <a:gd name="connsiteY8" fmla="*/ 212162 h 1213164"/>
              <a:gd name="connsiteX0" fmla="*/ 120722 w 5767057"/>
              <a:gd name="connsiteY0" fmla="*/ 0 h 1213164"/>
              <a:gd name="connsiteX1" fmla="*/ 5646335 w 5767057"/>
              <a:gd name="connsiteY1" fmla="*/ 0 h 1213164"/>
              <a:gd name="connsiteX2" fmla="*/ 5767057 w 5767057"/>
              <a:gd name="connsiteY2" fmla="*/ 120722 h 1213164"/>
              <a:gd name="connsiteX3" fmla="*/ 5767057 w 5767057"/>
              <a:gd name="connsiteY3" fmla="*/ 1092442 h 1213164"/>
              <a:gd name="connsiteX4" fmla="*/ 5646335 w 5767057"/>
              <a:gd name="connsiteY4" fmla="*/ 1213164 h 1213164"/>
              <a:gd name="connsiteX5" fmla="*/ 120722 w 5767057"/>
              <a:gd name="connsiteY5" fmla="*/ 1213164 h 1213164"/>
              <a:gd name="connsiteX6" fmla="*/ 0 w 5767057"/>
              <a:gd name="connsiteY6" fmla="*/ 1092442 h 1213164"/>
              <a:gd name="connsiteX7" fmla="*/ 91440 w 5767057"/>
              <a:gd name="connsiteY7" fmla="*/ 212162 h 1213164"/>
              <a:gd name="connsiteX0" fmla="*/ 5646335 w 5767057"/>
              <a:gd name="connsiteY0" fmla="*/ 0 h 1213164"/>
              <a:gd name="connsiteX1" fmla="*/ 5767057 w 5767057"/>
              <a:gd name="connsiteY1" fmla="*/ 120722 h 1213164"/>
              <a:gd name="connsiteX2" fmla="*/ 5767057 w 5767057"/>
              <a:gd name="connsiteY2" fmla="*/ 1092442 h 1213164"/>
              <a:gd name="connsiteX3" fmla="*/ 5646335 w 5767057"/>
              <a:gd name="connsiteY3" fmla="*/ 1213164 h 1213164"/>
              <a:gd name="connsiteX4" fmla="*/ 120722 w 5767057"/>
              <a:gd name="connsiteY4" fmla="*/ 1213164 h 1213164"/>
              <a:gd name="connsiteX5" fmla="*/ 0 w 5767057"/>
              <a:gd name="connsiteY5" fmla="*/ 1092442 h 1213164"/>
              <a:gd name="connsiteX6" fmla="*/ 91440 w 5767057"/>
              <a:gd name="connsiteY6" fmla="*/ 212162 h 1213164"/>
              <a:gd name="connsiteX0" fmla="*/ 5767057 w 5767057"/>
              <a:gd name="connsiteY0" fmla="*/ 0 h 1092442"/>
              <a:gd name="connsiteX1" fmla="*/ 5767057 w 5767057"/>
              <a:gd name="connsiteY1" fmla="*/ 971720 h 1092442"/>
              <a:gd name="connsiteX2" fmla="*/ 5646335 w 5767057"/>
              <a:gd name="connsiteY2" fmla="*/ 1092442 h 1092442"/>
              <a:gd name="connsiteX3" fmla="*/ 120722 w 5767057"/>
              <a:gd name="connsiteY3" fmla="*/ 1092442 h 1092442"/>
              <a:gd name="connsiteX4" fmla="*/ 0 w 5767057"/>
              <a:gd name="connsiteY4" fmla="*/ 971720 h 1092442"/>
              <a:gd name="connsiteX5" fmla="*/ 91440 w 5767057"/>
              <a:gd name="connsiteY5" fmla="*/ 91440 h 1092442"/>
              <a:gd name="connsiteX0" fmla="*/ 5767057 w 5767057"/>
              <a:gd name="connsiteY0" fmla="*/ 880280 h 1001002"/>
              <a:gd name="connsiteX1" fmla="*/ 5646335 w 5767057"/>
              <a:gd name="connsiteY1" fmla="*/ 1001002 h 1001002"/>
              <a:gd name="connsiteX2" fmla="*/ 120722 w 5767057"/>
              <a:gd name="connsiteY2" fmla="*/ 1001002 h 1001002"/>
              <a:gd name="connsiteX3" fmla="*/ 0 w 5767057"/>
              <a:gd name="connsiteY3" fmla="*/ 880280 h 1001002"/>
              <a:gd name="connsiteX4" fmla="*/ 91440 w 5767057"/>
              <a:gd name="connsiteY4" fmla="*/ 0 h 1001002"/>
              <a:gd name="connsiteX0" fmla="*/ 5646335 w 5646335"/>
              <a:gd name="connsiteY0" fmla="*/ 1001002 h 1001002"/>
              <a:gd name="connsiteX1" fmla="*/ 120722 w 5646335"/>
              <a:gd name="connsiteY1" fmla="*/ 1001002 h 1001002"/>
              <a:gd name="connsiteX2" fmla="*/ 0 w 5646335"/>
              <a:gd name="connsiteY2" fmla="*/ 880280 h 1001002"/>
              <a:gd name="connsiteX3" fmla="*/ 91440 w 5646335"/>
              <a:gd name="connsiteY3" fmla="*/ 0 h 1001002"/>
              <a:gd name="connsiteX0" fmla="*/ 5663536 w 5663536"/>
              <a:gd name="connsiteY0" fmla="*/ 982895 h 982895"/>
              <a:gd name="connsiteX1" fmla="*/ 137923 w 5663536"/>
              <a:gd name="connsiteY1" fmla="*/ 982895 h 982895"/>
              <a:gd name="connsiteX2" fmla="*/ 17201 w 5663536"/>
              <a:gd name="connsiteY2" fmla="*/ 862173 h 982895"/>
              <a:gd name="connsiteX3" fmla="*/ 0 w 5663536"/>
              <a:gd name="connsiteY3" fmla="*/ 0 h 982895"/>
              <a:gd name="connsiteX0" fmla="*/ 5646335 w 5646335"/>
              <a:gd name="connsiteY0" fmla="*/ 982895 h 982895"/>
              <a:gd name="connsiteX1" fmla="*/ 120722 w 5646335"/>
              <a:gd name="connsiteY1" fmla="*/ 982895 h 982895"/>
              <a:gd name="connsiteX2" fmla="*/ 0 w 5646335"/>
              <a:gd name="connsiteY2" fmla="*/ 862173 h 982895"/>
              <a:gd name="connsiteX3" fmla="*/ 906 w 5646335"/>
              <a:gd name="connsiteY3" fmla="*/ 0 h 982895"/>
              <a:gd name="connsiteX0" fmla="*/ 5654482 w 5654482"/>
              <a:gd name="connsiteY0" fmla="*/ 1996883 h 1996883"/>
              <a:gd name="connsiteX1" fmla="*/ 128869 w 5654482"/>
              <a:gd name="connsiteY1" fmla="*/ 1996883 h 1996883"/>
              <a:gd name="connsiteX2" fmla="*/ 8147 w 5654482"/>
              <a:gd name="connsiteY2" fmla="*/ 1876161 h 1996883"/>
              <a:gd name="connsiteX3" fmla="*/ 0 w 5654482"/>
              <a:gd name="connsiteY3" fmla="*/ 0 h 1996883"/>
              <a:gd name="connsiteX0" fmla="*/ 5663535 w 5663535"/>
              <a:gd name="connsiteY0" fmla="*/ 2458610 h 2458610"/>
              <a:gd name="connsiteX1" fmla="*/ 137922 w 5663535"/>
              <a:gd name="connsiteY1" fmla="*/ 2458610 h 2458610"/>
              <a:gd name="connsiteX2" fmla="*/ 17200 w 5663535"/>
              <a:gd name="connsiteY2" fmla="*/ 2337888 h 2458610"/>
              <a:gd name="connsiteX3" fmla="*/ 0 w 5663535"/>
              <a:gd name="connsiteY3" fmla="*/ 0 h 2458610"/>
              <a:gd name="connsiteX0" fmla="*/ 137922 w 137922"/>
              <a:gd name="connsiteY0" fmla="*/ 2458610 h 2458610"/>
              <a:gd name="connsiteX1" fmla="*/ 17200 w 137922"/>
              <a:gd name="connsiteY1" fmla="*/ 2337888 h 2458610"/>
              <a:gd name="connsiteX2" fmla="*/ 0 w 137922"/>
              <a:gd name="connsiteY2" fmla="*/ 0 h 2458610"/>
              <a:gd name="connsiteX0" fmla="*/ 17200 w 17200"/>
              <a:gd name="connsiteY0" fmla="*/ 2337888 h 2337888"/>
              <a:gd name="connsiteX1" fmla="*/ 0 w 17200"/>
              <a:gd name="connsiteY1" fmla="*/ 0 h 2337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200" h="2337888">
                <a:moveTo>
                  <a:pt x="17200" y="2337888"/>
                </a:moveTo>
                <a:cubicBezTo>
                  <a:pt x="17200" y="2013981"/>
                  <a:pt x="0" y="0"/>
                  <a:pt x="0" y="0"/>
                </a:cubicBezTo>
              </a:path>
            </a:pathLst>
          </a:custGeom>
          <a:ln w="38100">
            <a:solidFill>
              <a:srgbClr val="064D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170701" y="4796939"/>
            <a:ext cx="1289574" cy="618449"/>
            <a:chOff x="294237" y="5051833"/>
            <a:chExt cx="1289574" cy="618449"/>
          </a:xfrm>
        </p:grpSpPr>
        <p:sp>
          <p:nvSpPr>
            <p:cNvPr id="41" name="Rounded Rectangle 40"/>
            <p:cNvSpPr/>
            <p:nvPr/>
          </p:nvSpPr>
          <p:spPr>
            <a:xfrm>
              <a:off x="298765" y="5051833"/>
              <a:ext cx="1231220" cy="618449"/>
            </a:xfrm>
            <a:prstGeom prst="roundRect">
              <a:avLst>
                <a:gd name="adj" fmla="val 9770"/>
              </a:avLst>
            </a:prstGeom>
            <a:solidFill>
              <a:srgbClr val="9D41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3" name="Group 20"/>
            <p:cNvGrpSpPr>
              <a:grpSpLocks noChangeAspect="1"/>
            </p:cNvGrpSpPr>
            <p:nvPr/>
          </p:nvGrpSpPr>
          <p:grpSpPr bwMode="auto">
            <a:xfrm>
              <a:off x="366415" y="5120834"/>
              <a:ext cx="213007" cy="219693"/>
              <a:chOff x="208" y="2798"/>
              <a:chExt cx="446" cy="460"/>
            </a:xfrm>
          </p:grpSpPr>
          <p:sp>
            <p:nvSpPr>
              <p:cNvPr id="45" name="Freeform 21"/>
              <p:cNvSpPr>
                <a:spLocks/>
              </p:cNvSpPr>
              <p:nvPr/>
            </p:nvSpPr>
            <p:spPr bwMode="auto">
              <a:xfrm>
                <a:off x="208" y="2798"/>
                <a:ext cx="446" cy="446"/>
              </a:xfrm>
              <a:custGeom>
                <a:avLst/>
                <a:gdLst>
                  <a:gd name="T0" fmla="*/ 110 w 186"/>
                  <a:gd name="T1" fmla="*/ 157 h 186"/>
                  <a:gd name="T2" fmla="*/ 93 w 186"/>
                  <a:gd name="T3" fmla="*/ 160 h 186"/>
                  <a:gd name="T4" fmla="*/ 29 w 186"/>
                  <a:gd name="T5" fmla="*/ 112 h 186"/>
                  <a:gd name="T6" fmla="*/ 28 w 186"/>
                  <a:gd name="T7" fmla="*/ 109 h 186"/>
                  <a:gd name="T8" fmla="*/ 26 w 186"/>
                  <a:gd name="T9" fmla="*/ 93 h 186"/>
                  <a:gd name="T10" fmla="*/ 93 w 186"/>
                  <a:gd name="T11" fmla="*/ 27 h 186"/>
                  <a:gd name="T12" fmla="*/ 159 w 186"/>
                  <a:gd name="T13" fmla="*/ 93 h 186"/>
                  <a:gd name="T14" fmla="*/ 152 w 186"/>
                  <a:gd name="T15" fmla="*/ 123 h 186"/>
                  <a:gd name="T16" fmla="*/ 172 w 186"/>
                  <a:gd name="T17" fmla="*/ 142 h 186"/>
                  <a:gd name="T18" fmla="*/ 186 w 186"/>
                  <a:gd name="T19" fmla="*/ 93 h 186"/>
                  <a:gd name="T20" fmla="*/ 93 w 186"/>
                  <a:gd name="T21" fmla="*/ 0 h 186"/>
                  <a:gd name="T22" fmla="*/ 0 w 186"/>
                  <a:gd name="T23" fmla="*/ 93 h 186"/>
                  <a:gd name="T24" fmla="*/ 93 w 186"/>
                  <a:gd name="T25" fmla="*/ 186 h 186"/>
                  <a:gd name="T26" fmla="*/ 131 w 186"/>
                  <a:gd name="T27" fmla="*/ 178 h 186"/>
                  <a:gd name="T28" fmla="*/ 110 w 186"/>
                  <a:gd name="T29" fmla="*/ 157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6" h="186">
                    <a:moveTo>
                      <a:pt x="110" y="157"/>
                    </a:moveTo>
                    <a:cubicBezTo>
                      <a:pt x="105" y="159"/>
                      <a:pt x="99" y="160"/>
                      <a:pt x="93" y="160"/>
                    </a:cubicBezTo>
                    <a:cubicBezTo>
                      <a:pt x="63" y="160"/>
                      <a:pt x="37" y="139"/>
                      <a:pt x="29" y="112"/>
                    </a:cubicBezTo>
                    <a:cubicBezTo>
                      <a:pt x="28" y="109"/>
                      <a:pt x="28" y="109"/>
                      <a:pt x="28" y="109"/>
                    </a:cubicBezTo>
                    <a:cubicBezTo>
                      <a:pt x="27" y="104"/>
                      <a:pt x="26" y="99"/>
                      <a:pt x="26" y="93"/>
                    </a:cubicBezTo>
                    <a:cubicBezTo>
                      <a:pt x="26" y="57"/>
                      <a:pt x="56" y="27"/>
                      <a:pt x="93" y="27"/>
                    </a:cubicBezTo>
                    <a:cubicBezTo>
                      <a:pt x="129" y="27"/>
                      <a:pt x="159" y="57"/>
                      <a:pt x="159" y="93"/>
                    </a:cubicBezTo>
                    <a:cubicBezTo>
                      <a:pt x="159" y="104"/>
                      <a:pt x="157" y="114"/>
                      <a:pt x="152" y="123"/>
                    </a:cubicBezTo>
                    <a:cubicBezTo>
                      <a:pt x="159" y="129"/>
                      <a:pt x="166" y="135"/>
                      <a:pt x="172" y="142"/>
                    </a:cubicBezTo>
                    <a:cubicBezTo>
                      <a:pt x="181" y="128"/>
                      <a:pt x="186" y="111"/>
                      <a:pt x="186" y="93"/>
                    </a:cubicBezTo>
                    <a:cubicBezTo>
                      <a:pt x="186" y="42"/>
                      <a:pt x="144" y="0"/>
                      <a:pt x="93" y="0"/>
                    </a:cubicBezTo>
                    <a:cubicBezTo>
                      <a:pt x="42" y="0"/>
                      <a:pt x="0" y="42"/>
                      <a:pt x="0" y="93"/>
                    </a:cubicBezTo>
                    <a:cubicBezTo>
                      <a:pt x="0" y="145"/>
                      <a:pt x="42" y="186"/>
                      <a:pt x="93" y="186"/>
                    </a:cubicBezTo>
                    <a:cubicBezTo>
                      <a:pt x="107" y="186"/>
                      <a:pt x="120" y="183"/>
                      <a:pt x="131" y="178"/>
                    </a:cubicBezTo>
                    <a:cubicBezTo>
                      <a:pt x="126" y="171"/>
                      <a:pt x="118" y="164"/>
                      <a:pt x="110" y="157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" name="Freeform 22"/>
              <p:cNvSpPr>
                <a:spLocks/>
              </p:cNvSpPr>
              <p:nvPr/>
            </p:nvSpPr>
            <p:spPr bwMode="auto">
              <a:xfrm>
                <a:off x="323" y="2983"/>
                <a:ext cx="281" cy="275"/>
              </a:xfrm>
              <a:custGeom>
                <a:avLst/>
                <a:gdLst>
                  <a:gd name="T0" fmla="*/ 104 w 117"/>
                  <a:gd name="T1" fmla="*/ 104 h 115"/>
                  <a:gd name="T2" fmla="*/ 72 w 117"/>
                  <a:gd name="T3" fmla="*/ 70 h 115"/>
                  <a:gd name="T4" fmla="*/ 58 w 117"/>
                  <a:gd name="T5" fmla="*/ 52 h 115"/>
                  <a:gd name="T6" fmla="*/ 57 w 117"/>
                  <a:gd name="T7" fmla="*/ 51 h 115"/>
                  <a:gd name="T8" fmla="*/ 32 w 117"/>
                  <a:gd name="T9" fmla="*/ 92 h 115"/>
                  <a:gd name="T10" fmla="*/ 0 w 117"/>
                  <a:gd name="T11" fmla="*/ 69 h 115"/>
                  <a:gd name="T12" fmla="*/ 44 w 117"/>
                  <a:gd name="T13" fmla="*/ 18 h 115"/>
                  <a:gd name="T14" fmla="*/ 59 w 117"/>
                  <a:gd name="T15" fmla="*/ 0 h 115"/>
                  <a:gd name="T16" fmla="*/ 68 w 117"/>
                  <a:gd name="T17" fmla="*/ 18 h 115"/>
                  <a:gd name="T18" fmla="*/ 68 w 117"/>
                  <a:gd name="T19" fmla="*/ 18 h 115"/>
                  <a:gd name="T20" fmla="*/ 73 w 117"/>
                  <a:gd name="T21" fmla="*/ 28 h 115"/>
                  <a:gd name="T22" fmla="*/ 79 w 117"/>
                  <a:gd name="T23" fmla="*/ 38 h 115"/>
                  <a:gd name="T24" fmla="*/ 90 w 117"/>
                  <a:gd name="T25" fmla="*/ 57 h 115"/>
                  <a:gd name="T26" fmla="*/ 117 w 117"/>
                  <a:gd name="T27" fmla="*/ 93 h 115"/>
                  <a:gd name="T28" fmla="*/ 104 w 117"/>
                  <a:gd name="T29" fmla="*/ 104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7" h="115">
                    <a:moveTo>
                      <a:pt x="104" y="104"/>
                    </a:moveTo>
                    <a:cubicBezTo>
                      <a:pt x="93" y="93"/>
                      <a:pt x="83" y="82"/>
                      <a:pt x="72" y="70"/>
                    </a:cubicBezTo>
                    <a:cubicBezTo>
                      <a:pt x="67" y="64"/>
                      <a:pt x="63" y="58"/>
                      <a:pt x="58" y="52"/>
                    </a:cubicBezTo>
                    <a:cubicBezTo>
                      <a:pt x="57" y="51"/>
                      <a:pt x="57" y="51"/>
                      <a:pt x="57" y="51"/>
                    </a:cubicBezTo>
                    <a:cubicBezTo>
                      <a:pt x="32" y="92"/>
                      <a:pt x="32" y="92"/>
                      <a:pt x="32" y="92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68" y="18"/>
                      <a:pt x="68" y="18"/>
                      <a:pt x="68" y="18"/>
                    </a:cubicBezTo>
                    <a:cubicBezTo>
                      <a:pt x="68" y="18"/>
                      <a:pt x="68" y="18"/>
                      <a:pt x="68" y="18"/>
                    </a:cubicBezTo>
                    <a:cubicBezTo>
                      <a:pt x="73" y="28"/>
                      <a:pt x="73" y="28"/>
                      <a:pt x="73" y="28"/>
                    </a:cubicBezTo>
                    <a:cubicBezTo>
                      <a:pt x="79" y="38"/>
                      <a:pt x="79" y="38"/>
                      <a:pt x="79" y="38"/>
                    </a:cubicBezTo>
                    <a:cubicBezTo>
                      <a:pt x="82" y="44"/>
                      <a:pt x="86" y="50"/>
                      <a:pt x="90" y="57"/>
                    </a:cubicBezTo>
                    <a:cubicBezTo>
                      <a:pt x="99" y="69"/>
                      <a:pt x="117" y="93"/>
                      <a:pt x="117" y="93"/>
                    </a:cubicBezTo>
                    <a:cubicBezTo>
                      <a:pt x="117" y="93"/>
                      <a:pt x="115" y="115"/>
                      <a:pt x="104" y="104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Freeform 23"/>
              <p:cNvSpPr>
                <a:spLocks/>
              </p:cNvSpPr>
              <p:nvPr/>
            </p:nvSpPr>
            <p:spPr bwMode="auto">
              <a:xfrm>
                <a:off x="328" y="2901"/>
                <a:ext cx="262" cy="218"/>
              </a:xfrm>
              <a:custGeom>
                <a:avLst/>
                <a:gdLst>
                  <a:gd name="T0" fmla="*/ 37 w 109"/>
                  <a:gd name="T1" fmla="*/ 0 h 91"/>
                  <a:gd name="T2" fmla="*/ 52 w 109"/>
                  <a:gd name="T3" fmla="*/ 39 h 91"/>
                  <a:gd name="T4" fmla="*/ 53 w 109"/>
                  <a:gd name="T5" fmla="*/ 40 h 91"/>
                  <a:gd name="T6" fmla="*/ 78 w 109"/>
                  <a:gd name="T7" fmla="*/ 0 h 91"/>
                  <a:gd name="T8" fmla="*/ 109 w 109"/>
                  <a:gd name="T9" fmla="*/ 22 h 91"/>
                  <a:gd name="T10" fmla="*/ 65 w 109"/>
                  <a:gd name="T11" fmla="*/ 74 h 91"/>
                  <a:gd name="T12" fmla="*/ 51 w 109"/>
                  <a:gd name="T13" fmla="*/ 91 h 91"/>
                  <a:gd name="T14" fmla="*/ 42 w 109"/>
                  <a:gd name="T15" fmla="*/ 73 h 91"/>
                  <a:gd name="T16" fmla="*/ 42 w 109"/>
                  <a:gd name="T17" fmla="*/ 73 h 91"/>
                  <a:gd name="T18" fmla="*/ 37 w 109"/>
                  <a:gd name="T19" fmla="*/ 63 h 91"/>
                  <a:gd name="T20" fmla="*/ 31 w 109"/>
                  <a:gd name="T21" fmla="*/ 54 h 91"/>
                  <a:gd name="T22" fmla="*/ 0 w 109"/>
                  <a:gd name="T23" fmla="*/ 16 h 91"/>
                  <a:gd name="T24" fmla="*/ 37 w 109"/>
                  <a:gd name="T25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9" h="91">
                    <a:moveTo>
                      <a:pt x="37" y="0"/>
                    </a:moveTo>
                    <a:cubicBezTo>
                      <a:pt x="37" y="0"/>
                      <a:pt x="47" y="33"/>
                      <a:pt x="52" y="39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109" y="22"/>
                      <a:pt x="109" y="22"/>
                      <a:pt x="109" y="22"/>
                    </a:cubicBezTo>
                    <a:cubicBezTo>
                      <a:pt x="65" y="74"/>
                      <a:pt x="65" y="74"/>
                      <a:pt x="65" y="74"/>
                    </a:cubicBezTo>
                    <a:cubicBezTo>
                      <a:pt x="51" y="91"/>
                      <a:pt x="51" y="91"/>
                      <a:pt x="51" y="91"/>
                    </a:cubicBezTo>
                    <a:cubicBezTo>
                      <a:pt x="42" y="73"/>
                      <a:pt x="42" y="73"/>
                      <a:pt x="42" y="73"/>
                    </a:cubicBezTo>
                    <a:cubicBezTo>
                      <a:pt x="42" y="73"/>
                      <a:pt x="42" y="73"/>
                      <a:pt x="42" y="73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27" y="47"/>
                      <a:pt x="0" y="16"/>
                      <a:pt x="0" y="16"/>
                    </a:cubicBezTo>
                    <a:lnTo>
                      <a:pt x="37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8" name="Rectangle 47"/>
            <p:cNvSpPr/>
            <p:nvPr/>
          </p:nvSpPr>
          <p:spPr>
            <a:xfrm>
              <a:off x="294237" y="5165528"/>
              <a:ext cx="1289574" cy="5047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  <a:tabLst>
                  <a:tab pos="271463" algn="l"/>
                </a:tabLst>
              </a:pPr>
              <a:r>
                <a:rPr lang="en-US" sz="1200" dirty="0" smtClean="0">
                  <a:solidFill>
                    <a:schemeClr val="bg1"/>
                  </a:solidFill>
                </a:rPr>
                <a:t>	</a:t>
              </a:r>
              <a:r>
                <a:rPr lang="en-US" sz="1100" dirty="0" smtClean="0">
                  <a:solidFill>
                    <a:schemeClr val="bg1"/>
                  </a:solidFill>
                </a:rPr>
                <a:t>Resolution </a:t>
              </a:r>
              <a:r>
                <a:rPr lang="en-US" sz="1100" dirty="0">
                  <a:solidFill>
                    <a:schemeClr val="bg1"/>
                  </a:solidFill>
                </a:rPr>
                <a:t>not in public interest.</a:t>
              </a:r>
            </a:p>
            <a:p>
              <a:pPr>
                <a:lnSpc>
                  <a:spcPct val="80000"/>
                </a:lnSpc>
              </a:pPr>
              <a:r>
                <a:rPr lang="en-US" sz="1050" dirty="0">
                  <a:solidFill>
                    <a:schemeClr val="bg1"/>
                  </a:solidFill>
                </a:rPr>
                <a:t>BANK WOUND UP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675868" y="3773015"/>
            <a:ext cx="1231773" cy="740623"/>
            <a:chOff x="783124" y="3485585"/>
            <a:chExt cx="1231773" cy="789890"/>
          </a:xfrm>
        </p:grpSpPr>
        <p:sp>
          <p:nvSpPr>
            <p:cNvPr id="49" name="Rounded Rectangle 48"/>
            <p:cNvSpPr/>
            <p:nvPr/>
          </p:nvSpPr>
          <p:spPr>
            <a:xfrm>
              <a:off x="787651" y="3485585"/>
              <a:ext cx="1112902" cy="764520"/>
            </a:xfrm>
            <a:prstGeom prst="roundRect">
              <a:avLst>
                <a:gd name="adj" fmla="val 9770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783124" y="3599279"/>
              <a:ext cx="1231773" cy="6761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  <a:tabLst>
                  <a:tab pos="271463" algn="l"/>
                </a:tabLst>
              </a:pPr>
              <a:r>
                <a:rPr lang="en-US" sz="1200" dirty="0">
                  <a:solidFill>
                    <a:schemeClr val="bg1"/>
                  </a:solidFill>
                </a:rPr>
                <a:t>	</a:t>
              </a:r>
              <a:r>
                <a:rPr lang="en-US" sz="1100" dirty="0">
                  <a:solidFill>
                    <a:schemeClr val="bg1"/>
                  </a:solidFill>
                </a:rPr>
                <a:t>Resolution </a:t>
              </a:r>
              <a:r>
                <a:rPr lang="en-US" sz="1100" dirty="0" smtClean="0">
                  <a:solidFill>
                    <a:schemeClr val="bg1"/>
                  </a:solidFill>
                </a:rPr>
                <a:t/>
              </a:r>
              <a:br>
                <a:rPr lang="en-US" sz="1100" dirty="0" smtClean="0">
                  <a:solidFill>
                    <a:schemeClr val="bg1"/>
                  </a:solidFill>
                </a:rPr>
              </a:br>
              <a:r>
                <a:rPr lang="en-US" sz="1100" dirty="0" smtClean="0">
                  <a:solidFill>
                    <a:schemeClr val="bg1"/>
                  </a:solidFill>
                </a:rPr>
                <a:t>in </a:t>
              </a:r>
              <a:r>
                <a:rPr lang="en-US" sz="1100" dirty="0">
                  <a:solidFill>
                    <a:schemeClr val="bg1"/>
                  </a:solidFill>
                </a:rPr>
                <a:t>public interest.</a:t>
              </a:r>
            </a:p>
            <a:p>
              <a:pPr>
                <a:lnSpc>
                  <a:spcPct val="80000"/>
                </a:lnSpc>
                <a:tabLst>
                  <a:tab pos="271463" algn="l"/>
                </a:tabLst>
              </a:pPr>
              <a:r>
                <a:rPr lang="en-US" sz="1050" dirty="0" smtClean="0">
                  <a:solidFill>
                    <a:schemeClr val="bg1"/>
                  </a:solidFill>
                </a:rPr>
                <a:t>RESOLUTION </a:t>
              </a:r>
              <a:r>
                <a:rPr lang="en-US" sz="1050" dirty="0">
                  <a:solidFill>
                    <a:schemeClr val="bg1"/>
                  </a:solidFill>
                </a:rPr>
                <a:t>SCHEME</a:t>
              </a:r>
            </a:p>
          </p:txBody>
        </p:sp>
        <p:grpSp>
          <p:nvGrpSpPr>
            <p:cNvPr id="56" name="Group 26"/>
            <p:cNvGrpSpPr>
              <a:grpSpLocks noChangeAspect="1"/>
            </p:cNvGrpSpPr>
            <p:nvPr/>
          </p:nvGrpSpPr>
          <p:grpSpPr bwMode="auto">
            <a:xfrm>
              <a:off x="853510" y="3536188"/>
              <a:ext cx="258487" cy="232012"/>
              <a:chOff x="3502" y="4639"/>
              <a:chExt cx="537" cy="482"/>
            </a:xfrm>
            <a:solidFill>
              <a:schemeClr val="bg1"/>
            </a:solidFill>
          </p:grpSpPr>
          <p:sp>
            <p:nvSpPr>
              <p:cNvPr id="58" name="Freeform 27"/>
              <p:cNvSpPr>
                <a:spLocks/>
              </p:cNvSpPr>
              <p:nvPr/>
            </p:nvSpPr>
            <p:spPr bwMode="auto">
              <a:xfrm>
                <a:off x="3502" y="4675"/>
                <a:ext cx="446" cy="446"/>
              </a:xfrm>
              <a:custGeom>
                <a:avLst/>
                <a:gdLst>
                  <a:gd name="T0" fmla="*/ 157 w 186"/>
                  <a:gd name="T1" fmla="*/ 76 h 186"/>
                  <a:gd name="T2" fmla="*/ 159 w 186"/>
                  <a:gd name="T3" fmla="*/ 93 h 186"/>
                  <a:gd name="T4" fmla="*/ 111 w 186"/>
                  <a:gd name="T5" fmla="*/ 157 h 186"/>
                  <a:gd name="T6" fmla="*/ 108 w 186"/>
                  <a:gd name="T7" fmla="*/ 158 h 186"/>
                  <a:gd name="T8" fmla="*/ 93 w 186"/>
                  <a:gd name="T9" fmla="*/ 160 h 186"/>
                  <a:gd name="T10" fmla="*/ 26 w 186"/>
                  <a:gd name="T11" fmla="*/ 93 h 186"/>
                  <a:gd name="T12" fmla="*/ 93 w 186"/>
                  <a:gd name="T13" fmla="*/ 27 h 186"/>
                  <a:gd name="T14" fmla="*/ 122 w 186"/>
                  <a:gd name="T15" fmla="*/ 34 h 186"/>
                  <a:gd name="T16" fmla="*/ 141 w 186"/>
                  <a:gd name="T17" fmla="*/ 14 h 186"/>
                  <a:gd name="T18" fmla="*/ 93 w 186"/>
                  <a:gd name="T19" fmla="*/ 0 h 186"/>
                  <a:gd name="T20" fmla="*/ 0 w 186"/>
                  <a:gd name="T21" fmla="*/ 93 h 186"/>
                  <a:gd name="T22" fmla="*/ 93 w 186"/>
                  <a:gd name="T23" fmla="*/ 186 h 186"/>
                  <a:gd name="T24" fmla="*/ 186 w 186"/>
                  <a:gd name="T25" fmla="*/ 93 h 186"/>
                  <a:gd name="T26" fmla="*/ 177 w 186"/>
                  <a:gd name="T27" fmla="*/ 55 h 186"/>
                  <a:gd name="T28" fmla="*/ 157 w 186"/>
                  <a:gd name="T29" fmla="*/ 7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6" h="186">
                    <a:moveTo>
                      <a:pt x="157" y="76"/>
                    </a:moveTo>
                    <a:cubicBezTo>
                      <a:pt x="158" y="82"/>
                      <a:pt x="159" y="87"/>
                      <a:pt x="159" y="93"/>
                    </a:cubicBezTo>
                    <a:cubicBezTo>
                      <a:pt x="159" y="124"/>
                      <a:pt x="139" y="149"/>
                      <a:pt x="111" y="157"/>
                    </a:cubicBezTo>
                    <a:cubicBezTo>
                      <a:pt x="108" y="158"/>
                      <a:pt x="108" y="158"/>
                      <a:pt x="108" y="158"/>
                    </a:cubicBezTo>
                    <a:cubicBezTo>
                      <a:pt x="103" y="159"/>
                      <a:pt x="98" y="160"/>
                      <a:pt x="93" y="160"/>
                    </a:cubicBezTo>
                    <a:cubicBezTo>
                      <a:pt x="56" y="160"/>
                      <a:pt x="26" y="130"/>
                      <a:pt x="26" y="93"/>
                    </a:cubicBezTo>
                    <a:cubicBezTo>
                      <a:pt x="26" y="57"/>
                      <a:pt x="56" y="27"/>
                      <a:pt x="93" y="27"/>
                    </a:cubicBezTo>
                    <a:cubicBezTo>
                      <a:pt x="103" y="27"/>
                      <a:pt x="113" y="29"/>
                      <a:pt x="122" y="34"/>
                    </a:cubicBezTo>
                    <a:cubicBezTo>
                      <a:pt x="128" y="27"/>
                      <a:pt x="134" y="20"/>
                      <a:pt x="141" y="14"/>
                    </a:cubicBezTo>
                    <a:cubicBezTo>
                      <a:pt x="127" y="6"/>
                      <a:pt x="110" y="0"/>
                      <a:pt x="93" y="0"/>
                    </a:cubicBezTo>
                    <a:cubicBezTo>
                      <a:pt x="41" y="0"/>
                      <a:pt x="0" y="42"/>
                      <a:pt x="0" y="93"/>
                    </a:cubicBezTo>
                    <a:cubicBezTo>
                      <a:pt x="0" y="145"/>
                      <a:pt x="41" y="186"/>
                      <a:pt x="93" y="186"/>
                    </a:cubicBezTo>
                    <a:cubicBezTo>
                      <a:pt x="144" y="186"/>
                      <a:pt x="186" y="145"/>
                      <a:pt x="186" y="93"/>
                    </a:cubicBezTo>
                    <a:cubicBezTo>
                      <a:pt x="186" y="80"/>
                      <a:pt x="182" y="67"/>
                      <a:pt x="177" y="55"/>
                    </a:cubicBezTo>
                    <a:cubicBezTo>
                      <a:pt x="170" y="61"/>
                      <a:pt x="163" y="68"/>
                      <a:pt x="157" y="7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Freeform 28"/>
              <p:cNvSpPr>
                <a:spLocks/>
              </p:cNvSpPr>
              <p:nvPr/>
            </p:nvSpPr>
            <p:spPr bwMode="auto">
              <a:xfrm>
                <a:off x="3598" y="4639"/>
                <a:ext cx="441" cy="369"/>
              </a:xfrm>
              <a:custGeom>
                <a:avLst/>
                <a:gdLst>
                  <a:gd name="T0" fmla="*/ 182 w 184"/>
                  <a:gd name="T1" fmla="*/ 0 h 154"/>
                  <a:gd name="T2" fmla="*/ 140 w 184"/>
                  <a:gd name="T3" fmla="*/ 20 h 154"/>
                  <a:gd name="T4" fmla="*/ 104 w 184"/>
                  <a:gd name="T5" fmla="*/ 50 h 154"/>
                  <a:gd name="T6" fmla="*/ 72 w 184"/>
                  <a:gd name="T7" fmla="*/ 85 h 154"/>
                  <a:gd name="T8" fmla="*/ 57 w 184"/>
                  <a:gd name="T9" fmla="*/ 103 h 154"/>
                  <a:gd name="T10" fmla="*/ 56 w 184"/>
                  <a:gd name="T11" fmla="*/ 104 h 154"/>
                  <a:gd name="T12" fmla="*/ 31 w 184"/>
                  <a:gd name="T13" fmla="*/ 63 h 154"/>
                  <a:gd name="T14" fmla="*/ 0 w 184"/>
                  <a:gd name="T15" fmla="*/ 86 h 154"/>
                  <a:gd name="T16" fmla="*/ 44 w 184"/>
                  <a:gd name="T17" fmla="*/ 137 h 154"/>
                  <a:gd name="T18" fmla="*/ 59 w 184"/>
                  <a:gd name="T19" fmla="*/ 154 h 154"/>
                  <a:gd name="T20" fmla="*/ 67 w 184"/>
                  <a:gd name="T21" fmla="*/ 136 h 154"/>
                  <a:gd name="T22" fmla="*/ 67 w 184"/>
                  <a:gd name="T23" fmla="*/ 136 h 154"/>
                  <a:gd name="T24" fmla="*/ 73 w 184"/>
                  <a:gd name="T25" fmla="*/ 127 h 154"/>
                  <a:gd name="T26" fmla="*/ 78 w 184"/>
                  <a:gd name="T27" fmla="*/ 117 h 154"/>
                  <a:gd name="T28" fmla="*/ 90 w 184"/>
                  <a:gd name="T29" fmla="*/ 98 h 154"/>
                  <a:gd name="T30" fmla="*/ 116 w 184"/>
                  <a:gd name="T31" fmla="*/ 62 h 154"/>
                  <a:gd name="T32" fmla="*/ 147 w 184"/>
                  <a:gd name="T33" fmla="*/ 29 h 154"/>
                  <a:gd name="T34" fmla="*/ 184 w 184"/>
                  <a:gd name="T35" fmla="*/ 5 h 154"/>
                  <a:gd name="T36" fmla="*/ 182 w 184"/>
                  <a:gd name="T37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4" h="154">
                    <a:moveTo>
                      <a:pt x="182" y="0"/>
                    </a:moveTo>
                    <a:cubicBezTo>
                      <a:pt x="167" y="4"/>
                      <a:pt x="153" y="12"/>
                      <a:pt x="140" y="20"/>
                    </a:cubicBezTo>
                    <a:cubicBezTo>
                      <a:pt x="127" y="29"/>
                      <a:pt x="115" y="40"/>
                      <a:pt x="104" y="50"/>
                    </a:cubicBezTo>
                    <a:cubicBezTo>
                      <a:pt x="93" y="61"/>
                      <a:pt x="82" y="73"/>
                      <a:pt x="72" y="85"/>
                    </a:cubicBezTo>
                    <a:cubicBezTo>
                      <a:pt x="67" y="90"/>
                      <a:pt x="62" y="96"/>
                      <a:pt x="57" y="103"/>
                    </a:cubicBezTo>
                    <a:cubicBezTo>
                      <a:pt x="56" y="104"/>
                      <a:pt x="56" y="104"/>
                      <a:pt x="56" y="104"/>
                    </a:cubicBezTo>
                    <a:cubicBezTo>
                      <a:pt x="31" y="63"/>
                      <a:pt x="31" y="63"/>
                      <a:pt x="31" y="63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44" y="137"/>
                      <a:pt x="44" y="137"/>
                      <a:pt x="44" y="137"/>
                    </a:cubicBezTo>
                    <a:cubicBezTo>
                      <a:pt x="59" y="154"/>
                      <a:pt x="59" y="154"/>
                      <a:pt x="59" y="154"/>
                    </a:cubicBezTo>
                    <a:cubicBezTo>
                      <a:pt x="67" y="136"/>
                      <a:pt x="67" y="136"/>
                      <a:pt x="67" y="136"/>
                    </a:cubicBezTo>
                    <a:cubicBezTo>
                      <a:pt x="67" y="136"/>
                      <a:pt x="67" y="136"/>
                      <a:pt x="67" y="136"/>
                    </a:cubicBezTo>
                    <a:cubicBezTo>
                      <a:pt x="73" y="127"/>
                      <a:pt x="73" y="127"/>
                      <a:pt x="73" y="127"/>
                    </a:cubicBezTo>
                    <a:cubicBezTo>
                      <a:pt x="78" y="117"/>
                      <a:pt x="78" y="117"/>
                      <a:pt x="78" y="117"/>
                    </a:cubicBezTo>
                    <a:cubicBezTo>
                      <a:pt x="82" y="111"/>
                      <a:pt x="86" y="104"/>
                      <a:pt x="90" y="98"/>
                    </a:cubicBezTo>
                    <a:cubicBezTo>
                      <a:pt x="98" y="86"/>
                      <a:pt x="107" y="73"/>
                      <a:pt x="116" y="62"/>
                    </a:cubicBezTo>
                    <a:cubicBezTo>
                      <a:pt x="126" y="50"/>
                      <a:pt x="136" y="39"/>
                      <a:pt x="147" y="29"/>
                    </a:cubicBezTo>
                    <a:cubicBezTo>
                      <a:pt x="158" y="19"/>
                      <a:pt x="170" y="10"/>
                      <a:pt x="184" y="5"/>
                    </a:cubicBezTo>
                    <a:lnTo>
                      <a:pt x="18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60" name="Rounded Rectangle 59"/>
          <p:cNvSpPr/>
          <p:nvPr/>
        </p:nvSpPr>
        <p:spPr>
          <a:xfrm rot="5400000">
            <a:off x="1547435" y="3966129"/>
            <a:ext cx="1640090" cy="1258431"/>
          </a:xfrm>
          <a:prstGeom prst="roundRect">
            <a:avLst>
              <a:gd name="adj" fmla="val 6733"/>
            </a:avLst>
          </a:prstGeom>
          <a:solidFill>
            <a:srgbClr val="014CA0"/>
          </a:solidFill>
          <a:ln>
            <a:solidFill>
              <a:srgbClr val="064D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1769954" y="3816563"/>
            <a:ext cx="1217690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1200" dirty="0" smtClean="0">
                <a:solidFill>
                  <a:srgbClr val="00B0F0"/>
                </a:solidFill>
              </a:rPr>
              <a:t>Adoption </a:t>
            </a:r>
            <a:r>
              <a:rPr lang="en-US" sz="1200" dirty="0">
                <a:solidFill>
                  <a:srgbClr val="00B0F0"/>
                </a:solidFill>
              </a:rPr>
              <a:t>of </a:t>
            </a:r>
            <a:r>
              <a:rPr lang="en-US" sz="1200" dirty="0" smtClean="0">
                <a:solidFill>
                  <a:srgbClr val="00B0F0"/>
                </a:solidFill>
              </a:rPr>
              <a:t/>
            </a:r>
            <a:br>
              <a:rPr lang="en-US" sz="1200" dirty="0" smtClean="0">
                <a:solidFill>
                  <a:srgbClr val="00B0F0"/>
                </a:solidFill>
              </a:rPr>
            </a:br>
            <a:r>
              <a:rPr lang="en-US" sz="1200" dirty="0" smtClean="0">
                <a:solidFill>
                  <a:srgbClr val="FFC000"/>
                </a:solidFill>
              </a:rPr>
              <a:t>RESOLUTION SCHEME</a:t>
            </a:r>
          </a:p>
          <a:p>
            <a:pPr marL="72000" indent="-720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bg1"/>
                </a:solidFill>
              </a:rPr>
              <a:t>Identifies </a:t>
            </a:r>
            <a:r>
              <a:rPr lang="en-US" sz="1000" dirty="0">
                <a:solidFill>
                  <a:schemeClr val="bg1"/>
                </a:solidFill>
              </a:rPr>
              <a:t>resolution tools</a:t>
            </a:r>
          </a:p>
          <a:p>
            <a:pPr marL="72000" indent="-720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bg1"/>
                </a:solidFill>
              </a:rPr>
              <a:t>Determines </a:t>
            </a:r>
            <a:r>
              <a:rPr lang="en-US" sz="1000" dirty="0">
                <a:solidFill>
                  <a:schemeClr val="bg1"/>
                </a:solidFill>
              </a:rPr>
              <a:t>whether and how much of the single resolution </a:t>
            </a:r>
            <a:r>
              <a:rPr lang="en-US" sz="1000" dirty="0" smtClean="0">
                <a:solidFill>
                  <a:schemeClr val="bg1"/>
                </a:solidFill>
              </a:rPr>
              <a:t>fund can </a:t>
            </a:r>
            <a:r>
              <a:rPr lang="en-US" sz="1000" dirty="0">
                <a:solidFill>
                  <a:schemeClr val="bg1"/>
                </a:solidFill>
              </a:rPr>
              <a:t>be used</a:t>
            </a:r>
          </a:p>
          <a:p>
            <a:pPr marL="72000" indent="-720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bg1"/>
                </a:solidFill>
              </a:rPr>
              <a:t>Places </a:t>
            </a:r>
            <a:r>
              <a:rPr lang="en-US" sz="1000" dirty="0">
                <a:solidFill>
                  <a:schemeClr val="bg1"/>
                </a:solidFill>
              </a:rPr>
              <a:t>the bank under resolution</a:t>
            </a:r>
          </a:p>
        </p:txBody>
      </p:sp>
      <p:grpSp>
        <p:nvGrpSpPr>
          <p:cNvPr id="62" name="Group 14"/>
          <p:cNvGrpSpPr>
            <a:grpSpLocks noChangeAspect="1"/>
          </p:cNvGrpSpPr>
          <p:nvPr/>
        </p:nvGrpSpPr>
        <p:grpSpPr bwMode="auto">
          <a:xfrm>
            <a:off x="1870251" y="3464394"/>
            <a:ext cx="420276" cy="321762"/>
            <a:chOff x="2889" y="1201"/>
            <a:chExt cx="593" cy="454"/>
          </a:xfrm>
        </p:grpSpPr>
        <p:sp>
          <p:nvSpPr>
            <p:cNvPr id="63" name="Freeform 15"/>
            <p:cNvSpPr>
              <a:spLocks/>
            </p:cNvSpPr>
            <p:nvPr/>
          </p:nvSpPr>
          <p:spPr bwMode="auto">
            <a:xfrm>
              <a:off x="2889" y="1293"/>
              <a:ext cx="447" cy="348"/>
            </a:xfrm>
            <a:custGeom>
              <a:avLst/>
              <a:gdLst>
                <a:gd name="T0" fmla="*/ 0 w 187"/>
                <a:gd name="T1" fmla="*/ 43 h 145"/>
                <a:gd name="T2" fmla="*/ 174 w 187"/>
                <a:gd name="T3" fmla="*/ 0 h 145"/>
                <a:gd name="T4" fmla="*/ 109 w 187"/>
                <a:gd name="T5" fmla="*/ 58 h 145"/>
                <a:gd name="T6" fmla="*/ 187 w 187"/>
                <a:gd name="T7" fmla="*/ 145 h 145"/>
                <a:gd name="T8" fmla="*/ 0 w 187"/>
                <a:gd name="T9" fmla="*/ 43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145">
                  <a:moveTo>
                    <a:pt x="0" y="43"/>
                  </a:moveTo>
                  <a:cubicBezTo>
                    <a:pt x="0" y="43"/>
                    <a:pt x="134" y="18"/>
                    <a:pt x="174" y="0"/>
                  </a:cubicBezTo>
                  <a:cubicBezTo>
                    <a:pt x="174" y="0"/>
                    <a:pt x="84" y="40"/>
                    <a:pt x="109" y="58"/>
                  </a:cubicBezTo>
                  <a:cubicBezTo>
                    <a:pt x="133" y="76"/>
                    <a:pt x="182" y="127"/>
                    <a:pt x="187" y="145"/>
                  </a:cubicBezTo>
                  <a:cubicBezTo>
                    <a:pt x="187" y="145"/>
                    <a:pt x="132" y="84"/>
                    <a:pt x="0" y="43"/>
                  </a:cubicBezTo>
                </a:path>
              </a:pathLst>
            </a:custGeom>
            <a:solidFill>
              <a:srgbClr val="A0A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16"/>
            <p:cNvSpPr>
              <a:spLocks/>
            </p:cNvSpPr>
            <p:nvPr/>
          </p:nvSpPr>
          <p:spPr bwMode="auto">
            <a:xfrm>
              <a:off x="3174" y="1201"/>
              <a:ext cx="308" cy="442"/>
            </a:xfrm>
            <a:custGeom>
              <a:avLst/>
              <a:gdLst>
                <a:gd name="T0" fmla="*/ 0 w 129"/>
                <a:gd name="T1" fmla="*/ 68 h 184"/>
                <a:gd name="T2" fmla="*/ 129 w 129"/>
                <a:gd name="T3" fmla="*/ 0 h 184"/>
                <a:gd name="T4" fmla="*/ 68 w 129"/>
                <a:gd name="T5" fmla="*/ 184 h 184"/>
                <a:gd name="T6" fmla="*/ 26 w 129"/>
                <a:gd name="T7" fmla="*/ 131 h 184"/>
                <a:gd name="T8" fmla="*/ 62 w 129"/>
                <a:gd name="T9" fmla="*/ 89 h 184"/>
                <a:gd name="T10" fmla="*/ 0 w 129"/>
                <a:gd name="T11" fmla="*/ 6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9" h="184">
                  <a:moveTo>
                    <a:pt x="0" y="68"/>
                  </a:moveTo>
                  <a:cubicBezTo>
                    <a:pt x="0" y="68"/>
                    <a:pt x="29" y="49"/>
                    <a:pt x="129" y="0"/>
                  </a:cubicBezTo>
                  <a:cubicBezTo>
                    <a:pt x="129" y="0"/>
                    <a:pt x="65" y="77"/>
                    <a:pt x="68" y="184"/>
                  </a:cubicBezTo>
                  <a:cubicBezTo>
                    <a:pt x="68" y="184"/>
                    <a:pt x="41" y="142"/>
                    <a:pt x="26" y="131"/>
                  </a:cubicBezTo>
                  <a:cubicBezTo>
                    <a:pt x="26" y="131"/>
                    <a:pt x="58" y="117"/>
                    <a:pt x="62" y="89"/>
                  </a:cubicBezTo>
                  <a:cubicBezTo>
                    <a:pt x="66" y="64"/>
                    <a:pt x="51" y="58"/>
                    <a:pt x="0" y="68"/>
                  </a:cubicBezTo>
                  <a:close/>
                </a:path>
              </a:pathLst>
            </a:custGeom>
            <a:noFill/>
            <a:ln w="6350" cap="flat">
              <a:solidFill>
                <a:srgbClr val="A0ACA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17"/>
            <p:cNvSpPr>
              <a:spLocks noEditPoints="1"/>
            </p:cNvSpPr>
            <p:nvPr/>
          </p:nvSpPr>
          <p:spPr bwMode="auto">
            <a:xfrm>
              <a:off x="2956" y="1319"/>
              <a:ext cx="380" cy="336"/>
            </a:xfrm>
            <a:custGeom>
              <a:avLst/>
              <a:gdLst>
                <a:gd name="T0" fmla="*/ 81 w 159"/>
                <a:gd name="T1" fmla="*/ 98 h 140"/>
                <a:gd name="T2" fmla="*/ 61 w 159"/>
                <a:gd name="T3" fmla="*/ 74 h 140"/>
                <a:gd name="T4" fmla="*/ 67 w 159"/>
                <a:gd name="T5" fmla="*/ 56 h 140"/>
                <a:gd name="T6" fmla="*/ 73 w 159"/>
                <a:gd name="T7" fmla="*/ 44 h 140"/>
                <a:gd name="T8" fmla="*/ 71 w 159"/>
                <a:gd name="T9" fmla="*/ 38 h 140"/>
                <a:gd name="T10" fmla="*/ 73 w 159"/>
                <a:gd name="T11" fmla="*/ 25 h 140"/>
                <a:gd name="T12" fmla="*/ 47 w 159"/>
                <a:gd name="T13" fmla="*/ 0 h 140"/>
                <a:gd name="T14" fmla="*/ 22 w 159"/>
                <a:gd name="T15" fmla="*/ 25 h 140"/>
                <a:gd name="T16" fmla="*/ 24 w 159"/>
                <a:gd name="T17" fmla="*/ 38 h 140"/>
                <a:gd name="T18" fmla="*/ 21 w 159"/>
                <a:gd name="T19" fmla="*/ 44 h 140"/>
                <a:gd name="T20" fmla="*/ 27 w 159"/>
                <a:gd name="T21" fmla="*/ 56 h 140"/>
                <a:gd name="T22" fmla="*/ 34 w 159"/>
                <a:gd name="T23" fmla="*/ 74 h 140"/>
                <a:gd name="T24" fmla="*/ 14 w 159"/>
                <a:gd name="T25" fmla="*/ 98 h 140"/>
                <a:gd name="T26" fmla="*/ 0 w 159"/>
                <a:gd name="T27" fmla="*/ 111 h 140"/>
                <a:gd name="T28" fmla="*/ 0 w 159"/>
                <a:gd name="T29" fmla="*/ 140 h 140"/>
                <a:gd name="T30" fmla="*/ 110 w 159"/>
                <a:gd name="T31" fmla="*/ 140 h 140"/>
                <a:gd name="T32" fmla="*/ 110 w 159"/>
                <a:gd name="T33" fmla="*/ 118 h 140"/>
                <a:gd name="T34" fmla="*/ 81 w 159"/>
                <a:gd name="T35" fmla="*/ 98 h 140"/>
                <a:gd name="T36" fmla="*/ 159 w 159"/>
                <a:gd name="T37" fmla="*/ 140 h 140"/>
                <a:gd name="T38" fmla="*/ 157 w 159"/>
                <a:gd name="T39" fmla="*/ 107 h 140"/>
                <a:gd name="T40" fmla="*/ 136 w 159"/>
                <a:gd name="T41" fmla="*/ 94 h 140"/>
                <a:gd name="T42" fmla="*/ 120 w 159"/>
                <a:gd name="T43" fmla="*/ 76 h 140"/>
                <a:gd name="T44" fmla="*/ 125 w 159"/>
                <a:gd name="T45" fmla="*/ 62 h 140"/>
                <a:gd name="T46" fmla="*/ 130 w 159"/>
                <a:gd name="T47" fmla="*/ 53 h 140"/>
                <a:gd name="T48" fmla="*/ 128 w 159"/>
                <a:gd name="T49" fmla="*/ 49 h 140"/>
                <a:gd name="T50" fmla="*/ 129 w 159"/>
                <a:gd name="T51" fmla="*/ 39 h 140"/>
                <a:gd name="T52" fmla="*/ 110 w 159"/>
                <a:gd name="T53" fmla="*/ 20 h 140"/>
                <a:gd name="T54" fmla="*/ 91 w 159"/>
                <a:gd name="T55" fmla="*/ 39 h 140"/>
                <a:gd name="T56" fmla="*/ 93 w 159"/>
                <a:gd name="T57" fmla="*/ 49 h 140"/>
                <a:gd name="T58" fmla="*/ 91 w 159"/>
                <a:gd name="T59" fmla="*/ 53 h 140"/>
                <a:gd name="T60" fmla="*/ 95 w 159"/>
                <a:gd name="T61" fmla="*/ 62 h 140"/>
                <a:gd name="T62" fmla="*/ 101 w 159"/>
                <a:gd name="T63" fmla="*/ 76 h 140"/>
                <a:gd name="T64" fmla="*/ 94 w 159"/>
                <a:gd name="T65" fmla="*/ 89 h 140"/>
                <a:gd name="T66" fmla="*/ 123 w 159"/>
                <a:gd name="T67" fmla="*/ 116 h 140"/>
                <a:gd name="T68" fmla="*/ 123 w 159"/>
                <a:gd name="T69" fmla="*/ 140 h 140"/>
                <a:gd name="T70" fmla="*/ 159 w 159"/>
                <a:gd name="T71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9" h="140">
                  <a:moveTo>
                    <a:pt x="81" y="98"/>
                  </a:moveTo>
                  <a:cubicBezTo>
                    <a:pt x="66" y="92"/>
                    <a:pt x="61" y="86"/>
                    <a:pt x="61" y="74"/>
                  </a:cubicBezTo>
                  <a:cubicBezTo>
                    <a:pt x="61" y="67"/>
                    <a:pt x="65" y="69"/>
                    <a:pt x="67" y="56"/>
                  </a:cubicBezTo>
                  <a:cubicBezTo>
                    <a:pt x="68" y="51"/>
                    <a:pt x="73" y="56"/>
                    <a:pt x="73" y="44"/>
                  </a:cubicBezTo>
                  <a:cubicBezTo>
                    <a:pt x="73" y="39"/>
                    <a:pt x="71" y="38"/>
                    <a:pt x="71" y="38"/>
                  </a:cubicBezTo>
                  <a:cubicBezTo>
                    <a:pt x="71" y="38"/>
                    <a:pt x="72" y="31"/>
                    <a:pt x="73" y="25"/>
                  </a:cubicBezTo>
                  <a:cubicBezTo>
                    <a:pt x="73" y="18"/>
                    <a:pt x="69" y="0"/>
                    <a:pt x="47" y="0"/>
                  </a:cubicBezTo>
                  <a:cubicBezTo>
                    <a:pt x="26" y="0"/>
                    <a:pt x="22" y="18"/>
                    <a:pt x="22" y="25"/>
                  </a:cubicBezTo>
                  <a:cubicBezTo>
                    <a:pt x="23" y="31"/>
                    <a:pt x="24" y="38"/>
                    <a:pt x="24" y="38"/>
                  </a:cubicBezTo>
                  <a:cubicBezTo>
                    <a:pt x="24" y="38"/>
                    <a:pt x="21" y="39"/>
                    <a:pt x="21" y="44"/>
                  </a:cubicBezTo>
                  <a:cubicBezTo>
                    <a:pt x="22" y="56"/>
                    <a:pt x="26" y="51"/>
                    <a:pt x="27" y="56"/>
                  </a:cubicBezTo>
                  <a:cubicBezTo>
                    <a:pt x="29" y="69"/>
                    <a:pt x="34" y="67"/>
                    <a:pt x="34" y="74"/>
                  </a:cubicBezTo>
                  <a:cubicBezTo>
                    <a:pt x="34" y="86"/>
                    <a:pt x="29" y="92"/>
                    <a:pt x="14" y="98"/>
                  </a:cubicBezTo>
                  <a:cubicBezTo>
                    <a:pt x="9" y="100"/>
                    <a:pt x="0" y="103"/>
                    <a:pt x="0" y="111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110" y="140"/>
                    <a:pt x="110" y="140"/>
                    <a:pt x="110" y="140"/>
                  </a:cubicBezTo>
                  <a:cubicBezTo>
                    <a:pt x="110" y="118"/>
                    <a:pt x="110" y="118"/>
                    <a:pt x="110" y="118"/>
                  </a:cubicBezTo>
                  <a:cubicBezTo>
                    <a:pt x="110" y="111"/>
                    <a:pt x="97" y="105"/>
                    <a:pt x="81" y="98"/>
                  </a:cubicBezTo>
                  <a:moveTo>
                    <a:pt x="159" y="140"/>
                  </a:moveTo>
                  <a:cubicBezTo>
                    <a:pt x="159" y="140"/>
                    <a:pt x="159" y="110"/>
                    <a:pt x="157" y="107"/>
                  </a:cubicBezTo>
                  <a:cubicBezTo>
                    <a:pt x="154" y="102"/>
                    <a:pt x="148" y="99"/>
                    <a:pt x="136" y="94"/>
                  </a:cubicBezTo>
                  <a:cubicBezTo>
                    <a:pt x="124" y="89"/>
                    <a:pt x="120" y="85"/>
                    <a:pt x="120" y="76"/>
                  </a:cubicBezTo>
                  <a:cubicBezTo>
                    <a:pt x="120" y="70"/>
                    <a:pt x="124" y="72"/>
                    <a:pt x="125" y="62"/>
                  </a:cubicBezTo>
                  <a:cubicBezTo>
                    <a:pt x="126" y="58"/>
                    <a:pt x="129" y="62"/>
                    <a:pt x="130" y="53"/>
                  </a:cubicBezTo>
                  <a:cubicBezTo>
                    <a:pt x="130" y="49"/>
                    <a:pt x="128" y="49"/>
                    <a:pt x="128" y="49"/>
                  </a:cubicBezTo>
                  <a:cubicBezTo>
                    <a:pt x="128" y="49"/>
                    <a:pt x="129" y="43"/>
                    <a:pt x="129" y="39"/>
                  </a:cubicBezTo>
                  <a:cubicBezTo>
                    <a:pt x="130" y="34"/>
                    <a:pt x="127" y="20"/>
                    <a:pt x="110" y="20"/>
                  </a:cubicBezTo>
                  <a:cubicBezTo>
                    <a:pt x="94" y="20"/>
                    <a:pt x="91" y="34"/>
                    <a:pt x="91" y="39"/>
                  </a:cubicBezTo>
                  <a:cubicBezTo>
                    <a:pt x="92" y="43"/>
                    <a:pt x="93" y="49"/>
                    <a:pt x="93" y="49"/>
                  </a:cubicBezTo>
                  <a:cubicBezTo>
                    <a:pt x="93" y="49"/>
                    <a:pt x="91" y="49"/>
                    <a:pt x="91" y="53"/>
                  </a:cubicBezTo>
                  <a:cubicBezTo>
                    <a:pt x="92" y="62"/>
                    <a:pt x="95" y="58"/>
                    <a:pt x="95" y="62"/>
                  </a:cubicBezTo>
                  <a:cubicBezTo>
                    <a:pt x="97" y="72"/>
                    <a:pt x="101" y="70"/>
                    <a:pt x="101" y="76"/>
                  </a:cubicBezTo>
                  <a:cubicBezTo>
                    <a:pt x="101" y="82"/>
                    <a:pt x="99" y="86"/>
                    <a:pt x="94" y="89"/>
                  </a:cubicBezTo>
                  <a:cubicBezTo>
                    <a:pt x="120" y="102"/>
                    <a:pt x="123" y="105"/>
                    <a:pt x="123" y="116"/>
                  </a:cubicBezTo>
                  <a:cubicBezTo>
                    <a:pt x="123" y="140"/>
                    <a:pt x="123" y="140"/>
                    <a:pt x="123" y="140"/>
                  </a:cubicBezTo>
                  <a:lnTo>
                    <a:pt x="159" y="140"/>
                  </a:lnTo>
                  <a:close/>
                </a:path>
              </a:pathLst>
            </a:custGeom>
            <a:solidFill>
              <a:srgbClr val="014C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2204520" y="3520499"/>
            <a:ext cx="4843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>
                <a:solidFill>
                  <a:srgbClr val="014CA0"/>
                </a:solidFill>
              </a:rPr>
              <a:t>SRB</a:t>
            </a:r>
            <a:endParaRPr lang="en-US" sz="1200" b="1" dirty="0">
              <a:solidFill>
                <a:srgbClr val="014CA0"/>
              </a:solidFill>
            </a:endParaRPr>
          </a:p>
        </p:txBody>
      </p:sp>
      <p:cxnSp>
        <p:nvCxnSpPr>
          <p:cNvPr id="123" name="Straight Connector 122"/>
          <p:cNvCxnSpPr/>
          <p:nvPr/>
        </p:nvCxnSpPr>
        <p:spPr>
          <a:xfrm>
            <a:off x="325925" y="1665839"/>
            <a:ext cx="2752253" cy="0"/>
          </a:xfrm>
          <a:prstGeom prst="line">
            <a:avLst/>
          </a:prstGeom>
          <a:ln>
            <a:solidFill>
              <a:srgbClr val="9D41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3" name="Group 202"/>
          <p:cNvGrpSpPr/>
          <p:nvPr/>
        </p:nvGrpSpPr>
        <p:grpSpPr>
          <a:xfrm>
            <a:off x="2969537" y="1491557"/>
            <a:ext cx="4336608" cy="4465622"/>
            <a:chOff x="2969537" y="1491557"/>
            <a:chExt cx="4336608" cy="4465622"/>
          </a:xfrm>
        </p:grpSpPr>
        <p:sp>
          <p:nvSpPr>
            <p:cNvPr id="124" name="Rectangle 123"/>
            <p:cNvSpPr/>
            <p:nvPr/>
          </p:nvSpPr>
          <p:spPr>
            <a:xfrm>
              <a:off x="3132499" y="1946495"/>
              <a:ext cx="3612333" cy="401068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93" name="Straight Connector 192"/>
            <p:cNvCxnSpPr>
              <a:endCxn id="84" idx="1"/>
            </p:cNvCxnSpPr>
            <p:nvPr/>
          </p:nvCxnSpPr>
          <p:spPr>
            <a:xfrm>
              <a:off x="2969537" y="4119328"/>
              <a:ext cx="1235798" cy="0"/>
            </a:xfrm>
            <a:prstGeom prst="line">
              <a:avLst/>
            </a:prstGeom>
            <a:ln w="38100">
              <a:solidFill>
                <a:srgbClr val="064D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/>
            <p:nvPr/>
          </p:nvCxnSpPr>
          <p:spPr>
            <a:xfrm>
              <a:off x="5088047" y="1720158"/>
              <a:ext cx="0" cy="126748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Freeform 77"/>
            <p:cNvSpPr/>
            <p:nvPr/>
          </p:nvSpPr>
          <p:spPr>
            <a:xfrm>
              <a:off x="4019741" y="2686970"/>
              <a:ext cx="2321665" cy="2899016"/>
            </a:xfrm>
            <a:custGeom>
              <a:avLst/>
              <a:gdLst>
                <a:gd name="connsiteX0" fmla="*/ 128259 w 298764"/>
                <a:gd name="connsiteY0" fmla="*/ 0 h 4164594"/>
                <a:gd name="connsiteX1" fmla="*/ 298764 w 298764"/>
                <a:gd name="connsiteY1" fmla="*/ 0 h 4164594"/>
                <a:gd name="connsiteX2" fmla="*/ 298764 w 298764"/>
                <a:gd name="connsiteY2" fmla="*/ 4164594 h 4164594"/>
                <a:gd name="connsiteX3" fmla="*/ 128259 w 298764"/>
                <a:gd name="connsiteY3" fmla="*/ 4164594 h 4164594"/>
                <a:gd name="connsiteX4" fmla="*/ 0 w 298764"/>
                <a:gd name="connsiteY4" fmla="*/ 4036335 h 4164594"/>
                <a:gd name="connsiteX5" fmla="*/ 0 w 298764"/>
                <a:gd name="connsiteY5" fmla="*/ 128259 h 4164594"/>
                <a:gd name="connsiteX6" fmla="*/ 128259 w 298764"/>
                <a:gd name="connsiteY6" fmla="*/ 0 h 4164594"/>
                <a:gd name="connsiteX0" fmla="*/ 298764 w 390204"/>
                <a:gd name="connsiteY0" fmla="*/ 0 h 4164594"/>
                <a:gd name="connsiteX1" fmla="*/ 298764 w 390204"/>
                <a:gd name="connsiteY1" fmla="*/ 4164594 h 4164594"/>
                <a:gd name="connsiteX2" fmla="*/ 128259 w 390204"/>
                <a:gd name="connsiteY2" fmla="*/ 4164594 h 4164594"/>
                <a:gd name="connsiteX3" fmla="*/ 0 w 390204"/>
                <a:gd name="connsiteY3" fmla="*/ 4036335 h 4164594"/>
                <a:gd name="connsiteX4" fmla="*/ 0 w 390204"/>
                <a:gd name="connsiteY4" fmla="*/ 128259 h 4164594"/>
                <a:gd name="connsiteX5" fmla="*/ 128259 w 390204"/>
                <a:gd name="connsiteY5" fmla="*/ 0 h 4164594"/>
                <a:gd name="connsiteX6" fmla="*/ 390204 w 390204"/>
                <a:gd name="connsiteY6" fmla="*/ 91440 h 4164594"/>
                <a:gd name="connsiteX0" fmla="*/ 298764 w 390204"/>
                <a:gd name="connsiteY0" fmla="*/ 4164594 h 4164594"/>
                <a:gd name="connsiteX1" fmla="*/ 128259 w 390204"/>
                <a:gd name="connsiteY1" fmla="*/ 4164594 h 4164594"/>
                <a:gd name="connsiteX2" fmla="*/ 0 w 390204"/>
                <a:gd name="connsiteY2" fmla="*/ 4036335 h 4164594"/>
                <a:gd name="connsiteX3" fmla="*/ 0 w 390204"/>
                <a:gd name="connsiteY3" fmla="*/ 128259 h 4164594"/>
                <a:gd name="connsiteX4" fmla="*/ 128259 w 390204"/>
                <a:gd name="connsiteY4" fmla="*/ 0 h 4164594"/>
                <a:gd name="connsiteX5" fmla="*/ 390204 w 390204"/>
                <a:gd name="connsiteY5" fmla="*/ 91440 h 4164594"/>
                <a:gd name="connsiteX0" fmla="*/ 298764 w 308723"/>
                <a:gd name="connsiteY0" fmla="*/ 4164594 h 4164594"/>
                <a:gd name="connsiteX1" fmla="*/ 128259 w 308723"/>
                <a:gd name="connsiteY1" fmla="*/ 4164594 h 4164594"/>
                <a:gd name="connsiteX2" fmla="*/ 0 w 308723"/>
                <a:gd name="connsiteY2" fmla="*/ 4036335 h 4164594"/>
                <a:gd name="connsiteX3" fmla="*/ 0 w 308723"/>
                <a:gd name="connsiteY3" fmla="*/ 128259 h 4164594"/>
                <a:gd name="connsiteX4" fmla="*/ 128259 w 308723"/>
                <a:gd name="connsiteY4" fmla="*/ 0 h 4164594"/>
                <a:gd name="connsiteX5" fmla="*/ 308723 w 308723"/>
                <a:gd name="connsiteY5" fmla="*/ 9958 h 4164594"/>
                <a:gd name="connsiteX0" fmla="*/ 298764 w 298764"/>
                <a:gd name="connsiteY0" fmla="*/ 4164594 h 4164594"/>
                <a:gd name="connsiteX1" fmla="*/ 128259 w 298764"/>
                <a:gd name="connsiteY1" fmla="*/ 4164594 h 4164594"/>
                <a:gd name="connsiteX2" fmla="*/ 0 w 298764"/>
                <a:gd name="connsiteY2" fmla="*/ 4036335 h 4164594"/>
                <a:gd name="connsiteX3" fmla="*/ 0 w 298764"/>
                <a:gd name="connsiteY3" fmla="*/ 128259 h 4164594"/>
                <a:gd name="connsiteX4" fmla="*/ 128259 w 298764"/>
                <a:gd name="connsiteY4" fmla="*/ 0 h 4164594"/>
                <a:gd name="connsiteX5" fmla="*/ 292054 w 298764"/>
                <a:gd name="connsiteY5" fmla="*/ 433 h 4164594"/>
                <a:gd name="connsiteX0" fmla="*/ 298764 w 4707541"/>
                <a:gd name="connsiteY0" fmla="*/ 4164594 h 4164594"/>
                <a:gd name="connsiteX1" fmla="*/ 128259 w 4707541"/>
                <a:gd name="connsiteY1" fmla="*/ 4164594 h 4164594"/>
                <a:gd name="connsiteX2" fmla="*/ 0 w 4707541"/>
                <a:gd name="connsiteY2" fmla="*/ 4036335 h 4164594"/>
                <a:gd name="connsiteX3" fmla="*/ 0 w 4707541"/>
                <a:gd name="connsiteY3" fmla="*/ 128259 h 4164594"/>
                <a:gd name="connsiteX4" fmla="*/ 128259 w 4707541"/>
                <a:gd name="connsiteY4" fmla="*/ 0 h 4164594"/>
                <a:gd name="connsiteX5" fmla="*/ 4707541 w 4707541"/>
                <a:gd name="connsiteY5" fmla="*/ 12977 h 4164594"/>
                <a:gd name="connsiteX0" fmla="*/ 298764 w 4707541"/>
                <a:gd name="connsiteY0" fmla="*/ 4164594 h 4164594"/>
                <a:gd name="connsiteX1" fmla="*/ 128259 w 4707541"/>
                <a:gd name="connsiteY1" fmla="*/ 4164594 h 4164594"/>
                <a:gd name="connsiteX2" fmla="*/ 0 w 4707541"/>
                <a:gd name="connsiteY2" fmla="*/ 4036335 h 4164594"/>
                <a:gd name="connsiteX3" fmla="*/ 0 w 4707541"/>
                <a:gd name="connsiteY3" fmla="*/ 128259 h 4164594"/>
                <a:gd name="connsiteX4" fmla="*/ 128259 w 4707541"/>
                <a:gd name="connsiteY4" fmla="*/ 0 h 4164594"/>
                <a:gd name="connsiteX5" fmla="*/ 4707541 w 4707541"/>
                <a:gd name="connsiteY5" fmla="*/ 12977 h 4164594"/>
                <a:gd name="connsiteX0" fmla="*/ 298764 w 4700943"/>
                <a:gd name="connsiteY0" fmla="*/ 4164814 h 4164814"/>
                <a:gd name="connsiteX1" fmla="*/ 128259 w 4700943"/>
                <a:gd name="connsiteY1" fmla="*/ 4164814 h 4164814"/>
                <a:gd name="connsiteX2" fmla="*/ 0 w 4700943"/>
                <a:gd name="connsiteY2" fmla="*/ 4036555 h 4164814"/>
                <a:gd name="connsiteX3" fmla="*/ 0 w 4700943"/>
                <a:gd name="connsiteY3" fmla="*/ 128479 h 4164814"/>
                <a:gd name="connsiteX4" fmla="*/ 128259 w 4700943"/>
                <a:gd name="connsiteY4" fmla="*/ 220 h 4164814"/>
                <a:gd name="connsiteX5" fmla="*/ 4700943 w 4700943"/>
                <a:gd name="connsiteY5" fmla="*/ 0 h 4164814"/>
                <a:gd name="connsiteX0" fmla="*/ 298764 w 5885317"/>
                <a:gd name="connsiteY0" fmla="*/ 4177828 h 4177828"/>
                <a:gd name="connsiteX1" fmla="*/ 128259 w 5885317"/>
                <a:gd name="connsiteY1" fmla="*/ 4177828 h 4177828"/>
                <a:gd name="connsiteX2" fmla="*/ 0 w 5885317"/>
                <a:gd name="connsiteY2" fmla="*/ 4049569 h 4177828"/>
                <a:gd name="connsiteX3" fmla="*/ 0 w 5885317"/>
                <a:gd name="connsiteY3" fmla="*/ 141493 h 4177828"/>
                <a:gd name="connsiteX4" fmla="*/ 128259 w 5885317"/>
                <a:gd name="connsiteY4" fmla="*/ 13234 h 4177828"/>
                <a:gd name="connsiteX5" fmla="*/ 5885317 w 5885317"/>
                <a:gd name="connsiteY5" fmla="*/ 0 h 4177828"/>
                <a:gd name="connsiteX0" fmla="*/ 298764 w 5864777"/>
                <a:gd name="connsiteY0" fmla="*/ 4164594 h 4164594"/>
                <a:gd name="connsiteX1" fmla="*/ 128259 w 5864777"/>
                <a:gd name="connsiteY1" fmla="*/ 4164594 h 4164594"/>
                <a:gd name="connsiteX2" fmla="*/ 0 w 5864777"/>
                <a:gd name="connsiteY2" fmla="*/ 4036335 h 4164594"/>
                <a:gd name="connsiteX3" fmla="*/ 0 w 5864777"/>
                <a:gd name="connsiteY3" fmla="*/ 128259 h 4164594"/>
                <a:gd name="connsiteX4" fmla="*/ 128259 w 5864777"/>
                <a:gd name="connsiteY4" fmla="*/ 0 h 4164594"/>
                <a:gd name="connsiteX5" fmla="*/ 5864777 w 5864777"/>
                <a:gd name="connsiteY5" fmla="*/ 7306 h 4164594"/>
                <a:gd name="connsiteX0" fmla="*/ 298764 w 6203171"/>
                <a:gd name="connsiteY0" fmla="*/ 4164594 h 4164594"/>
                <a:gd name="connsiteX1" fmla="*/ 128259 w 6203171"/>
                <a:gd name="connsiteY1" fmla="*/ 4164594 h 4164594"/>
                <a:gd name="connsiteX2" fmla="*/ 0 w 6203171"/>
                <a:gd name="connsiteY2" fmla="*/ 4036335 h 4164594"/>
                <a:gd name="connsiteX3" fmla="*/ 0 w 6203171"/>
                <a:gd name="connsiteY3" fmla="*/ 128259 h 4164594"/>
                <a:gd name="connsiteX4" fmla="*/ 128259 w 6203171"/>
                <a:gd name="connsiteY4" fmla="*/ 0 h 4164594"/>
                <a:gd name="connsiteX5" fmla="*/ 6203171 w 6203171"/>
                <a:gd name="connsiteY5" fmla="*/ 7306 h 4164594"/>
                <a:gd name="connsiteX0" fmla="*/ 298764 w 6229201"/>
                <a:gd name="connsiteY0" fmla="*/ 4164594 h 4164594"/>
                <a:gd name="connsiteX1" fmla="*/ 128259 w 6229201"/>
                <a:gd name="connsiteY1" fmla="*/ 4164594 h 4164594"/>
                <a:gd name="connsiteX2" fmla="*/ 0 w 6229201"/>
                <a:gd name="connsiteY2" fmla="*/ 4036335 h 4164594"/>
                <a:gd name="connsiteX3" fmla="*/ 0 w 6229201"/>
                <a:gd name="connsiteY3" fmla="*/ 128259 h 4164594"/>
                <a:gd name="connsiteX4" fmla="*/ 128259 w 6229201"/>
                <a:gd name="connsiteY4" fmla="*/ 0 h 4164594"/>
                <a:gd name="connsiteX5" fmla="*/ 6229201 w 6229201"/>
                <a:gd name="connsiteY5" fmla="*/ 228562 h 4164594"/>
                <a:gd name="connsiteX0" fmla="*/ 298764 w 6242215"/>
                <a:gd name="connsiteY0" fmla="*/ 4164594 h 4164594"/>
                <a:gd name="connsiteX1" fmla="*/ 128259 w 6242215"/>
                <a:gd name="connsiteY1" fmla="*/ 4164594 h 4164594"/>
                <a:gd name="connsiteX2" fmla="*/ 0 w 6242215"/>
                <a:gd name="connsiteY2" fmla="*/ 4036335 h 4164594"/>
                <a:gd name="connsiteX3" fmla="*/ 0 w 6242215"/>
                <a:gd name="connsiteY3" fmla="*/ 128259 h 4164594"/>
                <a:gd name="connsiteX4" fmla="*/ 128259 w 6242215"/>
                <a:gd name="connsiteY4" fmla="*/ 0 h 4164594"/>
                <a:gd name="connsiteX5" fmla="*/ 6242215 w 6242215"/>
                <a:gd name="connsiteY5" fmla="*/ 7306 h 4164594"/>
                <a:gd name="connsiteX0" fmla="*/ 298764 w 4237893"/>
                <a:gd name="connsiteY0" fmla="*/ 4164594 h 4164594"/>
                <a:gd name="connsiteX1" fmla="*/ 128259 w 4237893"/>
                <a:gd name="connsiteY1" fmla="*/ 4164594 h 4164594"/>
                <a:gd name="connsiteX2" fmla="*/ 0 w 4237893"/>
                <a:gd name="connsiteY2" fmla="*/ 4036335 h 4164594"/>
                <a:gd name="connsiteX3" fmla="*/ 0 w 4237893"/>
                <a:gd name="connsiteY3" fmla="*/ 128259 h 4164594"/>
                <a:gd name="connsiteX4" fmla="*/ 128259 w 4237893"/>
                <a:gd name="connsiteY4" fmla="*/ 0 h 4164594"/>
                <a:gd name="connsiteX5" fmla="*/ 4237893 w 4237893"/>
                <a:gd name="connsiteY5" fmla="*/ 7306 h 4164594"/>
                <a:gd name="connsiteX0" fmla="*/ 298764 w 3385507"/>
                <a:gd name="connsiteY0" fmla="*/ 4167557 h 4167557"/>
                <a:gd name="connsiteX1" fmla="*/ 128259 w 3385507"/>
                <a:gd name="connsiteY1" fmla="*/ 4167557 h 4167557"/>
                <a:gd name="connsiteX2" fmla="*/ 0 w 3385507"/>
                <a:gd name="connsiteY2" fmla="*/ 4039298 h 4167557"/>
                <a:gd name="connsiteX3" fmla="*/ 0 w 3385507"/>
                <a:gd name="connsiteY3" fmla="*/ 131222 h 4167557"/>
                <a:gd name="connsiteX4" fmla="*/ 128259 w 3385507"/>
                <a:gd name="connsiteY4" fmla="*/ 2963 h 4167557"/>
                <a:gd name="connsiteX5" fmla="*/ 3385507 w 3385507"/>
                <a:gd name="connsiteY5" fmla="*/ 0 h 4167557"/>
                <a:gd name="connsiteX0" fmla="*/ 298764 w 3337581"/>
                <a:gd name="connsiteY0" fmla="*/ 4167557 h 4167557"/>
                <a:gd name="connsiteX1" fmla="*/ 128259 w 3337581"/>
                <a:gd name="connsiteY1" fmla="*/ 4167557 h 4167557"/>
                <a:gd name="connsiteX2" fmla="*/ 0 w 3337581"/>
                <a:gd name="connsiteY2" fmla="*/ 4039298 h 4167557"/>
                <a:gd name="connsiteX3" fmla="*/ 0 w 3337581"/>
                <a:gd name="connsiteY3" fmla="*/ 131222 h 4167557"/>
                <a:gd name="connsiteX4" fmla="*/ 128259 w 3337581"/>
                <a:gd name="connsiteY4" fmla="*/ 2963 h 4167557"/>
                <a:gd name="connsiteX5" fmla="*/ 3337581 w 3337581"/>
                <a:gd name="connsiteY5" fmla="*/ 0 h 4167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37581" h="4167557">
                  <a:moveTo>
                    <a:pt x="298764" y="4167557"/>
                  </a:moveTo>
                  <a:lnTo>
                    <a:pt x="128259" y="4167557"/>
                  </a:lnTo>
                  <a:cubicBezTo>
                    <a:pt x="57424" y="4167557"/>
                    <a:pt x="0" y="4110133"/>
                    <a:pt x="0" y="4039298"/>
                  </a:cubicBezTo>
                  <a:lnTo>
                    <a:pt x="0" y="131222"/>
                  </a:lnTo>
                  <a:cubicBezTo>
                    <a:pt x="0" y="60387"/>
                    <a:pt x="57424" y="2963"/>
                    <a:pt x="128259" y="2963"/>
                  </a:cubicBezTo>
                  <a:lnTo>
                    <a:pt x="3337581" y="0"/>
                  </a:lnTo>
                </a:path>
              </a:pathLst>
            </a:custGeom>
            <a:ln w="38100">
              <a:solidFill>
                <a:srgbClr val="064D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3259247" y="1951526"/>
              <a:ext cx="923453" cy="3877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200" dirty="0" smtClean="0">
                  <a:solidFill>
                    <a:srgbClr val="00B050"/>
                  </a:solidFill>
                </a:rPr>
                <a:t>Green </a:t>
              </a:r>
              <a:r>
                <a:rPr lang="en-US" sz="1200" dirty="0">
                  <a:solidFill>
                    <a:srgbClr val="00B050"/>
                  </a:solidFill>
                </a:rPr>
                <a:t>light </a:t>
              </a:r>
            </a:p>
            <a:p>
              <a:pPr>
                <a:lnSpc>
                  <a:spcPct val="80000"/>
                </a:lnSpc>
              </a:pPr>
              <a:r>
                <a:rPr lang="en-US" sz="1200" dirty="0">
                  <a:solidFill>
                    <a:srgbClr val="00B050"/>
                  </a:solidFill>
                </a:rPr>
                <a:t>i</a:t>
              </a:r>
              <a:r>
                <a:rPr lang="en-US" sz="1200" dirty="0" smtClean="0">
                  <a:solidFill>
                    <a:srgbClr val="00B050"/>
                  </a:solidFill>
                </a:rPr>
                <a:t>n max. 24h</a:t>
              </a:r>
              <a:endParaRPr lang="en-US" sz="1200" dirty="0">
                <a:solidFill>
                  <a:srgbClr val="00B050"/>
                </a:solidFill>
              </a:endParaRPr>
            </a:p>
          </p:txBody>
        </p:sp>
        <p:grpSp>
          <p:nvGrpSpPr>
            <p:cNvPr id="120" name="Group 119"/>
            <p:cNvGrpSpPr/>
            <p:nvPr/>
          </p:nvGrpSpPr>
          <p:grpSpPr>
            <a:xfrm>
              <a:off x="3235009" y="3883937"/>
              <a:ext cx="630820" cy="407406"/>
              <a:chOff x="3929204" y="4327556"/>
              <a:chExt cx="434566" cy="280658"/>
            </a:xfrm>
          </p:grpSpPr>
          <p:sp>
            <p:nvSpPr>
              <p:cNvPr id="119" name="Rectangle 118"/>
              <p:cNvSpPr/>
              <p:nvPr/>
            </p:nvSpPr>
            <p:spPr>
              <a:xfrm>
                <a:off x="3929204" y="4327556"/>
                <a:ext cx="434566" cy="28065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88" name="Group 37"/>
              <p:cNvGrpSpPr>
                <a:grpSpLocks noChangeAspect="1"/>
              </p:cNvGrpSpPr>
              <p:nvPr/>
            </p:nvGrpSpPr>
            <p:grpSpPr bwMode="auto">
              <a:xfrm>
                <a:off x="3966462" y="4364429"/>
                <a:ext cx="388256" cy="191653"/>
                <a:chOff x="-1268" y="1003"/>
                <a:chExt cx="863" cy="426"/>
              </a:xfrm>
            </p:grpSpPr>
            <p:sp>
              <p:nvSpPr>
                <p:cNvPr id="90" name="Freeform 38"/>
                <p:cNvSpPr>
                  <a:spLocks/>
                </p:cNvSpPr>
                <p:nvPr/>
              </p:nvSpPr>
              <p:spPr bwMode="auto">
                <a:xfrm>
                  <a:off x="-1268" y="1003"/>
                  <a:ext cx="426" cy="159"/>
                </a:xfrm>
                <a:custGeom>
                  <a:avLst/>
                  <a:gdLst>
                    <a:gd name="T0" fmla="*/ 0 w 180"/>
                    <a:gd name="T1" fmla="*/ 67 h 67"/>
                    <a:gd name="T2" fmla="*/ 112 w 180"/>
                    <a:gd name="T3" fmla="*/ 52 h 67"/>
                    <a:gd name="T4" fmla="*/ 124 w 180"/>
                    <a:gd name="T5" fmla="*/ 49 h 67"/>
                    <a:gd name="T6" fmla="*/ 148 w 180"/>
                    <a:gd name="T7" fmla="*/ 38 h 67"/>
                    <a:gd name="T8" fmla="*/ 168 w 180"/>
                    <a:gd name="T9" fmla="*/ 20 h 67"/>
                    <a:gd name="T10" fmla="*/ 180 w 180"/>
                    <a:gd name="T11" fmla="*/ 3 h 67"/>
                    <a:gd name="T12" fmla="*/ 180 w 180"/>
                    <a:gd name="T13" fmla="*/ 0 h 67"/>
                    <a:gd name="T14" fmla="*/ 166 w 180"/>
                    <a:gd name="T15" fmla="*/ 18 h 67"/>
                    <a:gd name="T16" fmla="*/ 146 w 180"/>
                    <a:gd name="T17" fmla="*/ 35 h 67"/>
                    <a:gd name="T18" fmla="*/ 123 w 180"/>
                    <a:gd name="T19" fmla="*/ 45 h 67"/>
                    <a:gd name="T20" fmla="*/ 111 w 180"/>
                    <a:gd name="T21" fmla="*/ 48 h 67"/>
                    <a:gd name="T22" fmla="*/ 102 w 180"/>
                    <a:gd name="T23" fmla="*/ 49 h 67"/>
                    <a:gd name="T24" fmla="*/ 0 w 180"/>
                    <a:gd name="T25" fmla="*/ 60 h 67"/>
                    <a:gd name="T26" fmla="*/ 0 w 180"/>
                    <a:gd name="T27" fmla="*/ 67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80" h="67">
                      <a:moveTo>
                        <a:pt x="0" y="67"/>
                      </a:moveTo>
                      <a:cubicBezTo>
                        <a:pt x="0" y="67"/>
                        <a:pt x="109" y="53"/>
                        <a:pt x="112" y="52"/>
                      </a:cubicBezTo>
                      <a:cubicBezTo>
                        <a:pt x="116" y="51"/>
                        <a:pt x="120" y="50"/>
                        <a:pt x="124" y="49"/>
                      </a:cubicBezTo>
                      <a:cubicBezTo>
                        <a:pt x="133" y="47"/>
                        <a:pt x="141" y="43"/>
                        <a:pt x="148" y="38"/>
                      </a:cubicBezTo>
                      <a:cubicBezTo>
                        <a:pt x="155" y="34"/>
                        <a:pt x="161" y="27"/>
                        <a:pt x="168" y="20"/>
                      </a:cubicBezTo>
                      <a:cubicBezTo>
                        <a:pt x="172" y="15"/>
                        <a:pt x="176" y="9"/>
                        <a:pt x="180" y="3"/>
                      </a:cubicBezTo>
                      <a:cubicBezTo>
                        <a:pt x="180" y="0"/>
                        <a:pt x="180" y="0"/>
                        <a:pt x="180" y="0"/>
                      </a:cubicBezTo>
                      <a:cubicBezTo>
                        <a:pt x="175" y="7"/>
                        <a:pt x="171" y="13"/>
                        <a:pt x="166" y="18"/>
                      </a:cubicBezTo>
                      <a:cubicBezTo>
                        <a:pt x="160" y="25"/>
                        <a:pt x="153" y="31"/>
                        <a:pt x="146" y="35"/>
                      </a:cubicBezTo>
                      <a:cubicBezTo>
                        <a:pt x="140" y="40"/>
                        <a:pt x="132" y="43"/>
                        <a:pt x="123" y="45"/>
                      </a:cubicBezTo>
                      <a:cubicBezTo>
                        <a:pt x="120" y="46"/>
                        <a:pt x="116" y="47"/>
                        <a:pt x="111" y="48"/>
                      </a:cubicBezTo>
                      <a:cubicBezTo>
                        <a:pt x="108" y="48"/>
                        <a:pt x="105" y="48"/>
                        <a:pt x="102" y="49"/>
                      </a:cubicBezTo>
                      <a:cubicBezTo>
                        <a:pt x="101" y="49"/>
                        <a:pt x="0" y="60"/>
                        <a:pt x="0" y="60"/>
                      </a:cubicBezTo>
                      <a:lnTo>
                        <a:pt x="0" y="67"/>
                      </a:lnTo>
                      <a:close/>
                    </a:path>
                  </a:pathLst>
                </a:custGeom>
                <a:solidFill>
                  <a:srgbClr val="A0AC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1" name="Freeform 39"/>
                <p:cNvSpPr>
                  <a:spLocks/>
                </p:cNvSpPr>
                <p:nvPr/>
              </p:nvSpPr>
              <p:spPr bwMode="auto">
                <a:xfrm>
                  <a:off x="-1268" y="1039"/>
                  <a:ext cx="426" cy="144"/>
                </a:xfrm>
                <a:custGeom>
                  <a:avLst/>
                  <a:gdLst>
                    <a:gd name="T0" fmla="*/ 145 w 180"/>
                    <a:gd name="T1" fmla="*/ 33 h 61"/>
                    <a:gd name="T2" fmla="*/ 122 w 180"/>
                    <a:gd name="T3" fmla="*/ 42 h 61"/>
                    <a:gd name="T4" fmla="*/ 110 w 180"/>
                    <a:gd name="T5" fmla="*/ 44 h 61"/>
                    <a:gd name="T6" fmla="*/ 102 w 180"/>
                    <a:gd name="T7" fmla="*/ 45 h 61"/>
                    <a:gd name="T8" fmla="*/ 97 w 180"/>
                    <a:gd name="T9" fmla="*/ 45 h 61"/>
                    <a:gd name="T10" fmla="*/ 0 w 180"/>
                    <a:gd name="T11" fmla="*/ 54 h 61"/>
                    <a:gd name="T12" fmla="*/ 0 w 180"/>
                    <a:gd name="T13" fmla="*/ 61 h 61"/>
                    <a:gd name="T14" fmla="*/ 98 w 180"/>
                    <a:gd name="T15" fmla="*/ 50 h 61"/>
                    <a:gd name="T16" fmla="*/ 102 w 180"/>
                    <a:gd name="T17" fmla="*/ 49 h 61"/>
                    <a:gd name="T18" fmla="*/ 110 w 180"/>
                    <a:gd name="T19" fmla="*/ 48 h 61"/>
                    <a:gd name="T20" fmla="*/ 123 w 180"/>
                    <a:gd name="T21" fmla="*/ 46 h 61"/>
                    <a:gd name="T22" fmla="*/ 147 w 180"/>
                    <a:gd name="T23" fmla="*/ 36 h 61"/>
                    <a:gd name="T24" fmla="*/ 167 w 180"/>
                    <a:gd name="T25" fmla="*/ 19 h 61"/>
                    <a:gd name="T26" fmla="*/ 180 w 180"/>
                    <a:gd name="T27" fmla="*/ 2 h 61"/>
                    <a:gd name="T28" fmla="*/ 180 w 180"/>
                    <a:gd name="T29" fmla="*/ 0 h 61"/>
                    <a:gd name="T30" fmla="*/ 165 w 180"/>
                    <a:gd name="T31" fmla="*/ 17 h 61"/>
                    <a:gd name="T32" fmla="*/ 145 w 180"/>
                    <a:gd name="T33" fmla="*/ 33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80" h="61">
                      <a:moveTo>
                        <a:pt x="145" y="33"/>
                      </a:moveTo>
                      <a:cubicBezTo>
                        <a:pt x="139" y="37"/>
                        <a:pt x="131" y="40"/>
                        <a:pt x="122" y="42"/>
                      </a:cubicBezTo>
                      <a:cubicBezTo>
                        <a:pt x="119" y="43"/>
                        <a:pt x="115" y="43"/>
                        <a:pt x="110" y="44"/>
                      </a:cubicBezTo>
                      <a:cubicBezTo>
                        <a:pt x="107" y="44"/>
                        <a:pt x="105" y="44"/>
                        <a:pt x="102" y="45"/>
                      </a:cubicBezTo>
                      <a:cubicBezTo>
                        <a:pt x="100" y="45"/>
                        <a:pt x="99" y="45"/>
                        <a:pt x="97" y="45"/>
                      </a:cubicBezTo>
                      <a:cubicBezTo>
                        <a:pt x="64" y="48"/>
                        <a:pt x="31" y="51"/>
                        <a:pt x="0" y="54"/>
                      </a:cubicBezTo>
                      <a:cubicBezTo>
                        <a:pt x="0" y="61"/>
                        <a:pt x="0" y="61"/>
                        <a:pt x="0" y="61"/>
                      </a:cubicBezTo>
                      <a:cubicBezTo>
                        <a:pt x="32" y="57"/>
                        <a:pt x="65" y="53"/>
                        <a:pt x="98" y="50"/>
                      </a:cubicBezTo>
                      <a:cubicBezTo>
                        <a:pt x="99" y="49"/>
                        <a:pt x="101" y="49"/>
                        <a:pt x="102" y="49"/>
                      </a:cubicBezTo>
                      <a:cubicBezTo>
                        <a:pt x="105" y="49"/>
                        <a:pt x="108" y="49"/>
                        <a:pt x="110" y="48"/>
                      </a:cubicBezTo>
                      <a:cubicBezTo>
                        <a:pt x="115" y="48"/>
                        <a:pt x="119" y="47"/>
                        <a:pt x="123" y="46"/>
                      </a:cubicBezTo>
                      <a:cubicBezTo>
                        <a:pt x="132" y="44"/>
                        <a:pt x="140" y="41"/>
                        <a:pt x="147" y="36"/>
                      </a:cubicBezTo>
                      <a:cubicBezTo>
                        <a:pt x="154" y="32"/>
                        <a:pt x="160" y="26"/>
                        <a:pt x="167" y="19"/>
                      </a:cubicBezTo>
                      <a:cubicBezTo>
                        <a:pt x="171" y="15"/>
                        <a:pt x="176" y="8"/>
                        <a:pt x="180" y="2"/>
                      </a:cubicBezTo>
                      <a:cubicBezTo>
                        <a:pt x="180" y="0"/>
                        <a:pt x="180" y="0"/>
                        <a:pt x="180" y="0"/>
                      </a:cubicBezTo>
                      <a:cubicBezTo>
                        <a:pt x="175" y="7"/>
                        <a:pt x="170" y="12"/>
                        <a:pt x="165" y="17"/>
                      </a:cubicBezTo>
                      <a:cubicBezTo>
                        <a:pt x="159" y="24"/>
                        <a:pt x="152" y="30"/>
                        <a:pt x="145" y="33"/>
                      </a:cubicBezTo>
                    </a:path>
                  </a:pathLst>
                </a:custGeom>
                <a:solidFill>
                  <a:srgbClr val="A0AC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2" name="Freeform 40"/>
                <p:cNvSpPr>
                  <a:spLocks/>
                </p:cNvSpPr>
                <p:nvPr/>
              </p:nvSpPr>
              <p:spPr bwMode="auto">
                <a:xfrm>
                  <a:off x="-1268" y="1074"/>
                  <a:ext cx="426" cy="133"/>
                </a:xfrm>
                <a:custGeom>
                  <a:avLst/>
                  <a:gdLst>
                    <a:gd name="T0" fmla="*/ 164 w 180"/>
                    <a:gd name="T1" fmla="*/ 17 h 56"/>
                    <a:gd name="T2" fmla="*/ 144 w 180"/>
                    <a:gd name="T3" fmla="*/ 31 h 56"/>
                    <a:gd name="T4" fmla="*/ 121 w 180"/>
                    <a:gd name="T5" fmla="*/ 38 h 56"/>
                    <a:gd name="T6" fmla="*/ 108 w 180"/>
                    <a:gd name="T7" fmla="*/ 40 h 56"/>
                    <a:gd name="T8" fmla="*/ 0 w 180"/>
                    <a:gd name="T9" fmla="*/ 48 h 56"/>
                    <a:gd name="T10" fmla="*/ 0 w 180"/>
                    <a:gd name="T11" fmla="*/ 56 h 56"/>
                    <a:gd name="T12" fmla="*/ 96 w 180"/>
                    <a:gd name="T13" fmla="*/ 45 h 56"/>
                    <a:gd name="T14" fmla="*/ 109 w 180"/>
                    <a:gd name="T15" fmla="*/ 44 h 56"/>
                    <a:gd name="T16" fmla="*/ 121 w 180"/>
                    <a:gd name="T17" fmla="*/ 42 h 56"/>
                    <a:gd name="T18" fmla="*/ 145 w 180"/>
                    <a:gd name="T19" fmla="*/ 34 h 56"/>
                    <a:gd name="T20" fmla="*/ 166 w 180"/>
                    <a:gd name="T21" fmla="*/ 18 h 56"/>
                    <a:gd name="T22" fmla="*/ 180 w 180"/>
                    <a:gd name="T23" fmla="*/ 2 h 56"/>
                    <a:gd name="T24" fmla="*/ 180 w 180"/>
                    <a:gd name="T25" fmla="*/ 0 h 56"/>
                    <a:gd name="T26" fmla="*/ 164 w 180"/>
                    <a:gd name="T27" fmla="*/ 17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80" h="56">
                      <a:moveTo>
                        <a:pt x="164" y="17"/>
                      </a:moveTo>
                      <a:cubicBezTo>
                        <a:pt x="158" y="23"/>
                        <a:pt x="151" y="28"/>
                        <a:pt x="144" y="31"/>
                      </a:cubicBezTo>
                      <a:cubicBezTo>
                        <a:pt x="137" y="34"/>
                        <a:pt x="129" y="37"/>
                        <a:pt x="121" y="38"/>
                      </a:cubicBezTo>
                      <a:cubicBezTo>
                        <a:pt x="117" y="39"/>
                        <a:pt x="113" y="39"/>
                        <a:pt x="108" y="40"/>
                      </a:cubicBezTo>
                      <a:cubicBezTo>
                        <a:pt x="0" y="48"/>
                        <a:pt x="0" y="48"/>
                        <a:pt x="0" y="48"/>
                      </a:cubicBezTo>
                      <a:cubicBezTo>
                        <a:pt x="0" y="56"/>
                        <a:pt x="0" y="56"/>
                        <a:pt x="0" y="56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109" y="44"/>
                        <a:pt x="109" y="44"/>
                        <a:pt x="109" y="44"/>
                      </a:cubicBezTo>
                      <a:cubicBezTo>
                        <a:pt x="113" y="43"/>
                        <a:pt x="117" y="43"/>
                        <a:pt x="121" y="42"/>
                      </a:cubicBezTo>
                      <a:cubicBezTo>
                        <a:pt x="130" y="40"/>
                        <a:pt x="138" y="38"/>
                        <a:pt x="145" y="34"/>
                      </a:cubicBezTo>
                      <a:cubicBezTo>
                        <a:pt x="153" y="30"/>
                        <a:pt x="160" y="24"/>
                        <a:pt x="166" y="18"/>
                      </a:cubicBezTo>
                      <a:cubicBezTo>
                        <a:pt x="171" y="14"/>
                        <a:pt x="175" y="8"/>
                        <a:pt x="180" y="2"/>
                      </a:cubicBezTo>
                      <a:cubicBezTo>
                        <a:pt x="180" y="0"/>
                        <a:pt x="180" y="0"/>
                        <a:pt x="180" y="0"/>
                      </a:cubicBezTo>
                      <a:cubicBezTo>
                        <a:pt x="175" y="6"/>
                        <a:pt x="169" y="12"/>
                        <a:pt x="164" y="17"/>
                      </a:cubicBezTo>
                    </a:path>
                  </a:pathLst>
                </a:custGeom>
                <a:solidFill>
                  <a:srgbClr val="A0AC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3" name="Freeform 41"/>
                <p:cNvSpPr>
                  <a:spLocks/>
                </p:cNvSpPr>
                <p:nvPr/>
              </p:nvSpPr>
              <p:spPr bwMode="auto">
                <a:xfrm>
                  <a:off x="-1268" y="1143"/>
                  <a:ext cx="426" cy="106"/>
                </a:xfrm>
                <a:custGeom>
                  <a:avLst/>
                  <a:gdLst>
                    <a:gd name="T0" fmla="*/ 138 w 180"/>
                    <a:gd name="T1" fmla="*/ 24 h 45"/>
                    <a:gd name="T2" fmla="*/ 118 w 180"/>
                    <a:gd name="T3" fmla="*/ 31 h 45"/>
                    <a:gd name="T4" fmla="*/ 102 w 180"/>
                    <a:gd name="T5" fmla="*/ 32 h 45"/>
                    <a:gd name="T6" fmla="*/ 94 w 180"/>
                    <a:gd name="T7" fmla="*/ 32 h 45"/>
                    <a:gd name="T8" fmla="*/ 46 w 180"/>
                    <a:gd name="T9" fmla="*/ 35 h 45"/>
                    <a:gd name="T10" fmla="*/ 0 w 180"/>
                    <a:gd name="T11" fmla="*/ 38 h 45"/>
                    <a:gd name="T12" fmla="*/ 0 w 180"/>
                    <a:gd name="T13" fmla="*/ 45 h 45"/>
                    <a:gd name="T14" fmla="*/ 46 w 180"/>
                    <a:gd name="T15" fmla="*/ 41 h 45"/>
                    <a:gd name="T16" fmla="*/ 94 w 180"/>
                    <a:gd name="T17" fmla="*/ 37 h 45"/>
                    <a:gd name="T18" fmla="*/ 107 w 180"/>
                    <a:gd name="T19" fmla="*/ 36 h 45"/>
                    <a:gd name="T20" fmla="*/ 119 w 180"/>
                    <a:gd name="T21" fmla="*/ 35 h 45"/>
                    <a:gd name="T22" fmla="*/ 143 w 180"/>
                    <a:gd name="T23" fmla="*/ 29 h 45"/>
                    <a:gd name="T24" fmla="*/ 165 w 180"/>
                    <a:gd name="T25" fmla="*/ 17 h 45"/>
                    <a:gd name="T26" fmla="*/ 180 w 180"/>
                    <a:gd name="T27" fmla="*/ 3 h 45"/>
                    <a:gd name="T28" fmla="*/ 180 w 180"/>
                    <a:gd name="T29" fmla="*/ 0 h 45"/>
                    <a:gd name="T30" fmla="*/ 164 w 180"/>
                    <a:gd name="T31" fmla="*/ 13 h 45"/>
                    <a:gd name="T32" fmla="*/ 138 w 180"/>
                    <a:gd name="T33" fmla="*/ 24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80" h="45">
                      <a:moveTo>
                        <a:pt x="138" y="24"/>
                      </a:moveTo>
                      <a:cubicBezTo>
                        <a:pt x="132" y="28"/>
                        <a:pt x="127" y="30"/>
                        <a:pt x="118" y="31"/>
                      </a:cubicBezTo>
                      <a:cubicBezTo>
                        <a:pt x="113" y="31"/>
                        <a:pt x="107" y="32"/>
                        <a:pt x="102" y="32"/>
                      </a:cubicBezTo>
                      <a:cubicBezTo>
                        <a:pt x="99" y="32"/>
                        <a:pt x="97" y="32"/>
                        <a:pt x="94" y="32"/>
                      </a:cubicBezTo>
                      <a:cubicBezTo>
                        <a:pt x="78" y="33"/>
                        <a:pt x="62" y="34"/>
                        <a:pt x="46" y="35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45"/>
                        <a:pt x="0" y="45"/>
                        <a:pt x="0" y="45"/>
                      </a:cubicBezTo>
                      <a:cubicBezTo>
                        <a:pt x="46" y="41"/>
                        <a:pt x="46" y="41"/>
                        <a:pt x="46" y="41"/>
                      </a:cubicBezTo>
                      <a:cubicBezTo>
                        <a:pt x="61" y="40"/>
                        <a:pt x="78" y="38"/>
                        <a:pt x="94" y="37"/>
                      </a:cubicBezTo>
                      <a:cubicBezTo>
                        <a:pt x="107" y="36"/>
                        <a:pt x="107" y="36"/>
                        <a:pt x="107" y="36"/>
                      </a:cubicBezTo>
                      <a:cubicBezTo>
                        <a:pt x="111" y="36"/>
                        <a:pt x="115" y="35"/>
                        <a:pt x="119" y="35"/>
                      </a:cubicBezTo>
                      <a:cubicBezTo>
                        <a:pt x="128" y="34"/>
                        <a:pt x="136" y="32"/>
                        <a:pt x="143" y="29"/>
                      </a:cubicBezTo>
                      <a:cubicBezTo>
                        <a:pt x="150" y="26"/>
                        <a:pt x="158" y="22"/>
                        <a:pt x="165" y="17"/>
                      </a:cubicBezTo>
                      <a:cubicBezTo>
                        <a:pt x="171" y="12"/>
                        <a:pt x="180" y="3"/>
                        <a:pt x="180" y="3"/>
                      </a:cubicBezTo>
                      <a:cubicBezTo>
                        <a:pt x="180" y="0"/>
                        <a:pt x="180" y="0"/>
                        <a:pt x="180" y="0"/>
                      </a:cubicBezTo>
                      <a:cubicBezTo>
                        <a:pt x="174" y="6"/>
                        <a:pt x="171" y="9"/>
                        <a:pt x="164" y="13"/>
                      </a:cubicBezTo>
                      <a:cubicBezTo>
                        <a:pt x="157" y="18"/>
                        <a:pt x="144" y="21"/>
                        <a:pt x="138" y="24"/>
                      </a:cubicBezTo>
                    </a:path>
                  </a:pathLst>
                </a:custGeom>
                <a:solidFill>
                  <a:srgbClr val="A0AC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4" name="Freeform 42"/>
                <p:cNvSpPr>
                  <a:spLocks/>
                </p:cNvSpPr>
                <p:nvPr/>
              </p:nvSpPr>
              <p:spPr bwMode="auto">
                <a:xfrm>
                  <a:off x="-1268" y="1185"/>
                  <a:ext cx="426" cy="88"/>
                </a:xfrm>
                <a:custGeom>
                  <a:avLst/>
                  <a:gdLst>
                    <a:gd name="T0" fmla="*/ 141 w 180"/>
                    <a:gd name="T1" fmla="*/ 20 h 37"/>
                    <a:gd name="T2" fmla="*/ 117 w 180"/>
                    <a:gd name="T3" fmla="*/ 24 h 37"/>
                    <a:gd name="T4" fmla="*/ 105 w 180"/>
                    <a:gd name="T5" fmla="*/ 25 h 37"/>
                    <a:gd name="T6" fmla="*/ 93 w 180"/>
                    <a:gd name="T7" fmla="*/ 25 h 37"/>
                    <a:gd name="T8" fmla="*/ 0 w 180"/>
                    <a:gd name="T9" fmla="*/ 30 h 37"/>
                    <a:gd name="T10" fmla="*/ 0 w 180"/>
                    <a:gd name="T11" fmla="*/ 37 h 37"/>
                    <a:gd name="T12" fmla="*/ 93 w 180"/>
                    <a:gd name="T13" fmla="*/ 30 h 37"/>
                    <a:gd name="T14" fmla="*/ 105 w 180"/>
                    <a:gd name="T15" fmla="*/ 29 h 37"/>
                    <a:gd name="T16" fmla="*/ 118 w 180"/>
                    <a:gd name="T17" fmla="*/ 28 h 37"/>
                    <a:gd name="T18" fmla="*/ 142 w 180"/>
                    <a:gd name="T19" fmla="*/ 23 h 37"/>
                    <a:gd name="T20" fmla="*/ 164 w 180"/>
                    <a:gd name="T21" fmla="*/ 12 h 37"/>
                    <a:gd name="T22" fmla="*/ 180 w 180"/>
                    <a:gd name="T23" fmla="*/ 0 h 37"/>
                    <a:gd name="T24" fmla="*/ 180 w 180"/>
                    <a:gd name="T25" fmla="*/ 0 h 37"/>
                    <a:gd name="T26" fmla="*/ 162 w 180"/>
                    <a:gd name="T27" fmla="*/ 10 h 37"/>
                    <a:gd name="T28" fmla="*/ 141 w 180"/>
                    <a:gd name="T29" fmla="*/ 20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80" h="37">
                      <a:moveTo>
                        <a:pt x="141" y="20"/>
                      </a:moveTo>
                      <a:cubicBezTo>
                        <a:pt x="134" y="22"/>
                        <a:pt x="126" y="23"/>
                        <a:pt x="117" y="24"/>
                      </a:cubicBezTo>
                      <a:cubicBezTo>
                        <a:pt x="114" y="24"/>
                        <a:pt x="110" y="24"/>
                        <a:pt x="105" y="25"/>
                      </a:cubicBezTo>
                      <a:cubicBezTo>
                        <a:pt x="93" y="25"/>
                        <a:pt x="93" y="25"/>
                        <a:pt x="93" y="25"/>
                      </a:cubicBezTo>
                      <a:cubicBezTo>
                        <a:pt x="63" y="26"/>
                        <a:pt x="33" y="28"/>
                        <a:pt x="0" y="30"/>
                      </a:cubicBezTo>
                      <a:cubicBezTo>
                        <a:pt x="0" y="37"/>
                        <a:pt x="0" y="37"/>
                        <a:pt x="0" y="37"/>
                      </a:cubicBezTo>
                      <a:cubicBezTo>
                        <a:pt x="32" y="34"/>
                        <a:pt x="63" y="32"/>
                        <a:pt x="93" y="30"/>
                      </a:cubicBezTo>
                      <a:cubicBezTo>
                        <a:pt x="105" y="29"/>
                        <a:pt x="105" y="29"/>
                        <a:pt x="105" y="29"/>
                      </a:cubicBezTo>
                      <a:cubicBezTo>
                        <a:pt x="110" y="29"/>
                        <a:pt x="114" y="28"/>
                        <a:pt x="118" y="28"/>
                      </a:cubicBezTo>
                      <a:cubicBezTo>
                        <a:pt x="127" y="27"/>
                        <a:pt x="135" y="25"/>
                        <a:pt x="142" y="23"/>
                      </a:cubicBezTo>
                      <a:cubicBezTo>
                        <a:pt x="149" y="21"/>
                        <a:pt x="157" y="17"/>
                        <a:pt x="164" y="12"/>
                      </a:cubicBezTo>
                      <a:cubicBezTo>
                        <a:pt x="169" y="9"/>
                        <a:pt x="174" y="5"/>
                        <a:pt x="180" y="0"/>
                      </a:cubicBezTo>
                      <a:cubicBezTo>
                        <a:pt x="180" y="0"/>
                        <a:pt x="180" y="0"/>
                        <a:pt x="180" y="0"/>
                      </a:cubicBezTo>
                      <a:cubicBezTo>
                        <a:pt x="174" y="5"/>
                        <a:pt x="168" y="6"/>
                        <a:pt x="162" y="10"/>
                      </a:cubicBezTo>
                      <a:cubicBezTo>
                        <a:pt x="155" y="14"/>
                        <a:pt x="148" y="17"/>
                        <a:pt x="141" y="20"/>
                      </a:cubicBezTo>
                    </a:path>
                  </a:pathLst>
                </a:custGeom>
                <a:solidFill>
                  <a:srgbClr val="A0AC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5" name="Freeform 43"/>
                <p:cNvSpPr>
                  <a:spLocks/>
                </p:cNvSpPr>
                <p:nvPr/>
              </p:nvSpPr>
              <p:spPr bwMode="auto">
                <a:xfrm>
                  <a:off x="-1268" y="1214"/>
                  <a:ext cx="426" cy="80"/>
                </a:xfrm>
                <a:custGeom>
                  <a:avLst/>
                  <a:gdLst>
                    <a:gd name="T0" fmla="*/ 139 w 180"/>
                    <a:gd name="T1" fmla="*/ 19 h 34"/>
                    <a:gd name="T2" fmla="*/ 116 w 180"/>
                    <a:gd name="T3" fmla="*/ 23 h 34"/>
                    <a:gd name="T4" fmla="*/ 104 w 180"/>
                    <a:gd name="T5" fmla="*/ 23 h 34"/>
                    <a:gd name="T6" fmla="*/ 92 w 180"/>
                    <a:gd name="T7" fmla="*/ 24 h 34"/>
                    <a:gd name="T8" fmla="*/ 0 w 180"/>
                    <a:gd name="T9" fmla="*/ 27 h 34"/>
                    <a:gd name="T10" fmla="*/ 0 w 180"/>
                    <a:gd name="T11" fmla="*/ 34 h 34"/>
                    <a:gd name="T12" fmla="*/ 93 w 180"/>
                    <a:gd name="T13" fmla="*/ 28 h 34"/>
                    <a:gd name="T14" fmla="*/ 104 w 180"/>
                    <a:gd name="T15" fmla="*/ 28 h 34"/>
                    <a:gd name="T16" fmla="*/ 116 w 180"/>
                    <a:gd name="T17" fmla="*/ 27 h 34"/>
                    <a:gd name="T18" fmla="*/ 140 w 180"/>
                    <a:gd name="T19" fmla="*/ 23 h 34"/>
                    <a:gd name="T20" fmla="*/ 163 w 180"/>
                    <a:gd name="T21" fmla="*/ 14 h 34"/>
                    <a:gd name="T22" fmla="*/ 180 w 180"/>
                    <a:gd name="T23" fmla="*/ 3 h 34"/>
                    <a:gd name="T24" fmla="*/ 180 w 180"/>
                    <a:gd name="T25" fmla="*/ 0 h 34"/>
                    <a:gd name="T26" fmla="*/ 162 w 180"/>
                    <a:gd name="T27" fmla="*/ 11 h 34"/>
                    <a:gd name="T28" fmla="*/ 139 w 180"/>
                    <a:gd name="T29" fmla="*/ 19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80" h="34">
                      <a:moveTo>
                        <a:pt x="139" y="19"/>
                      </a:moveTo>
                      <a:cubicBezTo>
                        <a:pt x="133" y="21"/>
                        <a:pt x="125" y="22"/>
                        <a:pt x="116" y="23"/>
                      </a:cubicBezTo>
                      <a:cubicBezTo>
                        <a:pt x="113" y="23"/>
                        <a:pt x="109" y="23"/>
                        <a:pt x="104" y="23"/>
                      </a:cubicBezTo>
                      <a:cubicBezTo>
                        <a:pt x="92" y="24"/>
                        <a:pt x="92" y="24"/>
                        <a:pt x="92" y="24"/>
                      </a:cubicBezTo>
                      <a:cubicBezTo>
                        <a:pt x="62" y="25"/>
                        <a:pt x="32" y="26"/>
                        <a:pt x="0" y="27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31" y="32"/>
                        <a:pt x="62" y="30"/>
                        <a:pt x="93" y="28"/>
                      </a:cubicBezTo>
                      <a:cubicBezTo>
                        <a:pt x="104" y="28"/>
                        <a:pt x="104" y="28"/>
                        <a:pt x="104" y="28"/>
                      </a:cubicBezTo>
                      <a:cubicBezTo>
                        <a:pt x="109" y="27"/>
                        <a:pt x="113" y="27"/>
                        <a:pt x="116" y="27"/>
                      </a:cubicBezTo>
                      <a:cubicBezTo>
                        <a:pt x="126" y="26"/>
                        <a:pt x="133" y="25"/>
                        <a:pt x="140" y="23"/>
                      </a:cubicBezTo>
                      <a:cubicBezTo>
                        <a:pt x="148" y="21"/>
                        <a:pt x="156" y="18"/>
                        <a:pt x="163" y="14"/>
                      </a:cubicBezTo>
                      <a:cubicBezTo>
                        <a:pt x="169" y="11"/>
                        <a:pt x="174" y="7"/>
                        <a:pt x="180" y="3"/>
                      </a:cubicBezTo>
                      <a:cubicBezTo>
                        <a:pt x="180" y="0"/>
                        <a:pt x="180" y="0"/>
                        <a:pt x="180" y="0"/>
                      </a:cubicBezTo>
                      <a:cubicBezTo>
                        <a:pt x="174" y="5"/>
                        <a:pt x="168" y="8"/>
                        <a:pt x="162" y="11"/>
                      </a:cubicBezTo>
                      <a:cubicBezTo>
                        <a:pt x="155" y="15"/>
                        <a:pt x="147" y="18"/>
                        <a:pt x="139" y="19"/>
                      </a:cubicBezTo>
                    </a:path>
                  </a:pathLst>
                </a:custGeom>
                <a:solidFill>
                  <a:srgbClr val="A0AC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6" name="Freeform 44"/>
                <p:cNvSpPr>
                  <a:spLocks/>
                </p:cNvSpPr>
                <p:nvPr/>
              </p:nvSpPr>
              <p:spPr bwMode="auto">
                <a:xfrm>
                  <a:off x="-1268" y="1249"/>
                  <a:ext cx="426" cy="69"/>
                </a:xfrm>
                <a:custGeom>
                  <a:avLst/>
                  <a:gdLst>
                    <a:gd name="T0" fmla="*/ 138 w 180"/>
                    <a:gd name="T1" fmla="*/ 16 h 29"/>
                    <a:gd name="T2" fmla="*/ 115 w 180"/>
                    <a:gd name="T3" fmla="*/ 18 h 29"/>
                    <a:gd name="T4" fmla="*/ 103 w 180"/>
                    <a:gd name="T5" fmla="*/ 19 h 29"/>
                    <a:gd name="T6" fmla="*/ 0 w 180"/>
                    <a:gd name="T7" fmla="*/ 22 h 29"/>
                    <a:gd name="T8" fmla="*/ 0 w 180"/>
                    <a:gd name="T9" fmla="*/ 29 h 29"/>
                    <a:gd name="T10" fmla="*/ 92 w 180"/>
                    <a:gd name="T11" fmla="*/ 24 h 29"/>
                    <a:gd name="T12" fmla="*/ 104 w 180"/>
                    <a:gd name="T13" fmla="*/ 23 h 29"/>
                    <a:gd name="T14" fmla="*/ 115 w 180"/>
                    <a:gd name="T15" fmla="*/ 22 h 29"/>
                    <a:gd name="T16" fmla="*/ 139 w 180"/>
                    <a:gd name="T17" fmla="*/ 19 h 29"/>
                    <a:gd name="T18" fmla="*/ 162 w 180"/>
                    <a:gd name="T19" fmla="*/ 12 h 29"/>
                    <a:gd name="T20" fmla="*/ 180 w 180"/>
                    <a:gd name="T21" fmla="*/ 3 h 29"/>
                    <a:gd name="T22" fmla="*/ 180 w 180"/>
                    <a:gd name="T23" fmla="*/ 0 h 29"/>
                    <a:gd name="T24" fmla="*/ 161 w 180"/>
                    <a:gd name="T25" fmla="*/ 9 h 29"/>
                    <a:gd name="T26" fmla="*/ 138 w 180"/>
                    <a:gd name="T27" fmla="*/ 16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80" h="29">
                      <a:moveTo>
                        <a:pt x="138" y="16"/>
                      </a:moveTo>
                      <a:cubicBezTo>
                        <a:pt x="132" y="17"/>
                        <a:pt x="124" y="18"/>
                        <a:pt x="115" y="18"/>
                      </a:cubicBezTo>
                      <a:cubicBezTo>
                        <a:pt x="112" y="19"/>
                        <a:pt x="108" y="19"/>
                        <a:pt x="103" y="19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92" y="24"/>
                        <a:pt x="92" y="24"/>
                        <a:pt x="92" y="24"/>
                      </a:cubicBezTo>
                      <a:cubicBezTo>
                        <a:pt x="104" y="23"/>
                        <a:pt x="104" y="23"/>
                        <a:pt x="104" y="23"/>
                      </a:cubicBezTo>
                      <a:cubicBezTo>
                        <a:pt x="108" y="23"/>
                        <a:pt x="112" y="23"/>
                        <a:pt x="115" y="22"/>
                      </a:cubicBezTo>
                      <a:cubicBezTo>
                        <a:pt x="125" y="22"/>
                        <a:pt x="132" y="21"/>
                        <a:pt x="139" y="19"/>
                      </a:cubicBezTo>
                      <a:cubicBezTo>
                        <a:pt x="147" y="18"/>
                        <a:pt x="155" y="15"/>
                        <a:pt x="162" y="12"/>
                      </a:cubicBezTo>
                      <a:cubicBezTo>
                        <a:pt x="168" y="10"/>
                        <a:pt x="174" y="6"/>
                        <a:pt x="180" y="3"/>
                      </a:cubicBezTo>
                      <a:cubicBezTo>
                        <a:pt x="180" y="0"/>
                        <a:pt x="180" y="0"/>
                        <a:pt x="180" y="0"/>
                      </a:cubicBezTo>
                      <a:cubicBezTo>
                        <a:pt x="173" y="4"/>
                        <a:pt x="167" y="7"/>
                        <a:pt x="161" y="9"/>
                      </a:cubicBezTo>
                      <a:cubicBezTo>
                        <a:pt x="154" y="12"/>
                        <a:pt x="146" y="14"/>
                        <a:pt x="138" y="16"/>
                      </a:cubicBezTo>
                    </a:path>
                  </a:pathLst>
                </a:custGeom>
                <a:solidFill>
                  <a:srgbClr val="A0AC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7" name="Freeform 45"/>
                <p:cNvSpPr>
                  <a:spLocks/>
                </p:cNvSpPr>
                <p:nvPr/>
              </p:nvSpPr>
              <p:spPr bwMode="auto">
                <a:xfrm>
                  <a:off x="-1268" y="1285"/>
                  <a:ext cx="426" cy="54"/>
                </a:xfrm>
                <a:custGeom>
                  <a:avLst/>
                  <a:gdLst>
                    <a:gd name="T0" fmla="*/ 138 w 180"/>
                    <a:gd name="T1" fmla="*/ 12 h 23"/>
                    <a:gd name="T2" fmla="*/ 99 w 180"/>
                    <a:gd name="T3" fmla="*/ 14 h 23"/>
                    <a:gd name="T4" fmla="*/ 91 w 180"/>
                    <a:gd name="T5" fmla="*/ 15 h 23"/>
                    <a:gd name="T6" fmla="*/ 0 w 180"/>
                    <a:gd name="T7" fmla="*/ 16 h 23"/>
                    <a:gd name="T8" fmla="*/ 0 w 180"/>
                    <a:gd name="T9" fmla="*/ 23 h 23"/>
                    <a:gd name="T10" fmla="*/ 91 w 180"/>
                    <a:gd name="T11" fmla="*/ 19 h 23"/>
                    <a:gd name="T12" fmla="*/ 100 w 180"/>
                    <a:gd name="T13" fmla="*/ 19 h 23"/>
                    <a:gd name="T14" fmla="*/ 138 w 180"/>
                    <a:gd name="T15" fmla="*/ 16 h 23"/>
                    <a:gd name="T16" fmla="*/ 161 w 180"/>
                    <a:gd name="T17" fmla="*/ 10 h 23"/>
                    <a:gd name="T18" fmla="*/ 180 w 180"/>
                    <a:gd name="T19" fmla="*/ 2 h 23"/>
                    <a:gd name="T20" fmla="*/ 180 w 180"/>
                    <a:gd name="T21" fmla="*/ 0 h 23"/>
                    <a:gd name="T22" fmla="*/ 160 w 180"/>
                    <a:gd name="T23" fmla="*/ 7 h 23"/>
                    <a:gd name="T24" fmla="*/ 138 w 180"/>
                    <a:gd name="T25" fmla="*/ 12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80" h="23">
                      <a:moveTo>
                        <a:pt x="138" y="12"/>
                      </a:moveTo>
                      <a:cubicBezTo>
                        <a:pt x="125" y="14"/>
                        <a:pt x="112" y="14"/>
                        <a:pt x="99" y="14"/>
                      </a:cubicBezTo>
                      <a:cubicBezTo>
                        <a:pt x="97" y="14"/>
                        <a:pt x="94" y="14"/>
                        <a:pt x="91" y="15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91" y="19"/>
                        <a:pt x="91" y="19"/>
                        <a:pt x="91" y="19"/>
                      </a:cubicBezTo>
                      <a:cubicBezTo>
                        <a:pt x="94" y="19"/>
                        <a:pt x="97" y="19"/>
                        <a:pt x="100" y="19"/>
                      </a:cubicBezTo>
                      <a:cubicBezTo>
                        <a:pt x="112" y="18"/>
                        <a:pt x="125" y="18"/>
                        <a:pt x="138" y="16"/>
                      </a:cubicBezTo>
                      <a:cubicBezTo>
                        <a:pt x="146" y="15"/>
                        <a:pt x="154" y="13"/>
                        <a:pt x="161" y="10"/>
                      </a:cubicBezTo>
                      <a:cubicBezTo>
                        <a:pt x="167" y="8"/>
                        <a:pt x="174" y="5"/>
                        <a:pt x="180" y="2"/>
                      </a:cubicBezTo>
                      <a:cubicBezTo>
                        <a:pt x="180" y="0"/>
                        <a:pt x="180" y="0"/>
                        <a:pt x="180" y="0"/>
                      </a:cubicBezTo>
                      <a:cubicBezTo>
                        <a:pt x="173" y="3"/>
                        <a:pt x="167" y="5"/>
                        <a:pt x="160" y="7"/>
                      </a:cubicBezTo>
                      <a:cubicBezTo>
                        <a:pt x="153" y="10"/>
                        <a:pt x="146" y="11"/>
                        <a:pt x="138" y="12"/>
                      </a:cubicBezTo>
                    </a:path>
                  </a:pathLst>
                </a:custGeom>
                <a:solidFill>
                  <a:srgbClr val="A0AC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8" name="Freeform 46"/>
                <p:cNvSpPr>
                  <a:spLocks/>
                </p:cNvSpPr>
                <p:nvPr/>
              </p:nvSpPr>
              <p:spPr bwMode="auto">
                <a:xfrm>
                  <a:off x="-1268" y="1320"/>
                  <a:ext cx="426" cy="43"/>
                </a:xfrm>
                <a:custGeom>
                  <a:avLst/>
                  <a:gdLst>
                    <a:gd name="T0" fmla="*/ 137 w 180"/>
                    <a:gd name="T1" fmla="*/ 9 h 18"/>
                    <a:gd name="T2" fmla="*/ 101 w 180"/>
                    <a:gd name="T3" fmla="*/ 10 h 18"/>
                    <a:gd name="T4" fmla="*/ 90 w 180"/>
                    <a:gd name="T5" fmla="*/ 10 h 18"/>
                    <a:gd name="T6" fmla="*/ 0 w 180"/>
                    <a:gd name="T7" fmla="*/ 11 h 18"/>
                    <a:gd name="T8" fmla="*/ 0 w 180"/>
                    <a:gd name="T9" fmla="*/ 18 h 18"/>
                    <a:gd name="T10" fmla="*/ 90 w 180"/>
                    <a:gd name="T11" fmla="*/ 15 h 18"/>
                    <a:gd name="T12" fmla="*/ 101 w 180"/>
                    <a:gd name="T13" fmla="*/ 14 h 18"/>
                    <a:gd name="T14" fmla="*/ 137 w 180"/>
                    <a:gd name="T15" fmla="*/ 12 h 18"/>
                    <a:gd name="T16" fmla="*/ 160 w 180"/>
                    <a:gd name="T17" fmla="*/ 8 h 18"/>
                    <a:gd name="T18" fmla="*/ 180 w 180"/>
                    <a:gd name="T19" fmla="*/ 2 h 18"/>
                    <a:gd name="T20" fmla="*/ 180 w 180"/>
                    <a:gd name="T21" fmla="*/ 0 h 18"/>
                    <a:gd name="T22" fmla="*/ 160 w 180"/>
                    <a:gd name="T23" fmla="*/ 6 h 18"/>
                    <a:gd name="T24" fmla="*/ 137 w 180"/>
                    <a:gd name="T25" fmla="*/ 9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80" h="18">
                      <a:moveTo>
                        <a:pt x="137" y="9"/>
                      </a:moveTo>
                      <a:cubicBezTo>
                        <a:pt x="125" y="10"/>
                        <a:pt x="113" y="10"/>
                        <a:pt x="101" y="10"/>
                      </a:cubicBezTo>
                      <a:cubicBezTo>
                        <a:pt x="98" y="10"/>
                        <a:pt x="94" y="10"/>
                        <a:pt x="90" y="10"/>
                      </a:cubicBezTo>
                      <a:cubicBezTo>
                        <a:pt x="60" y="10"/>
                        <a:pt x="31" y="10"/>
                        <a:pt x="0" y="11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29" y="17"/>
                        <a:pt x="60" y="16"/>
                        <a:pt x="90" y="15"/>
                      </a:cubicBezTo>
                      <a:cubicBezTo>
                        <a:pt x="94" y="15"/>
                        <a:pt x="98" y="14"/>
                        <a:pt x="101" y="14"/>
                      </a:cubicBezTo>
                      <a:cubicBezTo>
                        <a:pt x="113" y="14"/>
                        <a:pt x="125" y="14"/>
                        <a:pt x="137" y="12"/>
                      </a:cubicBezTo>
                      <a:cubicBezTo>
                        <a:pt x="146" y="11"/>
                        <a:pt x="153" y="10"/>
                        <a:pt x="160" y="8"/>
                      </a:cubicBezTo>
                      <a:cubicBezTo>
                        <a:pt x="167" y="7"/>
                        <a:pt x="173" y="5"/>
                        <a:pt x="180" y="2"/>
                      </a:cubicBezTo>
                      <a:cubicBezTo>
                        <a:pt x="180" y="0"/>
                        <a:pt x="180" y="0"/>
                        <a:pt x="180" y="0"/>
                      </a:cubicBezTo>
                      <a:cubicBezTo>
                        <a:pt x="173" y="2"/>
                        <a:pt x="166" y="4"/>
                        <a:pt x="160" y="6"/>
                      </a:cubicBezTo>
                      <a:cubicBezTo>
                        <a:pt x="153" y="7"/>
                        <a:pt x="145" y="8"/>
                        <a:pt x="137" y="9"/>
                      </a:cubicBezTo>
                    </a:path>
                  </a:pathLst>
                </a:custGeom>
                <a:solidFill>
                  <a:srgbClr val="A0AC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9" name="Freeform 47"/>
                <p:cNvSpPr>
                  <a:spLocks/>
                </p:cNvSpPr>
                <p:nvPr/>
              </p:nvSpPr>
              <p:spPr bwMode="auto">
                <a:xfrm>
                  <a:off x="-1268" y="1355"/>
                  <a:ext cx="426" cy="29"/>
                </a:xfrm>
                <a:custGeom>
                  <a:avLst/>
                  <a:gdLst>
                    <a:gd name="T0" fmla="*/ 136 w 180"/>
                    <a:gd name="T1" fmla="*/ 5 h 12"/>
                    <a:gd name="T2" fmla="*/ 120 w 180"/>
                    <a:gd name="T3" fmla="*/ 6 h 12"/>
                    <a:gd name="T4" fmla="*/ 113 w 180"/>
                    <a:gd name="T5" fmla="*/ 6 h 12"/>
                    <a:gd name="T6" fmla="*/ 90 w 180"/>
                    <a:gd name="T7" fmla="*/ 5 h 12"/>
                    <a:gd name="T8" fmla="*/ 43 w 180"/>
                    <a:gd name="T9" fmla="*/ 5 h 12"/>
                    <a:gd name="T10" fmla="*/ 0 w 180"/>
                    <a:gd name="T11" fmla="*/ 5 h 12"/>
                    <a:gd name="T12" fmla="*/ 0 w 180"/>
                    <a:gd name="T13" fmla="*/ 12 h 12"/>
                    <a:gd name="T14" fmla="*/ 44 w 180"/>
                    <a:gd name="T15" fmla="*/ 11 h 12"/>
                    <a:gd name="T16" fmla="*/ 90 w 180"/>
                    <a:gd name="T17" fmla="*/ 10 h 12"/>
                    <a:gd name="T18" fmla="*/ 113 w 180"/>
                    <a:gd name="T19" fmla="*/ 10 h 12"/>
                    <a:gd name="T20" fmla="*/ 137 w 180"/>
                    <a:gd name="T21" fmla="*/ 9 h 12"/>
                    <a:gd name="T22" fmla="*/ 160 w 180"/>
                    <a:gd name="T23" fmla="*/ 6 h 12"/>
                    <a:gd name="T24" fmla="*/ 180 w 180"/>
                    <a:gd name="T25" fmla="*/ 2 h 12"/>
                    <a:gd name="T26" fmla="*/ 180 w 180"/>
                    <a:gd name="T27" fmla="*/ 0 h 12"/>
                    <a:gd name="T28" fmla="*/ 160 w 180"/>
                    <a:gd name="T29" fmla="*/ 3 h 12"/>
                    <a:gd name="T30" fmla="*/ 136 w 180"/>
                    <a:gd name="T31" fmla="*/ 5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80" h="12">
                      <a:moveTo>
                        <a:pt x="136" y="5"/>
                      </a:moveTo>
                      <a:cubicBezTo>
                        <a:pt x="132" y="5"/>
                        <a:pt x="126" y="6"/>
                        <a:pt x="120" y="6"/>
                      </a:cubicBezTo>
                      <a:cubicBezTo>
                        <a:pt x="118" y="6"/>
                        <a:pt x="116" y="6"/>
                        <a:pt x="113" y="6"/>
                      </a:cubicBezTo>
                      <a:cubicBezTo>
                        <a:pt x="90" y="5"/>
                        <a:pt x="90" y="5"/>
                        <a:pt x="90" y="5"/>
                      </a:cubicBezTo>
                      <a:cubicBezTo>
                        <a:pt x="74" y="5"/>
                        <a:pt x="58" y="5"/>
                        <a:pt x="43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44" y="11"/>
                        <a:pt x="44" y="11"/>
                        <a:pt x="44" y="11"/>
                      </a:cubicBezTo>
                      <a:cubicBezTo>
                        <a:pt x="58" y="11"/>
                        <a:pt x="74" y="10"/>
                        <a:pt x="90" y="10"/>
                      </a:cubicBezTo>
                      <a:cubicBezTo>
                        <a:pt x="113" y="10"/>
                        <a:pt x="113" y="10"/>
                        <a:pt x="113" y="10"/>
                      </a:cubicBezTo>
                      <a:cubicBezTo>
                        <a:pt x="120" y="10"/>
                        <a:pt x="128" y="9"/>
                        <a:pt x="137" y="9"/>
                      </a:cubicBezTo>
                      <a:cubicBezTo>
                        <a:pt x="145" y="8"/>
                        <a:pt x="153" y="7"/>
                        <a:pt x="160" y="6"/>
                      </a:cubicBezTo>
                      <a:cubicBezTo>
                        <a:pt x="166" y="5"/>
                        <a:pt x="173" y="4"/>
                        <a:pt x="180" y="2"/>
                      </a:cubicBezTo>
                      <a:cubicBezTo>
                        <a:pt x="180" y="0"/>
                        <a:pt x="180" y="0"/>
                        <a:pt x="180" y="0"/>
                      </a:cubicBezTo>
                      <a:cubicBezTo>
                        <a:pt x="173" y="1"/>
                        <a:pt x="166" y="2"/>
                        <a:pt x="160" y="3"/>
                      </a:cubicBezTo>
                      <a:cubicBezTo>
                        <a:pt x="152" y="4"/>
                        <a:pt x="145" y="5"/>
                        <a:pt x="136" y="5"/>
                      </a:cubicBezTo>
                    </a:path>
                  </a:pathLst>
                </a:custGeom>
                <a:solidFill>
                  <a:srgbClr val="A0AC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0" name="Freeform 48"/>
                <p:cNvSpPr>
                  <a:spLocks/>
                </p:cNvSpPr>
                <p:nvPr/>
              </p:nvSpPr>
              <p:spPr bwMode="auto">
                <a:xfrm>
                  <a:off x="-1268" y="1389"/>
                  <a:ext cx="426" cy="18"/>
                </a:xfrm>
                <a:custGeom>
                  <a:avLst/>
                  <a:gdLst>
                    <a:gd name="T0" fmla="*/ 113 w 180"/>
                    <a:gd name="T1" fmla="*/ 2 h 8"/>
                    <a:gd name="T2" fmla="*/ 90 w 180"/>
                    <a:gd name="T3" fmla="*/ 2 h 8"/>
                    <a:gd name="T4" fmla="*/ 0 w 180"/>
                    <a:gd name="T5" fmla="*/ 1 h 8"/>
                    <a:gd name="T6" fmla="*/ 0 w 180"/>
                    <a:gd name="T7" fmla="*/ 8 h 8"/>
                    <a:gd name="T8" fmla="*/ 90 w 180"/>
                    <a:gd name="T9" fmla="*/ 7 h 8"/>
                    <a:gd name="T10" fmla="*/ 113 w 180"/>
                    <a:gd name="T11" fmla="*/ 6 h 8"/>
                    <a:gd name="T12" fmla="*/ 136 w 180"/>
                    <a:gd name="T13" fmla="*/ 6 h 8"/>
                    <a:gd name="T14" fmla="*/ 180 w 180"/>
                    <a:gd name="T15" fmla="*/ 2 h 8"/>
                    <a:gd name="T16" fmla="*/ 180 w 180"/>
                    <a:gd name="T17" fmla="*/ 0 h 8"/>
                    <a:gd name="T18" fmla="*/ 136 w 180"/>
                    <a:gd name="T19" fmla="*/ 2 h 8"/>
                    <a:gd name="T20" fmla="*/ 113 w 180"/>
                    <a:gd name="T21" fmla="*/ 2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80" h="8">
                      <a:moveTo>
                        <a:pt x="113" y="2"/>
                      </a:moveTo>
                      <a:cubicBezTo>
                        <a:pt x="90" y="2"/>
                        <a:pt x="90" y="2"/>
                        <a:pt x="90" y="2"/>
                      </a:cubicBezTo>
                      <a:cubicBezTo>
                        <a:pt x="60" y="2"/>
                        <a:pt x="31" y="1"/>
                        <a:pt x="0" y="1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29" y="7"/>
                        <a:pt x="60" y="7"/>
                        <a:pt x="90" y="7"/>
                      </a:cubicBezTo>
                      <a:cubicBezTo>
                        <a:pt x="113" y="6"/>
                        <a:pt x="113" y="6"/>
                        <a:pt x="113" y="6"/>
                      </a:cubicBezTo>
                      <a:cubicBezTo>
                        <a:pt x="121" y="6"/>
                        <a:pt x="129" y="6"/>
                        <a:pt x="136" y="6"/>
                      </a:cubicBezTo>
                      <a:cubicBezTo>
                        <a:pt x="152" y="5"/>
                        <a:pt x="167" y="4"/>
                        <a:pt x="180" y="2"/>
                      </a:cubicBezTo>
                      <a:cubicBezTo>
                        <a:pt x="180" y="0"/>
                        <a:pt x="180" y="0"/>
                        <a:pt x="180" y="0"/>
                      </a:cubicBezTo>
                      <a:cubicBezTo>
                        <a:pt x="166" y="2"/>
                        <a:pt x="152" y="2"/>
                        <a:pt x="136" y="2"/>
                      </a:cubicBezTo>
                      <a:cubicBezTo>
                        <a:pt x="128" y="2"/>
                        <a:pt x="121" y="2"/>
                        <a:pt x="113" y="2"/>
                      </a:cubicBezTo>
                    </a:path>
                  </a:pathLst>
                </a:custGeom>
                <a:solidFill>
                  <a:srgbClr val="A0AC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1" name="Freeform 49"/>
                <p:cNvSpPr>
                  <a:spLocks/>
                </p:cNvSpPr>
                <p:nvPr/>
              </p:nvSpPr>
              <p:spPr bwMode="auto">
                <a:xfrm>
                  <a:off x="-1268" y="1412"/>
                  <a:ext cx="426" cy="17"/>
                </a:xfrm>
                <a:custGeom>
                  <a:avLst/>
                  <a:gdLst>
                    <a:gd name="T0" fmla="*/ 426 w 426"/>
                    <a:gd name="T1" fmla="*/ 12 h 17"/>
                    <a:gd name="T2" fmla="*/ 0 w 426"/>
                    <a:gd name="T3" fmla="*/ 0 h 17"/>
                    <a:gd name="T4" fmla="*/ 0 w 426"/>
                    <a:gd name="T5" fmla="*/ 17 h 17"/>
                    <a:gd name="T6" fmla="*/ 426 w 426"/>
                    <a:gd name="T7" fmla="*/ 17 h 17"/>
                    <a:gd name="T8" fmla="*/ 426 w 426"/>
                    <a:gd name="T9" fmla="*/ 12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6" h="17">
                      <a:moveTo>
                        <a:pt x="426" y="12"/>
                      </a:moveTo>
                      <a:lnTo>
                        <a:pt x="0" y="0"/>
                      </a:lnTo>
                      <a:lnTo>
                        <a:pt x="0" y="17"/>
                      </a:lnTo>
                      <a:lnTo>
                        <a:pt x="426" y="17"/>
                      </a:lnTo>
                      <a:lnTo>
                        <a:pt x="426" y="12"/>
                      </a:lnTo>
                      <a:close/>
                    </a:path>
                  </a:pathLst>
                </a:custGeom>
                <a:solidFill>
                  <a:srgbClr val="A0AC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2" name="Freeform 50"/>
                <p:cNvSpPr>
                  <a:spLocks/>
                </p:cNvSpPr>
                <p:nvPr/>
              </p:nvSpPr>
              <p:spPr bwMode="auto">
                <a:xfrm>
                  <a:off x="-1268" y="1107"/>
                  <a:ext cx="426" cy="121"/>
                </a:xfrm>
                <a:custGeom>
                  <a:avLst/>
                  <a:gdLst>
                    <a:gd name="T0" fmla="*/ 164 w 180"/>
                    <a:gd name="T1" fmla="*/ 16 h 51"/>
                    <a:gd name="T2" fmla="*/ 143 w 180"/>
                    <a:gd name="T3" fmla="*/ 29 h 51"/>
                    <a:gd name="T4" fmla="*/ 119 w 180"/>
                    <a:gd name="T5" fmla="*/ 34 h 51"/>
                    <a:gd name="T6" fmla="*/ 102 w 180"/>
                    <a:gd name="T7" fmla="*/ 36 h 51"/>
                    <a:gd name="T8" fmla="*/ 95 w 180"/>
                    <a:gd name="T9" fmla="*/ 37 h 51"/>
                    <a:gd name="T10" fmla="*/ 0 w 180"/>
                    <a:gd name="T11" fmla="*/ 44 h 51"/>
                    <a:gd name="T12" fmla="*/ 0 w 180"/>
                    <a:gd name="T13" fmla="*/ 51 h 51"/>
                    <a:gd name="T14" fmla="*/ 95 w 180"/>
                    <a:gd name="T15" fmla="*/ 42 h 51"/>
                    <a:gd name="T16" fmla="*/ 107 w 180"/>
                    <a:gd name="T17" fmla="*/ 40 h 51"/>
                    <a:gd name="T18" fmla="*/ 120 w 180"/>
                    <a:gd name="T19" fmla="*/ 39 h 51"/>
                    <a:gd name="T20" fmla="*/ 144 w 180"/>
                    <a:gd name="T21" fmla="*/ 32 h 51"/>
                    <a:gd name="T22" fmla="*/ 166 w 180"/>
                    <a:gd name="T23" fmla="*/ 17 h 51"/>
                    <a:gd name="T24" fmla="*/ 180 w 180"/>
                    <a:gd name="T25" fmla="*/ 3 h 51"/>
                    <a:gd name="T26" fmla="*/ 180 w 180"/>
                    <a:gd name="T27" fmla="*/ 0 h 51"/>
                    <a:gd name="T28" fmla="*/ 164 w 180"/>
                    <a:gd name="T29" fmla="*/ 16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80" h="51">
                      <a:moveTo>
                        <a:pt x="164" y="16"/>
                      </a:moveTo>
                      <a:cubicBezTo>
                        <a:pt x="157" y="21"/>
                        <a:pt x="152" y="25"/>
                        <a:pt x="143" y="29"/>
                      </a:cubicBezTo>
                      <a:cubicBezTo>
                        <a:pt x="136" y="32"/>
                        <a:pt x="128" y="33"/>
                        <a:pt x="119" y="34"/>
                      </a:cubicBezTo>
                      <a:cubicBezTo>
                        <a:pt x="114" y="35"/>
                        <a:pt x="108" y="36"/>
                        <a:pt x="102" y="36"/>
                      </a:cubicBezTo>
                      <a:cubicBezTo>
                        <a:pt x="100" y="37"/>
                        <a:pt x="97" y="37"/>
                        <a:pt x="95" y="37"/>
                      </a:cubicBezTo>
                      <a:cubicBezTo>
                        <a:pt x="0" y="44"/>
                        <a:pt x="0" y="44"/>
                        <a:pt x="0" y="44"/>
                      </a:cubicBezTo>
                      <a:cubicBezTo>
                        <a:pt x="0" y="51"/>
                        <a:pt x="0" y="51"/>
                        <a:pt x="0" y="51"/>
                      </a:cubicBezTo>
                      <a:cubicBezTo>
                        <a:pt x="95" y="42"/>
                        <a:pt x="95" y="42"/>
                        <a:pt x="95" y="42"/>
                      </a:cubicBezTo>
                      <a:cubicBezTo>
                        <a:pt x="107" y="40"/>
                        <a:pt x="107" y="40"/>
                        <a:pt x="107" y="40"/>
                      </a:cubicBezTo>
                      <a:cubicBezTo>
                        <a:pt x="112" y="40"/>
                        <a:pt x="116" y="39"/>
                        <a:pt x="120" y="39"/>
                      </a:cubicBezTo>
                      <a:cubicBezTo>
                        <a:pt x="129" y="37"/>
                        <a:pt x="137" y="35"/>
                        <a:pt x="144" y="32"/>
                      </a:cubicBezTo>
                      <a:cubicBezTo>
                        <a:pt x="151" y="29"/>
                        <a:pt x="159" y="23"/>
                        <a:pt x="166" y="17"/>
                      </a:cubicBezTo>
                      <a:cubicBezTo>
                        <a:pt x="170" y="13"/>
                        <a:pt x="175" y="8"/>
                        <a:pt x="180" y="3"/>
                      </a:cubicBezTo>
                      <a:cubicBezTo>
                        <a:pt x="180" y="0"/>
                        <a:pt x="180" y="0"/>
                        <a:pt x="180" y="0"/>
                      </a:cubicBezTo>
                      <a:cubicBezTo>
                        <a:pt x="174" y="7"/>
                        <a:pt x="169" y="12"/>
                        <a:pt x="164" y="16"/>
                      </a:cubicBezTo>
                    </a:path>
                  </a:pathLst>
                </a:custGeom>
                <a:solidFill>
                  <a:srgbClr val="A0AC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3" name="Freeform 51"/>
                <p:cNvSpPr>
                  <a:spLocks/>
                </p:cNvSpPr>
                <p:nvPr/>
              </p:nvSpPr>
              <p:spPr bwMode="auto">
                <a:xfrm>
                  <a:off x="-663" y="1003"/>
                  <a:ext cx="258" cy="218"/>
                </a:xfrm>
                <a:custGeom>
                  <a:avLst/>
                  <a:gdLst>
                    <a:gd name="T0" fmla="*/ 0 w 109"/>
                    <a:gd name="T1" fmla="*/ 0 h 92"/>
                    <a:gd name="T2" fmla="*/ 38 w 109"/>
                    <a:gd name="T3" fmla="*/ 61 h 92"/>
                    <a:gd name="T4" fmla="*/ 75 w 109"/>
                    <a:gd name="T5" fmla="*/ 83 h 92"/>
                    <a:gd name="T6" fmla="*/ 109 w 109"/>
                    <a:gd name="T7" fmla="*/ 90 h 92"/>
                    <a:gd name="T8" fmla="*/ 109 w 109"/>
                    <a:gd name="T9" fmla="*/ 92 h 92"/>
                    <a:gd name="T10" fmla="*/ 75 w 109"/>
                    <a:gd name="T11" fmla="*/ 85 h 92"/>
                    <a:gd name="T12" fmla="*/ 38 w 109"/>
                    <a:gd name="T13" fmla="*/ 66 h 92"/>
                    <a:gd name="T14" fmla="*/ 0 w 109"/>
                    <a:gd name="T15" fmla="*/ 12 h 92"/>
                    <a:gd name="T16" fmla="*/ 0 w 109"/>
                    <a:gd name="T17" fmla="*/ 0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9" h="92">
                      <a:moveTo>
                        <a:pt x="0" y="0"/>
                      </a:moveTo>
                      <a:cubicBezTo>
                        <a:pt x="0" y="0"/>
                        <a:pt x="33" y="51"/>
                        <a:pt x="38" y="61"/>
                      </a:cubicBezTo>
                      <a:cubicBezTo>
                        <a:pt x="44" y="70"/>
                        <a:pt x="51" y="78"/>
                        <a:pt x="75" y="83"/>
                      </a:cubicBezTo>
                      <a:cubicBezTo>
                        <a:pt x="99" y="88"/>
                        <a:pt x="109" y="90"/>
                        <a:pt x="109" y="90"/>
                      </a:cubicBezTo>
                      <a:cubicBezTo>
                        <a:pt x="109" y="92"/>
                        <a:pt x="109" y="92"/>
                        <a:pt x="109" y="92"/>
                      </a:cubicBezTo>
                      <a:cubicBezTo>
                        <a:pt x="109" y="92"/>
                        <a:pt x="94" y="89"/>
                        <a:pt x="75" y="85"/>
                      </a:cubicBezTo>
                      <a:cubicBezTo>
                        <a:pt x="55" y="80"/>
                        <a:pt x="47" y="79"/>
                        <a:pt x="38" y="66"/>
                      </a:cubicBezTo>
                      <a:cubicBezTo>
                        <a:pt x="31" y="56"/>
                        <a:pt x="0" y="12"/>
                        <a:pt x="0" y="12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0AC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4" name="Freeform 52"/>
                <p:cNvSpPr>
                  <a:spLocks/>
                </p:cNvSpPr>
                <p:nvPr/>
              </p:nvSpPr>
              <p:spPr bwMode="auto">
                <a:xfrm>
                  <a:off x="-663" y="1143"/>
                  <a:ext cx="258" cy="149"/>
                </a:xfrm>
                <a:custGeom>
                  <a:avLst/>
                  <a:gdLst>
                    <a:gd name="T0" fmla="*/ 0 w 109"/>
                    <a:gd name="T1" fmla="*/ 0 h 63"/>
                    <a:gd name="T2" fmla="*/ 38 w 109"/>
                    <a:gd name="T3" fmla="*/ 39 h 63"/>
                    <a:gd name="T4" fmla="*/ 75 w 109"/>
                    <a:gd name="T5" fmla="*/ 55 h 63"/>
                    <a:gd name="T6" fmla="*/ 109 w 109"/>
                    <a:gd name="T7" fmla="*/ 61 h 63"/>
                    <a:gd name="T8" fmla="*/ 109 w 109"/>
                    <a:gd name="T9" fmla="*/ 63 h 63"/>
                    <a:gd name="T10" fmla="*/ 75 w 109"/>
                    <a:gd name="T11" fmla="*/ 57 h 63"/>
                    <a:gd name="T12" fmla="*/ 38 w 109"/>
                    <a:gd name="T13" fmla="*/ 44 h 63"/>
                    <a:gd name="T14" fmla="*/ 0 w 109"/>
                    <a:gd name="T15" fmla="*/ 9 h 63"/>
                    <a:gd name="T16" fmla="*/ 0 w 109"/>
                    <a:gd name="T17" fmla="*/ 0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9" h="63">
                      <a:moveTo>
                        <a:pt x="0" y="0"/>
                      </a:moveTo>
                      <a:cubicBezTo>
                        <a:pt x="0" y="0"/>
                        <a:pt x="30" y="31"/>
                        <a:pt x="38" y="39"/>
                      </a:cubicBezTo>
                      <a:cubicBezTo>
                        <a:pt x="47" y="49"/>
                        <a:pt x="59" y="52"/>
                        <a:pt x="75" y="55"/>
                      </a:cubicBezTo>
                      <a:cubicBezTo>
                        <a:pt x="90" y="58"/>
                        <a:pt x="109" y="61"/>
                        <a:pt x="109" y="61"/>
                      </a:cubicBezTo>
                      <a:cubicBezTo>
                        <a:pt x="109" y="63"/>
                        <a:pt x="109" y="63"/>
                        <a:pt x="109" y="63"/>
                      </a:cubicBezTo>
                      <a:cubicBezTo>
                        <a:pt x="109" y="63"/>
                        <a:pt x="91" y="60"/>
                        <a:pt x="75" y="57"/>
                      </a:cubicBezTo>
                      <a:cubicBezTo>
                        <a:pt x="59" y="54"/>
                        <a:pt x="47" y="53"/>
                        <a:pt x="38" y="44"/>
                      </a:cubicBezTo>
                      <a:cubicBezTo>
                        <a:pt x="30" y="37"/>
                        <a:pt x="0" y="9"/>
                        <a:pt x="0" y="9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0AC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5" name="Freeform 53"/>
                <p:cNvSpPr>
                  <a:spLocks/>
                </p:cNvSpPr>
                <p:nvPr/>
              </p:nvSpPr>
              <p:spPr bwMode="auto">
                <a:xfrm>
                  <a:off x="-663" y="1176"/>
                  <a:ext cx="258" cy="132"/>
                </a:xfrm>
                <a:custGeom>
                  <a:avLst/>
                  <a:gdLst>
                    <a:gd name="T0" fmla="*/ 0 w 109"/>
                    <a:gd name="T1" fmla="*/ 0 h 56"/>
                    <a:gd name="T2" fmla="*/ 38 w 109"/>
                    <a:gd name="T3" fmla="*/ 35 h 56"/>
                    <a:gd name="T4" fmla="*/ 75 w 109"/>
                    <a:gd name="T5" fmla="*/ 49 h 56"/>
                    <a:gd name="T6" fmla="*/ 109 w 109"/>
                    <a:gd name="T7" fmla="*/ 55 h 56"/>
                    <a:gd name="T8" fmla="*/ 109 w 109"/>
                    <a:gd name="T9" fmla="*/ 56 h 56"/>
                    <a:gd name="T10" fmla="*/ 75 w 109"/>
                    <a:gd name="T11" fmla="*/ 51 h 56"/>
                    <a:gd name="T12" fmla="*/ 38 w 109"/>
                    <a:gd name="T13" fmla="*/ 39 h 56"/>
                    <a:gd name="T14" fmla="*/ 0 w 109"/>
                    <a:gd name="T15" fmla="*/ 8 h 56"/>
                    <a:gd name="T16" fmla="*/ 0 w 109"/>
                    <a:gd name="T17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9" h="56">
                      <a:moveTo>
                        <a:pt x="0" y="0"/>
                      </a:moveTo>
                      <a:cubicBezTo>
                        <a:pt x="0" y="0"/>
                        <a:pt x="28" y="26"/>
                        <a:pt x="38" y="35"/>
                      </a:cubicBezTo>
                      <a:cubicBezTo>
                        <a:pt x="47" y="43"/>
                        <a:pt x="55" y="45"/>
                        <a:pt x="75" y="49"/>
                      </a:cubicBezTo>
                      <a:cubicBezTo>
                        <a:pt x="95" y="52"/>
                        <a:pt x="109" y="55"/>
                        <a:pt x="109" y="55"/>
                      </a:cubicBezTo>
                      <a:cubicBezTo>
                        <a:pt x="109" y="56"/>
                        <a:pt x="109" y="56"/>
                        <a:pt x="109" y="56"/>
                      </a:cubicBezTo>
                      <a:cubicBezTo>
                        <a:pt x="109" y="56"/>
                        <a:pt x="91" y="53"/>
                        <a:pt x="75" y="51"/>
                      </a:cubicBezTo>
                      <a:cubicBezTo>
                        <a:pt x="58" y="48"/>
                        <a:pt x="48" y="47"/>
                        <a:pt x="38" y="39"/>
                      </a:cubicBezTo>
                      <a:cubicBezTo>
                        <a:pt x="27" y="30"/>
                        <a:pt x="0" y="8"/>
                        <a:pt x="0" y="8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0AC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6" name="Freeform 54"/>
                <p:cNvSpPr>
                  <a:spLocks/>
                </p:cNvSpPr>
                <p:nvPr/>
              </p:nvSpPr>
              <p:spPr bwMode="auto">
                <a:xfrm>
                  <a:off x="-663" y="1209"/>
                  <a:ext cx="258" cy="118"/>
                </a:xfrm>
                <a:custGeom>
                  <a:avLst/>
                  <a:gdLst>
                    <a:gd name="T0" fmla="*/ 0 w 109"/>
                    <a:gd name="T1" fmla="*/ 0 h 50"/>
                    <a:gd name="T2" fmla="*/ 38 w 109"/>
                    <a:gd name="T3" fmla="*/ 30 h 50"/>
                    <a:gd name="T4" fmla="*/ 75 w 109"/>
                    <a:gd name="T5" fmla="*/ 43 h 50"/>
                    <a:gd name="T6" fmla="*/ 109 w 109"/>
                    <a:gd name="T7" fmla="*/ 48 h 50"/>
                    <a:gd name="T8" fmla="*/ 109 w 109"/>
                    <a:gd name="T9" fmla="*/ 50 h 50"/>
                    <a:gd name="T10" fmla="*/ 75 w 109"/>
                    <a:gd name="T11" fmla="*/ 45 h 50"/>
                    <a:gd name="T12" fmla="*/ 38 w 109"/>
                    <a:gd name="T13" fmla="*/ 35 h 50"/>
                    <a:gd name="T14" fmla="*/ 0 w 109"/>
                    <a:gd name="T15" fmla="*/ 8 h 50"/>
                    <a:gd name="T16" fmla="*/ 0 w 109"/>
                    <a:gd name="T17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9" h="50">
                      <a:moveTo>
                        <a:pt x="0" y="0"/>
                      </a:moveTo>
                      <a:cubicBezTo>
                        <a:pt x="0" y="0"/>
                        <a:pt x="32" y="26"/>
                        <a:pt x="38" y="30"/>
                      </a:cubicBezTo>
                      <a:cubicBezTo>
                        <a:pt x="44" y="35"/>
                        <a:pt x="52" y="40"/>
                        <a:pt x="75" y="43"/>
                      </a:cubicBezTo>
                      <a:cubicBezTo>
                        <a:pt x="98" y="46"/>
                        <a:pt x="109" y="48"/>
                        <a:pt x="109" y="48"/>
                      </a:cubicBezTo>
                      <a:cubicBezTo>
                        <a:pt x="109" y="50"/>
                        <a:pt x="109" y="50"/>
                        <a:pt x="109" y="50"/>
                      </a:cubicBezTo>
                      <a:cubicBezTo>
                        <a:pt x="109" y="50"/>
                        <a:pt x="89" y="47"/>
                        <a:pt x="75" y="45"/>
                      </a:cubicBezTo>
                      <a:cubicBezTo>
                        <a:pt x="61" y="44"/>
                        <a:pt x="51" y="43"/>
                        <a:pt x="38" y="35"/>
                      </a:cubicBezTo>
                      <a:cubicBezTo>
                        <a:pt x="26" y="27"/>
                        <a:pt x="0" y="8"/>
                        <a:pt x="0" y="8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0AC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7" name="Freeform 55"/>
                <p:cNvSpPr>
                  <a:spLocks/>
                </p:cNvSpPr>
                <p:nvPr/>
              </p:nvSpPr>
              <p:spPr bwMode="auto">
                <a:xfrm>
                  <a:off x="-663" y="1244"/>
                  <a:ext cx="258" cy="100"/>
                </a:xfrm>
                <a:custGeom>
                  <a:avLst/>
                  <a:gdLst>
                    <a:gd name="T0" fmla="*/ 0 w 109"/>
                    <a:gd name="T1" fmla="*/ 0 h 42"/>
                    <a:gd name="T2" fmla="*/ 38 w 109"/>
                    <a:gd name="T3" fmla="*/ 24 h 42"/>
                    <a:gd name="T4" fmla="*/ 75 w 109"/>
                    <a:gd name="T5" fmla="*/ 36 h 42"/>
                    <a:gd name="T6" fmla="*/ 109 w 109"/>
                    <a:gd name="T7" fmla="*/ 41 h 42"/>
                    <a:gd name="T8" fmla="*/ 109 w 109"/>
                    <a:gd name="T9" fmla="*/ 42 h 42"/>
                    <a:gd name="T10" fmla="*/ 75 w 109"/>
                    <a:gd name="T11" fmla="*/ 39 h 42"/>
                    <a:gd name="T12" fmla="*/ 38 w 109"/>
                    <a:gd name="T13" fmla="*/ 29 h 42"/>
                    <a:gd name="T14" fmla="*/ 0 w 109"/>
                    <a:gd name="T15" fmla="*/ 7 h 42"/>
                    <a:gd name="T16" fmla="*/ 0 w 109"/>
                    <a:gd name="T17" fmla="*/ 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9" h="42">
                      <a:moveTo>
                        <a:pt x="0" y="0"/>
                      </a:moveTo>
                      <a:cubicBezTo>
                        <a:pt x="0" y="0"/>
                        <a:pt x="32" y="21"/>
                        <a:pt x="38" y="24"/>
                      </a:cubicBezTo>
                      <a:cubicBezTo>
                        <a:pt x="44" y="28"/>
                        <a:pt x="52" y="33"/>
                        <a:pt x="75" y="36"/>
                      </a:cubicBezTo>
                      <a:cubicBezTo>
                        <a:pt x="98" y="39"/>
                        <a:pt x="109" y="41"/>
                        <a:pt x="109" y="41"/>
                      </a:cubicBezTo>
                      <a:cubicBezTo>
                        <a:pt x="109" y="42"/>
                        <a:pt x="109" y="42"/>
                        <a:pt x="109" y="42"/>
                      </a:cubicBezTo>
                      <a:cubicBezTo>
                        <a:pt x="109" y="42"/>
                        <a:pt x="90" y="40"/>
                        <a:pt x="75" y="39"/>
                      </a:cubicBezTo>
                      <a:cubicBezTo>
                        <a:pt x="60" y="37"/>
                        <a:pt x="49" y="35"/>
                        <a:pt x="38" y="29"/>
                      </a:cubicBezTo>
                      <a:cubicBezTo>
                        <a:pt x="27" y="22"/>
                        <a:pt x="0" y="7"/>
                        <a:pt x="0" y="7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0AC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8" name="Freeform 56"/>
                <p:cNvSpPr>
                  <a:spLocks/>
                </p:cNvSpPr>
                <p:nvPr/>
              </p:nvSpPr>
              <p:spPr bwMode="auto">
                <a:xfrm>
                  <a:off x="-663" y="1278"/>
                  <a:ext cx="258" cy="85"/>
                </a:xfrm>
                <a:custGeom>
                  <a:avLst/>
                  <a:gdLst>
                    <a:gd name="T0" fmla="*/ 0 w 109"/>
                    <a:gd name="T1" fmla="*/ 0 h 36"/>
                    <a:gd name="T2" fmla="*/ 38 w 109"/>
                    <a:gd name="T3" fmla="*/ 20 h 36"/>
                    <a:gd name="T4" fmla="*/ 75 w 109"/>
                    <a:gd name="T5" fmla="*/ 30 h 36"/>
                    <a:gd name="T6" fmla="*/ 109 w 109"/>
                    <a:gd name="T7" fmla="*/ 34 h 36"/>
                    <a:gd name="T8" fmla="*/ 109 w 109"/>
                    <a:gd name="T9" fmla="*/ 36 h 36"/>
                    <a:gd name="T10" fmla="*/ 75 w 109"/>
                    <a:gd name="T11" fmla="*/ 32 h 36"/>
                    <a:gd name="T12" fmla="*/ 38 w 109"/>
                    <a:gd name="T13" fmla="*/ 24 h 36"/>
                    <a:gd name="T14" fmla="*/ 0 w 109"/>
                    <a:gd name="T15" fmla="*/ 7 h 36"/>
                    <a:gd name="T16" fmla="*/ 0 w 109"/>
                    <a:gd name="T1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9" h="36">
                      <a:moveTo>
                        <a:pt x="0" y="0"/>
                      </a:moveTo>
                      <a:cubicBezTo>
                        <a:pt x="0" y="0"/>
                        <a:pt x="29" y="15"/>
                        <a:pt x="38" y="20"/>
                      </a:cubicBezTo>
                      <a:cubicBezTo>
                        <a:pt x="49" y="26"/>
                        <a:pt x="58" y="28"/>
                        <a:pt x="75" y="30"/>
                      </a:cubicBezTo>
                      <a:cubicBezTo>
                        <a:pt x="91" y="32"/>
                        <a:pt x="109" y="34"/>
                        <a:pt x="109" y="34"/>
                      </a:cubicBezTo>
                      <a:cubicBezTo>
                        <a:pt x="109" y="36"/>
                        <a:pt x="109" y="36"/>
                        <a:pt x="109" y="36"/>
                      </a:cubicBezTo>
                      <a:cubicBezTo>
                        <a:pt x="109" y="36"/>
                        <a:pt x="93" y="34"/>
                        <a:pt x="75" y="32"/>
                      </a:cubicBezTo>
                      <a:cubicBezTo>
                        <a:pt x="57" y="31"/>
                        <a:pt x="51" y="30"/>
                        <a:pt x="38" y="24"/>
                      </a:cubicBezTo>
                      <a:cubicBezTo>
                        <a:pt x="27" y="19"/>
                        <a:pt x="0" y="7"/>
                        <a:pt x="0" y="7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0AC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9" name="Freeform 57"/>
                <p:cNvSpPr>
                  <a:spLocks/>
                </p:cNvSpPr>
                <p:nvPr/>
              </p:nvSpPr>
              <p:spPr bwMode="auto">
                <a:xfrm>
                  <a:off x="-663" y="1311"/>
                  <a:ext cx="258" cy="68"/>
                </a:xfrm>
                <a:custGeom>
                  <a:avLst/>
                  <a:gdLst>
                    <a:gd name="T0" fmla="*/ 0 w 109"/>
                    <a:gd name="T1" fmla="*/ 0 h 29"/>
                    <a:gd name="T2" fmla="*/ 38 w 109"/>
                    <a:gd name="T3" fmla="*/ 16 h 29"/>
                    <a:gd name="T4" fmla="*/ 75 w 109"/>
                    <a:gd name="T5" fmla="*/ 24 h 29"/>
                    <a:gd name="T6" fmla="*/ 109 w 109"/>
                    <a:gd name="T7" fmla="*/ 27 h 29"/>
                    <a:gd name="T8" fmla="*/ 109 w 109"/>
                    <a:gd name="T9" fmla="*/ 29 h 29"/>
                    <a:gd name="T10" fmla="*/ 75 w 109"/>
                    <a:gd name="T11" fmla="*/ 26 h 29"/>
                    <a:gd name="T12" fmla="*/ 38 w 109"/>
                    <a:gd name="T13" fmla="*/ 20 h 29"/>
                    <a:gd name="T14" fmla="*/ 0 w 109"/>
                    <a:gd name="T15" fmla="*/ 7 h 29"/>
                    <a:gd name="T16" fmla="*/ 0 w 109"/>
                    <a:gd name="T17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9" h="29">
                      <a:moveTo>
                        <a:pt x="0" y="0"/>
                      </a:moveTo>
                      <a:cubicBezTo>
                        <a:pt x="0" y="0"/>
                        <a:pt x="23" y="10"/>
                        <a:pt x="38" y="16"/>
                      </a:cubicBezTo>
                      <a:cubicBezTo>
                        <a:pt x="54" y="22"/>
                        <a:pt x="66" y="23"/>
                        <a:pt x="75" y="24"/>
                      </a:cubicBezTo>
                      <a:cubicBezTo>
                        <a:pt x="79" y="24"/>
                        <a:pt x="109" y="27"/>
                        <a:pt x="109" y="27"/>
                      </a:cubicBezTo>
                      <a:cubicBezTo>
                        <a:pt x="109" y="29"/>
                        <a:pt x="109" y="29"/>
                        <a:pt x="109" y="29"/>
                      </a:cubicBezTo>
                      <a:cubicBezTo>
                        <a:pt x="109" y="29"/>
                        <a:pt x="91" y="28"/>
                        <a:pt x="75" y="26"/>
                      </a:cubicBezTo>
                      <a:cubicBezTo>
                        <a:pt x="59" y="25"/>
                        <a:pt x="52" y="24"/>
                        <a:pt x="38" y="20"/>
                      </a:cubicBezTo>
                      <a:cubicBezTo>
                        <a:pt x="25" y="15"/>
                        <a:pt x="0" y="7"/>
                        <a:pt x="0" y="7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0AC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0" name="Freeform 58"/>
                <p:cNvSpPr>
                  <a:spLocks/>
                </p:cNvSpPr>
                <p:nvPr/>
              </p:nvSpPr>
              <p:spPr bwMode="auto">
                <a:xfrm>
                  <a:off x="-663" y="1346"/>
                  <a:ext cx="258" cy="52"/>
                </a:xfrm>
                <a:custGeom>
                  <a:avLst/>
                  <a:gdLst>
                    <a:gd name="T0" fmla="*/ 0 w 109"/>
                    <a:gd name="T1" fmla="*/ 0 h 22"/>
                    <a:gd name="T2" fmla="*/ 38 w 109"/>
                    <a:gd name="T3" fmla="*/ 11 h 22"/>
                    <a:gd name="T4" fmla="*/ 75 w 109"/>
                    <a:gd name="T5" fmla="*/ 17 h 22"/>
                    <a:gd name="T6" fmla="*/ 109 w 109"/>
                    <a:gd name="T7" fmla="*/ 20 h 22"/>
                    <a:gd name="T8" fmla="*/ 109 w 109"/>
                    <a:gd name="T9" fmla="*/ 22 h 22"/>
                    <a:gd name="T10" fmla="*/ 75 w 109"/>
                    <a:gd name="T11" fmla="*/ 19 h 22"/>
                    <a:gd name="T12" fmla="*/ 38 w 109"/>
                    <a:gd name="T13" fmla="*/ 15 h 22"/>
                    <a:gd name="T14" fmla="*/ 0 w 109"/>
                    <a:gd name="T15" fmla="*/ 6 h 22"/>
                    <a:gd name="T16" fmla="*/ 0 w 109"/>
                    <a:gd name="T17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9" h="22">
                      <a:moveTo>
                        <a:pt x="0" y="0"/>
                      </a:moveTo>
                      <a:cubicBezTo>
                        <a:pt x="0" y="0"/>
                        <a:pt x="23" y="7"/>
                        <a:pt x="38" y="11"/>
                      </a:cubicBezTo>
                      <a:cubicBezTo>
                        <a:pt x="54" y="15"/>
                        <a:pt x="68" y="17"/>
                        <a:pt x="75" y="17"/>
                      </a:cubicBezTo>
                      <a:cubicBezTo>
                        <a:pt x="82" y="18"/>
                        <a:pt x="109" y="20"/>
                        <a:pt x="109" y="20"/>
                      </a:cubicBezTo>
                      <a:cubicBezTo>
                        <a:pt x="109" y="22"/>
                        <a:pt x="109" y="22"/>
                        <a:pt x="109" y="22"/>
                      </a:cubicBezTo>
                      <a:cubicBezTo>
                        <a:pt x="109" y="22"/>
                        <a:pt x="94" y="21"/>
                        <a:pt x="75" y="19"/>
                      </a:cubicBezTo>
                      <a:cubicBezTo>
                        <a:pt x="60" y="18"/>
                        <a:pt x="47" y="17"/>
                        <a:pt x="38" y="15"/>
                      </a:cubicBezTo>
                      <a:cubicBezTo>
                        <a:pt x="28" y="13"/>
                        <a:pt x="0" y="6"/>
                        <a:pt x="0" y="6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0AC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1" name="Freeform 59"/>
                <p:cNvSpPr>
                  <a:spLocks/>
                </p:cNvSpPr>
                <p:nvPr/>
              </p:nvSpPr>
              <p:spPr bwMode="auto">
                <a:xfrm>
                  <a:off x="-663" y="1381"/>
                  <a:ext cx="258" cy="34"/>
                </a:xfrm>
                <a:custGeom>
                  <a:avLst/>
                  <a:gdLst>
                    <a:gd name="T0" fmla="*/ 0 w 109"/>
                    <a:gd name="T1" fmla="*/ 0 h 14"/>
                    <a:gd name="T2" fmla="*/ 38 w 109"/>
                    <a:gd name="T3" fmla="*/ 6 h 14"/>
                    <a:gd name="T4" fmla="*/ 75 w 109"/>
                    <a:gd name="T5" fmla="*/ 10 h 14"/>
                    <a:gd name="T6" fmla="*/ 109 w 109"/>
                    <a:gd name="T7" fmla="*/ 12 h 14"/>
                    <a:gd name="T8" fmla="*/ 109 w 109"/>
                    <a:gd name="T9" fmla="*/ 14 h 14"/>
                    <a:gd name="T10" fmla="*/ 75 w 109"/>
                    <a:gd name="T11" fmla="*/ 12 h 14"/>
                    <a:gd name="T12" fmla="*/ 38 w 109"/>
                    <a:gd name="T13" fmla="*/ 10 h 14"/>
                    <a:gd name="T14" fmla="*/ 0 w 109"/>
                    <a:gd name="T15" fmla="*/ 5 h 14"/>
                    <a:gd name="T16" fmla="*/ 0 w 109"/>
                    <a:gd name="T17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9" h="14">
                      <a:moveTo>
                        <a:pt x="0" y="0"/>
                      </a:moveTo>
                      <a:cubicBezTo>
                        <a:pt x="0" y="0"/>
                        <a:pt x="19" y="3"/>
                        <a:pt x="38" y="6"/>
                      </a:cubicBezTo>
                      <a:cubicBezTo>
                        <a:pt x="53" y="8"/>
                        <a:pt x="73" y="10"/>
                        <a:pt x="75" y="10"/>
                      </a:cubicBezTo>
                      <a:cubicBezTo>
                        <a:pt x="77" y="10"/>
                        <a:pt x="109" y="12"/>
                        <a:pt x="109" y="12"/>
                      </a:cubicBezTo>
                      <a:cubicBezTo>
                        <a:pt x="109" y="14"/>
                        <a:pt x="109" y="14"/>
                        <a:pt x="109" y="14"/>
                      </a:cubicBezTo>
                      <a:cubicBezTo>
                        <a:pt x="109" y="14"/>
                        <a:pt x="89" y="13"/>
                        <a:pt x="75" y="12"/>
                      </a:cubicBezTo>
                      <a:cubicBezTo>
                        <a:pt x="61" y="11"/>
                        <a:pt x="46" y="11"/>
                        <a:pt x="38" y="10"/>
                      </a:cubicBezTo>
                      <a:cubicBezTo>
                        <a:pt x="20" y="8"/>
                        <a:pt x="0" y="5"/>
                        <a:pt x="0" y="5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0AC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2" name="Freeform 60"/>
                <p:cNvSpPr>
                  <a:spLocks/>
                </p:cNvSpPr>
                <p:nvPr/>
              </p:nvSpPr>
              <p:spPr bwMode="auto">
                <a:xfrm>
                  <a:off x="-663" y="1415"/>
                  <a:ext cx="258" cy="14"/>
                </a:xfrm>
                <a:custGeom>
                  <a:avLst/>
                  <a:gdLst>
                    <a:gd name="T0" fmla="*/ 0 w 109"/>
                    <a:gd name="T1" fmla="*/ 0 h 6"/>
                    <a:gd name="T2" fmla="*/ 38 w 109"/>
                    <a:gd name="T3" fmla="*/ 2 h 6"/>
                    <a:gd name="T4" fmla="*/ 109 w 109"/>
                    <a:gd name="T5" fmla="*/ 4 h 6"/>
                    <a:gd name="T6" fmla="*/ 109 w 109"/>
                    <a:gd name="T7" fmla="*/ 6 h 6"/>
                    <a:gd name="T8" fmla="*/ 0 w 109"/>
                    <a:gd name="T9" fmla="*/ 6 h 6"/>
                    <a:gd name="T10" fmla="*/ 0 w 109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9" h="6">
                      <a:moveTo>
                        <a:pt x="0" y="0"/>
                      </a:moveTo>
                      <a:cubicBezTo>
                        <a:pt x="0" y="0"/>
                        <a:pt x="29" y="2"/>
                        <a:pt x="38" y="2"/>
                      </a:cubicBezTo>
                      <a:cubicBezTo>
                        <a:pt x="47" y="2"/>
                        <a:pt x="109" y="4"/>
                        <a:pt x="109" y="4"/>
                      </a:cubicBezTo>
                      <a:cubicBezTo>
                        <a:pt x="109" y="6"/>
                        <a:pt x="109" y="6"/>
                        <a:pt x="109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0AC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3" name="Freeform 61"/>
                <p:cNvSpPr>
                  <a:spLocks/>
                </p:cNvSpPr>
                <p:nvPr/>
              </p:nvSpPr>
              <p:spPr bwMode="auto">
                <a:xfrm>
                  <a:off x="-663" y="1039"/>
                  <a:ext cx="258" cy="198"/>
                </a:xfrm>
                <a:custGeom>
                  <a:avLst/>
                  <a:gdLst>
                    <a:gd name="T0" fmla="*/ 75 w 109"/>
                    <a:gd name="T1" fmla="*/ 76 h 84"/>
                    <a:gd name="T2" fmla="*/ 38 w 109"/>
                    <a:gd name="T3" fmla="*/ 55 h 84"/>
                    <a:gd name="T4" fmla="*/ 0 w 109"/>
                    <a:gd name="T5" fmla="*/ 0 h 84"/>
                    <a:gd name="T6" fmla="*/ 0 w 109"/>
                    <a:gd name="T7" fmla="*/ 11 h 84"/>
                    <a:gd name="T8" fmla="*/ 38 w 109"/>
                    <a:gd name="T9" fmla="*/ 60 h 84"/>
                    <a:gd name="T10" fmla="*/ 75 w 109"/>
                    <a:gd name="T11" fmla="*/ 77 h 84"/>
                    <a:gd name="T12" fmla="*/ 109 w 109"/>
                    <a:gd name="T13" fmla="*/ 84 h 84"/>
                    <a:gd name="T14" fmla="*/ 109 w 109"/>
                    <a:gd name="T15" fmla="*/ 83 h 84"/>
                    <a:gd name="T16" fmla="*/ 75 w 109"/>
                    <a:gd name="T17" fmla="*/ 76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9" h="84">
                      <a:moveTo>
                        <a:pt x="75" y="76"/>
                      </a:moveTo>
                      <a:cubicBezTo>
                        <a:pt x="48" y="70"/>
                        <a:pt x="43" y="61"/>
                        <a:pt x="38" y="55"/>
                      </a:cubicBezTo>
                      <a:cubicBezTo>
                        <a:pt x="34" y="49"/>
                        <a:pt x="0" y="0"/>
                        <a:pt x="0" y="0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2" y="13"/>
                        <a:pt x="30" y="50"/>
                        <a:pt x="38" y="60"/>
                      </a:cubicBezTo>
                      <a:cubicBezTo>
                        <a:pt x="47" y="72"/>
                        <a:pt x="61" y="74"/>
                        <a:pt x="75" y="77"/>
                      </a:cubicBezTo>
                      <a:cubicBezTo>
                        <a:pt x="88" y="80"/>
                        <a:pt x="109" y="84"/>
                        <a:pt x="109" y="84"/>
                      </a:cubicBezTo>
                      <a:cubicBezTo>
                        <a:pt x="109" y="83"/>
                        <a:pt x="109" y="83"/>
                        <a:pt x="109" y="83"/>
                      </a:cubicBezTo>
                      <a:cubicBezTo>
                        <a:pt x="109" y="83"/>
                        <a:pt x="82" y="77"/>
                        <a:pt x="75" y="76"/>
                      </a:cubicBezTo>
                    </a:path>
                  </a:pathLst>
                </a:custGeom>
                <a:solidFill>
                  <a:srgbClr val="A0AC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4" name="Freeform 62"/>
                <p:cNvSpPr>
                  <a:spLocks/>
                </p:cNvSpPr>
                <p:nvPr/>
              </p:nvSpPr>
              <p:spPr bwMode="auto">
                <a:xfrm>
                  <a:off x="-663" y="1072"/>
                  <a:ext cx="258" cy="184"/>
                </a:xfrm>
                <a:custGeom>
                  <a:avLst/>
                  <a:gdLst>
                    <a:gd name="T0" fmla="*/ 75 w 109"/>
                    <a:gd name="T1" fmla="*/ 70 h 78"/>
                    <a:gd name="T2" fmla="*/ 38 w 109"/>
                    <a:gd name="T3" fmla="*/ 50 h 78"/>
                    <a:gd name="T4" fmla="*/ 0 w 109"/>
                    <a:gd name="T5" fmla="*/ 0 h 78"/>
                    <a:gd name="T6" fmla="*/ 0 w 109"/>
                    <a:gd name="T7" fmla="*/ 11 h 78"/>
                    <a:gd name="T8" fmla="*/ 38 w 109"/>
                    <a:gd name="T9" fmla="*/ 55 h 78"/>
                    <a:gd name="T10" fmla="*/ 75 w 109"/>
                    <a:gd name="T11" fmla="*/ 71 h 78"/>
                    <a:gd name="T12" fmla="*/ 109 w 109"/>
                    <a:gd name="T13" fmla="*/ 78 h 78"/>
                    <a:gd name="T14" fmla="*/ 109 w 109"/>
                    <a:gd name="T15" fmla="*/ 76 h 78"/>
                    <a:gd name="T16" fmla="*/ 75 w 109"/>
                    <a:gd name="T17" fmla="*/ 70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9" h="78">
                      <a:moveTo>
                        <a:pt x="75" y="70"/>
                      </a:moveTo>
                      <a:cubicBezTo>
                        <a:pt x="53" y="65"/>
                        <a:pt x="44" y="58"/>
                        <a:pt x="38" y="50"/>
                      </a:cubicBezTo>
                      <a:cubicBezTo>
                        <a:pt x="32" y="42"/>
                        <a:pt x="0" y="0"/>
                        <a:pt x="0" y="0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2" y="12"/>
                        <a:pt x="30" y="47"/>
                        <a:pt x="38" y="55"/>
                      </a:cubicBezTo>
                      <a:cubicBezTo>
                        <a:pt x="47" y="66"/>
                        <a:pt x="60" y="68"/>
                        <a:pt x="75" y="71"/>
                      </a:cubicBezTo>
                      <a:cubicBezTo>
                        <a:pt x="90" y="74"/>
                        <a:pt x="109" y="78"/>
                        <a:pt x="109" y="78"/>
                      </a:cubicBezTo>
                      <a:cubicBezTo>
                        <a:pt x="109" y="76"/>
                        <a:pt x="109" y="76"/>
                        <a:pt x="109" y="76"/>
                      </a:cubicBezTo>
                      <a:cubicBezTo>
                        <a:pt x="109" y="76"/>
                        <a:pt x="87" y="72"/>
                        <a:pt x="75" y="70"/>
                      </a:cubicBezTo>
                    </a:path>
                  </a:pathLst>
                </a:custGeom>
                <a:solidFill>
                  <a:srgbClr val="A0AC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5" name="Freeform 63"/>
                <p:cNvSpPr>
                  <a:spLocks/>
                </p:cNvSpPr>
                <p:nvPr/>
              </p:nvSpPr>
              <p:spPr bwMode="auto">
                <a:xfrm>
                  <a:off x="-663" y="1107"/>
                  <a:ext cx="258" cy="166"/>
                </a:xfrm>
                <a:custGeom>
                  <a:avLst/>
                  <a:gdLst>
                    <a:gd name="T0" fmla="*/ 75 w 109"/>
                    <a:gd name="T1" fmla="*/ 63 h 70"/>
                    <a:gd name="T2" fmla="*/ 38 w 109"/>
                    <a:gd name="T3" fmla="*/ 44 h 70"/>
                    <a:gd name="T4" fmla="*/ 0 w 109"/>
                    <a:gd name="T5" fmla="*/ 0 h 70"/>
                    <a:gd name="T6" fmla="*/ 0 w 109"/>
                    <a:gd name="T7" fmla="*/ 10 h 70"/>
                    <a:gd name="T8" fmla="*/ 38 w 109"/>
                    <a:gd name="T9" fmla="*/ 49 h 70"/>
                    <a:gd name="T10" fmla="*/ 75 w 109"/>
                    <a:gd name="T11" fmla="*/ 64 h 70"/>
                    <a:gd name="T12" fmla="*/ 109 w 109"/>
                    <a:gd name="T13" fmla="*/ 70 h 70"/>
                    <a:gd name="T14" fmla="*/ 109 w 109"/>
                    <a:gd name="T15" fmla="*/ 69 h 70"/>
                    <a:gd name="T16" fmla="*/ 75 w 109"/>
                    <a:gd name="T17" fmla="*/ 63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9" h="70">
                      <a:moveTo>
                        <a:pt x="75" y="63"/>
                      </a:moveTo>
                      <a:cubicBezTo>
                        <a:pt x="52" y="58"/>
                        <a:pt x="48" y="55"/>
                        <a:pt x="38" y="44"/>
                      </a:cubicBezTo>
                      <a:cubicBezTo>
                        <a:pt x="32" y="38"/>
                        <a:pt x="2" y="1"/>
                        <a:pt x="0" y="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29" y="40"/>
                        <a:pt x="38" y="49"/>
                      </a:cubicBezTo>
                      <a:cubicBezTo>
                        <a:pt x="50" y="61"/>
                        <a:pt x="61" y="62"/>
                        <a:pt x="75" y="64"/>
                      </a:cubicBezTo>
                      <a:cubicBezTo>
                        <a:pt x="88" y="67"/>
                        <a:pt x="109" y="70"/>
                        <a:pt x="109" y="70"/>
                      </a:cubicBezTo>
                      <a:cubicBezTo>
                        <a:pt x="109" y="69"/>
                        <a:pt x="109" y="69"/>
                        <a:pt x="109" y="69"/>
                      </a:cubicBezTo>
                      <a:cubicBezTo>
                        <a:pt x="109" y="69"/>
                        <a:pt x="84" y="64"/>
                        <a:pt x="75" y="63"/>
                      </a:cubicBezTo>
                    </a:path>
                  </a:pathLst>
                </a:custGeom>
                <a:solidFill>
                  <a:srgbClr val="A0AC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6" name="Freeform 64"/>
                <p:cNvSpPr>
                  <a:spLocks noEditPoints="1"/>
                </p:cNvSpPr>
                <p:nvPr/>
              </p:nvSpPr>
              <p:spPr bwMode="auto">
                <a:xfrm>
                  <a:off x="-994" y="1100"/>
                  <a:ext cx="374" cy="329"/>
                </a:xfrm>
                <a:custGeom>
                  <a:avLst/>
                  <a:gdLst>
                    <a:gd name="T0" fmla="*/ 81 w 158"/>
                    <a:gd name="T1" fmla="*/ 98 h 139"/>
                    <a:gd name="T2" fmla="*/ 60 w 158"/>
                    <a:gd name="T3" fmla="*/ 74 h 139"/>
                    <a:gd name="T4" fmla="*/ 67 w 158"/>
                    <a:gd name="T5" fmla="*/ 56 h 139"/>
                    <a:gd name="T6" fmla="*/ 73 w 158"/>
                    <a:gd name="T7" fmla="*/ 44 h 139"/>
                    <a:gd name="T8" fmla="*/ 70 w 158"/>
                    <a:gd name="T9" fmla="*/ 38 h 139"/>
                    <a:gd name="T10" fmla="*/ 72 w 158"/>
                    <a:gd name="T11" fmla="*/ 25 h 139"/>
                    <a:gd name="T12" fmla="*/ 47 w 158"/>
                    <a:gd name="T13" fmla="*/ 0 h 139"/>
                    <a:gd name="T14" fmla="*/ 21 w 158"/>
                    <a:gd name="T15" fmla="*/ 25 h 139"/>
                    <a:gd name="T16" fmla="*/ 23 w 158"/>
                    <a:gd name="T17" fmla="*/ 38 h 139"/>
                    <a:gd name="T18" fmla="*/ 21 w 158"/>
                    <a:gd name="T19" fmla="*/ 44 h 139"/>
                    <a:gd name="T20" fmla="*/ 27 w 158"/>
                    <a:gd name="T21" fmla="*/ 56 h 139"/>
                    <a:gd name="T22" fmla="*/ 34 w 158"/>
                    <a:gd name="T23" fmla="*/ 74 h 139"/>
                    <a:gd name="T24" fmla="*/ 13 w 158"/>
                    <a:gd name="T25" fmla="*/ 98 h 139"/>
                    <a:gd name="T26" fmla="*/ 0 w 158"/>
                    <a:gd name="T27" fmla="*/ 111 h 139"/>
                    <a:gd name="T28" fmla="*/ 0 w 158"/>
                    <a:gd name="T29" fmla="*/ 139 h 139"/>
                    <a:gd name="T30" fmla="*/ 110 w 158"/>
                    <a:gd name="T31" fmla="*/ 139 h 139"/>
                    <a:gd name="T32" fmla="*/ 110 w 158"/>
                    <a:gd name="T33" fmla="*/ 118 h 139"/>
                    <a:gd name="T34" fmla="*/ 81 w 158"/>
                    <a:gd name="T35" fmla="*/ 98 h 139"/>
                    <a:gd name="T36" fmla="*/ 158 w 158"/>
                    <a:gd name="T37" fmla="*/ 139 h 139"/>
                    <a:gd name="T38" fmla="*/ 156 w 158"/>
                    <a:gd name="T39" fmla="*/ 106 h 139"/>
                    <a:gd name="T40" fmla="*/ 135 w 158"/>
                    <a:gd name="T41" fmla="*/ 94 h 139"/>
                    <a:gd name="T42" fmla="*/ 120 w 158"/>
                    <a:gd name="T43" fmla="*/ 76 h 139"/>
                    <a:gd name="T44" fmla="*/ 125 w 158"/>
                    <a:gd name="T45" fmla="*/ 62 h 139"/>
                    <a:gd name="T46" fmla="*/ 129 w 158"/>
                    <a:gd name="T47" fmla="*/ 53 h 139"/>
                    <a:gd name="T48" fmla="*/ 128 w 158"/>
                    <a:gd name="T49" fmla="*/ 48 h 139"/>
                    <a:gd name="T50" fmla="*/ 129 w 158"/>
                    <a:gd name="T51" fmla="*/ 39 h 139"/>
                    <a:gd name="T52" fmla="*/ 110 w 158"/>
                    <a:gd name="T53" fmla="*/ 20 h 139"/>
                    <a:gd name="T54" fmla="*/ 91 w 158"/>
                    <a:gd name="T55" fmla="*/ 39 h 139"/>
                    <a:gd name="T56" fmla="*/ 92 w 158"/>
                    <a:gd name="T57" fmla="*/ 48 h 139"/>
                    <a:gd name="T58" fmla="*/ 90 w 158"/>
                    <a:gd name="T59" fmla="*/ 53 h 139"/>
                    <a:gd name="T60" fmla="*/ 95 w 158"/>
                    <a:gd name="T61" fmla="*/ 62 h 139"/>
                    <a:gd name="T62" fmla="*/ 100 w 158"/>
                    <a:gd name="T63" fmla="*/ 76 h 139"/>
                    <a:gd name="T64" fmla="*/ 93 w 158"/>
                    <a:gd name="T65" fmla="*/ 89 h 139"/>
                    <a:gd name="T66" fmla="*/ 122 w 158"/>
                    <a:gd name="T67" fmla="*/ 116 h 139"/>
                    <a:gd name="T68" fmla="*/ 122 w 158"/>
                    <a:gd name="T69" fmla="*/ 139 h 139"/>
                    <a:gd name="T70" fmla="*/ 158 w 158"/>
                    <a:gd name="T71" fmla="*/ 139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58" h="139">
                      <a:moveTo>
                        <a:pt x="81" y="98"/>
                      </a:moveTo>
                      <a:cubicBezTo>
                        <a:pt x="65" y="91"/>
                        <a:pt x="60" y="86"/>
                        <a:pt x="60" y="74"/>
                      </a:cubicBezTo>
                      <a:cubicBezTo>
                        <a:pt x="60" y="67"/>
                        <a:pt x="65" y="69"/>
                        <a:pt x="67" y="56"/>
                      </a:cubicBezTo>
                      <a:cubicBezTo>
                        <a:pt x="68" y="51"/>
                        <a:pt x="72" y="56"/>
                        <a:pt x="73" y="44"/>
                      </a:cubicBezTo>
                      <a:cubicBezTo>
                        <a:pt x="73" y="39"/>
                        <a:pt x="70" y="38"/>
                        <a:pt x="70" y="38"/>
                      </a:cubicBezTo>
                      <a:cubicBezTo>
                        <a:pt x="70" y="38"/>
                        <a:pt x="72" y="30"/>
                        <a:pt x="72" y="25"/>
                      </a:cubicBezTo>
                      <a:cubicBezTo>
                        <a:pt x="73" y="18"/>
                        <a:pt x="69" y="0"/>
                        <a:pt x="47" y="0"/>
                      </a:cubicBezTo>
                      <a:cubicBezTo>
                        <a:pt x="25" y="0"/>
                        <a:pt x="21" y="18"/>
                        <a:pt x="21" y="25"/>
                      </a:cubicBezTo>
                      <a:cubicBezTo>
                        <a:pt x="22" y="30"/>
                        <a:pt x="23" y="38"/>
                        <a:pt x="23" y="38"/>
                      </a:cubicBezTo>
                      <a:cubicBezTo>
                        <a:pt x="23" y="38"/>
                        <a:pt x="21" y="39"/>
                        <a:pt x="21" y="44"/>
                      </a:cubicBezTo>
                      <a:cubicBezTo>
                        <a:pt x="22" y="56"/>
                        <a:pt x="26" y="51"/>
                        <a:pt x="27" y="56"/>
                      </a:cubicBezTo>
                      <a:cubicBezTo>
                        <a:pt x="29" y="69"/>
                        <a:pt x="34" y="67"/>
                        <a:pt x="34" y="74"/>
                      </a:cubicBezTo>
                      <a:cubicBezTo>
                        <a:pt x="34" y="86"/>
                        <a:pt x="29" y="91"/>
                        <a:pt x="13" y="98"/>
                      </a:cubicBezTo>
                      <a:cubicBezTo>
                        <a:pt x="8" y="100"/>
                        <a:pt x="0" y="103"/>
                        <a:pt x="0" y="111"/>
                      </a:cubicBezTo>
                      <a:cubicBezTo>
                        <a:pt x="0" y="139"/>
                        <a:pt x="0" y="139"/>
                        <a:pt x="0" y="139"/>
                      </a:cubicBezTo>
                      <a:cubicBezTo>
                        <a:pt x="110" y="139"/>
                        <a:pt x="110" y="139"/>
                        <a:pt x="110" y="139"/>
                      </a:cubicBezTo>
                      <a:cubicBezTo>
                        <a:pt x="110" y="118"/>
                        <a:pt x="110" y="118"/>
                        <a:pt x="110" y="118"/>
                      </a:cubicBezTo>
                      <a:cubicBezTo>
                        <a:pt x="110" y="111"/>
                        <a:pt x="96" y="105"/>
                        <a:pt x="81" y="98"/>
                      </a:cubicBezTo>
                      <a:moveTo>
                        <a:pt x="158" y="139"/>
                      </a:moveTo>
                      <a:cubicBezTo>
                        <a:pt x="158" y="139"/>
                        <a:pt x="158" y="109"/>
                        <a:pt x="156" y="106"/>
                      </a:cubicBezTo>
                      <a:cubicBezTo>
                        <a:pt x="153" y="102"/>
                        <a:pt x="147" y="98"/>
                        <a:pt x="135" y="94"/>
                      </a:cubicBezTo>
                      <a:cubicBezTo>
                        <a:pt x="123" y="89"/>
                        <a:pt x="120" y="85"/>
                        <a:pt x="120" y="76"/>
                      </a:cubicBezTo>
                      <a:cubicBezTo>
                        <a:pt x="120" y="70"/>
                        <a:pt x="123" y="72"/>
                        <a:pt x="125" y="62"/>
                      </a:cubicBezTo>
                      <a:cubicBezTo>
                        <a:pt x="125" y="58"/>
                        <a:pt x="129" y="62"/>
                        <a:pt x="129" y="53"/>
                      </a:cubicBezTo>
                      <a:cubicBezTo>
                        <a:pt x="129" y="49"/>
                        <a:pt x="128" y="48"/>
                        <a:pt x="128" y="48"/>
                      </a:cubicBezTo>
                      <a:cubicBezTo>
                        <a:pt x="128" y="48"/>
                        <a:pt x="128" y="43"/>
                        <a:pt x="129" y="39"/>
                      </a:cubicBezTo>
                      <a:cubicBezTo>
                        <a:pt x="129" y="33"/>
                        <a:pt x="126" y="20"/>
                        <a:pt x="110" y="20"/>
                      </a:cubicBezTo>
                      <a:cubicBezTo>
                        <a:pt x="93" y="20"/>
                        <a:pt x="90" y="33"/>
                        <a:pt x="91" y="39"/>
                      </a:cubicBezTo>
                      <a:cubicBezTo>
                        <a:pt x="91" y="43"/>
                        <a:pt x="92" y="48"/>
                        <a:pt x="92" y="48"/>
                      </a:cubicBezTo>
                      <a:cubicBezTo>
                        <a:pt x="92" y="48"/>
                        <a:pt x="90" y="49"/>
                        <a:pt x="90" y="53"/>
                      </a:cubicBezTo>
                      <a:cubicBezTo>
                        <a:pt x="91" y="62"/>
                        <a:pt x="94" y="58"/>
                        <a:pt x="95" y="62"/>
                      </a:cubicBezTo>
                      <a:cubicBezTo>
                        <a:pt x="96" y="72"/>
                        <a:pt x="100" y="70"/>
                        <a:pt x="100" y="76"/>
                      </a:cubicBezTo>
                      <a:cubicBezTo>
                        <a:pt x="100" y="82"/>
                        <a:pt x="98" y="86"/>
                        <a:pt x="93" y="89"/>
                      </a:cubicBezTo>
                      <a:cubicBezTo>
                        <a:pt x="119" y="102"/>
                        <a:pt x="122" y="104"/>
                        <a:pt x="122" y="116"/>
                      </a:cubicBezTo>
                      <a:cubicBezTo>
                        <a:pt x="122" y="139"/>
                        <a:pt x="122" y="139"/>
                        <a:pt x="122" y="139"/>
                      </a:cubicBezTo>
                      <a:lnTo>
                        <a:pt x="158" y="139"/>
                      </a:lnTo>
                      <a:close/>
                    </a:path>
                  </a:pathLst>
                </a:custGeom>
                <a:solidFill>
                  <a:srgbClr val="014C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121" name="Rectangle 120"/>
            <p:cNvSpPr/>
            <p:nvPr/>
          </p:nvSpPr>
          <p:spPr>
            <a:xfrm>
              <a:off x="3073650" y="4205841"/>
              <a:ext cx="891767" cy="3631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1100" b="1" dirty="0">
                  <a:solidFill>
                    <a:srgbClr val="82928F"/>
                  </a:solidFill>
                </a:rPr>
                <a:t>European Commission</a:t>
              </a:r>
            </a:p>
          </p:txBody>
        </p:sp>
        <p:grpSp>
          <p:nvGrpSpPr>
            <p:cNvPr id="129" name="Group 128"/>
            <p:cNvGrpSpPr/>
            <p:nvPr/>
          </p:nvGrpSpPr>
          <p:grpSpPr>
            <a:xfrm>
              <a:off x="3037689" y="1871804"/>
              <a:ext cx="284932" cy="284932"/>
              <a:chOff x="3716699" y="1871804"/>
              <a:chExt cx="284932" cy="284932"/>
            </a:xfrm>
          </p:grpSpPr>
          <p:grpSp>
            <p:nvGrpSpPr>
              <p:cNvPr id="74" name="Group 73"/>
              <p:cNvGrpSpPr/>
              <p:nvPr/>
            </p:nvGrpSpPr>
            <p:grpSpPr>
              <a:xfrm>
                <a:off x="3716699" y="1871804"/>
                <a:ext cx="284932" cy="284932"/>
                <a:chOff x="4241801" y="3101976"/>
                <a:chExt cx="657225" cy="657225"/>
              </a:xfrm>
            </p:grpSpPr>
            <p:sp>
              <p:nvSpPr>
                <p:cNvPr id="71" name="Oval 32"/>
                <p:cNvSpPr>
                  <a:spLocks noChangeArrowheads="1"/>
                </p:cNvSpPr>
                <p:nvPr/>
              </p:nvSpPr>
              <p:spPr bwMode="auto">
                <a:xfrm>
                  <a:off x="4241801" y="3101976"/>
                  <a:ext cx="657225" cy="657225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2" name="Oval 33"/>
                <p:cNvSpPr>
                  <a:spLocks noChangeArrowheads="1"/>
                </p:cNvSpPr>
                <p:nvPr/>
              </p:nvSpPr>
              <p:spPr bwMode="auto">
                <a:xfrm>
                  <a:off x="4241801" y="3101976"/>
                  <a:ext cx="657225" cy="657225"/>
                </a:xfrm>
                <a:prstGeom prst="ellipse">
                  <a:avLst/>
                </a:prstGeom>
                <a:noFill/>
                <a:ln w="38100" cap="flat">
                  <a:solidFill>
                    <a:srgbClr val="92D05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28" name="Freeform 69"/>
              <p:cNvSpPr>
                <a:spLocks/>
              </p:cNvSpPr>
              <p:nvPr/>
            </p:nvSpPr>
            <p:spPr bwMode="auto">
              <a:xfrm>
                <a:off x="3841527" y="1922563"/>
                <a:ext cx="87366" cy="165794"/>
              </a:xfrm>
              <a:custGeom>
                <a:avLst/>
                <a:gdLst>
                  <a:gd name="T0" fmla="*/ 28 w 88"/>
                  <a:gd name="T1" fmla="*/ 0 h 167"/>
                  <a:gd name="T2" fmla="*/ 0 w 88"/>
                  <a:gd name="T3" fmla="*/ 0 h 167"/>
                  <a:gd name="T4" fmla="*/ 0 w 88"/>
                  <a:gd name="T5" fmla="*/ 103 h 167"/>
                  <a:gd name="T6" fmla="*/ 67 w 88"/>
                  <a:gd name="T7" fmla="*/ 167 h 167"/>
                  <a:gd name="T8" fmla="*/ 88 w 88"/>
                  <a:gd name="T9" fmla="*/ 150 h 167"/>
                  <a:gd name="T10" fmla="*/ 28 w 88"/>
                  <a:gd name="T11" fmla="*/ 93 h 167"/>
                  <a:gd name="T12" fmla="*/ 28 w 88"/>
                  <a:gd name="T13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8" h="167">
                    <a:moveTo>
                      <a:pt x="28" y="0"/>
                    </a:moveTo>
                    <a:lnTo>
                      <a:pt x="0" y="0"/>
                    </a:lnTo>
                    <a:lnTo>
                      <a:pt x="0" y="103"/>
                    </a:lnTo>
                    <a:lnTo>
                      <a:pt x="67" y="167"/>
                    </a:lnTo>
                    <a:lnTo>
                      <a:pt x="88" y="150"/>
                    </a:lnTo>
                    <a:lnTo>
                      <a:pt x="28" y="93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30" name="Group 129"/>
            <p:cNvGrpSpPr/>
            <p:nvPr/>
          </p:nvGrpSpPr>
          <p:grpSpPr>
            <a:xfrm>
              <a:off x="4191757" y="2317688"/>
              <a:ext cx="914397" cy="814811"/>
              <a:chOff x="4870767" y="2055137"/>
              <a:chExt cx="914397" cy="814811"/>
            </a:xfrm>
          </p:grpSpPr>
          <p:sp>
            <p:nvSpPr>
              <p:cNvPr id="81" name="Rounded Rectangle 80"/>
              <p:cNvSpPr/>
              <p:nvPr/>
            </p:nvSpPr>
            <p:spPr>
              <a:xfrm>
                <a:off x="4870767" y="2055137"/>
                <a:ext cx="841969" cy="814811"/>
              </a:xfrm>
              <a:prstGeom prst="roundRect">
                <a:avLst>
                  <a:gd name="adj" fmla="val 931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Rectangle 81"/>
              <p:cNvSpPr/>
              <p:nvPr/>
            </p:nvSpPr>
            <p:spPr>
              <a:xfrm>
                <a:off x="4884345" y="2119926"/>
                <a:ext cx="900819" cy="7271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75000"/>
                  </a:lnSpc>
                </a:pPr>
                <a:r>
                  <a:rPr lang="en-US" sz="1100" b="1" dirty="0" smtClean="0"/>
                  <a:t>OPTION 3</a:t>
                </a:r>
                <a:r>
                  <a:rPr lang="en-US" sz="1100" dirty="0" smtClean="0"/>
                  <a:t/>
                </a:r>
                <a:br>
                  <a:rPr lang="en-US" sz="1100" dirty="0" smtClean="0"/>
                </a:br>
                <a:r>
                  <a:rPr lang="en-US" sz="1100" dirty="0" smtClean="0"/>
                  <a:t>Objections </a:t>
                </a:r>
                <a:r>
                  <a:rPr lang="en-US" sz="1100" dirty="0"/>
                  <a:t>of public interest OR use of SRF </a:t>
                </a:r>
              </a:p>
            </p:txBody>
          </p:sp>
        </p:grpSp>
        <p:grpSp>
          <p:nvGrpSpPr>
            <p:cNvPr id="161" name="Group 160"/>
            <p:cNvGrpSpPr/>
            <p:nvPr/>
          </p:nvGrpSpPr>
          <p:grpSpPr>
            <a:xfrm>
              <a:off x="4553893" y="1491557"/>
              <a:ext cx="534154" cy="450256"/>
              <a:chOff x="4925086" y="1491557"/>
              <a:chExt cx="534154" cy="450256"/>
            </a:xfrm>
          </p:grpSpPr>
          <p:grpSp>
            <p:nvGrpSpPr>
              <p:cNvPr id="131" name="Group 130"/>
              <p:cNvGrpSpPr/>
              <p:nvPr/>
            </p:nvGrpSpPr>
            <p:grpSpPr>
              <a:xfrm>
                <a:off x="5074718" y="1491557"/>
                <a:ext cx="212506" cy="212506"/>
                <a:chOff x="3716699" y="1871804"/>
                <a:chExt cx="284932" cy="284932"/>
              </a:xfrm>
            </p:grpSpPr>
            <p:grpSp>
              <p:nvGrpSpPr>
                <p:cNvPr id="132" name="Group 131"/>
                <p:cNvGrpSpPr/>
                <p:nvPr/>
              </p:nvGrpSpPr>
              <p:grpSpPr>
                <a:xfrm>
                  <a:off x="3716699" y="1871804"/>
                  <a:ext cx="284932" cy="284932"/>
                  <a:chOff x="4241801" y="3101976"/>
                  <a:chExt cx="657225" cy="657225"/>
                </a:xfrm>
              </p:grpSpPr>
              <p:sp>
                <p:nvSpPr>
                  <p:cNvPr id="134" name="Oval 32"/>
                  <p:cNvSpPr>
                    <a:spLocks noChangeArrowheads="1"/>
                  </p:cNvSpPr>
                  <p:nvPr/>
                </p:nvSpPr>
                <p:spPr bwMode="auto">
                  <a:xfrm>
                    <a:off x="4241801" y="3101976"/>
                    <a:ext cx="657225" cy="657225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35" name="Oval 33"/>
                  <p:cNvSpPr>
                    <a:spLocks noChangeArrowheads="1"/>
                  </p:cNvSpPr>
                  <p:nvPr/>
                </p:nvSpPr>
                <p:spPr bwMode="auto">
                  <a:xfrm>
                    <a:off x="4241801" y="3101976"/>
                    <a:ext cx="657225" cy="657225"/>
                  </a:xfrm>
                  <a:prstGeom prst="ellipse">
                    <a:avLst/>
                  </a:prstGeom>
                  <a:noFill/>
                  <a:ln w="28575" cap="flat">
                    <a:solidFill>
                      <a:srgbClr val="00B0F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133" name="Freeform 69"/>
                <p:cNvSpPr>
                  <a:spLocks/>
                </p:cNvSpPr>
                <p:nvPr/>
              </p:nvSpPr>
              <p:spPr bwMode="auto">
                <a:xfrm>
                  <a:off x="3841527" y="1922563"/>
                  <a:ext cx="87366" cy="165794"/>
                </a:xfrm>
                <a:custGeom>
                  <a:avLst/>
                  <a:gdLst>
                    <a:gd name="T0" fmla="*/ 28 w 88"/>
                    <a:gd name="T1" fmla="*/ 0 h 167"/>
                    <a:gd name="T2" fmla="*/ 0 w 88"/>
                    <a:gd name="T3" fmla="*/ 0 h 167"/>
                    <a:gd name="T4" fmla="*/ 0 w 88"/>
                    <a:gd name="T5" fmla="*/ 103 h 167"/>
                    <a:gd name="T6" fmla="*/ 67 w 88"/>
                    <a:gd name="T7" fmla="*/ 167 h 167"/>
                    <a:gd name="T8" fmla="*/ 88 w 88"/>
                    <a:gd name="T9" fmla="*/ 150 h 167"/>
                    <a:gd name="T10" fmla="*/ 28 w 88"/>
                    <a:gd name="T11" fmla="*/ 93 h 167"/>
                    <a:gd name="T12" fmla="*/ 28 w 88"/>
                    <a:gd name="T13" fmla="*/ 0 h 1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8" h="167">
                      <a:moveTo>
                        <a:pt x="28" y="0"/>
                      </a:moveTo>
                      <a:lnTo>
                        <a:pt x="0" y="0"/>
                      </a:lnTo>
                      <a:lnTo>
                        <a:pt x="0" y="103"/>
                      </a:lnTo>
                      <a:lnTo>
                        <a:pt x="67" y="167"/>
                      </a:lnTo>
                      <a:lnTo>
                        <a:pt x="88" y="150"/>
                      </a:lnTo>
                      <a:lnTo>
                        <a:pt x="28" y="93"/>
                      </a:lnTo>
                      <a:lnTo>
                        <a:pt x="28" y="0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36" name="Rectangle 135"/>
              <p:cNvSpPr/>
              <p:nvPr/>
            </p:nvSpPr>
            <p:spPr>
              <a:xfrm>
                <a:off x="4925086" y="1698028"/>
                <a:ext cx="534154" cy="2437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12h</a:t>
                </a:r>
                <a:endPara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145" name="Freeform 144"/>
            <p:cNvSpPr/>
            <p:nvPr/>
          </p:nvSpPr>
          <p:spPr>
            <a:xfrm>
              <a:off x="5785168" y="2055137"/>
              <a:ext cx="1042192" cy="1276538"/>
            </a:xfrm>
            <a:custGeom>
              <a:avLst/>
              <a:gdLst>
                <a:gd name="connsiteX0" fmla="*/ 128259 w 298764"/>
                <a:gd name="connsiteY0" fmla="*/ 0 h 4164594"/>
                <a:gd name="connsiteX1" fmla="*/ 298764 w 298764"/>
                <a:gd name="connsiteY1" fmla="*/ 0 h 4164594"/>
                <a:gd name="connsiteX2" fmla="*/ 298764 w 298764"/>
                <a:gd name="connsiteY2" fmla="*/ 4164594 h 4164594"/>
                <a:gd name="connsiteX3" fmla="*/ 128259 w 298764"/>
                <a:gd name="connsiteY3" fmla="*/ 4164594 h 4164594"/>
                <a:gd name="connsiteX4" fmla="*/ 0 w 298764"/>
                <a:gd name="connsiteY4" fmla="*/ 4036335 h 4164594"/>
                <a:gd name="connsiteX5" fmla="*/ 0 w 298764"/>
                <a:gd name="connsiteY5" fmla="*/ 128259 h 4164594"/>
                <a:gd name="connsiteX6" fmla="*/ 128259 w 298764"/>
                <a:gd name="connsiteY6" fmla="*/ 0 h 4164594"/>
                <a:gd name="connsiteX0" fmla="*/ 298764 w 390204"/>
                <a:gd name="connsiteY0" fmla="*/ 0 h 4164594"/>
                <a:gd name="connsiteX1" fmla="*/ 298764 w 390204"/>
                <a:gd name="connsiteY1" fmla="*/ 4164594 h 4164594"/>
                <a:gd name="connsiteX2" fmla="*/ 128259 w 390204"/>
                <a:gd name="connsiteY2" fmla="*/ 4164594 h 4164594"/>
                <a:gd name="connsiteX3" fmla="*/ 0 w 390204"/>
                <a:gd name="connsiteY3" fmla="*/ 4036335 h 4164594"/>
                <a:gd name="connsiteX4" fmla="*/ 0 w 390204"/>
                <a:gd name="connsiteY4" fmla="*/ 128259 h 4164594"/>
                <a:gd name="connsiteX5" fmla="*/ 128259 w 390204"/>
                <a:gd name="connsiteY5" fmla="*/ 0 h 4164594"/>
                <a:gd name="connsiteX6" fmla="*/ 390204 w 390204"/>
                <a:gd name="connsiteY6" fmla="*/ 91440 h 4164594"/>
                <a:gd name="connsiteX0" fmla="*/ 298764 w 390204"/>
                <a:gd name="connsiteY0" fmla="*/ 4164594 h 4164594"/>
                <a:gd name="connsiteX1" fmla="*/ 128259 w 390204"/>
                <a:gd name="connsiteY1" fmla="*/ 4164594 h 4164594"/>
                <a:gd name="connsiteX2" fmla="*/ 0 w 390204"/>
                <a:gd name="connsiteY2" fmla="*/ 4036335 h 4164594"/>
                <a:gd name="connsiteX3" fmla="*/ 0 w 390204"/>
                <a:gd name="connsiteY3" fmla="*/ 128259 h 4164594"/>
                <a:gd name="connsiteX4" fmla="*/ 128259 w 390204"/>
                <a:gd name="connsiteY4" fmla="*/ 0 h 4164594"/>
                <a:gd name="connsiteX5" fmla="*/ 390204 w 390204"/>
                <a:gd name="connsiteY5" fmla="*/ 91440 h 4164594"/>
                <a:gd name="connsiteX0" fmla="*/ 298764 w 308723"/>
                <a:gd name="connsiteY0" fmla="*/ 4164594 h 4164594"/>
                <a:gd name="connsiteX1" fmla="*/ 128259 w 308723"/>
                <a:gd name="connsiteY1" fmla="*/ 4164594 h 4164594"/>
                <a:gd name="connsiteX2" fmla="*/ 0 w 308723"/>
                <a:gd name="connsiteY2" fmla="*/ 4036335 h 4164594"/>
                <a:gd name="connsiteX3" fmla="*/ 0 w 308723"/>
                <a:gd name="connsiteY3" fmla="*/ 128259 h 4164594"/>
                <a:gd name="connsiteX4" fmla="*/ 128259 w 308723"/>
                <a:gd name="connsiteY4" fmla="*/ 0 h 4164594"/>
                <a:gd name="connsiteX5" fmla="*/ 308723 w 308723"/>
                <a:gd name="connsiteY5" fmla="*/ 9958 h 4164594"/>
                <a:gd name="connsiteX0" fmla="*/ 298764 w 298764"/>
                <a:gd name="connsiteY0" fmla="*/ 4164594 h 4164594"/>
                <a:gd name="connsiteX1" fmla="*/ 128259 w 298764"/>
                <a:gd name="connsiteY1" fmla="*/ 4164594 h 4164594"/>
                <a:gd name="connsiteX2" fmla="*/ 0 w 298764"/>
                <a:gd name="connsiteY2" fmla="*/ 4036335 h 4164594"/>
                <a:gd name="connsiteX3" fmla="*/ 0 w 298764"/>
                <a:gd name="connsiteY3" fmla="*/ 128259 h 4164594"/>
                <a:gd name="connsiteX4" fmla="*/ 128259 w 298764"/>
                <a:gd name="connsiteY4" fmla="*/ 0 h 4164594"/>
                <a:gd name="connsiteX5" fmla="*/ 292054 w 298764"/>
                <a:gd name="connsiteY5" fmla="*/ 433 h 4164594"/>
                <a:gd name="connsiteX0" fmla="*/ 6028817 w 6028817"/>
                <a:gd name="connsiteY0" fmla="*/ 4164594 h 4164594"/>
                <a:gd name="connsiteX1" fmla="*/ 128259 w 6028817"/>
                <a:gd name="connsiteY1" fmla="*/ 4164594 h 4164594"/>
                <a:gd name="connsiteX2" fmla="*/ 0 w 6028817"/>
                <a:gd name="connsiteY2" fmla="*/ 4036335 h 4164594"/>
                <a:gd name="connsiteX3" fmla="*/ 0 w 6028817"/>
                <a:gd name="connsiteY3" fmla="*/ 128259 h 4164594"/>
                <a:gd name="connsiteX4" fmla="*/ 128259 w 6028817"/>
                <a:gd name="connsiteY4" fmla="*/ 0 h 4164594"/>
                <a:gd name="connsiteX5" fmla="*/ 292054 w 6028817"/>
                <a:gd name="connsiteY5" fmla="*/ 433 h 4164594"/>
                <a:gd name="connsiteX0" fmla="*/ 3400084 w 3400084"/>
                <a:gd name="connsiteY0" fmla="*/ 4164594 h 4164594"/>
                <a:gd name="connsiteX1" fmla="*/ 128259 w 3400084"/>
                <a:gd name="connsiteY1" fmla="*/ 4164594 h 4164594"/>
                <a:gd name="connsiteX2" fmla="*/ 0 w 3400084"/>
                <a:gd name="connsiteY2" fmla="*/ 4036335 h 4164594"/>
                <a:gd name="connsiteX3" fmla="*/ 0 w 3400084"/>
                <a:gd name="connsiteY3" fmla="*/ 128259 h 4164594"/>
                <a:gd name="connsiteX4" fmla="*/ 128259 w 3400084"/>
                <a:gd name="connsiteY4" fmla="*/ 0 h 4164594"/>
                <a:gd name="connsiteX5" fmla="*/ 292054 w 3400084"/>
                <a:gd name="connsiteY5" fmla="*/ 433 h 4164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00084" h="4164594">
                  <a:moveTo>
                    <a:pt x="3400084" y="4164594"/>
                  </a:moveTo>
                  <a:lnTo>
                    <a:pt x="128259" y="4164594"/>
                  </a:lnTo>
                  <a:cubicBezTo>
                    <a:pt x="57424" y="4164594"/>
                    <a:pt x="0" y="4107170"/>
                    <a:pt x="0" y="4036335"/>
                  </a:cubicBezTo>
                  <a:lnTo>
                    <a:pt x="0" y="128259"/>
                  </a:lnTo>
                  <a:cubicBezTo>
                    <a:pt x="0" y="57424"/>
                    <a:pt x="57424" y="0"/>
                    <a:pt x="128259" y="0"/>
                  </a:cubicBezTo>
                  <a:lnTo>
                    <a:pt x="292054" y="433"/>
                  </a:lnTo>
                </a:path>
              </a:pathLst>
            </a:custGeom>
            <a:ln w="38100">
              <a:solidFill>
                <a:srgbClr val="064D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164" name="Group 163"/>
            <p:cNvGrpSpPr/>
            <p:nvPr/>
          </p:nvGrpSpPr>
          <p:grpSpPr>
            <a:xfrm>
              <a:off x="5196689" y="2442927"/>
              <a:ext cx="371192" cy="407406"/>
              <a:chOff x="5468293" y="2461034"/>
              <a:chExt cx="371192" cy="407406"/>
            </a:xfrm>
          </p:grpSpPr>
          <p:sp>
            <p:nvSpPr>
              <p:cNvPr id="163" name="Rectangle 162"/>
              <p:cNvSpPr/>
              <p:nvPr/>
            </p:nvSpPr>
            <p:spPr>
              <a:xfrm>
                <a:off x="5468293" y="2461034"/>
                <a:ext cx="371192" cy="40740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57" name="Group 72"/>
              <p:cNvGrpSpPr>
                <a:grpSpLocks noChangeAspect="1"/>
              </p:cNvGrpSpPr>
              <p:nvPr/>
            </p:nvGrpSpPr>
            <p:grpSpPr bwMode="auto">
              <a:xfrm>
                <a:off x="5503690" y="2503189"/>
                <a:ext cx="308635" cy="303707"/>
                <a:chOff x="6364" y="978"/>
                <a:chExt cx="501" cy="493"/>
              </a:xfrm>
            </p:grpSpPr>
            <p:sp>
              <p:nvSpPr>
                <p:cNvPr id="159" name="Freeform 73"/>
                <p:cNvSpPr>
                  <a:spLocks noEditPoints="1"/>
                </p:cNvSpPr>
                <p:nvPr/>
              </p:nvSpPr>
              <p:spPr bwMode="auto">
                <a:xfrm>
                  <a:off x="6364" y="978"/>
                  <a:ext cx="445" cy="493"/>
                </a:xfrm>
                <a:custGeom>
                  <a:avLst/>
                  <a:gdLst>
                    <a:gd name="T0" fmla="*/ 46 w 186"/>
                    <a:gd name="T1" fmla="*/ 154 h 206"/>
                    <a:gd name="T2" fmla="*/ 82 w 186"/>
                    <a:gd name="T3" fmla="*/ 155 h 206"/>
                    <a:gd name="T4" fmla="*/ 56 w 186"/>
                    <a:gd name="T5" fmla="*/ 146 h 206"/>
                    <a:gd name="T6" fmla="*/ 5 w 186"/>
                    <a:gd name="T7" fmla="*/ 144 h 206"/>
                    <a:gd name="T8" fmla="*/ 25 w 186"/>
                    <a:gd name="T9" fmla="*/ 111 h 206"/>
                    <a:gd name="T10" fmla="*/ 87 w 186"/>
                    <a:gd name="T11" fmla="*/ 103 h 206"/>
                    <a:gd name="T12" fmla="*/ 172 w 186"/>
                    <a:gd name="T13" fmla="*/ 83 h 206"/>
                    <a:gd name="T14" fmla="*/ 94 w 186"/>
                    <a:gd name="T15" fmla="*/ 79 h 206"/>
                    <a:gd name="T16" fmla="*/ 17 w 186"/>
                    <a:gd name="T17" fmla="*/ 83 h 206"/>
                    <a:gd name="T18" fmla="*/ 29 w 186"/>
                    <a:gd name="T19" fmla="*/ 169 h 206"/>
                    <a:gd name="T20" fmla="*/ 58 w 186"/>
                    <a:gd name="T21" fmla="*/ 172 h 206"/>
                    <a:gd name="T22" fmla="*/ 87 w 186"/>
                    <a:gd name="T23" fmla="*/ 166 h 206"/>
                    <a:gd name="T24" fmla="*/ 36 w 186"/>
                    <a:gd name="T25" fmla="*/ 165 h 206"/>
                    <a:gd name="T26" fmla="*/ 21 w 186"/>
                    <a:gd name="T27" fmla="*/ 169 h 206"/>
                    <a:gd name="T28" fmla="*/ 51 w 186"/>
                    <a:gd name="T29" fmla="*/ 199 h 206"/>
                    <a:gd name="T30" fmla="*/ 50 w 186"/>
                    <a:gd name="T31" fmla="*/ 203 h 206"/>
                    <a:gd name="T32" fmla="*/ 38 w 186"/>
                    <a:gd name="T33" fmla="*/ 187 h 206"/>
                    <a:gd name="T34" fmla="*/ 66 w 186"/>
                    <a:gd name="T35" fmla="*/ 189 h 206"/>
                    <a:gd name="T36" fmla="*/ 87 w 186"/>
                    <a:gd name="T37" fmla="*/ 184 h 206"/>
                    <a:gd name="T38" fmla="*/ 37 w 186"/>
                    <a:gd name="T39" fmla="*/ 182 h 206"/>
                    <a:gd name="T40" fmla="*/ 38 w 186"/>
                    <a:gd name="T41" fmla="*/ 187 h 206"/>
                    <a:gd name="T42" fmla="*/ 42 w 186"/>
                    <a:gd name="T43" fmla="*/ 133 h 206"/>
                    <a:gd name="T44" fmla="*/ 80 w 186"/>
                    <a:gd name="T45" fmla="*/ 135 h 206"/>
                    <a:gd name="T46" fmla="*/ 53 w 186"/>
                    <a:gd name="T47" fmla="*/ 125 h 206"/>
                    <a:gd name="T48" fmla="*/ 0 w 186"/>
                    <a:gd name="T49" fmla="*/ 124 h 206"/>
                    <a:gd name="T50" fmla="*/ 59 w 186"/>
                    <a:gd name="T51" fmla="*/ 7 h 206"/>
                    <a:gd name="T52" fmla="*/ 109 w 186"/>
                    <a:gd name="T53" fmla="*/ 6 h 206"/>
                    <a:gd name="T54" fmla="*/ 166 w 186"/>
                    <a:gd name="T55" fmla="*/ 9 h 206"/>
                    <a:gd name="T56" fmla="*/ 144 w 186"/>
                    <a:gd name="T57" fmla="*/ 3 h 206"/>
                    <a:gd name="T58" fmla="*/ 118 w 186"/>
                    <a:gd name="T59" fmla="*/ 0 h 206"/>
                    <a:gd name="T60" fmla="*/ 88 w 186"/>
                    <a:gd name="T61" fmla="*/ 0 h 206"/>
                    <a:gd name="T62" fmla="*/ 57 w 186"/>
                    <a:gd name="T63" fmla="*/ 1 h 206"/>
                    <a:gd name="T64" fmla="*/ 31 w 186"/>
                    <a:gd name="T65" fmla="*/ 4 h 206"/>
                    <a:gd name="T66" fmla="*/ 87 w 186"/>
                    <a:gd name="T67" fmla="*/ 190 h 206"/>
                    <a:gd name="T68" fmla="*/ 55 w 186"/>
                    <a:gd name="T69" fmla="*/ 25 h 206"/>
                    <a:gd name="T70" fmla="*/ 111 w 186"/>
                    <a:gd name="T71" fmla="*/ 24 h 206"/>
                    <a:gd name="T72" fmla="*/ 171 w 186"/>
                    <a:gd name="T73" fmla="*/ 27 h 206"/>
                    <a:gd name="T74" fmla="*/ 148 w 186"/>
                    <a:gd name="T75" fmla="*/ 19 h 206"/>
                    <a:gd name="T76" fmla="*/ 112 w 186"/>
                    <a:gd name="T77" fmla="*/ 17 h 206"/>
                    <a:gd name="T78" fmla="*/ 84 w 186"/>
                    <a:gd name="T79" fmla="*/ 17 h 206"/>
                    <a:gd name="T80" fmla="*/ 50 w 186"/>
                    <a:gd name="T81" fmla="*/ 18 h 206"/>
                    <a:gd name="T82" fmla="*/ 21 w 186"/>
                    <a:gd name="T83" fmla="*/ 22 h 206"/>
                    <a:gd name="T84" fmla="*/ 49 w 186"/>
                    <a:gd name="T85" fmla="*/ 68 h 206"/>
                    <a:gd name="T86" fmla="*/ 106 w 186"/>
                    <a:gd name="T87" fmla="*/ 67 h 206"/>
                    <a:gd name="T88" fmla="*/ 165 w 186"/>
                    <a:gd name="T89" fmla="*/ 68 h 206"/>
                    <a:gd name="T90" fmla="*/ 159 w 186"/>
                    <a:gd name="T91" fmla="*/ 60 h 206"/>
                    <a:gd name="T92" fmla="*/ 127 w 186"/>
                    <a:gd name="T93" fmla="*/ 58 h 206"/>
                    <a:gd name="T94" fmla="*/ 83 w 186"/>
                    <a:gd name="T95" fmla="*/ 57 h 206"/>
                    <a:gd name="T96" fmla="*/ 46 w 186"/>
                    <a:gd name="T97" fmla="*/ 59 h 206"/>
                    <a:gd name="T98" fmla="*/ 12 w 186"/>
                    <a:gd name="T99" fmla="*/ 62 h 206"/>
                    <a:gd name="T100" fmla="*/ 16 w 186"/>
                    <a:gd name="T101" fmla="*/ 41 h 206"/>
                    <a:gd name="T102" fmla="*/ 47 w 186"/>
                    <a:gd name="T103" fmla="*/ 38 h 206"/>
                    <a:gd name="T104" fmla="*/ 83 w 186"/>
                    <a:gd name="T105" fmla="*/ 36 h 206"/>
                    <a:gd name="T106" fmla="*/ 115 w 186"/>
                    <a:gd name="T107" fmla="*/ 36 h 206"/>
                    <a:gd name="T108" fmla="*/ 153 w 186"/>
                    <a:gd name="T109" fmla="*/ 39 h 206"/>
                    <a:gd name="T110" fmla="*/ 177 w 186"/>
                    <a:gd name="T111" fmla="*/ 46 h 206"/>
                    <a:gd name="T112" fmla="*/ 114 w 186"/>
                    <a:gd name="T113" fmla="*/ 45 h 206"/>
                    <a:gd name="T114" fmla="*/ 66 w 186"/>
                    <a:gd name="T115" fmla="*/ 45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86" h="206">
                      <a:moveTo>
                        <a:pt x="19" y="151"/>
                      </a:moveTo>
                      <a:cubicBezTo>
                        <a:pt x="19" y="151"/>
                        <a:pt x="20" y="151"/>
                        <a:pt x="21" y="151"/>
                      </a:cubicBezTo>
                      <a:cubicBezTo>
                        <a:pt x="22" y="151"/>
                        <a:pt x="22" y="151"/>
                        <a:pt x="23" y="151"/>
                      </a:cubicBezTo>
                      <a:cubicBezTo>
                        <a:pt x="24" y="151"/>
                        <a:pt x="26" y="152"/>
                        <a:pt x="27" y="152"/>
                      </a:cubicBezTo>
                      <a:cubicBezTo>
                        <a:pt x="30" y="152"/>
                        <a:pt x="32" y="152"/>
                        <a:pt x="35" y="153"/>
                      </a:cubicBezTo>
                      <a:cubicBezTo>
                        <a:pt x="35" y="153"/>
                        <a:pt x="35" y="153"/>
                        <a:pt x="36" y="153"/>
                      </a:cubicBezTo>
                      <a:cubicBezTo>
                        <a:pt x="38" y="153"/>
                        <a:pt x="40" y="153"/>
                        <a:pt x="42" y="153"/>
                      </a:cubicBezTo>
                      <a:cubicBezTo>
                        <a:pt x="43" y="153"/>
                        <a:pt x="44" y="153"/>
                        <a:pt x="45" y="153"/>
                      </a:cubicBezTo>
                      <a:cubicBezTo>
                        <a:pt x="45" y="153"/>
                        <a:pt x="46" y="153"/>
                        <a:pt x="46" y="154"/>
                      </a:cubicBezTo>
                      <a:cubicBezTo>
                        <a:pt x="47" y="154"/>
                        <a:pt x="49" y="154"/>
                        <a:pt x="50" y="154"/>
                      </a:cubicBezTo>
                      <a:cubicBezTo>
                        <a:pt x="50" y="154"/>
                        <a:pt x="50" y="154"/>
                        <a:pt x="51" y="154"/>
                      </a:cubicBezTo>
                      <a:cubicBezTo>
                        <a:pt x="52" y="154"/>
                        <a:pt x="53" y="154"/>
                        <a:pt x="54" y="154"/>
                      </a:cubicBezTo>
                      <a:cubicBezTo>
                        <a:pt x="56" y="154"/>
                        <a:pt x="58" y="154"/>
                        <a:pt x="59" y="154"/>
                      </a:cubicBezTo>
                      <a:cubicBezTo>
                        <a:pt x="61" y="154"/>
                        <a:pt x="63" y="155"/>
                        <a:pt x="64" y="155"/>
                      </a:cubicBezTo>
                      <a:cubicBezTo>
                        <a:pt x="68" y="155"/>
                        <a:pt x="71" y="155"/>
                        <a:pt x="74" y="155"/>
                      </a:cubicBezTo>
                      <a:cubicBezTo>
                        <a:pt x="75" y="155"/>
                        <a:pt x="76" y="155"/>
                        <a:pt x="77" y="155"/>
                      </a:cubicBezTo>
                      <a:cubicBezTo>
                        <a:pt x="78" y="155"/>
                        <a:pt x="79" y="155"/>
                        <a:pt x="80" y="155"/>
                      </a:cubicBezTo>
                      <a:cubicBezTo>
                        <a:pt x="80" y="155"/>
                        <a:pt x="81" y="155"/>
                        <a:pt x="82" y="155"/>
                      </a:cubicBezTo>
                      <a:cubicBezTo>
                        <a:pt x="83" y="155"/>
                        <a:pt x="84" y="155"/>
                        <a:pt x="85" y="155"/>
                      </a:cubicBezTo>
                      <a:cubicBezTo>
                        <a:pt x="85" y="155"/>
                        <a:pt x="86" y="155"/>
                        <a:pt x="87" y="155"/>
                      </a:cubicBezTo>
                      <a:cubicBezTo>
                        <a:pt x="87" y="155"/>
                        <a:pt x="86" y="155"/>
                        <a:pt x="87" y="155"/>
                      </a:cubicBezTo>
                      <a:cubicBezTo>
                        <a:pt x="87" y="147"/>
                        <a:pt x="87" y="147"/>
                        <a:pt x="87" y="147"/>
                      </a:cubicBezTo>
                      <a:cubicBezTo>
                        <a:pt x="84" y="147"/>
                        <a:pt x="84" y="147"/>
                        <a:pt x="84" y="147"/>
                      </a:cubicBezTo>
                      <a:cubicBezTo>
                        <a:pt x="83" y="147"/>
                        <a:pt x="80" y="147"/>
                        <a:pt x="79" y="147"/>
                      </a:cubicBezTo>
                      <a:cubicBezTo>
                        <a:pt x="79" y="147"/>
                        <a:pt x="75" y="147"/>
                        <a:pt x="75" y="147"/>
                      </a:cubicBezTo>
                      <a:cubicBezTo>
                        <a:pt x="74" y="147"/>
                        <a:pt x="66" y="146"/>
                        <a:pt x="65" y="146"/>
                      </a:cubicBezTo>
                      <a:cubicBezTo>
                        <a:pt x="64" y="146"/>
                        <a:pt x="57" y="146"/>
                        <a:pt x="56" y="146"/>
                      </a:cubicBezTo>
                      <a:cubicBezTo>
                        <a:pt x="56" y="146"/>
                        <a:pt x="53" y="146"/>
                        <a:pt x="52" y="146"/>
                      </a:cubicBezTo>
                      <a:cubicBezTo>
                        <a:pt x="52" y="146"/>
                        <a:pt x="48" y="146"/>
                        <a:pt x="48" y="146"/>
                      </a:cubicBezTo>
                      <a:cubicBezTo>
                        <a:pt x="47" y="146"/>
                        <a:pt x="40" y="146"/>
                        <a:pt x="40" y="146"/>
                      </a:cubicBezTo>
                      <a:cubicBezTo>
                        <a:pt x="39" y="146"/>
                        <a:pt x="33" y="146"/>
                        <a:pt x="32" y="146"/>
                      </a:cubicBezTo>
                      <a:cubicBezTo>
                        <a:pt x="31" y="146"/>
                        <a:pt x="29" y="146"/>
                        <a:pt x="28" y="145"/>
                      </a:cubicBezTo>
                      <a:cubicBezTo>
                        <a:pt x="28" y="145"/>
                        <a:pt x="25" y="145"/>
                        <a:pt x="25" y="145"/>
                      </a:cubicBezTo>
                      <a:cubicBezTo>
                        <a:pt x="23" y="145"/>
                        <a:pt x="13" y="145"/>
                        <a:pt x="12" y="145"/>
                      </a:cubicBezTo>
                      <a:cubicBezTo>
                        <a:pt x="11" y="145"/>
                        <a:pt x="7" y="145"/>
                        <a:pt x="7" y="145"/>
                      </a:cubicBezTo>
                      <a:cubicBezTo>
                        <a:pt x="6" y="144"/>
                        <a:pt x="5" y="144"/>
                        <a:pt x="5" y="144"/>
                      </a:cubicBezTo>
                      <a:cubicBezTo>
                        <a:pt x="4" y="144"/>
                        <a:pt x="3" y="144"/>
                        <a:pt x="3" y="144"/>
                      </a:cubicBezTo>
                      <a:cubicBezTo>
                        <a:pt x="3" y="144"/>
                        <a:pt x="3" y="144"/>
                        <a:pt x="3" y="144"/>
                      </a:cubicBezTo>
                      <a:cubicBezTo>
                        <a:pt x="3" y="146"/>
                        <a:pt x="4" y="147"/>
                        <a:pt x="4" y="149"/>
                      </a:cubicBezTo>
                      <a:cubicBezTo>
                        <a:pt x="5" y="149"/>
                        <a:pt x="5" y="149"/>
                        <a:pt x="6" y="149"/>
                      </a:cubicBezTo>
                      <a:cubicBezTo>
                        <a:pt x="8" y="150"/>
                        <a:pt x="11" y="150"/>
                        <a:pt x="15" y="150"/>
                      </a:cubicBezTo>
                      <a:cubicBezTo>
                        <a:pt x="16" y="151"/>
                        <a:pt x="17" y="151"/>
                        <a:pt x="19" y="151"/>
                      </a:cubicBezTo>
                      <a:moveTo>
                        <a:pt x="9" y="110"/>
                      </a:moveTo>
                      <a:cubicBezTo>
                        <a:pt x="12" y="110"/>
                        <a:pt x="14" y="110"/>
                        <a:pt x="17" y="110"/>
                      </a:cubicBezTo>
                      <a:cubicBezTo>
                        <a:pt x="19" y="111"/>
                        <a:pt x="22" y="111"/>
                        <a:pt x="25" y="111"/>
                      </a:cubicBezTo>
                      <a:cubicBezTo>
                        <a:pt x="28" y="111"/>
                        <a:pt x="31" y="111"/>
                        <a:pt x="34" y="112"/>
                      </a:cubicBezTo>
                      <a:cubicBezTo>
                        <a:pt x="35" y="112"/>
                        <a:pt x="37" y="112"/>
                        <a:pt x="38" y="112"/>
                      </a:cubicBezTo>
                      <a:cubicBezTo>
                        <a:pt x="40" y="112"/>
                        <a:pt x="42" y="112"/>
                        <a:pt x="43" y="112"/>
                      </a:cubicBezTo>
                      <a:cubicBezTo>
                        <a:pt x="46" y="112"/>
                        <a:pt x="50" y="113"/>
                        <a:pt x="53" y="113"/>
                      </a:cubicBezTo>
                      <a:cubicBezTo>
                        <a:pt x="60" y="113"/>
                        <a:pt x="67" y="113"/>
                        <a:pt x="74" y="114"/>
                      </a:cubicBezTo>
                      <a:cubicBezTo>
                        <a:pt x="75" y="114"/>
                        <a:pt x="77" y="114"/>
                        <a:pt x="79" y="114"/>
                      </a:cubicBezTo>
                      <a:cubicBezTo>
                        <a:pt x="81" y="114"/>
                        <a:pt x="82" y="114"/>
                        <a:pt x="84" y="114"/>
                      </a:cubicBezTo>
                      <a:cubicBezTo>
                        <a:pt x="85" y="114"/>
                        <a:pt x="85" y="114"/>
                        <a:pt x="87" y="114"/>
                      </a:cubicBezTo>
                      <a:cubicBezTo>
                        <a:pt x="87" y="103"/>
                        <a:pt x="87" y="103"/>
                        <a:pt x="87" y="103"/>
                      </a:cubicBezTo>
                      <a:cubicBezTo>
                        <a:pt x="0" y="103"/>
                        <a:pt x="0" y="103"/>
                        <a:pt x="0" y="103"/>
                      </a:cubicBezTo>
                      <a:cubicBezTo>
                        <a:pt x="0" y="105"/>
                        <a:pt x="0" y="107"/>
                        <a:pt x="0" y="109"/>
                      </a:cubicBezTo>
                      <a:cubicBezTo>
                        <a:pt x="1" y="109"/>
                        <a:pt x="1" y="109"/>
                        <a:pt x="2" y="109"/>
                      </a:cubicBezTo>
                      <a:cubicBezTo>
                        <a:pt x="4" y="109"/>
                        <a:pt x="7" y="109"/>
                        <a:pt x="9" y="110"/>
                      </a:cubicBezTo>
                      <a:moveTo>
                        <a:pt x="186" y="91"/>
                      </a:moveTo>
                      <a:cubicBezTo>
                        <a:pt x="186" y="90"/>
                        <a:pt x="186" y="90"/>
                        <a:pt x="186" y="89"/>
                      </a:cubicBezTo>
                      <a:cubicBezTo>
                        <a:pt x="185" y="87"/>
                        <a:pt x="185" y="86"/>
                        <a:pt x="184" y="84"/>
                      </a:cubicBezTo>
                      <a:cubicBezTo>
                        <a:pt x="183" y="84"/>
                        <a:pt x="181" y="84"/>
                        <a:pt x="179" y="84"/>
                      </a:cubicBezTo>
                      <a:cubicBezTo>
                        <a:pt x="177" y="84"/>
                        <a:pt x="174" y="83"/>
                        <a:pt x="172" y="83"/>
                      </a:cubicBezTo>
                      <a:cubicBezTo>
                        <a:pt x="169" y="83"/>
                        <a:pt x="166" y="83"/>
                        <a:pt x="163" y="82"/>
                      </a:cubicBezTo>
                      <a:cubicBezTo>
                        <a:pt x="160" y="82"/>
                        <a:pt x="158" y="82"/>
                        <a:pt x="154" y="82"/>
                      </a:cubicBezTo>
                      <a:cubicBezTo>
                        <a:pt x="153" y="82"/>
                        <a:pt x="151" y="82"/>
                        <a:pt x="150" y="82"/>
                      </a:cubicBezTo>
                      <a:cubicBezTo>
                        <a:pt x="148" y="81"/>
                        <a:pt x="147" y="81"/>
                        <a:pt x="145" y="81"/>
                      </a:cubicBezTo>
                      <a:cubicBezTo>
                        <a:pt x="142" y="81"/>
                        <a:pt x="139" y="81"/>
                        <a:pt x="135" y="81"/>
                      </a:cubicBezTo>
                      <a:cubicBezTo>
                        <a:pt x="129" y="80"/>
                        <a:pt x="122" y="80"/>
                        <a:pt x="115" y="80"/>
                      </a:cubicBezTo>
                      <a:cubicBezTo>
                        <a:pt x="113" y="80"/>
                        <a:pt x="111" y="80"/>
                        <a:pt x="109" y="80"/>
                      </a:cubicBezTo>
                      <a:cubicBezTo>
                        <a:pt x="108" y="80"/>
                        <a:pt x="106" y="80"/>
                        <a:pt x="104" y="80"/>
                      </a:cubicBezTo>
                      <a:cubicBezTo>
                        <a:pt x="101" y="80"/>
                        <a:pt x="98" y="80"/>
                        <a:pt x="94" y="79"/>
                      </a:cubicBezTo>
                      <a:cubicBezTo>
                        <a:pt x="91" y="80"/>
                        <a:pt x="87" y="80"/>
                        <a:pt x="84" y="80"/>
                      </a:cubicBezTo>
                      <a:cubicBezTo>
                        <a:pt x="82" y="80"/>
                        <a:pt x="81" y="80"/>
                        <a:pt x="79" y="80"/>
                      </a:cubicBezTo>
                      <a:cubicBezTo>
                        <a:pt x="77" y="80"/>
                        <a:pt x="75" y="80"/>
                        <a:pt x="74" y="80"/>
                      </a:cubicBezTo>
                      <a:cubicBezTo>
                        <a:pt x="67" y="80"/>
                        <a:pt x="60" y="80"/>
                        <a:pt x="53" y="81"/>
                      </a:cubicBezTo>
                      <a:cubicBezTo>
                        <a:pt x="50" y="81"/>
                        <a:pt x="46" y="81"/>
                        <a:pt x="43" y="81"/>
                      </a:cubicBezTo>
                      <a:cubicBezTo>
                        <a:pt x="42" y="81"/>
                        <a:pt x="40" y="81"/>
                        <a:pt x="38" y="82"/>
                      </a:cubicBezTo>
                      <a:cubicBezTo>
                        <a:pt x="37" y="82"/>
                        <a:pt x="35" y="82"/>
                        <a:pt x="34" y="82"/>
                      </a:cubicBezTo>
                      <a:cubicBezTo>
                        <a:pt x="31" y="82"/>
                        <a:pt x="28" y="82"/>
                        <a:pt x="25" y="82"/>
                      </a:cubicBezTo>
                      <a:cubicBezTo>
                        <a:pt x="22" y="83"/>
                        <a:pt x="19" y="83"/>
                        <a:pt x="17" y="83"/>
                      </a:cubicBezTo>
                      <a:cubicBezTo>
                        <a:pt x="14" y="83"/>
                        <a:pt x="12" y="84"/>
                        <a:pt x="9" y="84"/>
                      </a:cubicBezTo>
                      <a:cubicBezTo>
                        <a:pt x="7" y="84"/>
                        <a:pt x="6" y="84"/>
                        <a:pt x="4" y="84"/>
                      </a:cubicBezTo>
                      <a:cubicBezTo>
                        <a:pt x="3" y="86"/>
                        <a:pt x="3" y="87"/>
                        <a:pt x="3" y="89"/>
                      </a:cubicBezTo>
                      <a:cubicBezTo>
                        <a:pt x="3" y="90"/>
                        <a:pt x="2" y="90"/>
                        <a:pt x="2" y="91"/>
                      </a:cubicBezTo>
                      <a:cubicBezTo>
                        <a:pt x="94" y="91"/>
                        <a:pt x="94" y="91"/>
                        <a:pt x="94" y="91"/>
                      </a:cubicBezTo>
                      <a:lnTo>
                        <a:pt x="186" y="91"/>
                      </a:lnTo>
                      <a:close/>
                      <a:moveTo>
                        <a:pt x="25" y="169"/>
                      </a:moveTo>
                      <a:cubicBezTo>
                        <a:pt x="25" y="169"/>
                        <a:pt x="26" y="169"/>
                        <a:pt x="27" y="169"/>
                      </a:cubicBezTo>
                      <a:cubicBezTo>
                        <a:pt x="27" y="169"/>
                        <a:pt x="28" y="169"/>
                        <a:pt x="29" y="169"/>
                      </a:cubicBezTo>
                      <a:cubicBezTo>
                        <a:pt x="30" y="170"/>
                        <a:pt x="31" y="170"/>
                        <a:pt x="33" y="170"/>
                      </a:cubicBezTo>
                      <a:cubicBezTo>
                        <a:pt x="35" y="170"/>
                        <a:pt x="37" y="170"/>
                        <a:pt x="39" y="171"/>
                      </a:cubicBezTo>
                      <a:cubicBezTo>
                        <a:pt x="40" y="171"/>
                        <a:pt x="40" y="171"/>
                        <a:pt x="41" y="171"/>
                      </a:cubicBezTo>
                      <a:cubicBezTo>
                        <a:pt x="43" y="171"/>
                        <a:pt x="45" y="171"/>
                        <a:pt x="47" y="171"/>
                      </a:cubicBezTo>
                      <a:cubicBezTo>
                        <a:pt x="47" y="171"/>
                        <a:pt x="48" y="171"/>
                        <a:pt x="49" y="172"/>
                      </a:cubicBezTo>
                      <a:cubicBezTo>
                        <a:pt x="50" y="172"/>
                        <a:pt x="50" y="172"/>
                        <a:pt x="50" y="172"/>
                      </a:cubicBezTo>
                      <a:cubicBezTo>
                        <a:pt x="51" y="172"/>
                        <a:pt x="52" y="172"/>
                        <a:pt x="53" y="172"/>
                      </a:cubicBezTo>
                      <a:cubicBezTo>
                        <a:pt x="54" y="172"/>
                        <a:pt x="54" y="172"/>
                        <a:pt x="54" y="172"/>
                      </a:cubicBezTo>
                      <a:cubicBezTo>
                        <a:pt x="56" y="172"/>
                        <a:pt x="57" y="172"/>
                        <a:pt x="58" y="172"/>
                      </a:cubicBezTo>
                      <a:cubicBezTo>
                        <a:pt x="59" y="172"/>
                        <a:pt x="61" y="172"/>
                        <a:pt x="62" y="173"/>
                      </a:cubicBezTo>
                      <a:cubicBezTo>
                        <a:pt x="64" y="173"/>
                        <a:pt x="66" y="173"/>
                        <a:pt x="67" y="173"/>
                      </a:cubicBezTo>
                      <a:cubicBezTo>
                        <a:pt x="70" y="173"/>
                        <a:pt x="73" y="173"/>
                        <a:pt x="77" y="173"/>
                      </a:cubicBezTo>
                      <a:cubicBezTo>
                        <a:pt x="77" y="173"/>
                        <a:pt x="78" y="173"/>
                        <a:pt x="79" y="173"/>
                      </a:cubicBezTo>
                      <a:cubicBezTo>
                        <a:pt x="80" y="173"/>
                        <a:pt x="81" y="173"/>
                        <a:pt x="81" y="173"/>
                      </a:cubicBezTo>
                      <a:cubicBezTo>
                        <a:pt x="82" y="173"/>
                        <a:pt x="83" y="173"/>
                        <a:pt x="84" y="173"/>
                      </a:cubicBezTo>
                      <a:cubicBezTo>
                        <a:pt x="84" y="173"/>
                        <a:pt x="85" y="173"/>
                        <a:pt x="86" y="173"/>
                      </a:cubicBezTo>
                      <a:cubicBezTo>
                        <a:pt x="87" y="173"/>
                        <a:pt x="87" y="173"/>
                        <a:pt x="87" y="173"/>
                      </a:cubicBezTo>
                      <a:cubicBezTo>
                        <a:pt x="87" y="166"/>
                        <a:pt x="87" y="166"/>
                        <a:pt x="87" y="166"/>
                      </a:cubicBezTo>
                      <a:cubicBezTo>
                        <a:pt x="85" y="166"/>
                        <a:pt x="86" y="166"/>
                        <a:pt x="86" y="166"/>
                      </a:cubicBezTo>
                      <a:cubicBezTo>
                        <a:pt x="85" y="166"/>
                        <a:pt x="82" y="166"/>
                        <a:pt x="81" y="166"/>
                      </a:cubicBezTo>
                      <a:cubicBezTo>
                        <a:pt x="80" y="166"/>
                        <a:pt x="78" y="166"/>
                        <a:pt x="77" y="166"/>
                      </a:cubicBezTo>
                      <a:cubicBezTo>
                        <a:pt x="75" y="166"/>
                        <a:pt x="70" y="166"/>
                        <a:pt x="68" y="166"/>
                      </a:cubicBezTo>
                      <a:cubicBezTo>
                        <a:pt x="66" y="166"/>
                        <a:pt x="61" y="166"/>
                        <a:pt x="59" y="166"/>
                      </a:cubicBezTo>
                      <a:cubicBezTo>
                        <a:pt x="59" y="166"/>
                        <a:pt x="56" y="166"/>
                        <a:pt x="55" y="165"/>
                      </a:cubicBezTo>
                      <a:cubicBezTo>
                        <a:pt x="55" y="165"/>
                        <a:pt x="52" y="165"/>
                        <a:pt x="51" y="165"/>
                      </a:cubicBezTo>
                      <a:cubicBezTo>
                        <a:pt x="50" y="165"/>
                        <a:pt x="45" y="165"/>
                        <a:pt x="43" y="165"/>
                      </a:cubicBezTo>
                      <a:cubicBezTo>
                        <a:pt x="42" y="165"/>
                        <a:pt x="37" y="165"/>
                        <a:pt x="36" y="165"/>
                      </a:cubicBezTo>
                      <a:cubicBezTo>
                        <a:pt x="35" y="165"/>
                        <a:pt x="33" y="164"/>
                        <a:pt x="32" y="164"/>
                      </a:cubicBezTo>
                      <a:cubicBezTo>
                        <a:pt x="32" y="164"/>
                        <a:pt x="30" y="164"/>
                        <a:pt x="29" y="164"/>
                      </a:cubicBezTo>
                      <a:cubicBezTo>
                        <a:pt x="27" y="164"/>
                        <a:pt x="19" y="164"/>
                        <a:pt x="17" y="163"/>
                      </a:cubicBezTo>
                      <a:cubicBezTo>
                        <a:pt x="16" y="163"/>
                        <a:pt x="13" y="163"/>
                        <a:pt x="12" y="163"/>
                      </a:cubicBezTo>
                      <a:cubicBezTo>
                        <a:pt x="12" y="163"/>
                        <a:pt x="10" y="163"/>
                        <a:pt x="10" y="163"/>
                      </a:cubicBezTo>
                      <a:cubicBezTo>
                        <a:pt x="10" y="163"/>
                        <a:pt x="10" y="163"/>
                        <a:pt x="9" y="163"/>
                      </a:cubicBezTo>
                      <a:cubicBezTo>
                        <a:pt x="10" y="164"/>
                        <a:pt x="11" y="166"/>
                        <a:pt x="11" y="167"/>
                      </a:cubicBezTo>
                      <a:cubicBezTo>
                        <a:pt x="12" y="167"/>
                        <a:pt x="12" y="167"/>
                        <a:pt x="13" y="167"/>
                      </a:cubicBezTo>
                      <a:cubicBezTo>
                        <a:pt x="15" y="168"/>
                        <a:pt x="18" y="168"/>
                        <a:pt x="21" y="169"/>
                      </a:cubicBezTo>
                      <a:cubicBezTo>
                        <a:pt x="23" y="169"/>
                        <a:pt x="24" y="169"/>
                        <a:pt x="25" y="169"/>
                      </a:cubicBezTo>
                      <a:moveTo>
                        <a:pt x="87" y="201"/>
                      </a:moveTo>
                      <a:cubicBezTo>
                        <a:pt x="85" y="201"/>
                        <a:pt x="86" y="201"/>
                        <a:pt x="85" y="201"/>
                      </a:cubicBezTo>
                      <a:cubicBezTo>
                        <a:pt x="84" y="201"/>
                        <a:pt x="83" y="201"/>
                        <a:pt x="81" y="201"/>
                      </a:cubicBezTo>
                      <a:cubicBezTo>
                        <a:pt x="79" y="201"/>
                        <a:pt x="76" y="201"/>
                        <a:pt x="73" y="201"/>
                      </a:cubicBezTo>
                      <a:cubicBezTo>
                        <a:pt x="71" y="201"/>
                        <a:pt x="68" y="200"/>
                        <a:pt x="66" y="200"/>
                      </a:cubicBezTo>
                      <a:cubicBezTo>
                        <a:pt x="64" y="200"/>
                        <a:pt x="63" y="200"/>
                        <a:pt x="62" y="200"/>
                      </a:cubicBezTo>
                      <a:cubicBezTo>
                        <a:pt x="61" y="200"/>
                        <a:pt x="59" y="200"/>
                        <a:pt x="58" y="200"/>
                      </a:cubicBezTo>
                      <a:cubicBezTo>
                        <a:pt x="56" y="200"/>
                        <a:pt x="53" y="199"/>
                        <a:pt x="51" y="199"/>
                      </a:cubicBezTo>
                      <a:cubicBezTo>
                        <a:pt x="49" y="199"/>
                        <a:pt x="47" y="199"/>
                        <a:pt x="44" y="199"/>
                      </a:cubicBezTo>
                      <a:cubicBezTo>
                        <a:pt x="43" y="199"/>
                        <a:pt x="42" y="198"/>
                        <a:pt x="41" y="198"/>
                      </a:cubicBezTo>
                      <a:cubicBezTo>
                        <a:pt x="40" y="198"/>
                        <a:pt x="39" y="198"/>
                        <a:pt x="38" y="198"/>
                      </a:cubicBezTo>
                      <a:cubicBezTo>
                        <a:pt x="36" y="198"/>
                        <a:pt x="34" y="198"/>
                        <a:pt x="33" y="197"/>
                      </a:cubicBezTo>
                      <a:cubicBezTo>
                        <a:pt x="34" y="199"/>
                        <a:pt x="36" y="200"/>
                        <a:pt x="37" y="201"/>
                      </a:cubicBezTo>
                      <a:cubicBezTo>
                        <a:pt x="37" y="201"/>
                        <a:pt x="37" y="201"/>
                        <a:pt x="37" y="201"/>
                      </a:cubicBezTo>
                      <a:cubicBezTo>
                        <a:pt x="38" y="202"/>
                        <a:pt x="39" y="202"/>
                        <a:pt x="40" y="202"/>
                      </a:cubicBezTo>
                      <a:cubicBezTo>
                        <a:pt x="41" y="202"/>
                        <a:pt x="42" y="202"/>
                        <a:pt x="43" y="202"/>
                      </a:cubicBezTo>
                      <a:cubicBezTo>
                        <a:pt x="46" y="203"/>
                        <a:pt x="48" y="203"/>
                        <a:pt x="50" y="203"/>
                      </a:cubicBezTo>
                      <a:cubicBezTo>
                        <a:pt x="53" y="203"/>
                        <a:pt x="55" y="204"/>
                        <a:pt x="57" y="204"/>
                      </a:cubicBezTo>
                      <a:cubicBezTo>
                        <a:pt x="59" y="204"/>
                        <a:pt x="60" y="204"/>
                        <a:pt x="61" y="204"/>
                      </a:cubicBezTo>
                      <a:cubicBezTo>
                        <a:pt x="62" y="204"/>
                        <a:pt x="64" y="205"/>
                        <a:pt x="65" y="205"/>
                      </a:cubicBezTo>
                      <a:cubicBezTo>
                        <a:pt x="68" y="205"/>
                        <a:pt x="70" y="205"/>
                        <a:pt x="73" y="205"/>
                      </a:cubicBezTo>
                      <a:cubicBezTo>
                        <a:pt x="76" y="205"/>
                        <a:pt x="78" y="205"/>
                        <a:pt x="81" y="206"/>
                      </a:cubicBezTo>
                      <a:cubicBezTo>
                        <a:pt x="85" y="206"/>
                        <a:pt x="85" y="206"/>
                        <a:pt x="85" y="206"/>
                      </a:cubicBezTo>
                      <a:cubicBezTo>
                        <a:pt x="86" y="206"/>
                        <a:pt x="85" y="206"/>
                        <a:pt x="87" y="206"/>
                      </a:cubicBezTo>
                      <a:lnTo>
                        <a:pt x="87" y="201"/>
                      </a:lnTo>
                      <a:close/>
                      <a:moveTo>
                        <a:pt x="38" y="187"/>
                      </a:moveTo>
                      <a:cubicBezTo>
                        <a:pt x="40" y="187"/>
                        <a:pt x="42" y="187"/>
                        <a:pt x="44" y="188"/>
                      </a:cubicBezTo>
                      <a:cubicBezTo>
                        <a:pt x="45" y="188"/>
                        <a:pt x="45" y="188"/>
                        <a:pt x="45" y="188"/>
                      </a:cubicBezTo>
                      <a:cubicBezTo>
                        <a:pt x="47" y="188"/>
                        <a:pt x="49" y="188"/>
                        <a:pt x="51" y="188"/>
                      </a:cubicBezTo>
                      <a:cubicBezTo>
                        <a:pt x="52" y="188"/>
                        <a:pt x="53" y="188"/>
                        <a:pt x="53" y="188"/>
                      </a:cubicBezTo>
                      <a:cubicBezTo>
                        <a:pt x="54" y="188"/>
                        <a:pt x="54" y="189"/>
                        <a:pt x="55" y="189"/>
                      </a:cubicBezTo>
                      <a:cubicBezTo>
                        <a:pt x="56" y="189"/>
                        <a:pt x="56" y="189"/>
                        <a:pt x="57" y="189"/>
                      </a:cubicBezTo>
                      <a:cubicBezTo>
                        <a:pt x="58" y="189"/>
                        <a:pt x="58" y="189"/>
                        <a:pt x="58" y="189"/>
                      </a:cubicBezTo>
                      <a:cubicBezTo>
                        <a:pt x="59" y="189"/>
                        <a:pt x="60" y="189"/>
                        <a:pt x="62" y="189"/>
                      </a:cubicBezTo>
                      <a:cubicBezTo>
                        <a:pt x="63" y="189"/>
                        <a:pt x="64" y="189"/>
                        <a:pt x="66" y="189"/>
                      </a:cubicBezTo>
                      <a:cubicBezTo>
                        <a:pt x="67" y="189"/>
                        <a:pt x="69" y="190"/>
                        <a:pt x="70" y="190"/>
                      </a:cubicBezTo>
                      <a:cubicBezTo>
                        <a:pt x="73" y="190"/>
                        <a:pt x="76" y="190"/>
                        <a:pt x="79" y="190"/>
                      </a:cubicBezTo>
                      <a:cubicBezTo>
                        <a:pt x="80" y="190"/>
                        <a:pt x="80" y="190"/>
                        <a:pt x="81" y="190"/>
                      </a:cubicBezTo>
                      <a:cubicBezTo>
                        <a:pt x="82" y="190"/>
                        <a:pt x="83" y="190"/>
                        <a:pt x="83" y="190"/>
                      </a:cubicBezTo>
                      <a:cubicBezTo>
                        <a:pt x="84" y="190"/>
                        <a:pt x="85" y="190"/>
                        <a:pt x="85" y="190"/>
                      </a:cubicBezTo>
                      <a:cubicBezTo>
                        <a:pt x="86" y="190"/>
                        <a:pt x="87" y="190"/>
                        <a:pt x="87" y="190"/>
                      </a:cubicBezTo>
                      <a:cubicBezTo>
                        <a:pt x="87" y="184"/>
                        <a:pt x="87" y="184"/>
                        <a:pt x="87" y="184"/>
                      </a:cubicBezTo>
                      <a:cubicBezTo>
                        <a:pt x="87" y="184"/>
                        <a:pt x="87" y="184"/>
                        <a:pt x="87" y="184"/>
                      </a:cubicBezTo>
                      <a:cubicBezTo>
                        <a:pt x="87" y="184"/>
                        <a:pt x="87" y="184"/>
                        <a:pt x="87" y="184"/>
                      </a:cubicBezTo>
                      <a:cubicBezTo>
                        <a:pt x="86" y="184"/>
                        <a:pt x="84" y="184"/>
                        <a:pt x="83" y="184"/>
                      </a:cubicBezTo>
                      <a:cubicBezTo>
                        <a:pt x="82" y="184"/>
                        <a:pt x="80" y="184"/>
                        <a:pt x="79" y="184"/>
                      </a:cubicBezTo>
                      <a:cubicBezTo>
                        <a:pt x="77" y="184"/>
                        <a:pt x="73" y="184"/>
                        <a:pt x="71" y="184"/>
                      </a:cubicBezTo>
                      <a:cubicBezTo>
                        <a:pt x="69" y="184"/>
                        <a:pt x="65" y="184"/>
                        <a:pt x="63" y="184"/>
                      </a:cubicBezTo>
                      <a:cubicBezTo>
                        <a:pt x="62" y="184"/>
                        <a:pt x="60" y="184"/>
                        <a:pt x="59" y="183"/>
                      </a:cubicBezTo>
                      <a:cubicBezTo>
                        <a:pt x="58" y="183"/>
                        <a:pt x="56" y="183"/>
                        <a:pt x="55" y="183"/>
                      </a:cubicBezTo>
                      <a:cubicBezTo>
                        <a:pt x="53" y="183"/>
                        <a:pt x="49" y="183"/>
                        <a:pt x="47" y="183"/>
                      </a:cubicBezTo>
                      <a:cubicBezTo>
                        <a:pt x="45" y="183"/>
                        <a:pt x="42" y="182"/>
                        <a:pt x="40" y="182"/>
                      </a:cubicBezTo>
                      <a:cubicBezTo>
                        <a:pt x="39" y="182"/>
                        <a:pt x="38" y="182"/>
                        <a:pt x="37" y="182"/>
                      </a:cubicBezTo>
                      <a:cubicBezTo>
                        <a:pt x="36" y="182"/>
                        <a:pt x="34" y="182"/>
                        <a:pt x="34" y="182"/>
                      </a:cubicBezTo>
                      <a:cubicBezTo>
                        <a:pt x="30" y="181"/>
                        <a:pt x="25" y="181"/>
                        <a:pt x="22" y="181"/>
                      </a:cubicBezTo>
                      <a:cubicBezTo>
                        <a:pt x="21" y="181"/>
                        <a:pt x="20" y="180"/>
                        <a:pt x="19" y="180"/>
                      </a:cubicBezTo>
                      <a:cubicBezTo>
                        <a:pt x="20" y="182"/>
                        <a:pt x="21" y="183"/>
                        <a:pt x="22" y="184"/>
                      </a:cubicBezTo>
                      <a:cubicBezTo>
                        <a:pt x="24" y="185"/>
                        <a:pt x="26" y="185"/>
                        <a:pt x="28" y="185"/>
                      </a:cubicBezTo>
                      <a:cubicBezTo>
                        <a:pt x="29" y="186"/>
                        <a:pt x="30" y="186"/>
                        <a:pt x="31" y="186"/>
                      </a:cubicBezTo>
                      <a:cubicBezTo>
                        <a:pt x="32" y="186"/>
                        <a:pt x="32" y="186"/>
                        <a:pt x="33" y="186"/>
                      </a:cubicBezTo>
                      <a:cubicBezTo>
                        <a:pt x="33" y="186"/>
                        <a:pt x="34" y="186"/>
                        <a:pt x="34" y="186"/>
                      </a:cubicBezTo>
                      <a:cubicBezTo>
                        <a:pt x="36" y="186"/>
                        <a:pt x="37" y="187"/>
                        <a:pt x="38" y="187"/>
                      </a:cubicBezTo>
                      <a:moveTo>
                        <a:pt x="12" y="131"/>
                      </a:moveTo>
                      <a:cubicBezTo>
                        <a:pt x="13" y="131"/>
                        <a:pt x="14" y="131"/>
                        <a:pt x="15" y="131"/>
                      </a:cubicBezTo>
                      <a:cubicBezTo>
                        <a:pt x="16" y="131"/>
                        <a:pt x="16" y="131"/>
                        <a:pt x="17" y="131"/>
                      </a:cubicBezTo>
                      <a:cubicBezTo>
                        <a:pt x="19" y="131"/>
                        <a:pt x="20" y="132"/>
                        <a:pt x="22" y="132"/>
                      </a:cubicBezTo>
                      <a:cubicBezTo>
                        <a:pt x="24" y="132"/>
                        <a:pt x="27" y="132"/>
                        <a:pt x="30" y="132"/>
                      </a:cubicBezTo>
                      <a:cubicBezTo>
                        <a:pt x="30" y="133"/>
                        <a:pt x="31" y="133"/>
                        <a:pt x="31" y="133"/>
                      </a:cubicBezTo>
                      <a:cubicBezTo>
                        <a:pt x="33" y="133"/>
                        <a:pt x="36" y="133"/>
                        <a:pt x="38" y="133"/>
                      </a:cubicBezTo>
                      <a:cubicBezTo>
                        <a:pt x="39" y="133"/>
                        <a:pt x="40" y="133"/>
                        <a:pt x="41" y="133"/>
                      </a:cubicBezTo>
                      <a:cubicBezTo>
                        <a:pt x="41" y="133"/>
                        <a:pt x="42" y="133"/>
                        <a:pt x="42" y="133"/>
                      </a:cubicBezTo>
                      <a:cubicBezTo>
                        <a:pt x="43" y="134"/>
                        <a:pt x="45" y="134"/>
                        <a:pt x="46" y="134"/>
                      </a:cubicBezTo>
                      <a:cubicBezTo>
                        <a:pt x="46" y="134"/>
                        <a:pt x="46" y="134"/>
                        <a:pt x="47" y="134"/>
                      </a:cubicBezTo>
                      <a:cubicBezTo>
                        <a:pt x="48" y="134"/>
                        <a:pt x="49" y="134"/>
                        <a:pt x="51" y="134"/>
                      </a:cubicBezTo>
                      <a:cubicBezTo>
                        <a:pt x="53" y="134"/>
                        <a:pt x="54" y="134"/>
                        <a:pt x="56" y="134"/>
                      </a:cubicBezTo>
                      <a:cubicBezTo>
                        <a:pt x="58" y="134"/>
                        <a:pt x="60" y="134"/>
                        <a:pt x="61" y="135"/>
                      </a:cubicBezTo>
                      <a:cubicBezTo>
                        <a:pt x="65" y="135"/>
                        <a:pt x="69" y="135"/>
                        <a:pt x="72" y="135"/>
                      </a:cubicBezTo>
                      <a:cubicBezTo>
                        <a:pt x="73" y="135"/>
                        <a:pt x="74" y="135"/>
                        <a:pt x="75" y="135"/>
                      </a:cubicBezTo>
                      <a:cubicBezTo>
                        <a:pt x="76" y="135"/>
                        <a:pt x="77" y="135"/>
                        <a:pt x="78" y="135"/>
                      </a:cubicBezTo>
                      <a:cubicBezTo>
                        <a:pt x="79" y="135"/>
                        <a:pt x="79" y="135"/>
                        <a:pt x="80" y="135"/>
                      </a:cubicBezTo>
                      <a:cubicBezTo>
                        <a:pt x="81" y="135"/>
                        <a:pt x="82" y="135"/>
                        <a:pt x="83" y="135"/>
                      </a:cubicBezTo>
                      <a:cubicBezTo>
                        <a:pt x="84" y="135"/>
                        <a:pt x="85" y="135"/>
                        <a:pt x="85" y="135"/>
                      </a:cubicBezTo>
                      <a:cubicBezTo>
                        <a:pt x="86" y="135"/>
                        <a:pt x="85" y="135"/>
                        <a:pt x="87" y="135"/>
                      </a:cubicBezTo>
                      <a:cubicBezTo>
                        <a:pt x="87" y="125"/>
                        <a:pt x="87" y="125"/>
                        <a:pt x="87" y="125"/>
                      </a:cubicBezTo>
                      <a:cubicBezTo>
                        <a:pt x="82" y="125"/>
                        <a:pt x="82" y="125"/>
                        <a:pt x="82" y="125"/>
                      </a:cubicBezTo>
                      <a:cubicBezTo>
                        <a:pt x="82" y="125"/>
                        <a:pt x="78" y="125"/>
                        <a:pt x="77" y="125"/>
                      </a:cubicBezTo>
                      <a:cubicBezTo>
                        <a:pt x="77" y="125"/>
                        <a:pt x="73" y="125"/>
                        <a:pt x="72" y="125"/>
                      </a:cubicBezTo>
                      <a:cubicBezTo>
                        <a:pt x="72" y="125"/>
                        <a:pt x="63" y="125"/>
                        <a:pt x="63" y="125"/>
                      </a:cubicBezTo>
                      <a:cubicBezTo>
                        <a:pt x="62" y="125"/>
                        <a:pt x="54" y="125"/>
                        <a:pt x="53" y="125"/>
                      </a:cubicBezTo>
                      <a:cubicBezTo>
                        <a:pt x="53" y="125"/>
                        <a:pt x="49" y="125"/>
                        <a:pt x="49" y="125"/>
                      </a:cubicBezTo>
                      <a:cubicBezTo>
                        <a:pt x="49" y="125"/>
                        <a:pt x="45" y="125"/>
                        <a:pt x="45" y="125"/>
                      </a:cubicBezTo>
                      <a:cubicBezTo>
                        <a:pt x="44" y="125"/>
                        <a:pt x="36" y="125"/>
                        <a:pt x="36" y="125"/>
                      </a:cubicBezTo>
                      <a:cubicBezTo>
                        <a:pt x="35" y="125"/>
                        <a:pt x="28" y="125"/>
                        <a:pt x="27" y="125"/>
                      </a:cubicBezTo>
                      <a:cubicBezTo>
                        <a:pt x="27" y="125"/>
                        <a:pt x="24" y="125"/>
                        <a:pt x="24" y="125"/>
                      </a:cubicBezTo>
                      <a:cubicBezTo>
                        <a:pt x="24" y="125"/>
                        <a:pt x="20" y="125"/>
                        <a:pt x="20" y="125"/>
                      </a:cubicBezTo>
                      <a:cubicBezTo>
                        <a:pt x="19" y="125"/>
                        <a:pt x="7" y="124"/>
                        <a:pt x="7" y="124"/>
                      </a:cubicBezTo>
                      <a:cubicBezTo>
                        <a:pt x="6" y="124"/>
                        <a:pt x="2" y="124"/>
                        <a:pt x="1" y="124"/>
                      </a:cubicBezTo>
                      <a:cubicBezTo>
                        <a:pt x="1" y="124"/>
                        <a:pt x="0" y="124"/>
                        <a:pt x="0" y="124"/>
                      </a:cubicBezTo>
                      <a:cubicBezTo>
                        <a:pt x="0" y="126"/>
                        <a:pt x="0" y="128"/>
                        <a:pt x="0" y="129"/>
                      </a:cubicBezTo>
                      <a:cubicBezTo>
                        <a:pt x="3" y="130"/>
                        <a:pt x="5" y="130"/>
                        <a:pt x="9" y="130"/>
                      </a:cubicBezTo>
                      <a:cubicBezTo>
                        <a:pt x="10" y="131"/>
                        <a:pt x="11" y="131"/>
                        <a:pt x="12" y="131"/>
                      </a:cubicBezTo>
                      <a:moveTo>
                        <a:pt x="34" y="8"/>
                      </a:moveTo>
                      <a:cubicBezTo>
                        <a:pt x="34" y="8"/>
                        <a:pt x="36" y="8"/>
                        <a:pt x="37" y="8"/>
                      </a:cubicBezTo>
                      <a:cubicBezTo>
                        <a:pt x="38" y="8"/>
                        <a:pt x="39" y="8"/>
                        <a:pt x="40" y="8"/>
                      </a:cubicBezTo>
                      <a:cubicBezTo>
                        <a:pt x="42" y="8"/>
                        <a:pt x="45" y="7"/>
                        <a:pt x="47" y="7"/>
                      </a:cubicBezTo>
                      <a:cubicBezTo>
                        <a:pt x="49" y="7"/>
                        <a:pt x="53" y="7"/>
                        <a:pt x="55" y="7"/>
                      </a:cubicBezTo>
                      <a:cubicBezTo>
                        <a:pt x="56" y="7"/>
                        <a:pt x="58" y="7"/>
                        <a:pt x="59" y="7"/>
                      </a:cubicBezTo>
                      <a:cubicBezTo>
                        <a:pt x="60" y="7"/>
                        <a:pt x="62" y="7"/>
                        <a:pt x="63" y="6"/>
                      </a:cubicBezTo>
                      <a:cubicBezTo>
                        <a:pt x="65" y="6"/>
                        <a:pt x="69" y="6"/>
                        <a:pt x="71" y="6"/>
                      </a:cubicBezTo>
                      <a:cubicBezTo>
                        <a:pt x="73" y="6"/>
                        <a:pt x="77" y="6"/>
                        <a:pt x="79" y="6"/>
                      </a:cubicBezTo>
                      <a:cubicBezTo>
                        <a:pt x="80" y="6"/>
                        <a:pt x="82" y="6"/>
                        <a:pt x="83" y="6"/>
                      </a:cubicBezTo>
                      <a:cubicBezTo>
                        <a:pt x="84" y="6"/>
                        <a:pt x="86" y="6"/>
                        <a:pt x="88" y="6"/>
                      </a:cubicBezTo>
                      <a:cubicBezTo>
                        <a:pt x="89" y="6"/>
                        <a:pt x="92" y="6"/>
                        <a:pt x="94" y="6"/>
                      </a:cubicBezTo>
                      <a:cubicBezTo>
                        <a:pt x="96" y="6"/>
                        <a:pt x="99" y="6"/>
                        <a:pt x="101" y="6"/>
                      </a:cubicBezTo>
                      <a:cubicBezTo>
                        <a:pt x="102" y="6"/>
                        <a:pt x="104" y="6"/>
                        <a:pt x="105" y="6"/>
                      </a:cubicBezTo>
                      <a:cubicBezTo>
                        <a:pt x="106" y="6"/>
                        <a:pt x="108" y="6"/>
                        <a:pt x="109" y="6"/>
                      </a:cubicBezTo>
                      <a:cubicBezTo>
                        <a:pt x="111" y="6"/>
                        <a:pt x="116" y="6"/>
                        <a:pt x="118" y="6"/>
                      </a:cubicBezTo>
                      <a:cubicBezTo>
                        <a:pt x="120" y="6"/>
                        <a:pt x="124" y="6"/>
                        <a:pt x="126" y="6"/>
                      </a:cubicBezTo>
                      <a:cubicBezTo>
                        <a:pt x="127" y="7"/>
                        <a:pt x="129" y="7"/>
                        <a:pt x="130" y="7"/>
                      </a:cubicBezTo>
                      <a:cubicBezTo>
                        <a:pt x="131" y="7"/>
                        <a:pt x="133" y="7"/>
                        <a:pt x="133" y="7"/>
                      </a:cubicBezTo>
                      <a:cubicBezTo>
                        <a:pt x="135" y="7"/>
                        <a:pt x="139" y="7"/>
                        <a:pt x="141" y="7"/>
                      </a:cubicBezTo>
                      <a:cubicBezTo>
                        <a:pt x="143" y="7"/>
                        <a:pt x="146" y="8"/>
                        <a:pt x="148" y="8"/>
                      </a:cubicBezTo>
                      <a:cubicBezTo>
                        <a:pt x="149" y="8"/>
                        <a:pt x="151" y="8"/>
                        <a:pt x="151" y="8"/>
                      </a:cubicBezTo>
                      <a:cubicBezTo>
                        <a:pt x="152" y="8"/>
                        <a:pt x="154" y="8"/>
                        <a:pt x="155" y="8"/>
                      </a:cubicBezTo>
                      <a:cubicBezTo>
                        <a:pt x="158" y="9"/>
                        <a:pt x="164" y="9"/>
                        <a:pt x="166" y="9"/>
                      </a:cubicBezTo>
                      <a:cubicBezTo>
                        <a:pt x="167" y="10"/>
                        <a:pt x="169" y="10"/>
                        <a:pt x="170" y="10"/>
                      </a:cubicBezTo>
                      <a:cubicBezTo>
                        <a:pt x="170" y="9"/>
                        <a:pt x="170" y="7"/>
                        <a:pt x="170" y="6"/>
                      </a:cubicBezTo>
                      <a:cubicBezTo>
                        <a:pt x="169" y="6"/>
                        <a:pt x="169" y="6"/>
                        <a:pt x="168" y="6"/>
                      </a:cubicBezTo>
                      <a:cubicBezTo>
                        <a:pt x="166" y="6"/>
                        <a:pt x="163" y="5"/>
                        <a:pt x="160" y="5"/>
                      </a:cubicBezTo>
                      <a:cubicBezTo>
                        <a:pt x="159" y="5"/>
                        <a:pt x="158" y="4"/>
                        <a:pt x="157" y="4"/>
                      </a:cubicBezTo>
                      <a:cubicBezTo>
                        <a:pt x="157" y="4"/>
                        <a:pt x="156" y="4"/>
                        <a:pt x="155" y="4"/>
                      </a:cubicBezTo>
                      <a:cubicBezTo>
                        <a:pt x="155" y="4"/>
                        <a:pt x="154" y="4"/>
                        <a:pt x="154" y="4"/>
                      </a:cubicBezTo>
                      <a:cubicBezTo>
                        <a:pt x="153" y="4"/>
                        <a:pt x="151" y="3"/>
                        <a:pt x="150" y="3"/>
                      </a:cubicBezTo>
                      <a:cubicBezTo>
                        <a:pt x="148" y="3"/>
                        <a:pt x="146" y="3"/>
                        <a:pt x="144" y="3"/>
                      </a:cubicBezTo>
                      <a:cubicBezTo>
                        <a:pt x="144" y="3"/>
                        <a:pt x="143" y="2"/>
                        <a:pt x="143" y="2"/>
                      </a:cubicBezTo>
                      <a:cubicBezTo>
                        <a:pt x="141" y="2"/>
                        <a:pt x="139" y="2"/>
                        <a:pt x="137" y="2"/>
                      </a:cubicBezTo>
                      <a:cubicBezTo>
                        <a:pt x="137" y="2"/>
                        <a:pt x="136" y="2"/>
                        <a:pt x="135" y="2"/>
                      </a:cubicBezTo>
                      <a:cubicBezTo>
                        <a:pt x="135" y="2"/>
                        <a:pt x="134" y="2"/>
                        <a:pt x="134" y="2"/>
                      </a:cubicBezTo>
                      <a:cubicBezTo>
                        <a:pt x="133" y="1"/>
                        <a:pt x="132" y="1"/>
                        <a:pt x="131" y="1"/>
                      </a:cubicBezTo>
                      <a:cubicBezTo>
                        <a:pt x="131" y="1"/>
                        <a:pt x="130" y="1"/>
                        <a:pt x="130" y="1"/>
                      </a:cubicBezTo>
                      <a:cubicBezTo>
                        <a:pt x="129" y="1"/>
                        <a:pt x="128" y="1"/>
                        <a:pt x="127" y="1"/>
                      </a:cubicBezTo>
                      <a:cubicBezTo>
                        <a:pt x="125" y="1"/>
                        <a:pt x="124" y="1"/>
                        <a:pt x="123" y="1"/>
                      </a:cubicBezTo>
                      <a:cubicBezTo>
                        <a:pt x="121" y="1"/>
                        <a:pt x="120" y="1"/>
                        <a:pt x="118" y="0"/>
                      </a:cubicBezTo>
                      <a:cubicBezTo>
                        <a:pt x="115" y="0"/>
                        <a:pt x="112" y="0"/>
                        <a:pt x="110" y="0"/>
                      </a:cubicBezTo>
                      <a:cubicBezTo>
                        <a:pt x="109" y="0"/>
                        <a:pt x="108" y="0"/>
                        <a:pt x="107" y="0"/>
                      </a:cubicBezTo>
                      <a:cubicBezTo>
                        <a:pt x="106" y="0"/>
                        <a:pt x="106" y="0"/>
                        <a:pt x="105" y="0"/>
                      </a:cubicBezTo>
                      <a:cubicBezTo>
                        <a:pt x="104" y="0"/>
                        <a:pt x="104" y="0"/>
                        <a:pt x="103" y="0"/>
                      </a:cubicBezTo>
                      <a:cubicBezTo>
                        <a:pt x="102" y="0"/>
                        <a:pt x="101" y="0"/>
                        <a:pt x="101" y="0"/>
                      </a:cubicBezTo>
                      <a:cubicBezTo>
                        <a:pt x="100" y="0"/>
                        <a:pt x="100" y="0"/>
                        <a:pt x="99" y="0"/>
                      </a:cubicBezTo>
                      <a:cubicBezTo>
                        <a:pt x="97" y="0"/>
                        <a:pt x="96" y="0"/>
                        <a:pt x="94" y="0"/>
                      </a:cubicBezTo>
                      <a:cubicBezTo>
                        <a:pt x="93" y="0"/>
                        <a:pt x="91" y="0"/>
                        <a:pt x="89" y="0"/>
                      </a:cubicBezTo>
                      <a:cubicBezTo>
                        <a:pt x="89" y="0"/>
                        <a:pt x="88" y="0"/>
                        <a:pt x="88" y="0"/>
                      </a:cubicBezTo>
                      <a:cubicBezTo>
                        <a:pt x="87" y="0"/>
                        <a:pt x="86" y="0"/>
                        <a:pt x="85" y="0"/>
                      </a:cubicBezTo>
                      <a:cubicBezTo>
                        <a:pt x="85" y="0"/>
                        <a:pt x="84" y="0"/>
                        <a:pt x="83" y="0"/>
                      </a:cubicBezTo>
                      <a:cubicBezTo>
                        <a:pt x="83" y="0"/>
                        <a:pt x="82" y="0"/>
                        <a:pt x="81" y="0"/>
                      </a:cubicBezTo>
                      <a:cubicBezTo>
                        <a:pt x="80" y="0"/>
                        <a:pt x="80" y="0"/>
                        <a:pt x="79" y="0"/>
                      </a:cubicBezTo>
                      <a:cubicBezTo>
                        <a:pt x="76" y="0"/>
                        <a:pt x="73" y="0"/>
                        <a:pt x="70" y="0"/>
                      </a:cubicBezTo>
                      <a:cubicBezTo>
                        <a:pt x="69" y="1"/>
                        <a:pt x="67" y="1"/>
                        <a:pt x="66" y="1"/>
                      </a:cubicBezTo>
                      <a:cubicBezTo>
                        <a:pt x="64" y="1"/>
                        <a:pt x="63" y="1"/>
                        <a:pt x="62" y="1"/>
                      </a:cubicBezTo>
                      <a:cubicBezTo>
                        <a:pt x="60" y="1"/>
                        <a:pt x="59" y="1"/>
                        <a:pt x="58" y="1"/>
                      </a:cubicBezTo>
                      <a:cubicBezTo>
                        <a:pt x="58" y="1"/>
                        <a:pt x="58" y="1"/>
                        <a:pt x="57" y="1"/>
                      </a:cubicBezTo>
                      <a:cubicBezTo>
                        <a:pt x="56" y="1"/>
                        <a:pt x="56" y="1"/>
                        <a:pt x="55" y="2"/>
                      </a:cubicBezTo>
                      <a:cubicBezTo>
                        <a:pt x="54" y="2"/>
                        <a:pt x="54" y="2"/>
                        <a:pt x="53" y="2"/>
                      </a:cubicBezTo>
                      <a:cubicBezTo>
                        <a:pt x="53" y="2"/>
                        <a:pt x="52" y="2"/>
                        <a:pt x="51" y="2"/>
                      </a:cubicBezTo>
                      <a:cubicBezTo>
                        <a:pt x="49" y="2"/>
                        <a:pt x="47" y="2"/>
                        <a:pt x="45" y="2"/>
                      </a:cubicBezTo>
                      <a:cubicBezTo>
                        <a:pt x="45" y="2"/>
                        <a:pt x="45" y="3"/>
                        <a:pt x="44" y="3"/>
                      </a:cubicBezTo>
                      <a:cubicBezTo>
                        <a:pt x="42" y="3"/>
                        <a:pt x="40" y="3"/>
                        <a:pt x="38" y="3"/>
                      </a:cubicBezTo>
                      <a:cubicBezTo>
                        <a:pt x="37" y="3"/>
                        <a:pt x="36" y="4"/>
                        <a:pt x="34" y="4"/>
                      </a:cubicBezTo>
                      <a:cubicBezTo>
                        <a:pt x="34" y="4"/>
                        <a:pt x="33" y="4"/>
                        <a:pt x="33" y="4"/>
                      </a:cubicBezTo>
                      <a:cubicBezTo>
                        <a:pt x="32" y="4"/>
                        <a:pt x="32" y="4"/>
                        <a:pt x="31" y="4"/>
                      </a:cubicBezTo>
                      <a:cubicBezTo>
                        <a:pt x="30" y="4"/>
                        <a:pt x="29" y="5"/>
                        <a:pt x="28" y="5"/>
                      </a:cubicBezTo>
                      <a:cubicBezTo>
                        <a:pt x="25" y="5"/>
                        <a:pt x="23" y="6"/>
                        <a:pt x="20" y="6"/>
                      </a:cubicBezTo>
                      <a:cubicBezTo>
                        <a:pt x="20" y="6"/>
                        <a:pt x="19" y="6"/>
                        <a:pt x="19" y="6"/>
                      </a:cubicBezTo>
                      <a:cubicBezTo>
                        <a:pt x="19" y="7"/>
                        <a:pt x="18" y="9"/>
                        <a:pt x="18" y="10"/>
                      </a:cubicBezTo>
                      <a:cubicBezTo>
                        <a:pt x="19" y="10"/>
                        <a:pt x="21" y="10"/>
                        <a:pt x="22" y="9"/>
                      </a:cubicBezTo>
                      <a:cubicBezTo>
                        <a:pt x="25" y="9"/>
                        <a:pt x="30" y="9"/>
                        <a:pt x="34" y="8"/>
                      </a:cubicBezTo>
                      <a:moveTo>
                        <a:pt x="87" y="190"/>
                      </a:moveTo>
                      <a:cubicBezTo>
                        <a:pt x="87" y="190"/>
                        <a:pt x="87" y="190"/>
                        <a:pt x="87" y="190"/>
                      </a:cubicBezTo>
                      <a:cubicBezTo>
                        <a:pt x="87" y="190"/>
                        <a:pt x="87" y="190"/>
                        <a:pt x="87" y="190"/>
                      </a:cubicBezTo>
                      <a:moveTo>
                        <a:pt x="87" y="173"/>
                      </a:moveTo>
                      <a:cubicBezTo>
                        <a:pt x="87" y="173"/>
                        <a:pt x="87" y="173"/>
                        <a:pt x="87" y="173"/>
                      </a:cubicBezTo>
                      <a:cubicBezTo>
                        <a:pt x="87" y="173"/>
                        <a:pt x="87" y="173"/>
                        <a:pt x="87" y="173"/>
                      </a:cubicBezTo>
                      <a:moveTo>
                        <a:pt x="29" y="26"/>
                      </a:moveTo>
                      <a:cubicBezTo>
                        <a:pt x="30" y="26"/>
                        <a:pt x="32" y="26"/>
                        <a:pt x="32" y="26"/>
                      </a:cubicBezTo>
                      <a:cubicBezTo>
                        <a:pt x="33" y="26"/>
                        <a:pt x="35" y="26"/>
                        <a:pt x="36" y="25"/>
                      </a:cubicBezTo>
                      <a:cubicBezTo>
                        <a:pt x="37" y="25"/>
                        <a:pt x="42" y="25"/>
                        <a:pt x="43" y="25"/>
                      </a:cubicBezTo>
                      <a:cubicBezTo>
                        <a:pt x="45" y="25"/>
                        <a:pt x="50" y="25"/>
                        <a:pt x="51" y="25"/>
                      </a:cubicBezTo>
                      <a:cubicBezTo>
                        <a:pt x="52" y="25"/>
                        <a:pt x="55" y="25"/>
                        <a:pt x="55" y="25"/>
                      </a:cubicBezTo>
                      <a:cubicBezTo>
                        <a:pt x="56" y="25"/>
                        <a:pt x="59" y="25"/>
                        <a:pt x="59" y="24"/>
                      </a:cubicBezTo>
                      <a:cubicBezTo>
                        <a:pt x="61" y="24"/>
                        <a:pt x="66" y="24"/>
                        <a:pt x="68" y="24"/>
                      </a:cubicBezTo>
                      <a:cubicBezTo>
                        <a:pt x="70" y="24"/>
                        <a:pt x="75" y="24"/>
                        <a:pt x="77" y="24"/>
                      </a:cubicBezTo>
                      <a:cubicBezTo>
                        <a:pt x="78" y="24"/>
                        <a:pt x="80" y="24"/>
                        <a:pt x="81" y="24"/>
                      </a:cubicBezTo>
                      <a:cubicBezTo>
                        <a:pt x="82" y="24"/>
                        <a:pt x="85" y="24"/>
                        <a:pt x="86" y="24"/>
                      </a:cubicBezTo>
                      <a:cubicBezTo>
                        <a:pt x="87" y="24"/>
                        <a:pt x="92" y="24"/>
                        <a:pt x="94" y="24"/>
                      </a:cubicBezTo>
                      <a:cubicBezTo>
                        <a:pt x="96" y="24"/>
                        <a:pt x="101" y="24"/>
                        <a:pt x="103" y="24"/>
                      </a:cubicBezTo>
                      <a:cubicBezTo>
                        <a:pt x="103" y="24"/>
                        <a:pt x="106" y="24"/>
                        <a:pt x="107" y="24"/>
                      </a:cubicBezTo>
                      <a:cubicBezTo>
                        <a:pt x="108" y="24"/>
                        <a:pt x="111" y="24"/>
                        <a:pt x="111" y="24"/>
                      </a:cubicBezTo>
                      <a:cubicBezTo>
                        <a:pt x="113" y="24"/>
                        <a:pt x="119" y="24"/>
                        <a:pt x="120" y="24"/>
                      </a:cubicBezTo>
                      <a:cubicBezTo>
                        <a:pt x="122" y="24"/>
                        <a:pt x="127" y="24"/>
                        <a:pt x="129" y="24"/>
                      </a:cubicBezTo>
                      <a:cubicBezTo>
                        <a:pt x="130" y="25"/>
                        <a:pt x="132" y="25"/>
                        <a:pt x="133" y="25"/>
                      </a:cubicBezTo>
                      <a:cubicBezTo>
                        <a:pt x="134" y="25"/>
                        <a:pt x="136" y="25"/>
                        <a:pt x="137" y="25"/>
                      </a:cubicBezTo>
                      <a:cubicBezTo>
                        <a:pt x="138" y="25"/>
                        <a:pt x="144" y="25"/>
                        <a:pt x="145" y="25"/>
                      </a:cubicBezTo>
                      <a:cubicBezTo>
                        <a:pt x="146" y="25"/>
                        <a:pt x="151" y="25"/>
                        <a:pt x="152" y="25"/>
                      </a:cubicBezTo>
                      <a:cubicBezTo>
                        <a:pt x="153" y="26"/>
                        <a:pt x="155" y="26"/>
                        <a:pt x="156" y="26"/>
                      </a:cubicBezTo>
                      <a:cubicBezTo>
                        <a:pt x="156" y="26"/>
                        <a:pt x="159" y="26"/>
                        <a:pt x="159" y="26"/>
                      </a:cubicBezTo>
                      <a:cubicBezTo>
                        <a:pt x="162" y="26"/>
                        <a:pt x="169" y="26"/>
                        <a:pt x="171" y="27"/>
                      </a:cubicBezTo>
                      <a:cubicBezTo>
                        <a:pt x="172" y="27"/>
                        <a:pt x="172" y="27"/>
                        <a:pt x="173" y="27"/>
                      </a:cubicBezTo>
                      <a:cubicBezTo>
                        <a:pt x="173" y="25"/>
                        <a:pt x="172" y="24"/>
                        <a:pt x="172" y="22"/>
                      </a:cubicBezTo>
                      <a:cubicBezTo>
                        <a:pt x="171" y="22"/>
                        <a:pt x="169" y="22"/>
                        <a:pt x="167" y="22"/>
                      </a:cubicBezTo>
                      <a:cubicBezTo>
                        <a:pt x="166" y="21"/>
                        <a:pt x="165" y="21"/>
                        <a:pt x="164" y="21"/>
                      </a:cubicBezTo>
                      <a:cubicBezTo>
                        <a:pt x="163" y="21"/>
                        <a:pt x="162" y="21"/>
                        <a:pt x="161" y="21"/>
                      </a:cubicBezTo>
                      <a:cubicBezTo>
                        <a:pt x="161" y="21"/>
                        <a:pt x="160" y="21"/>
                        <a:pt x="160" y="21"/>
                      </a:cubicBezTo>
                      <a:cubicBezTo>
                        <a:pt x="158" y="20"/>
                        <a:pt x="157" y="20"/>
                        <a:pt x="156" y="20"/>
                      </a:cubicBezTo>
                      <a:cubicBezTo>
                        <a:pt x="153" y="20"/>
                        <a:pt x="151" y="20"/>
                        <a:pt x="149" y="19"/>
                      </a:cubicBezTo>
                      <a:cubicBezTo>
                        <a:pt x="148" y="19"/>
                        <a:pt x="148" y="19"/>
                        <a:pt x="148" y="19"/>
                      </a:cubicBezTo>
                      <a:cubicBezTo>
                        <a:pt x="146" y="19"/>
                        <a:pt x="144" y="19"/>
                        <a:pt x="142" y="19"/>
                      </a:cubicBezTo>
                      <a:cubicBezTo>
                        <a:pt x="141" y="19"/>
                        <a:pt x="140" y="19"/>
                        <a:pt x="139" y="18"/>
                      </a:cubicBezTo>
                      <a:cubicBezTo>
                        <a:pt x="139" y="18"/>
                        <a:pt x="138" y="18"/>
                        <a:pt x="138" y="18"/>
                      </a:cubicBezTo>
                      <a:cubicBezTo>
                        <a:pt x="137" y="18"/>
                        <a:pt x="136" y="18"/>
                        <a:pt x="135" y="18"/>
                      </a:cubicBezTo>
                      <a:cubicBezTo>
                        <a:pt x="135" y="18"/>
                        <a:pt x="134" y="18"/>
                        <a:pt x="134" y="18"/>
                      </a:cubicBezTo>
                      <a:cubicBezTo>
                        <a:pt x="133" y="18"/>
                        <a:pt x="132" y="18"/>
                        <a:pt x="130" y="18"/>
                      </a:cubicBezTo>
                      <a:cubicBezTo>
                        <a:pt x="129" y="18"/>
                        <a:pt x="127" y="18"/>
                        <a:pt x="126" y="18"/>
                      </a:cubicBezTo>
                      <a:cubicBezTo>
                        <a:pt x="124" y="17"/>
                        <a:pt x="123" y="17"/>
                        <a:pt x="121" y="17"/>
                      </a:cubicBezTo>
                      <a:cubicBezTo>
                        <a:pt x="118" y="17"/>
                        <a:pt x="115" y="17"/>
                        <a:pt x="112" y="17"/>
                      </a:cubicBezTo>
                      <a:cubicBezTo>
                        <a:pt x="111" y="17"/>
                        <a:pt x="110" y="17"/>
                        <a:pt x="109" y="17"/>
                      </a:cubicBezTo>
                      <a:cubicBezTo>
                        <a:pt x="108" y="17"/>
                        <a:pt x="108" y="17"/>
                        <a:pt x="107" y="17"/>
                      </a:cubicBezTo>
                      <a:cubicBezTo>
                        <a:pt x="106" y="17"/>
                        <a:pt x="105" y="17"/>
                        <a:pt x="105" y="17"/>
                      </a:cubicBezTo>
                      <a:cubicBezTo>
                        <a:pt x="104" y="17"/>
                        <a:pt x="103" y="17"/>
                        <a:pt x="102" y="17"/>
                      </a:cubicBezTo>
                      <a:cubicBezTo>
                        <a:pt x="102" y="17"/>
                        <a:pt x="101" y="17"/>
                        <a:pt x="100" y="17"/>
                      </a:cubicBezTo>
                      <a:cubicBezTo>
                        <a:pt x="98" y="17"/>
                        <a:pt x="96" y="17"/>
                        <a:pt x="94" y="16"/>
                      </a:cubicBezTo>
                      <a:cubicBezTo>
                        <a:pt x="92" y="17"/>
                        <a:pt x="90" y="17"/>
                        <a:pt x="88" y="17"/>
                      </a:cubicBezTo>
                      <a:cubicBezTo>
                        <a:pt x="87" y="17"/>
                        <a:pt x="87" y="17"/>
                        <a:pt x="86" y="17"/>
                      </a:cubicBezTo>
                      <a:cubicBezTo>
                        <a:pt x="85" y="17"/>
                        <a:pt x="84" y="17"/>
                        <a:pt x="84" y="17"/>
                      </a:cubicBezTo>
                      <a:cubicBezTo>
                        <a:pt x="83" y="17"/>
                        <a:pt x="82" y="17"/>
                        <a:pt x="81" y="17"/>
                      </a:cubicBezTo>
                      <a:cubicBezTo>
                        <a:pt x="81" y="17"/>
                        <a:pt x="80" y="17"/>
                        <a:pt x="79" y="17"/>
                      </a:cubicBezTo>
                      <a:cubicBezTo>
                        <a:pt x="78" y="17"/>
                        <a:pt x="77" y="17"/>
                        <a:pt x="77" y="17"/>
                      </a:cubicBezTo>
                      <a:cubicBezTo>
                        <a:pt x="73" y="17"/>
                        <a:pt x="70" y="17"/>
                        <a:pt x="67" y="17"/>
                      </a:cubicBezTo>
                      <a:cubicBezTo>
                        <a:pt x="66" y="17"/>
                        <a:pt x="64" y="17"/>
                        <a:pt x="62" y="18"/>
                      </a:cubicBezTo>
                      <a:cubicBezTo>
                        <a:pt x="61" y="18"/>
                        <a:pt x="59" y="18"/>
                        <a:pt x="58" y="18"/>
                      </a:cubicBezTo>
                      <a:cubicBezTo>
                        <a:pt x="57" y="18"/>
                        <a:pt x="56" y="18"/>
                        <a:pt x="54" y="18"/>
                      </a:cubicBezTo>
                      <a:cubicBezTo>
                        <a:pt x="54" y="18"/>
                        <a:pt x="54" y="18"/>
                        <a:pt x="53" y="18"/>
                      </a:cubicBezTo>
                      <a:cubicBezTo>
                        <a:pt x="52" y="18"/>
                        <a:pt x="51" y="18"/>
                        <a:pt x="50" y="18"/>
                      </a:cubicBezTo>
                      <a:cubicBezTo>
                        <a:pt x="50" y="18"/>
                        <a:pt x="50" y="18"/>
                        <a:pt x="49" y="18"/>
                      </a:cubicBezTo>
                      <a:cubicBezTo>
                        <a:pt x="48" y="19"/>
                        <a:pt x="47" y="19"/>
                        <a:pt x="47" y="19"/>
                      </a:cubicBezTo>
                      <a:cubicBezTo>
                        <a:pt x="45" y="19"/>
                        <a:pt x="43" y="19"/>
                        <a:pt x="41" y="19"/>
                      </a:cubicBezTo>
                      <a:cubicBezTo>
                        <a:pt x="40" y="19"/>
                        <a:pt x="40" y="19"/>
                        <a:pt x="39" y="19"/>
                      </a:cubicBezTo>
                      <a:cubicBezTo>
                        <a:pt x="37" y="20"/>
                        <a:pt x="35" y="20"/>
                        <a:pt x="33" y="20"/>
                      </a:cubicBezTo>
                      <a:cubicBezTo>
                        <a:pt x="31" y="20"/>
                        <a:pt x="30" y="20"/>
                        <a:pt x="29" y="21"/>
                      </a:cubicBezTo>
                      <a:cubicBezTo>
                        <a:pt x="28" y="21"/>
                        <a:pt x="27" y="21"/>
                        <a:pt x="27" y="21"/>
                      </a:cubicBezTo>
                      <a:cubicBezTo>
                        <a:pt x="26" y="21"/>
                        <a:pt x="25" y="21"/>
                        <a:pt x="25" y="21"/>
                      </a:cubicBezTo>
                      <a:cubicBezTo>
                        <a:pt x="24" y="21"/>
                        <a:pt x="23" y="21"/>
                        <a:pt x="21" y="22"/>
                      </a:cubicBezTo>
                      <a:cubicBezTo>
                        <a:pt x="20" y="22"/>
                        <a:pt x="18" y="22"/>
                        <a:pt x="16" y="22"/>
                      </a:cubicBezTo>
                      <a:cubicBezTo>
                        <a:pt x="16" y="24"/>
                        <a:pt x="16" y="25"/>
                        <a:pt x="15" y="27"/>
                      </a:cubicBezTo>
                      <a:cubicBezTo>
                        <a:pt x="16" y="27"/>
                        <a:pt x="17" y="27"/>
                        <a:pt x="17" y="27"/>
                      </a:cubicBezTo>
                      <a:cubicBezTo>
                        <a:pt x="19" y="26"/>
                        <a:pt x="27" y="26"/>
                        <a:pt x="29" y="26"/>
                      </a:cubicBezTo>
                      <a:moveTo>
                        <a:pt x="24" y="68"/>
                      </a:moveTo>
                      <a:cubicBezTo>
                        <a:pt x="24" y="68"/>
                        <a:pt x="27" y="68"/>
                        <a:pt x="27" y="68"/>
                      </a:cubicBezTo>
                      <a:cubicBezTo>
                        <a:pt x="28" y="68"/>
                        <a:pt x="35" y="68"/>
                        <a:pt x="36" y="68"/>
                      </a:cubicBezTo>
                      <a:cubicBezTo>
                        <a:pt x="36" y="68"/>
                        <a:pt x="44" y="68"/>
                        <a:pt x="45" y="68"/>
                      </a:cubicBezTo>
                      <a:cubicBezTo>
                        <a:pt x="45" y="68"/>
                        <a:pt x="49" y="68"/>
                        <a:pt x="49" y="68"/>
                      </a:cubicBezTo>
                      <a:cubicBezTo>
                        <a:pt x="49" y="68"/>
                        <a:pt x="53" y="68"/>
                        <a:pt x="53" y="68"/>
                      </a:cubicBezTo>
                      <a:cubicBezTo>
                        <a:pt x="54" y="68"/>
                        <a:pt x="62" y="68"/>
                        <a:pt x="63" y="68"/>
                      </a:cubicBezTo>
                      <a:cubicBezTo>
                        <a:pt x="63" y="68"/>
                        <a:pt x="72" y="68"/>
                        <a:pt x="72" y="67"/>
                      </a:cubicBezTo>
                      <a:cubicBezTo>
                        <a:pt x="73" y="67"/>
                        <a:pt x="77" y="67"/>
                        <a:pt x="77" y="67"/>
                      </a:cubicBezTo>
                      <a:cubicBezTo>
                        <a:pt x="82" y="67"/>
                        <a:pt x="82" y="67"/>
                        <a:pt x="82" y="67"/>
                      </a:cubicBezTo>
                      <a:cubicBezTo>
                        <a:pt x="83" y="67"/>
                        <a:pt x="92" y="67"/>
                        <a:pt x="93" y="67"/>
                      </a:cubicBezTo>
                      <a:cubicBezTo>
                        <a:pt x="93" y="67"/>
                        <a:pt x="93" y="67"/>
                        <a:pt x="94" y="67"/>
                      </a:cubicBezTo>
                      <a:cubicBezTo>
                        <a:pt x="95" y="67"/>
                        <a:pt x="96" y="67"/>
                        <a:pt x="96" y="67"/>
                      </a:cubicBezTo>
                      <a:cubicBezTo>
                        <a:pt x="96" y="67"/>
                        <a:pt x="106" y="67"/>
                        <a:pt x="106" y="67"/>
                      </a:cubicBezTo>
                      <a:cubicBezTo>
                        <a:pt x="111" y="67"/>
                        <a:pt x="111" y="67"/>
                        <a:pt x="111" y="67"/>
                      </a:cubicBezTo>
                      <a:cubicBezTo>
                        <a:pt x="111" y="67"/>
                        <a:pt x="116" y="67"/>
                        <a:pt x="116" y="67"/>
                      </a:cubicBezTo>
                      <a:cubicBezTo>
                        <a:pt x="116" y="68"/>
                        <a:pt x="125" y="68"/>
                        <a:pt x="126" y="68"/>
                      </a:cubicBezTo>
                      <a:cubicBezTo>
                        <a:pt x="126" y="68"/>
                        <a:pt x="135" y="68"/>
                        <a:pt x="135" y="68"/>
                      </a:cubicBezTo>
                      <a:cubicBezTo>
                        <a:pt x="135" y="68"/>
                        <a:pt x="139" y="68"/>
                        <a:pt x="140" y="68"/>
                      </a:cubicBezTo>
                      <a:cubicBezTo>
                        <a:pt x="140" y="68"/>
                        <a:pt x="143" y="68"/>
                        <a:pt x="144" y="68"/>
                      </a:cubicBezTo>
                      <a:cubicBezTo>
                        <a:pt x="144" y="68"/>
                        <a:pt x="152" y="68"/>
                        <a:pt x="153" y="68"/>
                      </a:cubicBezTo>
                      <a:cubicBezTo>
                        <a:pt x="153" y="68"/>
                        <a:pt x="160" y="68"/>
                        <a:pt x="161" y="68"/>
                      </a:cubicBezTo>
                      <a:cubicBezTo>
                        <a:pt x="161" y="68"/>
                        <a:pt x="164" y="68"/>
                        <a:pt x="165" y="68"/>
                      </a:cubicBezTo>
                      <a:cubicBezTo>
                        <a:pt x="165" y="68"/>
                        <a:pt x="168" y="68"/>
                        <a:pt x="168" y="68"/>
                      </a:cubicBezTo>
                      <a:cubicBezTo>
                        <a:pt x="169" y="68"/>
                        <a:pt x="179" y="68"/>
                        <a:pt x="181" y="68"/>
                      </a:cubicBezTo>
                      <a:cubicBezTo>
                        <a:pt x="181" y="66"/>
                        <a:pt x="180" y="64"/>
                        <a:pt x="180" y="62"/>
                      </a:cubicBezTo>
                      <a:cubicBezTo>
                        <a:pt x="180" y="62"/>
                        <a:pt x="180" y="62"/>
                        <a:pt x="180" y="62"/>
                      </a:cubicBezTo>
                      <a:cubicBezTo>
                        <a:pt x="178" y="62"/>
                        <a:pt x="177" y="62"/>
                        <a:pt x="176" y="62"/>
                      </a:cubicBezTo>
                      <a:cubicBezTo>
                        <a:pt x="175" y="62"/>
                        <a:pt x="174" y="62"/>
                        <a:pt x="173" y="62"/>
                      </a:cubicBezTo>
                      <a:cubicBezTo>
                        <a:pt x="173" y="62"/>
                        <a:pt x="172" y="61"/>
                        <a:pt x="171" y="61"/>
                      </a:cubicBezTo>
                      <a:cubicBezTo>
                        <a:pt x="170" y="61"/>
                        <a:pt x="168" y="61"/>
                        <a:pt x="166" y="61"/>
                      </a:cubicBezTo>
                      <a:cubicBezTo>
                        <a:pt x="164" y="61"/>
                        <a:pt x="161" y="60"/>
                        <a:pt x="159" y="60"/>
                      </a:cubicBezTo>
                      <a:cubicBezTo>
                        <a:pt x="158" y="60"/>
                        <a:pt x="158" y="60"/>
                        <a:pt x="157" y="60"/>
                      </a:cubicBezTo>
                      <a:cubicBezTo>
                        <a:pt x="155" y="60"/>
                        <a:pt x="153" y="60"/>
                        <a:pt x="150" y="60"/>
                      </a:cubicBezTo>
                      <a:cubicBezTo>
                        <a:pt x="149" y="59"/>
                        <a:pt x="148" y="59"/>
                        <a:pt x="148" y="59"/>
                      </a:cubicBezTo>
                      <a:cubicBezTo>
                        <a:pt x="147" y="59"/>
                        <a:pt x="147" y="59"/>
                        <a:pt x="146" y="59"/>
                      </a:cubicBezTo>
                      <a:cubicBezTo>
                        <a:pt x="145" y="59"/>
                        <a:pt x="144" y="59"/>
                        <a:pt x="143" y="59"/>
                      </a:cubicBezTo>
                      <a:cubicBezTo>
                        <a:pt x="142" y="59"/>
                        <a:pt x="142" y="59"/>
                        <a:pt x="142" y="59"/>
                      </a:cubicBezTo>
                      <a:cubicBezTo>
                        <a:pt x="140" y="59"/>
                        <a:pt x="139" y="59"/>
                        <a:pt x="137" y="59"/>
                      </a:cubicBezTo>
                      <a:cubicBezTo>
                        <a:pt x="136" y="59"/>
                        <a:pt x="134" y="59"/>
                        <a:pt x="132" y="58"/>
                      </a:cubicBezTo>
                      <a:cubicBezTo>
                        <a:pt x="131" y="58"/>
                        <a:pt x="129" y="58"/>
                        <a:pt x="127" y="58"/>
                      </a:cubicBezTo>
                      <a:cubicBezTo>
                        <a:pt x="123" y="58"/>
                        <a:pt x="120" y="58"/>
                        <a:pt x="116" y="58"/>
                      </a:cubicBezTo>
                      <a:cubicBezTo>
                        <a:pt x="115" y="58"/>
                        <a:pt x="114" y="58"/>
                        <a:pt x="113" y="58"/>
                      </a:cubicBezTo>
                      <a:cubicBezTo>
                        <a:pt x="112" y="58"/>
                        <a:pt x="111" y="58"/>
                        <a:pt x="111" y="58"/>
                      </a:cubicBezTo>
                      <a:cubicBezTo>
                        <a:pt x="110" y="58"/>
                        <a:pt x="109" y="57"/>
                        <a:pt x="108" y="57"/>
                      </a:cubicBezTo>
                      <a:cubicBezTo>
                        <a:pt x="107" y="57"/>
                        <a:pt x="106" y="57"/>
                        <a:pt x="105" y="57"/>
                      </a:cubicBezTo>
                      <a:cubicBezTo>
                        <a:pt x="104" y="57"/>
                        <a:pt x="104" y="57"/>
                        <a:pt x="103" y="57"/>
                      </a:cubicBezTo>
                      <a:cubicBezTo>
                        <a:pt x="100" y="57"/>
                        <a:pt x="97" y="57"/>
                        <a:pt x="94" y="57"/>
                      </a:cubicBezTo>
                      <a:cubicBezTo>
                        <a:pt x="91" y="57"/>
                        <a:pt x="88" y="57"/>
                        <a:pt x="85" y="57"/>
                      </a:cubicBezTo>
                      <a:cubicBezTo>
                        <a:pt x="85" y="57"/>
                        <a:pt x="84" y="57"/>
                        <a:pt x="83" y="57"/>
                      </a:cubicBezTo>
                      <a:cubicBezTo>
                        <a:pt x="82" y="57"/>
                        <a:pt x="81" y="57"/>
                        <a:pt x="80" y="57"/>
                      </a:cubicBezTo>
                      <a:cubicBezTo>
                        <a:pt x="79" y="57"/>
                        <a:pt x="79" y="58"/>
                        <a:pt x="78" y="58"/>
                      </a:cubicBezTo>
                      <a:cubicBezTo>
                        <a:pt x="77" y="58"/>
                        <a:pt x="76" y="58"/>
                        <a:pt x="75" y="58"/>
                      </a:cubicBezTo>
                      <a:cubicBezTo>
                        <a:pt x="74" y="58"/>
                        <a:pt x="73" y="58"/>
                        <a:pt x="72" y="58"/>
                      </a:cubicBezTo>
                      <a:cubicBezTo>
                        <a:pt x="69" y="58"/>
                        <a:pt x="65" y="58"/>
                        <a:pt x="61" y="58"/>
                      </a:cubicBezTo>
                      <a:cubicBezTo>
                        <a:pt x="60" y="58"/>
                        <a:pt x="58" y="58"/>
                        <a:pt x="56" y="58"/>
                      </a:cubicBezTo>
                      <a:cubicBezTo>
                        <a:pt x="54" y="59"/>
                        <a:pt x="53" y="59"/>
                        <a:pt x="51" y="59"/>
                      </a:cubicBezTo>
                      <a:cubicBezTo>
                        <a:pt x="49" y="59"/>
                        <a:pt x="48" y="59"/>
                        <a:pt x="47" y="59"/>
                      </a:cubicBezTo>
                      <a:cubicBezTo>
                        <a:pt x="46" y="59"/>
                        <a:pt x="46" y="59"/>
                        <a:pt x="46" y="59"/>
                      </a:cubicBezTo>
                      <a:cubicBezTo>
                        <a:pt x="45" y="59"/>
                        <a:pt x="43" y="59"/>
                        <a:pt x="42" y="59"/>
                      </a:cubicBezTo>
                      <a:cubicBezTo>
                        <a:pt x="42" y="59"/>
                        <a:pt x="41" y="59"/>
                        <a:pt x="41" y="59"/>
                      </a:cubicBezTo>
                      <a:cubicBezTo>
                        <a:pt x="40" y="59"/>
                        <a:pt x="39" y="59"/>
                        <a:pt x="38" y="60"/>
                      </a:cubicBezTo>
                      <a:cubicBezTo>
                        <a:pt x="36" y="60"/>
                        <a:pt x="33" y="60"/>
                        <a:pt x="31" y="60"/>
                      </a:cubicBezTo>
                      <a:cubicBezTo>
                        <a:pt x="31" y="60"/>
                        <a:pt x="30" y="60"/>
                        <a:pt x="30" y="60"/>
                      </a:cubicBezTo>
                      <a:cubicBezTo>
                        <a:pt x="27" y="60"/>
                        <a:pt x="24" y="61"/>
                        <a:pt x="22" y="61"/>
                      </a:cubicBezTo>
                      <a:cubicBezTo>
                        <a:pt x="20" y="61"/>
                        <a:pt x="19" y="61"/>
                        <a:pt x="17" y="61"/>
                      </a:cubicBezTo>
                      <a:cubicBezTo>
                        <a:pt x="16" y="61"/>
                        <a:pt x="16" y="62"/>
                        <a:pt x="15" y="62"/>
                      </a:cubicBezTo>
                      <a:cubicBezTo>
                        <a:pt x="14" y="62"/>
                        <a:pt x="13" y="62"/>
                        <a:pt x="12" y="62"/>
                      </a:cubicBezTo>
                      <a:cubicBezTo>
                        <a:pt x="11" y="62"/>
                        <a:pt x="10" y="62"/>
                        <a:pt x="9" y="62"/>
                      </a:cubicBezTo>
                      <a:cubicBezTo>
                        <a:pt x="9" y="62"/>
                        <a:pt x="9" y="62"/>
                        <a:pt x="9" y="62"/>
                      </a:cubicBezTo>
                      <a:cubicBezTo>
                        <a:pt x="8" y="64"/>
                        <a:pt x="8" y="66"/>
                        <a:pt x="7" y="68"/>
                      </a:cubicBezTo>
                      <a:cubicBezTo>
                        <a:pt x="10" y="68"/>
                        <a:pt x="20" y="68"/>
                        <a:pt x="20" y="68"/>
                      </a:cubicBezTo>
                      <a:cubicBezTo>
                        <a:pt x="20" y="68"/>
                        <a:pt x="24" y="68"/>
                        <a:pt x="24" y="68"/>
                      </a:cubicBezTo>
                      <a:moveTo>
                        <a:pt x="13" y="46"/>
                      </a:moveTo>
                      <a:cubicBezTo>
                        <a:pt x="13" y="46"/>
                        <a:pt x="13" y="46"/>
                        <a:pt x="12" y="46"/>
                      </a:cubicBezTo>
                      <a:cubicBezTo>
                        <a:pt x="13" y="45"/>
                        <a:pt x="13" y="43"/>
                        <a:pt x="14" y="41"/>
                      </a:cubicBezTo>
                      <a:cubicBezTo>
                        <a:pt x="14" y="41"/>
                        <a:pt x="15" y="41"/>
                        <a:pt x="16" y="41"/>
                      </a:cubicBezTo>
                      <a:cubicBezTo>
                        <a:pt x="17" y="41"/>
                        <a:pt x="18" y="41"/>
                        <a:pt x="19" y="40"/>
                      </a:cubicBezTo>
                      <a:cubicBezTo>
                        <a:pt x="20" y="40"/>
                        <a:pt x="21" y="40"/>
                        <a:pt x="22" y="40"/>
                      </a:cubicBezTo>
                      <a:cubicBezTo>
                        <a:pt x="22" y="40"/>
                        <a:pt x="23" y="40"/>
                        <a:pt x="24" y="40"/>
                      </a:cubicBezTo>
                      <a:cubicBezTo>
                        <a:pt x="25" y="40"/>
                        <a:pt x="27" y="40"/>
                        <a:pt x="28" y="39"/>
                      </a:cubicBezTo>
                      <a:cubicBezTo>
                        <a:pt x="30" y="39"/>
                        <a:pt x="33" y="39"/>
                        <a:pt x="35" y="39"/>
                      </a:cubicBezTo>
                      <a:cubicBezTo>
                        <a:pt x="36" y="39"/>
                        <a:pt x="36" y="39"/>
                        <a:pt x="37" y="39"/>
                      </a:cubicBezTo>
                      <a:cubicBezTo>
                        <a:pt x="39" y="38"/>
                        <a:pt x="41" y="38"/>
                        <a:pt x="43" y="38"/>
                      </a:cubicBezTo>
                      <a:cubicBezTo>
                        <a:pt x="44" y="38"/>
                        <a:pt x="45" y="38"/>
                        <a:pt x="46" y="38"/>
                      </a:cubicBezTo>
                      <a:cubicBezTo>
                        <a:pt x="46" y="38"/>
                        <a:pt x="47" y="38"/>
                        <a:pt x="47" y="38"/>
                      </a:cubicBezTo>
                      <a:cubicBezTo>
                        <a:pt x="48" y="38"/>
                        <a:pt x="49" y="38"/>
                        <a:pt x="50" y="37"/>
                      </a:cubicBezTo>
                      <a:cubicBezTo>
                        <a:pt x="51" y="37"/>
                        <a:pt x="51" y="37"/>
                        <a:pt x="51" y="37"/>
                      </a:cubicBezTo>
                      <a:cubicBezTo>
                        <a:pt x="53" y="37"/>
                        <a:pt x="54" y="37"/>
                        <a:pt x="55" y="37"/>
                      </a:cubicBezTo>
                      <a:cubicBezTo>
                        <a:pt x="57" y="37"/>
                        <a:pt x="58" y="37"/>
                        <a:pt x="60" y="37"/>
                      </a:cubicBezTo>
                      <a:cubicBezTo>
                        <a:pt x="62" y="37"/>
                        <a:pt x="63" y="37"/>
                        <a:pt x="65" y="37"/>
                      </a:cubicBezTo>
                      <a:cubicBezTo>
                        <a:pt x="68" y="36"/>
                        <a:pt x="72" y="36"/>
                        <a:pt x="75" y="36"/>
                      </a:cubicBezTo>
                      <a:cubicBezTo>
                        <a:pt x="76" y="36"/>
                        <a:pt x="77" y="36"/>
                        <a:pt x="78" y="36"/>
                      </a:cubicBezTo>
                      <a:cubicBezTo>
                        <a:pt x="79" y="36"/>
                        <a:pt x="80" y="36"/>
                        <a:pt x="80" y="36"/>
                      </a:cubicBezTo>
                      <a:cubicBezTo>
                        <a:pt x="81" y="36"/>
                        <a:pt x="82" y="36"/>
                        <a:pt x="83" y="36"/>
                      </a:cubicBezTo>
                      <a:cubicBezTo>
                        <a:pt x="84" y="36"/>
                        <a:pt x="85" y="36"/>
                        <a:pt x="85" y="36"/>
                      </a:cubicBezTo>
                      <a:cubicBezTo>
                        <a:pt x="86" y="36"/>
                        <a:pt x="87" y="36"/>
                        <a:pt x="87" y="36"/>
                      </a:cubicBezTo>
                      <a:cubicBezTo>
                        <a:pt x="90" y="36"/>
                        <a:pt x="92" y="36"/>
                        <a:pt x="95" y="36"/>
                      </a:cubicBezTo>
                      <a:cubicBezTo>
                        <a:pt x="97" y="36"/>
                        <a:pt x="100" y="36"/>
                        <a:pt x="102" y="36"/>
                      </a:cubicBezTo>
                      <a:cubicBezTo>
                        <a:pt x="103" y="36"/>
                        <a:pt x="104" y="36"/>
                        <a:pt x="104" y="36"/>
                      </a:cubicBezTo>
                      <a:cubicBezTo>
                        <a:pt x="107" y="36"/>
                        <a:pt x="107" y="36"/>
                        <a:pt x="107" y="36"/>
                      </a:cubicBezTo>
                      <a:cubicBezTo>
                        <a:pt x="108" y="36"/>
                        <a:pt x="109" y="36"/>
                        <a:pt x="110" y="36"/>
                      </a:cubicBezTo>
                      <a:cubicBezTo>
                        <a:pt x="110" y="36"/>
                        <a:pt x="111" y="36"/>
                        <a:pt x="112" y="36"/>
                      </a:cubicBezTo>
                      <a:cubicBezTo>
                        <a:pt x="113" y="36"/>
                        <a:pt x="114" y="36"/>
                        <a:pt x="115" y="36"/>
                      </a:cubicBezTo>
                      <a:cubicBezTo>
                        <a:pt x="118" y="36"/>
                        <a:pt x="122" y="36"/>
                        <a:pt x="125" y="37"/>
                      </a:cubicBezTo>
                      <a:cubicBezTo>
                        <a:pt x="127" y="37"/>
                        <a:pt x="128" y="37"/>
                        <a:pt x="130" y="37"/>
                      </a:cubicBezTo>
                      <a:cubicBezTo>
                        <a:pt x="131" y="37"/>
                        <a:pt x="133" y="37"/>
                        <a:pt x="135" y="37"/>
                      </a:cubicBezTo>
                      <a:cubicBezTo>
                        <a:pt x="136" y="37"/>
                        <a:pt x="137" y="37"/>
                        <a:pt x="138" y="37"/>
                      </a:cubicBezTo>
                      <a:cubicBezTo>
                        <a:pt x="139" y="37"/>
                        <a:pt x="139" y="37"/>
                        <a:pt x="139" y="37"/>
                      </a:cubicBezTo>
                      <a:cubicBezTo>
                        <a:pt x="141" y="38"/>
                        <a:pt x="142" y="38"/>
                        <a:pt x="143" y="38"/>
                      </a:cubicBezTo>
                      <a:cubicBezTo>
                        <a:pt x="143" y="38"/>
                        <a:pt x="144" y="38"/>
                        <a:pt x="144" y="38"/>
                      </a:cubicBezTo>
                      <a:cubicBezTo>
                        <a:pt x="145" y="38"/>
                        <a:pt x="146" y="38"/>
                        <a:pt x="147" y="38"/>
                      </a:cubicBezTo>
                      <a:cubicBezTo>
                        <a:pt x="149" y="38"/>
                        <a:pt x="151" y="38"/>
                        <a:pt x="153" y="39"/>
                      </a:cubicBezTo>
                      <a:cubicBezTo>
                        <a:pt x="154" y="39"/>
                        <a:pt x="154" y="39"/>
                        <a:pt x="155" y="39"/>
                      </a:cubicBezTo>
                      <a:cubicBezTo>
                        <a:pt x="157" y="39"/>
                        <a:pt x="159" y="39"/>
                        <a:pt x="162" y="39"/>
                      </a:cubicBezTo>
                      <a:cubicBezTo>
                        <a:pt x="163" y="40"/>
                        <a:pt x="165" y="40"/>
                        <a:pt x="166" y="40"/>
                      </a:cubicBezTo>
                      <a:cubicBezTo>
                        <a:pt x="167" y="40"/>
                        <a:pt x="168" y="40"/>
                        <a:pt x="168" y="40"/>
                      </a:cubicBezTo>
                      <a:cubicBezTo>
                        <a:pt x="169" y="40"/>
                        <a:pt x="170" y="40"/>
                        <a:pt x="170" y="40"/>
                      </a:cubicBezTo>
                      <a:cubicBezTo>
                        <a:pt x="172" y="41"/>
                        <a:pt x="173" y="41"/>
                        <a:pt x="174" y="41"/>
                      </a:cubicBezTo>
                      <a:cubicBezTo>
                        <a:pt x="175" y="41"/>
                        <a:pt x="176" y="41"/>
                        <a:pt x="176" y="41"/>
                      </a:cubicBezTo>
                      <a:cubicBezTo>
                        <a:pt x="177" y="43"/>
                        <a:pt x="177" y="45"/>
                        <a:pt x="177" y="46"/>
                      </a:cubicBezTo>
                      <a:cubicBezTo>
                        <a:pt x="177" y="46"/>
                        <a:pt x="177" y="46"/>
                        <a:pt x="177" y="46"/>
                      </a:cubicBezTo>
                      <a:cubicBezTo>
                        <a:pt x="176" y="46"/>
                        <a:pt x="166" y="46"/>
                        <a:pt x="164" y="46"/>
                      </a:cubicBezTo>
                      <a:cubicBezTo>
                        <a:pt x="164" y="46"/>
                        <a:pt x="161" y="46"/>
                        <a:pt x="161" y="46"/>
                      </a:cubicBezTo>
                      <a:cubicBezTo>
                        <a:pt x="161" y="46"/>
                        <a:pt x="158" y="46"/>
                        <a:pt x="157" y="46"/>
                      </a:cubicBezTo>
                      <a:cubicBezTo>
                        <a:pt x="157" y="46"/>
                        <a:pt x="150" y="45"/>
                        <a:pt x="150" y="45"/>
                      </a:cubicBezTo>
                      <a:cubicBezTo>
                        <a:pt x="149" y="45"/>
                        <a:pt x="142" y="45"/>
                        <a:pt x="141" y="45"/>
                      </a:cubicBezTo>
                      <a:cubicBezTo>
                        <a:pt x="141" y="45"/>
                        <a:pt x="138" y="45"/>
                        <a:pt x="137" y="45"/>
                      </a:cubicBezTo>
                      <a:cubicBezTo>
                        <a:pt x="137" y="45"/>
                        <a:pt x="133" y="45"/>
                        <a:pt x="133" y="45"/>
                      </a:cubicBezTo>
                      <a:cubicBezTo>
                        <a:pt x="132" y="45"/>
                        <a:pt x="125" y="45"/>
                        <a:pt x="124" y="45"/>
                      </a:cubicBezTo>
                      <a:cubicBezTo>
                        <a:pt x="123" y="45"/>
                        <a:pt x="115" y="45"/>
                        <a:pt x="114" y="45"/>
                      </a:cubicBezTo>
                      <a:cubicBezTo>
                        <a:pt x="114" y="45"/>
                        <a:pt x="110" y="45"/>
                        <a:pt x="110" y="45"/>
                      </a:cubicBezTo>
                      <a:cubicBezTo>
                        <a:pt x="109" y="45"/>
                        <a:pt x="106" y="45"/>
                        <a:pt x="105" y="45"/>
                      </a:cubicBezTo>
                      <a:cubicBezTo>
                        <a:pt x="104" y="45"/>
                        <a:pt x="96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3" y="45"/>
                        <a:pt x="86" y="45"/>
                        <a:pt x="85" y="45"/>
                      </a:cubicBezTo>
                      <a:cubicBezTo>
                        <a:pt x="84" y="45"/>
                        <a:pt x="81" y="45"/>
                        <a:pt x="80" y="45"/>
                      </a:cubicBezTo>
                      <a:cubicBezTo>
                        <a:pt x="79" y="45"/>
                        <a:pt x="76" y="45"/>
                        <a:pt x="75" y="45"/>
                      </a:cubicBezTo>
                      <a:cubicBezTo>
                        <a:pt x="74" y="45"/>
                        <a:pt x="67" y="45"/>
                        <a:pt x="66" y="45"/>
                      </a:cubicBezTo>
                      <a:cubicBezTo>
                        <a:pt x="65" y="45"/>
                        <a:pt x="58" y="45"/>
                        <a:pt x="57" y="45"/>
                      </a:cubicBezTo>
                      <a:cubicBezTo>
                        <a:pt x="56" y="45"/>
                        <a:pt x="53" y="45"/>
                        <a:pt x="53" y="45"/>
                      </a:cubicBezTo>
                      <a:cubicBezTo>
                        <a:pt x="52" y="45"/>
                        <a:pt x="49" y="45"/>
                        <a:pt x="49" y="45"/>
                      </a:cubicBezTo>
                      <a:cubicBezTo>
                        <a:pt x="48" y="45"/>
                        <a:pt x="41" y="45"/>
                        <a:pt x="40" y="45"/>
                      </a:cubicBezTo>
                      <a:cubicBezTo>
                        <a:pt x="39" y="45"/>
                        <a:pt x="33" y="46"/>
                        <a:pt x="32" y="46"/>
                      </a:cubicBezTo>
                      <a:cubicBezTo>
                        <a:pt x="32" y="46"/>
                        <a:pt x="29" y="46"/>
                        <a:pt x="29" y="46"/>
                      </a:cubicBezTo>
                      <a:cubicBezTo>
                        <a:pt x="28" y="46"/>
                        <a:pt x="26" y="46"/>
                        <a:pt x="25" y="46"/>
                      </a:cubicBezTo>
                      <a:cubicBezTo>
                        <a:pt x="24" y="46"/>
                        <a:pt x="14" y="46"/>
                        <a:pt x="13" y="46"/>
                      </a:cubicBezTo>
                    </a:path>
                  </a:pathLst>
                </a:custGeom>
                <a:solidFill>
                  <a:srgbClr val="A0AC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74"/>
                <p:cNvSpPr>
                  <a:spLocks noEditPoints="1"/>
                </p:cNvSpPr>
                <p:nvPr/>
              </p:nvSpPr>
              <p:spPr bwMode="auto">
                <a:xfrm>
                  <a:off x="6486" y="1136"/>
                  <a:ext cx="379" cy="335"/>
                </a:xfrm>
                <a:custGeom>
                  <a:avLst/>
                  <a:gdLst>
                    <a:gd name="T0" fmla="*/ 81 w 158"/>
                    <a:gd name="T1" fmla="*/ 98 h 140"/>
                    <a:gd name="T2" fmla="*/ 60 w 158"/>
                    <a:gd name="T3" fmla="*/ 75 h 140"/>
                    <a:gd name="T4" fmla="*/ 67 w 158"/>
                    <a:gd name="T5" fmla="*/ 57 h 140"/>
                    <a:gd name="T6" fmla="*/ 73 w 158"/>
                    <a:gd name="T7" fmla="*/ 44 h 140"/>
                    <a:gd name="T8" fmla="*/ 70 w 158"/>
                    <a:gd name="T9" fmla="*/ 38 h 140"/>
                    <a:gd name="T10" fmla="*/ 72 w 158"/>
                    <a:gd name="T11" fmla="*/ 25 h 140"/>
                    <a:gd name="T12" fmla="*/ 47 w 158"/>
                    <a:gd name="T13" fmla="*/ 0 h 140"/>
                    <a:gd name="T14" fmla="*/ 22 w 158"/>
                    <a:gd name="T15" fmla="*/ 25 h 140"/>
                    <a:gd name="T16" fmla="*/ 23 w 158"/>
                    <a:gd name="T17" fmla="*/ 38 h 140"/>
                    <a:gd name="T18" fmla="*/ 21 w 158"/>
                    <a:gd name="T19" fmla="*/ 44 h 140"/>
                    <a:gd name="T20" fmla="*/ 27 w 158"/>
                    <a:gd name="T21" fmla="*/ 57 h 140"/>
                    <a:gd name="T22" fmla="*/ 34 w 158"/>
                    <a:gd name="T23" fmla="*/ 75 h 140"/>
                    <a:gd name="T24" fmla="*/ 13 w 158"/>
                    <a:gd name="T25" fmla="*/ 98 h 140"/>
                    <a:gd name="T26" fmla="*/ 0 w 158"/>
                    <a:gd name="T27" fmla="*/ 111 h 140"/>
                    <a:gd name="T28" fmla="*/ 0 w 158"/>
                    <a:gd name="T29" fmla="*/ 140 h 140"/>
                    <a:gd name="T30" fmla="*/ 110 w 158"/>
                    <a:gd name="T31" fmla="*/ 140 h 140"/>
                    <a:gd name="T32" fmla="*/ 110 w 158"/>
                    <a:gd name="T33" fmla="*/ 118 h 140"/>
                    <a:gd name="T34" fmla="*/ 81 w 158"/>
                    <a:gd name="T35" fmla="*/ 98 h 140"/>
                    <a:gd name="T36" fmla="*/ 158 w 158"/>
                    <a:gd name="T37" fmla="*/ 140 h 140"/>
                    <a:gd name="T38" fmla="*/ 156 w 158"/>
                    <a:gd name="T39" fmla="*/ 107 h 140"/>
                    <a:gd name="T40" fmla="*/ 135 w 158"/>
                    <a:gd name="T41" fmla="*/ 94 h 140"/>
                    <a:gd name="T42" fmla="*/ 120 w 158"/>
                    <a:gd name="T43" fmla="*/ 76 h 140"/>
                    <a:gd name="T44" fmla="*/ 125 w 158"/>
                    <a:gd name="T45" fmla="*/ 63 h 140"/>
                    <a:gd name="T46" fmla="*/ 129 w 158"/>
                    <a:gd name="T47" fmla="*/ 53 h 140"/>
                    <a:gd name="T48" fmla="*/ 128 w 158"/>
                    <a:gd name="T49" fmla="*/ 49 h 140"/>
                    <a:gd name="T50" fmla="*/ 129 w 158"/>
                    <a:gd name="T51" fmla="*/ 39 h 140"/>
                    <a:gd name="T52" fmla="*/ 110 w 158"/>
                    <a:gd name="T53" fmla="*/ 20 h 140"/>
                    <a:gd name="T54" fmla="*/ 91 w 158"/>
                    <a:gd name="T55" fmla="*/ 39 h 140"/>
                    <a:gd name="T56" fmla="*/ 92 w 158"/>
                    <a:gd name="T57" fmla="*/ 49 h 140"/>
                    <a:gd name="T58" fmla="*/ 90 w 158"/>
                    <a:gd name="T59" fmla="*/ 53 h 140"/>
                    <a:gd name="T60" fmla="*/ 95 w 158"/>
                    <a:gd name="T61" fmla="*/ 63 h 140"/>
                    <a:gd name="T62" fmla="*/ 100 w 158"/>
                    <a:gd name="T63" fmla="*/ 76 h 140"/>
                    <a:gd name="T64" fmla="*/ 93 w 158"/>
                    <a:gd name="T65" fmla="*/ 89 h 140"/>
                    <a:gd name="T66" fmla="*/ 123 w 158"/>
                    <a:gd name="T67" fmla="*/ 116 h 140"/>
                    <a:gd name="T68" fmla="*/ 123 w 158"/>
                    <a:gd name="T69" fmla="*/ 140 h 140"/>
                    <a:gd name="T70" fmla="*/ 158 w 158"/>
                    <a:gd name="T71" fmla="*/ 140 h 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58" h="140">
                      <a:moveTo>
                        <a:pt x="81" y="98"/>
                      </a:moveTo>
                      <a:cubicBezTo>
                        <a:pt x="65" y="92"/>
                        <a:pt x="60" y="86"/>
                        <a:pt x="60" y="75"/>
                      </a:cubicBezTo>
                      <a:cubicBezTo>
                        <a:pt x="60" y="67"/>
                        <a:pt x="65" y="70"/>
                        <a:pt x="67" y="57"/>
                      </a:cubicBezTo>
                      <a:cubicBezTo>
                        <a:pt x="68" y="51"/>
                        <a:pt x="72" y="57"/>
                        <a:pt x="73" y="44"/>
                      </a:cubicBezTo>
                      <a:cubicBezTo>
                        <a:pt x="73" y="39"/>
                        <a:pt x="70" y="38"/>
                        <a:pt x="70" y="38"/>
                      </a:cubicBezTo>
                      <a:cubicBezTo>
                        <a:pt x="70" y="38"/>
                        <a:pt x="72" y="31"/>
                        <a:pt x="72" y="25"/>
                      </a:cubicBezTo>
                      <a:cubicBezTo>
                        <a:pt x="73" y="18"/>
                        <a:pt x="69" y="0"/>
                        <a:pt x="47" y="0"/>
                      </a:cubicBezTo>
                      <a:cubicBezTo>
                        <a:pt x="25" y="0"/>
                        <a:pt x="21" y="18"/>
                        <a:pt x="22" y="25"/>
                      </a:cubicBezTo>
                      <a:cubicBezTo>
                        <a:pt x="22" y="31"/>
                        <a:pt x="23" y="38"/>
                        <a:pt x="23" y="38"/>
                      </a:cubicBezTo>
                      <a:cubicBezTo>
                        <a:pt x="23" y="38"/>
                        <a:pt x="21" y="39"/>
                        <a:pt x="21" y="44"/>
                      </a:cubicBezTo>
                      <a:cubicBezTo>
                        <a:pt x="22" y="57"/>
                        <a:pt x="26" y="51"/>
                        <a:pt x="27" y="57"/>
                      </a:cubicBezTo>
                      <a:cubicBezTo>
                        <a:pt x="29" y="70"/>
                        <a:pt x="34" y="67"/>
                        <a:pt x="34" y="75"/>
                      </a:cubicBezTo>
                      <a:cubicBezTo>
                        <a:pt x="34" y="86"/>
                        <a:pt x="29" y="92"/>
                        <a:pt x="13" y="98"/>
                      </a:cubicBezTo>
                      <a:cubicBezTo>
                        <a:pt x="8" y="100"/>
                        <a:pt x="0" y="104"/>
                        <a:pt x="0" y="111"/>
                      </a:cubicBezTo>
                      <a:cubicBezTo>
                        <a:pt x="0" y="140"/>
                        <a:pt x="0" y="140"/>
                        <a:pt x="0" y="140"/>
                      </a:cubicBezTo>
                      <a:cubicBezTo>
                        <a:pt x="110" y="140"/>
                        <a:pt x="110" y="140"/>
                        <a:pt x="110" y="140"/>
                      </a:cubicBezTo>
                      <a:cubicBezTo>
                        <a:pt x="110" y="118"/>
                        <a:pt x="110" y="118"/>
                        <a:pt x="110" y="118"/>
                      </a:cubicBezTo>
                      <a:cubicBezTo>
                        <a:pt x="110" y="111"/>
                        <a:pt x="96" y="105"/>
                        <a:pt x="81" y="98"/>
                      </a:cubicBezTo>
                      <a:moveTo>
                        <a:pt x="158" y="140"/>
                      </a:moveTo>
                      <a:cubicBezTo>
                        <a:pt x="158" y="140"/>
                        <a:pt x="158" y="110"/>
                        <a:pt x="156" y="107"/>
                      </a:cubicBezTo>
                      <a:cubicBezTo>
                        <a:pt x="153" y="102"/>
                        <a:pt x="147" y="99"/>
                        <a:pt x="135" y="94"/>
                      </a:cubicBezTo>
                      <a:cubicBezTo>
                        <a:pt x="123" y="89"/>
                        <a:pt x="120" y="85"/>
                        <a:pt x="120" y="76"/>
                      </a:cubicBezTo>
                      <a:cubicBezTo>
                        <a:pt x="120" y="71"/>
                        <a:pt x="123" y="72"/>
                        <a:pt x="125" y="63"/>
                      </a:cubicBezTo>
                      <a:cubicBezTo>
                        <a:pt x="125" y="59"/>
                        <a:pt x="129" y="63"/>
                        <a:pt x="129" y="53"/>
                      </a:cubicBezTo>
                      <a:cubicBezTo>
                        <a:pt x="129" y="50"/>
                        <a:pt x="128" y="49"/>
                        <a:pt x="128" y="49"/>
                      </a:cubicBezTo>
                      <a:cubicBezTo>
                        <a:pt x="128" y="49"/>
                        <a:pt x="128" y="43"/>
                        <a:pt x="129" y="39"/>
                      </a:cubicBezTo>
                      <a:cubicBezTo>
                        <a:pt x="129" y="34"/>
                        <a:pt x="126" y="20"/>
                        <a:pt x="110" y="20"/>
                      </a:cubicBezTo>
                      <a:cubicBezTo>
                        <a:pt x="93" y="20"/>
                        <a:pt x="90" y="34"/>
                        <a:pt x="91" y="39"/>
                      </a:cubicBezTo>
                      <a:cubicBezTo>
                        <a:pt x="91" y="43"/>
                        <a:pt x="92" y="49"/>
                        <a:pt x="92" y="49"/>
                      </a:cubicBezTo>
                      <a:cubicBezTo>
                        <a:pt x="92" y="49"/>
                        <a:pt x="90" y="50"/>
                        <a:pt x="90" y="53"/>
                      </a:cubicBezTo>
                      <a:cubicBezTo>
                        <a:pt x="91" y="63"/>
                        <a:pt x="94" y="59"/>
                        <a:pt x="95" y="63"/>
                      </a:cubicBezTo>
                      <a:cubicBezTo>
                        <a:pt x="96" y="72"/>
                        <a:pt x="100" y="71"/>
                        <a:pt x="100" y="76"/>
                      </a:cubicBezTo>
                      <a:cubicBezTo>
                        <a:pt x="100" y="82"/>
                        <a:pt x="98" y="86"/>
                        <a:pt x="93" y="89"/>
                      </a:cubicBezTo>
                      <a:cubicBezTo>
                        <a:pt x="119" y="102"/>
                        <a:pt x="123" y="105"/>
                        <a:pt x="123" y="116"/>
                      </a:cubicBezTo>
                      <a:cubicBezTo>
                        <a:pt x="123" y="140"/>
                        <a:pt x="123" y="140"/>
                        <a:pt x="123" y="140"/>
                      </a:cubicBezTo>
                      <a:lnTo>
                        <a:pt x="158" y="140"/>
                      </a:lnTo>
                      <a:close/>
                    </a:path>
                  </a:pathLst>
                </a:custGeom>
                <a:solidFill>
                  <a:srgbClr val="014C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162" name="Rectangle 161"/>
            <p:cNvSpPr/>
            <p:nvPr/>
          </p:nvSpPr>
          <p:spPr>
            <a:xfrm>
              <a:off x="5078995" y="2176026"/>
              <a:ext cx="645075" cy="3293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70000"/>
                </a:lnSpc>
              </a:pPr>
              <a:r>
                <a:rPr lang="en-US" sz="1100" b="1" dirty="0" smtClean="0">
                  <a:solidFill>
                    <a:srgbClr val="82928F"/>
                  </a:solidFill>
                </a:rPr>
                <a:t>EU Council</a:t>
              </a:r>
              <a:endParaRPr lang="en-US" sz="1100" b="1" dirty="0">
                <a:solidFill>
                  <a:srgbClr val="82928F"/>
                </a:solidFill>
              </a:endParaRPr>
            </a:p>
          </p:txBody>
        </p:sp>
        <p:sp>
          <p:nvSpPr>
            <p:cNvPr id="165" name="Rectangle 164"/>
            <p:cNvSpPr/>
            <p:nvPr/>
          </p:nvSpPr>
          <p:spPr>
            <a:xfrm>
              <a:off x="5078995" y="2800716"/>
              <a:ext cx="760490" cy="4389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70000"/>
                </a:lnSpc>
              </a:pPr>
              <a:r>
                <a:rPr lang="en-US" sz="1050" dirty="0"/>
                <a:t>Decision </a:t>
              </a:r>
              <a:r>
                <a:rPr lang="en-US" sz="1050" dirty="0" smtClean="0"/>
                <a:t>by majority</a:t>
              </a:r>
              <a:endParaRPr lang="en-US" sz="1050" dirty="0"/>
            </a:p>
          </p:txBody>
        </p:sp>
        <p:grpSp>
          <p:nvGrpSpPr>
            <p:cNvPr id="176" name="Group 175"/>
            <p:cNvGrpSpPr/>
            <p:nvPr/>
          </p:nvGrpSpPr>
          <p:grpSpPr>
            <a:xfrm>
              <a:off x="5051833" y="1491557"/>
              <a:ext cx="534154" cy="450256"/>
              <a:chOff x="4925086" y="1491557"/>
              <a:chExt cx="534154" cy="450256"/>
            </a:xfrm>
          </p:grpSpPr>
          <p:grpSp>
            <p:nvGrpSpPr>
              <p:cNvPr id="177" name="Group 176"/>
              <p:cNvGrpSpPr/>
              <p:nvPr/>
            </p:nvGrpSpPr>
            <p:grpSpPr>
              <a:xfrm>
                <a:off x="5074718" y="1491557"/>
                <a:ext cx="212506" cy="212506"/>
                <a:chOff x="3716699" y="1871804"/>
                <a:chExt cx="284932" cy="284932"/>
              </a:xfrm>
            </p:grpSpPr>
            <p:grpSp>
              <p:nvGrpSpPr>
                <p:cNvPr id="179" name="Group 178"/>
                <p:cNvGrpSpPr/>
                <p:nvPr/>
              </p:nvGrpSpPr>
              <p:grpSpPr>
                <a:xfrm>
                  <a:off x="3716699" y="1871804"/>
                  <a:ext cx="284932" cy="284932"/>
                  <a:chOff x="4241801" y="3101976"/>
                  <a:chExt cx="657225" cy="657225"/>
                </a:xfrm>
              </p:grpSpPr>
              <p:sp>
                <p:nvSpPr>
                  <p:cNvPr id="181" name="Oval 32"/>
                  <p:cNvSpPr>
                    <a:spLocks noChangeArrowheads="1"/>
                  </p:cNvSpPr>
                  <p:nvPr/>
                </p:nvSpPr>
                <p:spPr bwMode="auto">
                  <a:xfrm>
                    <a:off x="4241801" y="3101976"/>
                    <a:ext cx="657225" cy="657225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82" name="Oval 33"/>
                  <p:cNvSpPr>
                    <a:spLocks noChangeArrowheads="1"/>
                  </p:cNvSpPr>
                  <p:nvPr/>
                </p:nvSpPr>
                <p:spPr bwMode="auto">
                  <a:xfrm>
                    <a:off x="4241801" y="3101976"/>
                    <a:ext cx="657225" cy="657225"/>
                  </a:xfrm>
                  <a:prstGeom prst="ellipse">
                    <a:avLst/>
                  </a:prstGeom>
                  <a:noFill/>
                  <a:ln w="28575" cap="flat">
                    <a:solidFill>
                      <a:srgbClr val="00B0F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180" name="Freeform 69"/>
                <p:cNvSpPr>
                  <a:spLocks/>
                </p:cNvSpPr>
                <p:nvPr/>
              </p:nvSpPr>
              <p:spPr bwMode="auto">
                <a:xfrm>
                  <a:off x="3841527" y="1922563"/>
                  <a:ext cx="87366" cy="165794"/>
                </a:xfrm>
                <a:custGeom>
                  <a:avLst/>
                  <a:gdLst>
                    <a:gd name="T0" fmla="*/ 28 w 88"/>
                    <a:gd name="T1" fmla="*/ 0 h 167"/>
                    <a:gd name="T2" fmla="*/ 0 w 88"/>
                    <a:gd name="T3" fmla="*/ 0 h 167"/>
                    <a:gd name="T4" fmla="*/ 0 w 88"/>
                    <a:gd name="T5" fmla="*/ 103 h 167"/>
                    <a:gd name="T6" fmla="*/ 67 w 88"/>
                    <a:gd name="T7" fmla="*/ 167 h 167"/>
                    <a:gd name="T8" fmla="*/ 88 w 88"/>
                    <a:gd name="T9" fmla="*/ 150 h 167"/>
                    <a:gd name="T10" fmla="*/ 28 w 88"/>
                    <a:gd name="T11" fmla="*/ 93 h 167"/>
                    <a:gd name="T12" fmla="*/ 28 w 88"/>
                    <a:gd name="T13" fmla="*/ 0 h 1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8" h="167">
                      <a:moveTo>
                        <a:pt x="28" y="0"/>
                      </a:moveTo>
                      <a:lnTo>
                        <a:pt x="0" y="0"/>
                      </a:lnTo>
                      <a:lnTo>
                        <a:pt x="0" y="103"/>
                      </a:lnTo>
                      <a:lnTo>
                        <a:pt x="67" y="167"/>
                      </a:lnTo>
                      <a:lnTo>
                        <a:pt x="88" y="150"/>
                      </a:lnTo>
                      <a:lnTo>
                        <a:pt x="28" y="93"/>
                      </a:lnTo>
                      <a:lnTo>
                        <a:pt x="28" y="0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78" name="Rectangle 177"/>
              <p:cNvSpPr/>
              <p:nvPr/>
            </p:nvSpPr>
            <p:spPr>
              <a:xfrm>
                <a:off x="4925086" y="1698028"/>
                <a:ext cx="534154" cy="2437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12h</a:t>
                </a:r>
                <a:endPara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85" name="Rounded Rectangle 84"/>
            <p:cNvSpPr/>
            <p:nvPr/>
          </p:nvSpPr>
          <p:spPr>
            <a:xfrm>
              <a:off x="4191756" y="5314384"/>
              <a:ext cx="2453487" cy="615635"/>
            </a:xfrm>
            <a:prstGeom prst="roundRect">
              <a:avLst>
                <a:gd name="adj" fmla="val 10785"/>
              </a:avLst>
            </a:prstGeom>
            <a:solidFill>
              <a:srgbClr val="00B0F0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85"/>
            <p:cNvSpPr/>
            <p:nvPr/>
          </p:nvSpPr>
          <p:spPr>
            <a:xfrm>
              <a:off x="4205335" y="5415388"/>
              <a:ext cx="1561724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100" b="1" dirty="0" smtClean="0">
                  <a:solidFill>
                    <a:schemeClr val="bg1"/>
                  </a:solidFill>
                </a:rPr>
                <a:t>OPTION 1</a:t>
              </a:r>
              <a:r>
                <a:rPr lang="en-US" sz="1100" b="1" dirty="0">
                  <a:solidFill>
                    <a:schemeClr val="bg1"/>
                  </a:solidFill>
                </a:rPr>
                <a:t/>
              </a:r>
              <a:br>
                <a:rPr lang="en-US" sz="1100" b="1" dirty="0">
                  <a:solidFill>
                    <a:schemeClr val="bg1"/>
                  </a:solidFill>
                </a:rPr>
              </a:br>
              <a:r>
                <a:rPr lang="en-US" sz="1100" b="1" dirty="0" smtClean="0">
                  <a:solidFill>
                    <a:schemeClr val="bg1"/>
                  </a:solidFill>
                </a:rPr>
                <a:t>Scheme </a:t>
              </a:r>
              <a:r>
                <a:rPr lang="en-US" sz="1100" b="1" dirty="0">
                  <a:solidFill>
                    <a:schemeClr val="bg1"/>
                  </a:solidFill>
                </a:rPr>
                <a:t>endorsed</a:t>
              </a:r>
            </a:p>
          </p:txBody>
        </p:sp>
        <p:sp>
          <p:nvSpPr>
            <p:cNvPr id="146" name="Rounded Rectangle 145"/>
            <p:cNvSpPr/>
            <p:nvPr/>
          </p:nvSpPr>
          <p:spPr>
            <a:xfrm>
              <a:off x="5857591" y="1928388"/>
              <a:ext cx="1186005" cy="470780"/>
            </a:xfrm>
            <a:prstGeom prst="roundRect">
              <a:avLst>
                <a:gd name="adj" fmla="val 15539"/>
              </a:avLst>
            </a:prstGeom>
            <a:solidFill>
              <a:srgbClr val="9D41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47" name="Rectangle 146"/>
            <p:cNvSpPr/>
            <p:nvPr/>
          </p:nvSpPr>
          <p:spPr>
            <a:xfrm>
              <a:off x="5853064" y="1933440"/>
              <a:ext cx="1453081" cy="4833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  <a:tabLst>
                  <a:tab pos="271463" algn="l"/>
                </a:tabLst>
              </a:pPr>
              <a:r>
                <a:rPr lang="en-US" sz="1050" dirty="0">
                  <a:solidFill>
                    <a:schemeClr val="bg1"/>
                  </a:solidFill>
                </a:rPr>
                <a:t>Public interest</a:t>
              </a:r>
            </a:p>
            <a:p>
              <a:pPr>
                <a:lnSpc>
                  <a:spcPct val="80000"/>
                </a:lnSpc>
                <a:tabLst>
                  <a:tab pos="271463" algn="l"/>
                </a:tabLst>
              </a:pPr>
              <a:r>
                <a:rPr lang="en-US" sz="1050" dirty="0">
                  <a:solidFill>
                    <a:schemeClr val="bg1"/>
                  </a:solidFill>
                </a:rPr>
                <a:t>objection adopted.</a:t>
              </a:r>
            </a:p>
            <a:p>
              <a:pPr>
                <a:lnSpc>
                  <a:spcPct val="80000"/>
                </a:lnSpc>
                <a:tabLst>
                  <a:tab pos="271463" algn="l"/>
                </a:tabLst>
              </a:pPr>
              <a:r>
                <a:rPr lang="en-US" sz="1050" dirty="0">
                  <a:solidFill>
                    <a:schemeClr val="bg1"/>
                  </a:solidFill>
                </a:rPr>
                <a:t>BANK WOUND UP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48" name="Rounded Rectangle 147"/>
            <p:cNvSpPr/>
            <p:nvPr/>
          </p:nvSpPr>
          <p:spPr>
            <a:xfrm>
              <a:off x="5857591" y="2507810"/>
              <a:ext cx="1186005" cy="353085"/>
            </a:xfrm>
            <a:prstGeom prst="roundRect">
              <a:avLst>
                <a:gd name="adj" fmla="val 20026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49" name="Rectangle 148"/>
            <p:cNvSpPr/>
            <p:nvPr/>
          </p:nvSpPr>
          <p:spPr>
            <a:xfrm>
              <a:off x="5853064" y="2512862"/>
              <a:ext cx="864607" cy="3508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  <a:tabLst>
                  <a:tab pos="271463" algn="l"/>
                </a:tabLst>
              </a:pPr>
              <a:r>
                <a:rPr lang="en-US" sz="1050" dirty="0">
                  <a:solidFill>
                    <a:schemeClr val="bg1"/>
                  </a:solidFill>
                </a:rPr>
                <a:t>Objection</a:t>
              </a:r>
            </a:p>
            <a:p>
              <a:pPr>
                <a:lnSpc>
                  <a:spcPct val="80000"/>
                </a:lnSpc>
                <a:tabLst>
                  <a:tab pos="271463" algn="l"/>
                </a:tabLst>
              </a:pPr>
              <a:r>
                <a:rPr lang="en-US" sz="1050" dirty="0">
                  <a:solidFill>
                    <a:schemeClr val="bg1"/>
                  </a:solidFill>
                </a:rPr>
                <a:t>refused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50" name="Rounded Rectangle 149"/>
            <p:cNvSpPr/>
            <p:nvPr/>
          </p:nvSpPr>
          <p:spPr>
            <a:xfrm>
              <a:off x="5857591" y="2969537"/>
              <a:ext cx="1186005" cy="470780"/>
            </a:xfrm>
            <a:prstGeom prst="roundRect">
              <a:avLst>
                <a:gd name="adj" fmla="val 15539"/>
              </a:avLst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51" name="Rectangle 150"/>
            <p:cNvSpPr/>
            <p:nvPr/>
          </p:nvSpPr>
          <p:spPr>
            <a:xfrm>
              <a:off x="5853064" y="3047017"/>
              <a:ext cx="1199586" cy="3540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  <a:tabLst>
                  <a:tab pos="271463" algn="l"/>
                </a:tabLst>
              </a:pPr>
              <a:r>
                <a:rPr lang="en-US" sz="1050" dirty="0"/>
                <a:t>Use of SRF</a:t>
              </a:r>
            </a:p>
            <a:p>
              <a:pPr>
                <a:lnSpc>
                  <a:spcPct val="80000"/>
                </a:lnSpc>
                <a:tabLst>
                  <a:tab pos="271463" algn="l"/>
                </a:tabLst>
              </a:pPr>
              <a:r>
                <a:rPr lang="en-US" sz="1050" dirty="0"/>
                <a:t>objection </a:t>
              </a:r>
              <a:r>
                <a:rPr lang="en-US" sz="1050" dirty="0" smtClean="0"/>
                <a:t>adopted</a:t>
              </a:r>
              <a:endParaRPr lang="en-US" sz="1000" dirty="0"/>
            </a:p>
          </p:txBody>
        </p:sp>
        <p:sp>
          <p:nvSpPr>
            <p:cNvPr id="83" name="Rounded Rectangle 82"/>
            <p:cNvSpPr/>
            <p:nvPr/>
          </p:nvSpPr>
          <p:spPr>
            <a:xfrm>
              <a:off x="4191756" y="3811509"/>
              <a:ext cx="2453487" cy="697117"/>
            </a:xfrm>
            <a:prstGeom prst="roundRect">
              <a:avLst>
                <a:gd name="adj" fmla="val 10173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4205335" y="3821978"/>
              <a:ext cx="1797114" cy="6678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1100" b="1" dirty="0" smtClean="0"/>
                <a:t>OPTION 2</a:t>
              </a:r>
              <a:r>
                <a:rPr lang="en-US" sz="1100" dirty="0"/>
                <a:t/>
              </a:r>
              <a:br>
                <a:rPr lang="en-US" sz="1100" dirty="0"/>
              </a:br>
              <a:r>
                <a:rPr lang="en-US" sz="1100" dirty="0"/>
                <a:t>Objections to</a:t>
              </a:r>
            </a:p>
            <a:p>
              <a:pPr>
                <a:lnSpc>
                  <a:spcPct val="85000"/>
                </a:lnSpc>
              </a:pPr>
              <a:r>
                <a:rPr lang="en-US" sz="1100" dirty="0" smtClean="0"/>
                <a:t>discretionary elements </a:t>
              </a:r>
              <a:br>
                <a:rPr lang="en-US" sz="1100" dirty="0" smtClean="0"/>
              </a:br>
              <a:r>
                <a:rPr lang="en-US" sz="1100" dirty="0" smtClean="0"/>
                <a:t>of the scheme</a:t>
              </a:r>
              <a:endParaRPr lang="en-US" sz="1100" dirty="0"/>
            </a:p>
          </p:txBody>
        </p:sp>
      </p:grpSp>
      <p:sp>
        <p:nvSpPr>
          <p:cNvPr id="192" name="Slide Number Placeholder 1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69CC4-ECEA-480D-BE49-34B63253310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87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2"/>
          <p:cNvSpPr>
            <a:spLocks noGrp="1"/>
          </p:cNvSpPr>
          <p:nvPr>
            <p:ph type="title"/>
          </p:nvPr>
        </p:nvSpPr>
        <p:spPr>
          <a:xfrm>
            <a:off x="220132" y="187327"/>
            <a:ext cx="8803947" cy="981074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3. RESOLUTION ANALYSES: </a:t>
            </a:r>
            <a:r>
              <a:rPr lang="en-GB" b="1" dirty="0" smtClean="0"/>
              <a:t>GENERAL</a:t>
            </a:r>
            <a:r>
              <a:rPr lang="en-GB" dirty="0" smtClean="0"/>
              <a:t> </a:t>
            </a:r>
            <a:r>
              <a:rPr lang="en-GB" b="1" dirty="0"/>
              <a:t/>
            </a:r>
            <a:br>
              <a:rPr lang="en-GB" b="1" dirty="0"/>
            </a:br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sz="2700" dirty="0" smtClean="0">
                <a:solidFill>
                  <a:srgbClr val="0070C0"/>
                </a:solidFill>
              </a:rPr>
              <a:t>The </a:t>
            </a:r>
            <a:r>
              <a:rPr lang="en-GB" sz="2700" dirty="0">
                <a:solidFill>
                  <a:srgbClr val="0070C0"/>
                </a:solidFill>
              </a:rPr>
              <a:t>SRB conducts many different types of analysis </a:t>
            </a:r>
            <a:r>
              <a:rPr lang="en-GB" sz="2700" dirty="0" smtClean="0">
                <a:solidFill>
                  <a:srgbClr val="0070C0"/>
                </a:solidFill>
              </a:rPr>
              <a:t>for resolution planning and preparation of resolution actions </a:t>
            </a:r>
            <a:r>
              <a:rPr lang="en-GB" sz="2700" b="1" dirty="0">
                <a:solidFill>
                  <a:srgbClr val="0070C0"/>
                </a:solidFill>
              </a:rPr>
              <a:t/>
            </a:r>
            <a:br>
              <a:rPr lang="en-GB" sz="2700" b="1" dirty="0">
                <a:solidFill>
                  <a:srgbClr val="0070C0"/>
                </a:solidFill>
              </a:rPr>
            </a:br>
            <a:endParaRPr lang="en-GB" b="1" dirty="0">
              <a:solidFill>
                <a:srgbClr val="0070C0"/>
              </a:solidFill>
            </a:endParaRPr>
          </a:p>
        </p:txBody>
      </p:sp>
      <p:sp>
        <p:nvSpPr>
          <p:cNvPr id="192" name="Slide Number Placeholder 1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69CC4-ECEA-480D-BE49-34B632533102}" type="slidenum">
              <a:rPr lang="en-US" smtClean="0"/>
              <a:t>9</a:t>
            </a:fld>
            <a:endParaRPr lang="en-US"/>
          </a:p>
        </p:txBody>
      </p:sp>
      <p:sp>
        <p:nvSpPr>
          <p:cNvPr id="156" name="TextBox 155"/>
          <p:cNvSpPr txBox="1"/>
          <p:nvPr/>
        </p:nvSpPr>
        <p:spPr>
          <a:xfrm>
            <a:off x="187565" y="3183538"/>
            <a:ext cx="2843091" cy="2596471"/>
          </a:xfrm>
          <a:prstGeom prst="rect">
            <a:avLst/>
          </a:prstGeom>
          <a:noFill/>
          <a:ln>
            <a:solidFill>
              <a:srgbClr val="FFCC29"/>
            </a:solidFill>
          </a:ln>
        </p:spPr>
        <p:txBody>
          <a:bodyPr wrap="square" lIns="108000" tIns="36000" rIns="36000" bIns="3600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600" b="1" dirty="0" smtClean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Analysis for </a:t>
            </a:r>
            <a:br>
              <a:rPr lang="en-US" sz="1600" b="1" dirty="0" smtClean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</a:br>
            <a:r>
              <a:rPr lang="en-US" sz="1600" b="1" dirty="0" smtClean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resolution planning</a:t>
            </a:r>
          </a:p>
          <a:p>
            <a:pPr algn="ctr">
              <a:spcAft>
                <a:spcPts val="600"/>
              </a:spcAft>
            </a:pPr>
            <a:r>
              <a:rPr lang="en-US" sz="1400" b="1" dirty="0" smtClean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</a:t>
            </a:r>
            <a:endParaRPr lang="en-US" sz="1400" dirty="0">
              <a:solidFill>
                <a:srgbClr val="0070C0"/>
              </a:solidFill>
              <a:latin typeface="+mj-lt"/>
              <a:cs typeface="Arial" panose="020B0604020202020204" pitchFamily="34" charset="0"/>
            </a:endParaRPr>
          </a:p>
          <a:p>
            <a:pPr marL="144000" indent="-144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400" dirty="0" smtClean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Identify critical functions &amp; core business lines</a:t>
            </a:r>
          </a:p>
          <a:p>
            <a:pPr marL="144000" indent="-144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Assess loss absorbing capacity and set </a:t>
            </a:r>
            <a:r>
              <a:rPr lang="en-US" sz="1400" dirty="0" smtClean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MREL</a:t>
            </a:r>
          </a:p>
          <a:p>
            <a:pPr marL="144000" indent="-144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400" dirty="0" smtClean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Define preferred resolution strategy and tools</a:t>
            </a:r>
            <a:br>
              <a:rPr lang="en-US" sz="1400" dirty="0" smtClean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</a:br>
            <a:endParaRPr lang="en-US" sz="1400" dirty="0" smtClean="0">
              <a:solidFill>
                <a:srgbClr val="0070C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3067576" y="3183538"/>
            <a:ext cx="2843091" cy="2596471"/>
          </a:xfrm>
          <a:prstGeom prst="rect">
            <a:avLst/>
          </a:prstGeom>
          <a:noFill/>
          <a:ln>
            <a:solidFill>
              <a:srgbClr val="FFCC29"/>
            </a:solidFill>
          </a:ln>
        </p:spPr>
        <p:txBody>
          <a:bodyPr wrap="square" lIns="108000" tIns="36000" rIns="36000" bIns="3600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600" b="1" dirty="0" smtClean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Assessing</a:t>
            </a:r>
            <a:br>
              <a:rPr lang="en-US" sz="1600" b="1" dirty="0" smtClean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</a:br>
            <a:r>
              <a:rPr lang="en-US" sz="1600" b="1" dirty="0" smtClean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resolution conditions</a:t>
            </a:r>
          </a:p>
          <a:p>
            <a:pPr>
              <a:spcAft>
                <a:spcPts val="600"/>
              </a:spcAft>
            </a:pPr>
            <a:r>
              <a:rPr lang="en-US" sz="1400" dirty="0" smtClean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 </a:t>
            </a:r>
          </a:p>
          <a:p>
            <a:pPr marL="144000" indent="-144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1400" dirty="0" smtClean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Failing </a:t>
            </a:r>
            <a:r>
              <a:rPr lang="en-GB" sz="14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or likely to </a:t>
            </a:r>
            <a:r>
              <a:rPr lang="en-GB" sz="1400" dirty="0" smtClean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fail? </a:t>
            </a:r>
            <a:r>
              <a:rPr lang="en-GB" sz="14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(ECB </a:t>
            </a:r>
            <a:r>
              <a:rPr lang="en-GB" sz="1400" dirty="0" smtClean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and / or </a:t>
            </a:r>
            <a:r>
              <a:rPr lang="en-GB" sz="14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SRB)</a:t>
            </a:r>
          </a:p>
          <a:p>
            <a:pPr marL="144000" indent="-144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Alternative </a:t>
            </a:r>
            <a:r>
              <a:rPr lang="en-GB" sz="1400" dirty="0" smtClean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measures possible? </a:t>
            </a:r>
            <a:r>
              <a:rPr lang="en-GB" sz="14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(</a:t>
            </a:r>
            <a:r>
              <a:rPr lang="en-GB" sz="1400" dirty="0" smtClean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SRB/ECB)</a:t>
            </a:r>
            <a:endParaRPr lang="en-GB" sz="1400" dirty="0">
              <a:solidFill>
                <a:srgbClr val="0070C0"/>
              </a:solidFill>
              <a:latin typeface="+mj-lt"/>
              <a:cs typeface="Arial" panose="020B0604020202020204" pitchFamily="34" charset="0"/>
            </a:endParaRPr>
          </a:p>
          <a:p>
            <a:pPr marL="144000" indent="-144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Public interest </a:t>
            </a:r>
            <a:r>
              <a:rPr lang="en-GB" sz="1400" dirty="0" smtClean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test / fulfilment of resolution objectives? (SRB)</a:t>
            </a:r>
            <a:r>
              <a:rPr lang="en-GB" sz="14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/>
            </a:r>
            <a:br>
              <a:rPr lang="en-GB" sz="14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</a:br>
            <a:endParaRPr lang="en-GB" sz="1400" dirty="0" smtClean="0">
              <a:solidFill>
                <a:srgbClr val="0070C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5944368" y="3183538"/>
            <a:ext cx="2843091" cy="2596471"/>
          </a:xfrm>
          <a:prstGeom prst="rect">
            <a:avLst/>
          </a:prstGeom>
          <a:noFill/>
          <a:ln>
            <a:solidFill>
              <a:srgbClr val="FFCC29"/>
            </a:solidFill>
          </a:ln>
        </p:spPr>
        <p:txBody>
          <a:bodyPr wrap="square" lIns="108000" tIns="36000" rIns="36000" bIns="3600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600" b="1" dirty="0" smtClean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Determining</a:t>
            </a:r>
            <a:br>
              <a:rPr lang="en-US" sz="1600" b="1" dirty="0" smtClean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</a:br>
            <a:r>
              <a:rPr lang="en-US" sz="1600" b="1" dirty="0" smtClean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resolution actions</a:t>
            </a:r>
          </a:p>
          <a:p>
            <a:pPr>
              <a:spcAft>
                <a:spcPts val="600"/>
              </a:spcAft>
            </a:pPr>
            <a:r>
              <a:rPr lang="en-US" sz="1400" dirty="0" smtClean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</a:t>
            </a:r>
            <a:endParaRPr lang="en-US" sz="1400" dirty="0">
              <a:solidFill>
                <a:srgbClr val="0070C0"/>
              </a:solidFill>
              <a:latin typeface="+mj-lt"/>
              <a:cs typeface="Arial" panose="020B0604020202020204" pitchFamily="34" charset="0"/>
            </a:endParaRPr>
          </a:p>
          <a:p>
            <a:pPr marL="144000" indent="-144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1400" dirty="0" smtClean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Determine the resolution actions to be adopted</a:t>
            </a:r>
          </a:p>
          <a:p>
            <a:pPr marL="144000" indent="-144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1400" dirty="0" smtClean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Valuation to determine the extent of the write down or conversion</a:t>
            </a:r>
          </a:p>
          <a:p>
            <a:pPr marL="144000" indent="-144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1400" dirty="0" smtClean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Valuation to check the no-creditor- worse-off principle</a:t>
            </a:r>
            <a:br>
              <a:rPr lang="en-GB" sz="1400" dirty="0" smtClean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</a:br>
            <a:endParaRPr lang="en-GB" sz="1400" dirty="0" smtClean="0">
              <a:solidFill>
                <a:srgbClr val="0070C0"/>
              </a:solidFill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167" name="Diagram 166"/>
          <p:cNvGraphicFramePr/>
          <p:nvPr>
            <p:extLst>
              <p:ext uri="{D42A27DB-BD31-4B8C-83A1-F6EECF244321}">
                <p14:modId xmlns:p14="http://schemas.microsoft.com/office/powerpoint/2010/main" val="3542342442"/>
              </p:ext>
            </p:extLst>
          </p:nvPr>
        </p:nvGraphicFramePr>
        <p:xfrm>
          <a:off x="149839" y="1650111"/>
          <a:ext cx="8844321" cy="1460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7" name="Left Brace 186"/>
          <p:cNvSpPr/>
          <p:nvPr/>
        </p:nvSpPr>
        <p:spPr>
          <a:xfrm rot="16200000">
            <a:off x="1401112" y="1559420"/>
            <a:ext cx="355916" cy="2727832"/>
          </a:xfrm>
          <a:prstGeom prst="leftBrace">
            <a:avLst/>
          </a:prstGeom>
          <a:ln w="19050">
            <a:solidFill>
              <a:srgbClr val="0070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+mj-lt"/>
              <a:cs typeface="Arial" panose="020B0604020202020204" pitchFamily="34" charset="0"/>
            </a:endParaRPr>
          </a:p>
        </p:txBody>
      </p:sp>
      <p:sp>
        <p:nvSpPr>
          <p:cNvPr id="189" name="Left Brace 188"/>
          <p:cNvSpPr/>
          <p:nvPr/>
        </p:nvSpPr>
        <p:spPr>
          <a:xfrm rot="16200000">
            <a:off x="4280245" y="1559421"/>
            <a:ext cx="355916" cy="2727832"/>
          </a:xfrm>
          <a:prstGeom prst="leftBrace">
            <a:avLst/>
          </a:prstGeom>
          <a:ln w="19050">
            <a:solidFill>
              <a:srgbClr val="0070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+mj-lt"/>
              <a:cs typeface="Arial" panose="020B0604020202020204" pitchFamily="34" charset="0"/>
            </a:endParaRPr>
          </a:p>
        </p:txBody>
      </p:sp>
      <p:sp>
        <p:nvSpPr>
          <p:cNvPr id="190" name="Left Brace 189"/>
          <p:cNvSpPr/>
          <p:nvPr/>
        </p:nvSpPr>
        <p:spPr>
          <a:xfrm rot="16200000">
            <a:off x="7146389" y="1559421"/>
            <a:ext cx="355916" cy="2727832"/>
          </a:xfrm>
          <a:prstGeom prst="leftBrace">
            <a:avLst/>
          </a:prstGeom>
          <a:ln w="19050">
            <a:solidFill>
              <a:srgbClr val="0070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793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2"/>
          <p:cNvSpPr>
            <a:spLocks noGrp="1"/>
          </p:cNvSpPr>
          <p:nvPr>
            <p:ph type="title"/>
          </p:nvPr>
        </p:nvSpPr>
        <p:spPr>
          <a:xfrm>
            <a:off x="220132" y="187327"/>
            <a:ext cx="8803947" cy="981074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3. RESOLUTION ANALYSES: </a:t>
            </a:r>
            <a:r>
              <a:rPr lang="en-GB" b="1" dirty="0" smtClean="0"/>
              <a:t>DATA NEEDS AND SOURCES</a:t>
            </a:r>
            <a:br>
              <a:rPr lang="en-GB" b="1" dirty="0" smtClean="0"/>
            </a:br>
            <a:r>
              <a:rPr lang="en-GB" dirty="0" smtClean="0"/>
              <a:t>Resolution Planning</a:t>
            </a:r>
            <a:r>
              <a:rPr lang="en-GB" b="1" dirty="0"/>
              <a:t/>
            </a:r>
            <a:br>
              <a:rPr lang="en-GB" b="1" dirty="0"/>
            </a:br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sz="2700" b="1" dirty="0"/>
              <a:t/>
            </a:r>
            <a:br>
              <a:rPr lang="en-GB" sz="2700" b="1" dirty="0"/>
            </a:br>
            <a:endParaRPr lang="en-GB" b="1" dirty="0"/>
          </a:p>
        </p:txBody>
      </p:sp>
      <p:sp>
        <p:nvSpPr>
          <p:cNvPr id="192" name="Slide Number Placeholder 1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69CC4-ECEA-480D-BE49-34B632533102}" type="slidenum">
              <a:rPr lang="en-US" smtClean="0"/>
              <a:t>10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301405" y="1424341"/>
            <a:ext cx="8641399" cy="3924000"/>
            <a:chOff x="282307" y="2482440"/>
            <a:chExt cx="8641399" cy="3924000"/>
          </a:xfrm>
        </p:grpSpPr>
        <p:sp>
          <p:nvSpPr>
            <p:cNvPr id="9" name="TextBox 8"/>
            <p:cNvSpPr txBox="1"/>
            <p:nvPr/>
          </p:nvSpPr>
          <p:spPr>
            <a:xfrm>
              <a:off x="6080615" y="2482440"/>
              <a:ext cx="2843091" cy="3924000"/>
            </a:xfrm>
            <a:prstGeom prst="rect">
              <a:avLst/>
            </a:prstGeom>
            <a:solidFill>
              <a:srgbClr val="FFD653"/>
            </a:solidFill>
            <a:ln>
              <a:solidFill>
                <a:srgbClr val="FFCC29"/>
              </a:solidFill>
            </a:ln>
          </p:spPr>
          <p:txBody>
            <a:bodyPr wrap="square" lIns="36000" tIns="36000" rIns="36000" bIns="36000" rtlCol="0" anchor="ctr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1600" b="1" dirty="0" smtClean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rPr>
                <a:t>Analyses for </a:t>
              </a:r>
              <a:br>
                <a:rPr lang="en-US" sz="1600" b="1" dirty="0" smtClean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rPr>
              </a:br>
              <a:r>
                <a:rPr lang="en-US" sz="1600" b="1" dirty="0" smtClean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rPr>
                <a:t>resolution planning</a:t>
              </a:r>
            </a:p>
            <a:p>
              <a:pPr algn="ctr">
                <a:spcAft>
                  <a:spcPts val="600"/>
                </a:spcAft>
              </a:pPr>
              <a:endParaRPr lang="en-US" sz="1600" b="1" dirty="0" smtClean="0">
                <a:solidFill>
                  <a:srgbClr val="0070C0"/>
                </a:solidFill>
                <a:latin typeface="+mj-lt"/>
                <a:cs typeface="Arial" panose="020B0604020202020204" pitchFamily="34" charset="0"/>
              </a:endParaRPr>
            </a:p>
            <a:p>
              <a:pPr marL="144000" indent="-144000">
                <a:spcAft>
                  <a:spcPts val="600"/>
                </a:spcAft>
                <a:buFont typeface="Wingdings" panose="05000000000000000000" pitchFamily="2" charset="2"/>
                <a:buChar char="§"/>
              </a:pPr>
              <a:r>
                <a:rPr lang="en-US" sz="1400" dirty="0" smtClean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rPr>
                <a:t>Identify critical functions, critical services, core business lines and material legal entities</a:t>
              </a:r>
            </a:p>
            <a:p>
              <a:pPr marL="144000" indent="-144000">
                <a:spcAft>
                  <a:spcPts val="600"/>
                </a:spcAft>
                <a:buFont typeface="Wingdings" panose="05000000000000000000" pitchFamily="2" charset="2"/>
                <a:buChar char="§"/>
              </a:pPr>
              <a:r>
                <a:rPr lang="en-US" sz="1400" dirty="0" smtClean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rPr>
                <a:t>Define preferred </a:t>
              </a:r>
              <a:r>
                <a:rPr lang="en-US" sz="1400" dirty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rPr>
                <a:t>resolution strategy and </a:t>
              </a:r>
              <a:r>
                <a:rPr lang="en-US" sz="1400" dirty="0" smtClean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rPr>
                <a:t>tools</a:t>
              </a:r>
              <a:endParaRPr lang="en-US" sz="14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endParaRPr>
            </a:p>
            <a:p>
              <a:pPr marL="144000" indent="-144000">
                <a:spcAft>
                  <a:spcPts val="600"/>
                </a:spcAft>
                <a:buFont typeface="Wingdings" panose="05000000000000000000" pitchFamily="2" charset="2"/>
                <a:buChar char="§"/>
              </a:pPr>
              <a:r>
                <a:rPr lang="en-US" sz="1400" dirty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rPr>
                <a:t>Assess financial &amp; operational continuity in resolution</a:t>
              </a:r>
            </a:p>
            <a:p>
              <a:pPr marL="144000" indent="-144000">
                <a:spcAft>
                  <a:spcPts val="600"/>
                </a:spcAft>
                <a:buFont typeface="Wingdings" panose="05000000000000000000" pitchFamily="2" charset="2"/>
                <a:buChar char="§"/>
              </a:pPr>
              <a:r>
                <a:rPr lang="en-US" sz="1400" dirty="0" smtClean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rPr>
                <a:t>Assess </a:t>
              </a:r>
              <a:r>
                <a:rPr lang="en-US" sz="1400" dirty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rPr>
                <a:t>loss absorbing capacity and set MREL</a:t>
              </a:r>
            </a:p>
            <a:p>
              <a:pPr marL="144000" indent="-144000">
                <a:spcAft>
                  <a:spcPts val="600"/>
                </a:spcAft>
                <a:buFont typeface="Wingdings" panose="05000000000000000000" pitchFamily="2" charset="2"/>
                <a:buChar char="§"/>
              </a:pPr>
              <a:r>
                <a:rPr lang="en-US" sz="1400" dirty="0" smtClean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rPr>
                <a:t>Identify impediments to resolvability</a:t>
              </a: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282307" y="2482440"/>
              <a:ext cx="2701034" cy="3888000"/>
              <a:chOff x="282307" y="2482440"/>
              <a:chExt cx="2701034" cy="3888000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282307" y="2482440"/>
                <a:ext cx="2448000" cy="3852000"/>
              </a:xfrm>
              <a:prstGeom prst="rect">
                <a:avLst/>
              </a:prstGeom>
              <a:noFill/>
              <a:ln>
                <a:solidFill>
                  <a:srgbClr val="FFCC29"/>
                </a:solidFill>
              </a:ln>
            </p:spPr>
            <p:txBody>
              <a:bodyPr wrap="square" lIns="36000" tIns="36000" rIns="36000" bIns="36000" rtlCol="0">
                <a:sp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US" sz="1600" b="1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Sources</a:t>
                </a:r>
                <a:endParaRPr lang="en-US" sz="1400" b="1" dirty="0" smtClean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endParaRPr>
              </a:p>
              <a:p>
                <a:pPr algn="ctr">
                  <a:spcAft>
                    <a:spcPts val="600"/>
                  </a:spcAft>
                </a:pPr>
                <a:endParaRPr lang="en-US" sz="1400" dirty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endParaRPr>
              </a:p>
              <a:p>
                <a:pPr marL="144000" indent="-144000">
                  <a:buFont typeface="Wingdings" panose="05000000000000000000" pitchFamily="2" charset="2"/>
                  <a:buChar char="§"/>
                </a:pPr>
                <a:r>
                  <a:rPr lang="en-US" sz="1400" u="sng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Supervisory sources</a:t>
                </a:r>
                <a:r>
                  <a:rPr lang="en-US" sz="1400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: </a:t>
                </a:r>
                <a:br>
                  <a:rPr lang="en-US" sz="1400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</a:br>
                <a:r>
                  <a:rPr lang="en-US" sz="1400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i.e. recovery plans, JST onsite reports, </a:t>
                </a:r>
                <a:r>
                  <a:rPr lang="en-US" sz="1400" dirty="0" smtClean="0">
                    <a:solidFill>
                      <a:srgbClr val="0070C0"/>
                    </a:solidFill>
                    <a:cs typeface="Arial" panose="020B0604020202020204" pitchFamily="34" charset="0"/>
                  </a:rPr>
                  <a:t>ECB/SSM supervisory reporting </a:t>
                </a:r>
                <a:r>
                  <a:rPr lang="en-US" sz="1400" dirty="0">
                    <a:solidFill>
                      <a:srgbClr val="0070C0"/>
                    </a:solidFill>
                    <a:cs typeface="Arial" panose="020B0604020202020204" pitchFamily="34" charset="0"/>
                  </a:rPr>
                  <a:t>(FINREP / COREP)</a:t>
                </a:r>
                <a:endParaRPr lang="en-US" sz="1400" dirty="0" smtClean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endParaRPr>
              </a:p>
              <a:p>
                <a:endParaRPr lang="en-US" sz="1050" dirty="0" smtClean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endParaRPr>
              </a:p>
              <a:p>
                <a:pPr marL="144000" indent="-144000">
                  <a:buFont typeface="Wingdings" panose="05000000000000000000" pitchFamily="2" charset="2"/>
                  <a:buChar char="§"/>
                </a:pPr>
                <a:r>
                  <a:rPr lang="en-US" sz="1400" u="sng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Resolution sources</a:t>
                </a:r>
                <a:r>
                  <a:rPr lang="en-US" sz="1400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:</a:t>
                </a:r>
                <a:br>
                  <a:rPr lang="en-US" sz="1400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</a:br>
                <a:r>
                  <a:rPr lang="en-US" sz="1400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i.e. SRB templates, EBA templates, information on banks’ liability structure </a:t>
                </a:r>
                <a:endParaRPr lang="en-US" sz="1400" dirty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endParaRPr>
              </a:p>
              <a:p>
                <a:endParaRPr lang="en-US" sz="1050" dirty="0" smtClean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endParaRPr>
              </a:p>
              <a:p>
                <a:pPr marL="144000" indent="-144000">
                  <a:buFont typeface="Wingdings" panose="05000000000000000000" pitchFamily="2" charset="2"/>
                  <a:buChar char="§"/>
                </a:pPr>
                <a:r>
                  <a:rPr lang="en-US" sz="1400" u="sng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Commercial sources</a:t>
                </a:r>
                <a:r>
                  <a:rPr lang="en-US" sz="1400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:</a:t>
                </a:r>
                <a:r>
                  <a:rPr lang="en-US" sz="1400" dirty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1400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public information on banks  </a:t>
                </a:r>
              </a:p>
            </p:txBody>
          </p:sp>
          <p:sp>
            <p:nvSpPr>
              <p:cNvPr id="16" name="Isosceles Triangle 15"/>
              <p:cNvSpPr/>
              <p:nvPr/>
            </p:nvSpPr>
            <p:spPr>
              <a:xfrm rot="5400000">
                <a:off x="914100" y="4301199"/>
                <a:ext cx="3888000" cy="250482"/>
              </a:xfrm>
              <a:prstGeom prst="triangle">
                <a:avLst/>
              </a:prstGeom>
              <a:solidFill>
                <a:srgbClr val="FFD65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3186223" y="2482440"/>
              <a:ext cx="2731819" cy="3888000"/>
              <a:chOff x="3186223" y="2482440"/>
              <a:chExt cx="2731819" cy="3888000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3186223" y="2482440"/>
                <a:ext cx="2484000" cy="3852000"/>
              </a:xfrm>
              <a:prstGeom prst="rect">
                <a:avLst/>
              </a:prstGeom>
              <a:noFill/>
              <a:ln>
                <a:solidFill>
                  <a:srgbClr val="FFCC29"/>
                </a:solidFill>
              </a:ln>
            </p:spPr>
            <p:txBody>
              <a:bodyPr wrap="square" lIns="36000" tIns="36000" rIns="36000" bIns="36000" rtlCol="0">
                <a:sp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US" sz="1600" b="1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Data/information needs</a:t>
                </a:r>
                <a:r>
                  <a:rPr lang="en-US" sz="1400" b="1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 </a:t>
                </a:r>
              </a:p>
              <a:p>
                <a:pPr algn="ctr">
                  <a:spcAft>
                    <a:spcPts val="600"/>
                  </a:spcAft>
                </a:pPr>
                <a:endParaRPr lang="en-US" sz="1400" dirty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endParaRPr>
              </a:p>
              <a:p>
                <a:pPr marL="144000" indent="-144000">
                  <a:spcAft>
                    <a:spcPts val="600"/>
                  </a:spcAft>
                  <a:buFont typeface="Wingdings" panose="05000000000000000000" pitchFamily="2" charset="2"/>
                  <a:buChar char="§"/>
                </a:pPr>
                <a:r>
                  <a:rPr lang="en-US" sz="1400" u="sng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Bank’s general structure</a:t>
                </a:r>
                <a:r>
                  <a:rPr lang="en-US" sz="1400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: business model, strategy, legal &amp; governance structure</a:t>
                </a:r>
              </a:p>
              <a:p>
                <a:pPr>
                  <a:spcAft>
                    <a:spcPts val="600"/>
                  </a:spcAft>
                </a:pPr>
                <a:endParaRPr lang="en-US" sz="1400" dirty="0" smtClean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endParaRPr>
              </a:p>
              <a:p>
                <a:pPr marL="144000" indent="-144000">
                  <a:spcAft>
                    <a:spcPts val="600"/>
                  </a:spcAft>
                  <a:buFont typeface="Wingdings" panose="05000000000000000000" pitchFamily="2" charset="2"/>
                  <a:buChar char="§"/>
                </a:pPr>
                <a:r>
                  <a:rPr lang="en-US" sz="1400" u="sng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Bank’s financial position</a:t>
                </a:r>
                <a:r>
                  <a:rPr lang="en-US" sz="1400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: income statement, </a:t>
                </a:r>
                <a:r>
                  <a:rPr lang="en-US" sz="1400" dirty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balance sheet, </a:t>
                </a:r>
                <a:r>
                  <a:rPr lang="en-US" sz="1400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interconnectedness</a:t>
                </a:r>
              </a:p>
              <a:p>
                <a:pPr>
                  <a:spcAft>
                    <a:spcPts val="600"/>
                  </a:spcAft>
                </a:pPr>
                <a:endParaRPr lang="en-US" sz="1400" dirty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endParaRPr>
              </a:p>
              <a:p>
                <a:pPr marL="144000" indent="-144000">
                  <a:spcAft>
                    <a:spcPts val="600"/>
                  </a:spcAft>
                  <a:buFont typeface="Wingdings" panose="05000000000000000000" pitchFamily="2" charset="2"/>
                  <a:buChar char="§"/>
                </a:pPr>
                <a:r>
                  <a:rPr lang="en-US" sz="1400" u="sng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Bank’s operational structure</a:t>
                </a:r>
                <a:r>
                  <a:rPr lang="en-US" sz="1400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: overview of service providers, relevant FMIs, information &amp; IT systems</a:t>
                </a:r>
                <a:endParaRPr lang="en-US" sz="1400" dirty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14" name="Isosceles Triangle 13"/>
              <p:cNvSpPr/>
              <p:nvPr/>
            </p:nvSpPr>
            <p:spPr>
              <a:xfrm rot="5400000">
                <a:off x="3848801" y="4301199"/>
                <a:ext cx="3888000" cy="250482"/>
              </a:xfrm>
              <a:prstGeom prst="triangle">
                <a:avLst/>
              </a:prstGeom>
              <a:solidFill>
                <a:srgbClr val="FFD65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70331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2"/>
          <p:cNvSpPr>
            <a:spLocks noGrp="1"/>
          </p:cNvSpPr>
          <p:nvPr>
            <p:ph type="title"/>
          </p:nvPr>
        </p:nvSpPr>
        <p:spPr>
          <a:xfrm>
            <a:off x="234950" y="194002"/>
            <a:ext cx="8803947" cy="981074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3. RESOLUTION ANALYSES: </a:t>
            </a:r>
            <a:r>
              <a:rPr lang="en-GB" b="1" dirty="0" smtClean="0"/>
              <a:t>DATA NEEDS AND SOURCES</a:t>
            </a:r>
            <a:r>
              <a:rPr lang="en-GB" b="1" dirty="0"/>
              <a:t/>
            </a:r>
            <a:br>
              <a:rPr lang="en-GB" b="1" dirty="0"/>
            </a:br>
            <a:r>
              <a:rPr lang="en-GB" dirty="0" smtClean="0"/>
              <a:t>Resolution Conditions</a:t>
            </a:r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sz="2700" b="1" dirty="0"/>
              <a:t/>
            </a:r>
            <a:br>
              <a:rPr lang="en-GB" sz="2700" b="1" dirty="0"/>
            </a:br>
            <a:endParaRPr lang="en-GB" b="1" dirty="0"/>
          </a:p>
        </p:txBody>
      </p:sp>
      <p:sp>
        <p:nvSpPr>
          <p:cNvPr id="192" name="Slide Number Placeholder 1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69CC4-ECEA-480D-BE49-34B632533102}" type="slidenum">
              <a:rPr lang="en-US" smtClean="0"/>
              <a:t>11</a:t>
            </a:fld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238125" y="1799095"/>
            <a:ext cx="8641399" cy="3861525"/>
            <a:chOff x="282307" y="2472915"/>
            <a:chExt cx="8641399" cy="3861525"/>
          </a:xfrm>
        </p:grpSpPr>
        <p:sp>
          <p:nvSpPr>
            <p:cNvPr id="18" name="TextBox 17"/>
            <p:cNvSpPr txBox="1"/>
            <p:nvPr/>
          </p:nvSpPr>
          <p:spPr>
            <a:xfrm>
              <a:off x="6080615" y="3195256"/>
              <a:ext cx="2843091" cy="2411805"/>
            </a:xfrm>
            <a:prstGeom prst="rect">
              <a:avLst/>
            </a:prstGeom>
            <a:solidFill>
              <a:srgbClr val="FFD653"/>
            </a:solidFill>
            <a:ln>
              <a:solidFill>
                <a:srgbClr val="FFCC29"/>
              </a:solidFill>
            </a:ln>
          </p:spPr>
          <p:txBody>
            <a:bodyPr wrap="square" lIns="36000" tIns="36000" rIns="36000" bIns="36000" rtlCol="0" anchor="ctr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1600" b="1" dirty="0" smtClean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rPr>
                <a:t>Assessing </a:t>
              </a:r>
              <a:br>
                <a:rPr lang="en-US" sz="1600" b="1" dirty="0" smtClean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rPr>
              </a:br>
              <a:r>
                <a:rPr lang="en-US" sz="1600" b="1" dirty="0" smtClean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rPr>
                <a:t>resolution conditions</a:t>
              </a:r>
            </a:p>
            <a:p>
              <a:pPr algn="ctr">
                <a:spcAft>
                  <a:spcPts val="600"/>
                </a:spcAft>
              </a:pPr>
              <a:endParaRPr lang="en-US" sz="1600" b="1" dirty="0" smtClean="0">
                <a:solidFill>
                  <a:srgbClr val="0070C0"/>
                </a:solidFill>
                <a:latin typeface="+mj-lt"/>
                <a:cs typeface="Arial" panose="020B0604020202020204" pitchFamily="34" charset="0"/>
              </a:endParaRPr>
            </a:p>
            <a:p>
              <a:pPr marL="144000" indent="-144000">
                <a:spcAft>
                  <a:spcPts val="600"/>
                </a:spcAft>
                <a:buFont typeface="Wingdings" panose="05000000000000000000" pitchFamily="2" charset="2"/>
                <a:buChar char="§"/>
              </a:pPr>
              <a:r>
                <a:rPr lang="en-GB" sz="1400" dirty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rPr>
                <a:t>Failing or likely to fail? (ECB and / or SRB)</a:t>
              </a:r>
            </a:p>
            <a:p>
              <a:pPr marL="144000" indent="-144000">
                <a:spcAft>
                  <a:spcPts val="600"/>
                </a:spcAft>
                <a:buFont typeface="Wingdings" panose="05000000000000000000" pitchFamily="2" charset="2"/>
                <a:buChar char="§"/>
              </a:pPr>
              <a:r>
                <a:rPr lang="en-GB" sz="1400" dirty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rPr>
                <a:t>Alternative measures possible? (</a:t>
              </a:r>
              <a:r>
                <a:rPr lang="en-GB" sz="1400" dirty="0" smtClean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rPr>
                <a:t>SRB/ECB)</a:t>
              </a:r>
              <a:endParaRPr lang="en-GB" sz="14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endParaRPr>
            </a:p>
            <a:p>
              <a:pPr marL="144000" indent="-144000">
                <a:spcAft>
                  <a:spcPts val="600"/>
                </a:spcAft>
                <a:buFont typeface="Wingdings" panose="05000000000000000000" pitchFamily="2" charset="2"/>
                <a:buChar char="§"/>
              </a:pPr>
              <a:r>
                <a:rPr lang="en-GB" sz="1400" dirty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rPr>
                <a:t>Public interest test / fulfilment of resolution objectives? (SRB)</a:t>
              </a:r>
              <a:endParaRPr lang="en-US" sz="1400" dirty="0" smtClean="0">
                <a:solidFill>
                  <a:srgbClr val="0070C0"/>
                </a:solidFill>
                <a:latin typeface="+mj-lt"/>
                <a:cs typeface="Arial" panose="020B0604020202020204" pitchFamily="34" charset="0"/>
              </a:endParaRP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282307" y="2472915"/>
              <a:ext cx="2701034" cy="3861523"/>
              <a:chOff x="282307" y="2472915"/>
              <a:chExt cx="2701034" cy="3861523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282307" y="2482438"/>
                <a:ext cx="2448000" cy="3852000"/>
              </a:xfrm>
              <a:prstGeom prst="rect">
                <a:avLst/>
              </a:prstGeom>
              <a:noFill/>
              <a:ln>
                <a:solidFill>
                  <a:srgbClr val="FFCC29"/>
                </a:solidFill>
              </a:ln>
            </p:spPr>
            <p:txBody>
              <a:bodyPr wrap="square" lIns="36000" tIns="36000" rIns="36000" bIns="36000" rtlCol="0">
                <a:sp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US" sz="1600" b="1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Sources</a:t>
                </a:r>
                <a:endParaRPr lang="en-US" sz="1400" b="1" dirty="0" smtClean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endParaRPr>
              </a:p>
              <a:p>
                <a:pPr marL="144000" indent="-144000">
                  <a:spcAft>
                    <a:spcPts val="600"/>
                  </a:spcAft>
                  <a:buFont typeface="Wingdings" panose="05000000000000000000" pitchFamily="2" charset="2"/>
                  <a:buChar char="§"/>
                </a:pPr>
                <a:endParaRPr lang="en-US" sz="1400" u="sng" dirty="0" smtClean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endParaRPr>
              </a:p>
              <a:p>
                <a:pPr marL="144000" indent="-144000">
                  <a:spcAft>
                    <a:spcPts val="600"/>
                  </a:spcAft>
                  <a:buFont typeface="Wingdings" panose="05000000000000000000" pitchFamily="2" charset="2"/>
                  <a:buChar char="§"/>
                </a:pPr>
                <a:r>
                  <a:rPr lang="en-US" sz="1400" u="sng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Supervisory </a:t>
                </a:r>
                <a:r>
                  <a:rPr lang="en-US" sz="1400" u="sng" dirty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sources</a:t>
                </a:r>
                <a:r>
                  <a:rPr lang="en-US" sz="1400" dirty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: </a:t>
                </a:r>
                <a:br>
                  <a:rPr lang="en-US" sz="1400" dirty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</a:br>
                <a:r>
                  <a:rPr lang="en-US" sz="1400" dirty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i.e. </a:t>
                </a:r>
                <a:r>
                  <a:rPr lang="en-US" sz="1400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recovery plans, SREP scores, </a:t>
                </a:r>
                <a:r>
                  <a:rPr lang="en-US" sz="1400" dirty="0" smtClean="0">
                    <a:solidFill>
                      <a:srgbClr val="0070C0"/>
                    </a:solidFill>
                    <a:cs typeface="Arial" panose="020B0604020202020204" pitchFamily="34" charset="0"/>
                  </a:rPr>
                  <a:t>ECB/SSM supervisory reporting </a:t>
                </a:r>
                <a:r>
                  <a:rPr lang="en-US" sz="1400" dirty="0">
                    <a:solidFill>
                      <a:srgbClr val="0070C0"/>
                    </a:solidFill>
                    <a:cs typeface="Arial" panose="020B0604020202020204" pitchFamily="34" charset="0"/>
                  </a:rPr>
                  <a:t>(</a:t>
                </a:r>
                <a:r>
                  <a:rPr lang="en-US" sz="1400" dirty="0" smtClean="0">
                    <a:solidFill>
                      <a:srgbClr val="0070C0"/>
                    </a:solidFill>
                    <a:cs typeface="Arial" panose="020B0604020202020204" pitchFamily="34" charset="0"/>
                  </a:rPr>
                  <a:t>FINREP/COREP)</a:t>
                </a:r>
                <a:endParaRPr lang="en-US" sz="1400" dirty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endParaRPr>
              </a:p>
              <a:p>
                <a:pPr marL="144000" indent="-144000">
                  <a:spcAft>
                    <a:spcPts val="600"/>
                  </a:spcAft>
                  <a:buFont typeface="Wingdings" panose="05000000000000000000" pitchFamily="2" charset="2"/>
                  <a:buChar char="§"/>
                </a:pPr>
                <a:endParaRPr lang="en-US" sz="1400" u="sng" dirty="0" smtClean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endParaRPr>
              </a:p>
              <a:p>
                <a:pPr marL="144000" indent="-144000">
                  <a:spcAft>
                    <a:spcPts val="600"/>
                  </a:spcAft>
                  <a:buFont typeface="Wingdings" panose="05000000000000000000" pitchFamily="2" charset="2"/>
                  <a:buChar char="§"/>
                </a:pPr>
                <a:r>
                  <a:rPr lang="en-US" sz="1400" u="sng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Resolution </a:t>
                </a:r>
                <a:r>
                  <a:rPr lang="en-US" sz="1400" u="sng" dirty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sources</a:t>
                </a:r>
                <a:r>
                  <a:rPr lang="en-US" sz="1400" dirty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:</a:t>
                </a:r>
                <a:br>
                  <a:rPr lang="en-US" sz="1400" dirty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</a:br>
                <a:r>
                  <a:rPr lang="en-US" sz="1400" dirty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r</a:t>
                </a:r>
                <a:r>
                  <a:rPr lang="en-US" sz="1400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esolution plans</a:t>
                </a:r>
                <a:endParaRPr lang="en-US" sz="1400" dirty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endParaRPr>
              </a:p>
              <a:p>
                <a:pPr marL="144000" indent="-144000">
                  <a:buFont typeface="Wingdings" panose="05000000000000000000" pitchFamily="2" charset="2"/>
                  <a:buChar char="§"/>
                </a:pPr>
                <a:endParaRPr lang="en-US" sz="1400" u="sng" dirty="0" smtClean="0">
                  <a:solidFill>
                    <a:srgbClr val="0070C0"/>
                  </a:solidFill>
                  <a:cs typeface="Arial" panose="020B0604020202020204" pitchFamily="34" charset="0"/>
                </a:endParaRPr>
              </a:p>
              <a:p>
                <a:pPr marL="144000" indent="-144000">
                  <a:buFont typeface="Wingdings" panose="05000000000000000000" pitchFamily="2" charset="2"/>
                  <a:buChar char="§"/>
                </a:pPr>
                <a:r>
                  <a:rPr lang="en-US" sz="1400" u="sng" dirty="0" smtClean="0">
                    <a:solidFill>
                      <a:srgbClr val="0070C0"/>
                    </a:solidFill>
                    <a:cs typeface="Arial" panose="020B0604020202020204" pitchFamily="34" charset="0"/>
                  </a:rPr>
                  <a:t>Macro </a:t>
                </a:r>
                <a:r>
                  <a:rPr lang="en-US" sz="1400" u="sng" dirty="0">
                    <a:solidFill>
                      <a:srgbClr val="0070C0"/>
                    </a:solidFill>
                    <a:cs typeface="Arial" panose="020B0604020202020204" pitchFamily="34" charset="0"/>
                  </a:rPr>
                  <a:t>prudential sources</a:t>
                </a:r>
                <a:r>
                  <a:rPr lang="en-US" sz="1400" dirty="0">
                    <a:solidFill>
                      <a:srgbClr val="0070C0"/>
                    </a:solidFill>
                    <a:cs typeface="Arial" panose="020B0604020202020204" pitchFamily="34" charset="0"/>
                  </a:rPr>
                  <a:t/>
                </a:r>
                <a:br>
                  <a:rPr lang="en-US" sz="1400" dirty="0">
                    <a:solidFill>
                      <a:srgbClr val="0070C0"/>
                    </a:solidFill>
                    <a:cs typeface="Arial" panose="020B0604020202020204" pitchFamily="34" charset="0"/>
                  </a:rPr>
                </a:br>
                <a:r>
                  <a:rPr lang="en-US" sz="1400" dirty="0">
                    <a:solidFill>
                      <a:srgbClr val="0070C0"/>
                    </a:solidFill>
                    <a:cs typeface="Arial" panose="020B0604020202020204" pitchFamily="34" charset="0"/>
                  </a:rPr>
                  <a:t>i.e. </a:t>
                </a:r>
                <a:r>
                  <a:rPr lang="en-US" sz="1400" dirty="0" smtClean="0">
                    <a:solidFill>
                      <a:srgbClr val="0070C0"/>
                    </a:solidFill>
                    <a:cs typeface="Arial" panose="020B0604020202020204" pitchFamily="34" charset="0"/>
                  </a:rPr>
                  <a:t>ESRB/ECB risk surveillance </a:t>
                </a:r>
                <a:endParaRPr lang="en-US" sz="1400" dirty="0">
                  <a:solidFill>
                    <a:srgbClr val="0070C0"/>
                  </a:solidFill>
                  <a:cs typeface="Arial" panose="020B0604020202020204" pitchFamily="34" charset="0"/>
                </a:endParaRPr>
              </a:p>
              <a:p>
                <a:pPr marL="144000" indent="-144000">
                  <a:buFont typeface="Wingdings" panose="05000000000000000000" pitchFamily="2" charset="2"/>
                  <a:buChar char="§"/>
                </a:pPr>
                <a:endParaRPr lang="en-US" sz="1400" u="sng" dirty="0" smtClean="0">
                  <a:solidFill>
                    <a:srgbClr val="0070C0"/>
                  </a:solidFill>
                  <a:cs typeface="Arial" panose="020B0604020202020204" pitchFamily="34" charset="0"/>
                </a:endParaRPr>
              </a:p>
              <a:p>
                <a:pPr marL="144000" indent="-144000">
                  <a:buFont typeface="Wingdings" panose="05000000000000000000" pitchFamily="2" charset="2"/>
                  <a:buChar char="§"/>
                </a:pPr>
                <a:r>
                  <a:rPr lang="en-US" sz="1400" u="sng" dirty="0" smtClean="0">
                    <a:solidFill>
                      <a:srgbClr val="0070C0"/>
                    </a:solidFill>
                    <a:cs typeface="Arial" panose="020B0604020202020204" pitchFamily="34" charset="0"/>
                  </a:rPr>
                  <a:t>Central bank sources</a:t>
                </a:r>
                <a:r>
                  <a:rPr lang="en-US" sz="1400" dirty="0">
                    <a:solidFill>
                      <a:srgbClr val="0070C0"/>
                    </a:solidFill>
                    <a:cs typeface="Arial" panose="020B0604020202020204" pitchFamily="34" charset="0"/>
                  </a:rPr>
                  <a:t>: financial market data &amp; </a:t>
                </a:r>
                <a:r>
                  <a:rPr lang="en-US" sz="1400" dirty="0" smtClean="0">
                    <a:solidFill>
                      <a:srgbClr val="0070C0"/>
                    </a:solidFill>
                    <a:cs typeface="Arial" panose="020B0604020202020204" pitchFamily="34" charset="0"/>
                  </a:rPr>
                  <a:t>statistics (ECB </a:t>
                </a:r>
                <a:r>
                  <a:rPr lang="en-US" sz="1400" dirty="0">
                    <a:solidFill>
                      <a:srgbClr val="0070C0"/>
                    </a:solidFill>
                    <a:cs typeface="Arial" panose="020B0604020202020204" pitchFamily="34" charset="0"/>
                  </a:rPr>
                  <a:t>Statistical Data </a:t>
                </a:r>
                <a:r>
                  <a:rPr lang="en-US" sz="1400" dirty="0" smtClean="0">
                    <a:solidFill>
                      <a:srgbClr val="0070C0"/>
                    </a:solidFill>
                    <a:cs typeface="Arial" panose="020B0604020202020204" pitchFamily="34" charset="0"/>
                  </a:rPr>
                  <a:t>Warehouse)</a:t>
                </a:r>
                <a:endParaRPr lang="en-US" sz="1400" dirty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endParaRPr>
              </a:p>
              <a:p>
                <a:pPr>
                  <a:spcAft>
                    <a:spcPts val="600"/>
                  </a:spcAft>
                </a:pPr>
                <a:endParaRPr lang="en-US" sz="1400" dirty="0" smtClean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24" name="Isosceles Triangle 23"/>
              <p:cNvSpPr/>
              <p:nvPr/>
            </p:nvSpPr>
            <p:spPr>
              <a:xfrm rot="5400000">
                <a:off x="931341" y="4272915"/>
                <a:ext cx="3852000" cy="252000"/>
              </a:xfrm>
              <a:prstGeom prst="triangle">
                <a:avLst/>
              </a:prstGeom>
              <a:solidFill>
                <a:srgbClr val="FFD65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3214798" y="2472915"/>
              <a:ext cx="2703244" cy="3861525"/>
              <a:chOff x="3214798" y="2472915"/>
              <a:chExt cx="2703244" cy="3861525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3214798" y="2482440"/>
                <a:ext cx="2448000" cy="3852000"/>
              </a:xfrm>
              <a:prstGeom prst="rect">
                <a:avLst/>
              </a:prstGeom>
              <a:noFill/>
              <a:ln>
                <a:solidFill>
                  <a:srgbClr val="FFCC29"/>
                </a:solidFill>
              </a:ln>
            </p:spPr>
            <p:txBody>
              <a:bodyPr wrap="square" lIns="36000" tIns="36000" rIns="36000" bIns="36000" rtlCol="0">
                <a:sp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US" sz="1600" b="1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Data/information needs</a:t>
                </a:r>
                <a:r>
                  <a:rPr lang="en-US" sz="1400" b="1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 </a:t>
                </a:r>
              </a:p>
              <a:p>
                <a:pPr algn="ctr">
                  <a:spcAft>
                    <a:spcPts val="600"/>
                  </a:spcAft>
                </a:pPr>
                <a:endParaRPr lang="en-US" sz="1400" dirty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endParaRPr>
              </a:p>
              <a:p>
                <a:pPr marL="144000" indent="-144000">
                  <a:spcAft>
                    <a:spcPts val="600"/>
                  </a:spcAft>
                  <a:buFont typeface="Wingdings" panose="05000000000000000000" pitchFamily="2" charset="2"/>
                  <a:buChar char="§"/>
                </a:pPr>
                <a:r>
                  <a:rPr lang="en-US" sz="1400" u="sng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Bank’s financial health</a:t>
                </a:r>
                <a:r>
                  <a:rPr lang="en-US" sz="1400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: income statement, capital and liquidity position</a:t>
                </a:r>
              </a:p>
              <a:p>
                <a:pPr>
                  <a:spcAft>
                    <a:spcPts val="600"/>
                  </a:spcAft>
                </a:pPr>
                <a:endParaRPr lang="en-US" sz="1400" dirty="0" smtClean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endParaRPr>
              </a:p>
              <a:p>
                <a:pPr marL="144000" indent="-144000">
                  <a:spcAft>
                    <a:spcPts val="600"/>
                  </a:spcAft>
                  <a:buFont typeface="Wingdings" panose="05000000000000000000" pitchFamily="2" charset="2"/>
                  <a:buChar char="§"/>
                </a:pPr>
                <a:r>
                  <a:rPr lang="en-US" sz="1400" u="sng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Recovery measures</a:t>
                </a:r>
                <a:r>
                  <a:rPr lang="en-US" sz="1400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: deleveraging options,  potential capital issuances</a:t>
                </a:r>
              </a:p>
              <a:p>
                <a:pPr>
                  <a:spcAft>
                    <a:spcPts val="600"/>
                  </a:spcAft>
                </a:pPr>
                <a:endParaRPr lang="en-US" sz="1400" dirty="0" smtClean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endParaRPr>
              </a:p>
              <a:p>
                <a:pPr marL="144000" indent="-144000">
                  <a:spcAft>
                    <a:spcPts val="600"/>
                  </a:spcAft>
                  <a:buFont typeface="Wingdings" panose="05000000000000000000" pitchFamily="2" charset="2"/>
                  <a:buChar char="§"/>
                </a:pPr>
                <a:r>
                  <a:rPr lang="en-US" sz="1400" u="sng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Economic environment</a:t>
                </a:r>
                <a:r>
                  <a:rPr lang="en-US" sz="1400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: </a:t>
                </a:r>
                <a:r>
                  <a:rPr lang="en-US" sz="1400" dirty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spreads, volatility, market depth, leverage, asset </a:t>
                </a:r>
                <a:r>
                  <a:rPr lang="en-US" sz="1400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prices, GDP, growth </a:t>
                </a:r>
              </a:p>
            </p:txBody>
          </p:sp>
          <p:sp>
            <p:nvSpPr>
              <p:cNvPr id="22" name="Isosceles Triangle 21"/>
              <p:cNvSpPr/>
              <p:nvPr/>
            </p:nvSpPr>
            <p:spPr>
              <a:xfrm rot="5400000">
                <a:off x="3866042" y="4272915"/>
                <a:ext cx="3852000" cy="252000"/>
              </a:xfrm>
              <a:prstGeom prst="triangle">
                <a:avLst/>
              </a:prstGeom>
              <a:solidFill>
                <a:srgbClr val="FFD65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50937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2"/>
          <p:cNvSpPr>
            <a:spLocks noGrp="1"/>
          </p:cNvSpPr>
          <p:nvPr>
            <p:ph type="title"/>
          </p:nvPr>
        </p:nvSpPr>
        <p:spPr>
          <a:xfrm>
            <a:off x="220132" y="187327"/>
            <a:ext cx="8803947" cy="981074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3. RESOLUTION ANALYSES: </a:t>
            </a:r>
            <a:r>
              <a:rPr lang="en-GB" b="1" dirty="0" smtClean="0"/>
              <a:t>DATA NEEDS AND SOURCES</a:t>
            </a:r>
            <a:r>
              <a:rPr lang="en-GB" b="1" dirty="0"/>
              <a:t/>
            </a:r>
            <a:br>
              <a:rPr lang="en-GB" b="1" dirty="0"/>
            </a:br>
            <a:r>
              <a:rPr lang="en-GB" dirty="0" smtClean="0"/>
              <a:t>Resolution Stage</a:t>
            </a:r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sz="2700" b="1" dirty="0"/>
              <a:t/>
            </a:r>
            <a:br>
              <a:rPr lang="en-GB" sz="2700" b="1" dirty="0"/>
            </a:br>
            <a:endParaRPr lang="en-GB" b="1" dirty="0"/>
          </a:p>
        </p:txBody>
      </p:sp>
      <p:sp>
        <p:nvSpPr>
          <p:cNvPr id="192" name="Slide Number Placeholder 1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69CC4-ECEA-480D-BE49-34B632533102}" type="slidenum">
              <a:rPr lang="en-US" smtClean="0"/>
              <a:t>12</a:t>
            </a:fld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282307" y="1858530"/>
            <a:ext cx="8641399" cy="3708000"/>
            <a:chOff x="282307" y="2472915"/>
            <a:chExt cx="8641399" cy="3708000"/>
          </a:xfrm>
        </p:grpSpPr>
        <p:sp>
          <p:nvSpPr>
            <p:cNvPr id="14" name="TextBox 13"/>
            <p:cNvSpPr txBox="1"/>
            <p:nvPr/>
          </p:nvSpPr>
          <p:spPr>
            <a:xfrm>
              <a:off x="6080615" y="3100541"/>
              <a:ext cx="2843091" cy="2488749"/>
            </a:xfrm>
            <a:prstGeom prst="rect">
              <a:avLst/>
            </a:prstGeom>
            <a:solidFill>
              <a:srgbClr val="FFD653"/>
            </a:solidFill>
            <a:ln>
              <a:solidFill>
                <a:srgbClr val="FFCC29"/>
              </a:solidFill>
            </a:ln>
          </p:spPr>
          <p:txBody>
            <a:bodyPr wrap="square" lIns="36000" tIns="36000" rIns="36000" bIns="36000" rtlCol="0" anchor="ctr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1600" b="1" dirty="0" smtClean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rPr>
                <a:t>Determining </a:t>
              </a:r>
            </a:p>
            <a:p>
              <a:pPr algn="ctr">
                <a:spcAft>
                  <a:spcPts val="600"/>
                </a:spcAft>
              </a:pPr>
              <a:r>
                <a:rPr lang="en-US" sz="1600" b="1" dirty="0" smtClean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rPr>
                <a:t>resolution actions</a:t>
              </a:r>
            </a:p>
            <a:p>
              <a:pPr algn="ctr">
                <a:spcAft>
                  <a:spcPts val="600"/>
                </a:spcAft>
              </a:pPr>
              <a:endParaRPr lang="en-US" sz="1600" b="1" dirty="0" smtClean="0">
                <a:solidFill>
                  <a:srgbClr val="0070C0"/>
                </a:solidFill>
                <a:latin typeface="+mj-lt"/>
                <a:cs typeface="Arial" panose="020B0604020202020204" pitchFamily="34" charset="0"/>
              </a:endParaRPr>
            </a:p>
            <a:p>
              <a:pPr marL="144000" indent="-144000">
                <a:spcAft>
                  <a:spcPts val="600"/>
                </a:spcAft>
                <a:buFont typeface="Wingdings" panose="05000000000000000000" pitchFamily="2" charset="2"/>
                <a:buChar char="§"/>
              </a:pPr>
              <a:r>
                <a:rPr lang="en-GB" sz="1400" dirty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rPr>
                <a:t>Determine the resolution actions to be adopted</a:t>
              </a:r>
            </a:p>
            <a:p>
              <a:pPr marL="144000" indent="-144000">
                <a:spcAft>
                  <a:spcPts val="600"/>
                </a:spcAft>
                <a:buFont typeface="Wingdings" panose="05000000000000000000" pitchFamily="2" charset="2"/>
                <a:buChar char="§"/>
              </a:pPr>
              <a:r>
                <a:rPr lang="en-GB" sz="1400" dirty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rPr>
                <a:t>Valuation to determine the extent of the write down or conversion</a:t>
              </a:r>
            </a:p>
            <a:p>
              <a:pPr marL="144000" indent="-144000">
                <a:spcAft>
                  <a:spcPts val="600"/>
                </a:spcAft>
                <a:buFont typeface="Wingdings" panose="05000000000000000000" pitchFamily="2" charset="2"/>
                <a:buChar char="§"/>
              </a:pPr>
              <a:r>
                <a:rPr lang="en-GB" sz="1400" dirty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rPr>
                <a:t>Valuation to check the no creditor worse off </a:t>
              </a:r>
              <a:r>
                <a:rPr lang="en-GB" sz="1400" dirty="0" smtClean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rPr>
                <a:t>principle</a:t>
              </a:r>
              <a:endParaRPr lang="en-US" sz="1400" dirty="0" smtClean="0">
                <a:solidFill>
                  <a:srgbClr val="0070C0"/>
                </a:solidFill>
                <a:latin typeface="+mj-lt"/>
                <a:cs typeface="Arial" panose="020B0604020202020204" pitchFamily="34" charset="0"/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282307" y="2472915"/>
              <a:ext cx="2701034" cy="3707999"/>
              <a:chOff x="282307" y="2472915"/>
              <a:chExt cx="2701034" cy="3707999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282307" y="2508914"/>
                <a:ext cx="2448000" cy="3672000"/>
              </a:xfrm>
              <a:prstGeom prst="rect">
                <a:avLst/>
              </a:prstGeom>
              <a:noFill/>
              <a:ln>
                <a:solidFill>
                  <a:srgbClr val="FFCC29"/>
                </a:solidFill>
              </a:ln>
            </p:spPr>
            <p:txBody>
              <a:bodyPr wrap="square" lIns="36000" tIns="36000" rIns="36000" bIns="36000" rtlCol="0">
                <a:sp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US" sz="1600" b="1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Sources</a:t>
                </a:r>
                <a:endParaRPr lang="en-US" sz="1400" b="1" dirty="0" smtClean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endParaRPr>
              </a:p>
              <a:p>
                <a:pPr algn="ctr">
                  <a:spcAft>
                    <a:spcPts val="600"/>
                  </a:spcAft>
                </a:pPr>
                <a:endParaRPr lang="en-US" sz="1400" dirty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endParaRPr>
              </a:p>
              <a:p>
                <a:pPr marL="144000" indent="-144000">
                  <a:buFont typeface="Wingdings" panose="05000000000000000000" pitchFamily="2" charset="2"/>
                  <a:buChar char="§"/>
                </a:pPr>
                <a:r>
                  <a:rPr lang="en-US" sz="1400" u="sng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Supervisory sources</a:t>
                </a:r>
                <a:r>
                  <a:rPr lang="en-US" sz="1400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: </a:t>
                </a:r>
                <a:br>
                  <a:rPr lang="en-US" sz="1400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</a:br>
                <a:r>
                  <a:rPr lang="en-US" sz="1400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i.e. recovery plans, </a:t>
                </a:r>
                <a:r>
                  <a:rPr lang="en-US" sz="1400" dirty="0" smtClean="0">
                    <a:solidFill>
                      <a:srgbClr val="0070C0"/>
                    </a:solidFill>
                    <a:cs typeface="Arial" panose="020B0604020202020204" pitchFamily="34" charset="0"/>
                  </a:rPr>
                  <a:t>ECB/SSM supervisory reporting (FINREP/COREP)</a:t>
                </a:r>
                <a:r>
                  <a:rPr lang="en-US" sz="1400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 </a:t>
                </a:r>
              </a:p>
              <a:p>
                <a:endParaRPr lang="en-US" sz="1000" dirty="0" smtClean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endParaRPr>
              </a:p>
              <a:p>
                <a:pPr marL="144000" indent="-144000">
                  <a:buFont typeface="Wingdings" panose="05000000000000000000" pitchFamily="2" charset="2"/>
                  <a:buChar char="§"/>
                </a:pPr>
                <a:r>
                  <a:rPr lang="en-US" sz="1400" u="sng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Resolution </a:t>
                </a:r>
                <a:r>
                  <a:rPr lang="en-US" sz="1400" u="sng" dirty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sources</a:t>
                </a:r>
                <a:r>
                  <a:rPr lang="en-US" sz="1400" dirty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:</a:t>
                </a:r>
                <a:br>
                  <a:rPr lang="en-US" sz="1400" dirty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</a:br>
                <a:r>
                  <a:rPr lang="en-US" sz="1400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resolution plans</a:t>
                </a:r>
              </a:p>
              <a:p>
                <a:endParaRPr lang="en-US" sz="1000" dirty="0" smtClean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endParaRPr>
              </a:p>
              <a:p>
                <a:pPr marL="144000" indent="-144000">
                  <a:buFont typeface="Wingdings" panose="05000000000000000000" pitchFamily="2" charset="2"/>
                  <a:buChar char="§"/>
                </a:pPr>
                <a:r>
                  <a:rPr lang="en-US" sz="1400" u="sng" dirty="0">
                    <a:solidFill>
                      <a:srgbClr val="0070C0"/>
                    </a:solidFill>
                    <a:cs typeface="Arial" panose="020B0604020202020204" pitchFamily="34" charset="0"/>
                  </a:rPr>
                  <a:t>Macro prudential sources</a:t>
                </a:r>
                <a:r>
                  <a:rPr lang="en-US" sz="1400" dirty="0">
                    <a:solidFill>
                      <a:srgbClr val="0070C0"/>
                    </a:solidFill>
                    <a:cs typeface="Arial" panose="020B0604020202020204" pitchFamily="34" charset="0"/>
                  </a:rPr>
                  <a:t/>
                </a:r>
                <a:br>
                  <a:rPr lang="en-US" sz="1400" dirty="0">
                    <a:solidFill>
                      <a:srgbClr val="0070C0"/>
                    </a:solidFill>
                    <a:cs typeface="Arial" panose="020B0604020202020204" pitchFamily="34" charset="0"/>
                  </a:rPr>
                </a:br>
                <a:r>
                  <a:rPr lang="en-US" sz="1400" dirty="0">
                    <a:solidFill>
                      <a:srgbClr val="0070C0"/>
                    </a:solidFill>
                    <a:cs typeface="Arial" panose="020B0604020202020204" pitchFamily="34" charset="0"/>
                  </a:rPr>
                  <a:t>i.e. </a:t>
                </a:r>
                <a:r>
                  <a:rPr lang="en-US" sz="1400" dirty="0" smtClean="0">
                    <a:solidFill>
                      <a:srgbClr val="0070C0"/>
                    </a:solidFill>
                    <a:cs typeface="Arial" panose="020B0604020202020204" pitchFamily="34" charset="0"/>
                  </a:rPr>
                  <a:t>ESRB/ECB risk surveillance   </a:t>
                </a:r>
              </a:p>
              <a:p>
                <a:endParaRPr lang="en-US" sz="1050" dirty="0">
                  <a:solidFill>
                    <a:srgbClr val="0070C0"/>
                  </a:solidFill>
                  <a:cs typeface="Arial" panose="020B0604020202020204" pitchFamily="34" charset="0"/>
                </a:endParaRPr>
              </a:p>
              <a:p>
                <a:pPr marL="144000" indent="-144000">
                  <a:buFont typeface="Wingdings" panose="05000000000000000000" pitchFamily="2" charset="2"/>
                  <a:buChar char="§"/>
                </a:pPr>
                <a:r>
                  <a:rPr lang="en-US" sz="1400" u="sng" dirty="0" smtClean="0">
                    <a:solidFill>
                      <a:srgbClr val="0070C0"/>
                    </a:solidFill>
                    <a:cs typeface="Arial" panose="020B0604020202020204" pitchFamily="34" charset="0"/>
                  </a:rPr>
                  <a:t>Central bank sources</a:t>
                </a:r>
                <a:r>
                  <a:rPr lang="en-US" sz="1400" dirty="0" smtClean="0">
                    <a:solidFill>
                      <a:srgbClr val="0070C0"/>
                    </a:solidFill>
                    <a:cs typeface="Arial" panose="020B0604020202020204" pitchFamily="34" charset="0"/>
                  </a:rPr>
                  <a:t>: </a:t>
                </a:r>
                <a:r>
                  <a:rPr lang="en-US" sz="1400" dirty="0">
                    <a:solidFill>
                      <a:srgbClr val="0070C0"/>
                    </a:solidFill>
                    <a:cs typeface="Arial" panose="020B0604020202020204" pitchFamily="34" charset="0"/>
                  </a:rPr>
                  <a:t>financial market data &amp; </a:t>
                </a:r>
                <a:r>
                  <a:rPr lang="en-US" sz="1400" dirty="0" smtClean="0">
                    <a:solidFill>
                      <a:srgbClr val="0070C0"/>
                    </a:solidFill>
                    <a:cs typeface="Arial" panose="020B0604020202020204" pitchFamily="34" charset="0"/>
                  </a:rPr>
                  <a:t>statistics (ECB </a:t>
                </a:r>
                <a:r>
                  <a:rPr lang="en-US" sz="1400" dirty="0">
                    <a:solidFill>
                      <a:srgbClr val="0070C0"/>
                    </a:solidFill>
                    <a:cs typeface="Arial" panose="020B0604020202020204" pitchFamily="34" charset="0"/>
                  </a:rPr>
                  <a:t>Statistical Data </a:t>
                </a:r>
                <a:r>
                  <a:rPr lang="en-US" sz="1400" dirty="0" smtClean="0">
                    <a:solidFill>
                      <a:srgbClr val="0070C0"/>
                    </a:solidFill>
                    <a:cs typeface="Arial" panose="020B0604020202020204" pitchFamily="34" charset="0"/>
                  </a:rPr>
                  <a:t>Warehouse)</a:t>
                </a:r>
                <a:endParaRPr lang="en-US" sz="1400" dirty="0">
                  <a:solidFill>
                    <a:srgbClr val="0070C0"/>
                  </a:solidFill>
                  <a:cs typeface="Arial" panose="020B0604020202020204" pitchFamily="34" charset="0"/>
                </a:endParaRPr>
              </a:p>
              <a:p>
                <a:pPr>
                  <a:spcAft>
                    <a:spcPts val="600"/>
                  </a:spcAft>
                </a:pPr>
                <a:endParaRPr lang="en-US" sz="1400" dirty="0" smtClean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28" name="Isosceles Triangle 27"/>
              <p:cNvSpPr/>
              <p:nvPr/>
            </p:nvSpPr>
            <p:spPr>
              <a:xfrm rot="5400000">
                <a:off x="1021341" y="4182915"/>
                <a:ext cx="3672000" cy="252000"/>
              </a:xfrm>
              <a:prstGeom prst="triangle">
                <a:avLst/>
              </a:prstGeom>
              <a:solidFill>
                <a:srgbClr val="FFD65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3214798" y="2472915"/>
              <a:ext cx="2703244" cy="3708000"/>
              <a:chOff x="3214798" y="2472915"/>
              <a:chExt cx="2703244" cy="3708000"/>
            </a:xfrm>
          </p:grpSpPr>
          <p:sp>
            <p:nvSpPr>
              <p:cNvPr id="25" name="TextBox 24"/>
              <p:cNvSpPr txBox="1"/>
              <p:nvPr/>
            </p:nvSpPr>
            <p:spPr>
              <a:xfrm>
                <a:off x="3214798" y="2508915"/>
                <a:ext cx="2448000" cy="3672000"/>
              </a:xfrm>
              <a:prstGeom prst="rect">
                <a:avLst/>
              </a:prstGeom>
              <a:noFill/>
              <a:ln>
                <a:solidFill>
                  <a:srgbClr val="FFCC29"/>
                </a:solidFill>
              </a:ln>
            </p:spPr>
            <p:txBody>
              <a:bodyPr wrap="square" lIns="36000" tIns="36000" rIns="36000" bIns="36000" rtlCol="0">
                <a:sp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US" sz="1600" b="1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Data/information needs</a:t>
                </a:r>
                <a:r>
                  <a:rPr lang="en-US" sz="1400" b="1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 </a:t>
                </a:r>
              </a:p>
              <a:p>
                <a:pPr algn="ctr">
                  <a:spcAft>
                    <a:spcPts val="600"/>
                  </a:spcAft>
                </a:pPr>
                <a:endParaRPr lang="en-US" sz="1400" dirty="0">
                  <a:solidFill>
                    <a:srgbClr val="0070C0"/>
                  </a:solidFill>
                  <a:latin typeface="+mj-lt"/>
                  <a:cs typeface="Arial" panose="020B0604020202020204" pitchFamily="34" charset="0"/>
                </a:endParaRPr>
              </a:p>
              <a:p>
                <a:pPr marL="144000" indent="-144000">
                  <a:spcAft>
                    <a:spcPts val="600"/>
                  </a:spcAft>
                  <a:buFont typeface="Wingdings" panose="05000000000000000000" pitchFamily="2" charset="2"/>
                  <a:buChar char="§"/>
                </a:pPr>
                <a:r>
                  <a:rPr lang="en-US" sz="1400" u="sng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Bank specific</a:t>
                </a:r>
                <a:r>
                  <a:rPr lang="en-US" sz="1400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: </a:t>
                </a:r>
                <a:br>
                  <a:rPr lang="en-US" sz="1400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</a:br>
                <a:r>
                  <a:rPr lang="en-US" sz="1400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i.e. preferred resolution strategy &amp; tools, liability structure, holders of bail-</a:t>
                </a:r>
                <a:r>
                  <a:rPr lang="en-US" sz="1400" dirty="0" err="1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inable</a:t>
                </a:r>
                <a:r>
                  <a:rPr lang="en-US" sz="1400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 liabilities, liquidity sources, counterparties (FMIs)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1400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 </a:t>
                </a:r>
              </a:p>
              <a:p>
                <a:pPr marL="144000" indent="-144000">
                  <a:spcAft>
                    <a:spcPts val="600"/>
                  </a:spcAft>
                  <a:buFont typeface="Wingdings" panose="05000000000000000000" pitchFamily="2" charset="2"/>
                  <a:buChar char="§"/>
                </a:pPr>
                <a:r>
                  <a:rPr lang="en-US" sz="1400" u="sng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Economic environment</a:t>
                </a:r>
                <a:r>
                  <a:rPr lang="en-US" sz="1400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: </a:t>
                </a:r>
                <a:br>
                  <a:rPr lang="en-US" sz="1400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</a:br>
                <a:r>
                  <a:rPr lang="en-US" sz="1400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i.e. asset prices, spreads</a:t>
                </a:r>
                <a:r>
                  <a:rPr lang="en-US" sz="1400" dirty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, </a:t>
                </a:r>
                <a:r>
                  <a:rPr lang="en-US" sz="1400" dirty="0" smtClean="0">
                    <a:solidFill>
                      <a:srgbClr val="0070C0"/>
                    </a:solidFill>
                    <a:latin typeface="+mj-lt"/>
                    <a:cs typeface="Arial" panose="020B0604020202020204" pitchFamily="34" charset="0"/>
                  </a:rPr>
                  <a:t>volatility</a:t>
                </a:r>
              </a:p>
            </p:txBody>
          </p:sp>
          <p:sp>
            <p:nvSpPr>
              <p:cNvPr id="26" name="Isosceles Triangle 25"/>
              <p:cNvSpPr/>
              <p:nvPr/>
            </p:nvSpPr>
            <p:spPr>
              <a:xfrm rot="5400000">
                <a:off x="3956042" y="4182915"/>
                <a:ext cx="3672000" cy="252000"/>
              </a:xfrm>
              <a:prstGeom prst="triangle">
                <a:avLst/>
              </a:prstGeom>
              <a:solidFill>
                <a:srgbClr val="FFD65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24724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0132" y="187326"/>
            <a:ext cx="8593668" cy="1321099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4. CHALLENGES</a:t>
            </a:r>
            <a:br>
              <a:rPr lang="en-GB" b="1" dirty="0" smtClean="0"/>
            </a:br>
            <a:r>
              <a:rPr lang="en-GB" b="1" dirty="0"/>
              <a:t/>
            </a:r>
            <a:br>
              <a:rPr lang="en-GB" b="1" dirty="0"/>
            </a:br>
            <a:r>
              <a:rPr lang="en-GB" sz="2700" dirty="0">
                <a:solidFill>
                  <a:srgbClr val="0070C0"/>
                </a:solidFill>
              </a:rPr>
              <a:t>The quality of the data is crucial for the </a:t>
            </a:r>
            <a:r>
              <a:rPr lang="en-GB" sz="2700" dirty="0" smtClean="0">
                <a:solidFill>
                  <a:srgbClr val="0070C0"/>
                </a:solidFill>
              </a:rPr>
              <a:t>effectiveness </a:t>
            </a:r>
            <a:r>
              <a:rPr lang="en-GB" sz="2700" dirty="0">
                <a:solidFill>
                  <a:srgbClr val="0070C0"/>
                </a:solidFill>
              </a:rPr>
              <a:t>of the resolution </a:t>
            </a:r>
            <a:r>
              <a:rPr lang="en-GB" sz="2700" dirty="0" smtClean="0">
                <a:solidFill>
                  <a:srgbClr val="0070C0"/>
                </a:solidFill>
              </a:rPr>
              <a:t>activities, </a:t>
            </a:r>
            <a:r>
              <a:rPr lang="en-GB" sz="2700" dirty="0">
                <a:solidFill>
                  <a:srgbClr val="0070C0"/>
                </a:solidFill>
              </a:rPr>
              <a:t>but subject to challenges:</a:t>
            </a:r>
            <a:r>
              <a:rPr lang="en-GB" sz="2700" b="1" dirty="0">
                <a:solidFill>
                  <a:srgbClr val="0070C0"/>
                </a:solidFill>
              </a:rPr>
              <a:t/>
            </a:r>
            <a:br>
              <a:rPr lang="en-GB" sz="2700" b="1" dirty="0">
                <a:solidFill>
                  <a:srgbClr val="0070C0"/>
                </a:solidFill>
              </a:rPr>
            </a:br>
            <a:r>
              <a:rPr lang="en-GB" b="1" dirty="0"/>
              <a:t/>
            </a:r>
            <a:br>
              <a:rPr lang="en-GB" b="1" dirty="0"/>
            </a:br>
            <a:endParaRPr lang="en-US" b="1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20132" y="1628565"/>
            <a:ext cx="8593668" cy="403200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u="sng" dirty="0" smtClean="0">
              <a:ea typeface="+mj-ea"/>
              <a:cs typeface="+mj-cs"/>
            </a:endParaRPr>
          </a:p>
          <a:p>
            <a:r>
              <a:rPr lang="en-GB" dirty="0" smtClean="0">
                <a:ea typeface="+mj-ea"/>
                <a:cs typeface="+mj-cs"/>
              </a:rPr>
              <a:t>Combining </a:t>
            </a:r>
            <a:r>
              <a:rPr lang="en-GB" dirty="0">
                <a:ea typeface="+mj-ea"/>
                <a:cs typeface="+mj-cs"/>
              </a:rPr>
              <a:t>different data </a:t>
            </a:r>
            <a:r>
              <a:rPr lang="en-GB" dirty="0" smtClean="0">
                <a:ea typeface="+mj-ea"/>
                <a:cs typeface="+mj-cs"/>
              </a:rPr>
              <a:t>sources (bank, supervisory/</a:t>
            </a:r>
            <a:r>
              <a:rPr lang="en-GB" dirty="0" err="1" smtClean="0">
                <a:ea typeface="+mj-ea"/>
                <a:cs typeface="+mj-cs"/>
              </a:rPr>
              <a:t>macroprudential</a:t>
            </a:r>
            <a:r>
              <a:rPr lang="en-GB" dirty="0" smtClean="0">
                <a:ea typeface="+mj-ea"/>
                <a:cs typeface="+mj-cs"/>
              </a:rPr>
              <a:t> authority, central bank, commercial databases)</a:t>
            </a:r>
            <a:r>
              <a:rPr lang="en-GB" dirty="0">
                <a:ea typeface="+mj-ea"/>
                <a:cs typeface="+mj-cs"/>
              </a:rPr>
              <a:t/>
            </a:r>
            <a:br>
              <a:rPr lang="en-GB" dirty="0">
                <a:ea typeface="+mj-ea"/>
                <a:cs typeface="+mj-cs"/>
              </a:rPr>
            </a:br>
            <a:endParaRPr lang="en-GB" dirty="0">
              <a:ea typeface="+mj-ea"/>
              <a:cs typeface="+mj-cs"/>
            </a:endParaRPr>
          </a:p>
          <a:p>
            <a:r>
              <a:rPr lang="en-GB" dirty="0">
                <a:ea typeface="+mj-ea"/>
                <a:cs typeface="+mj-cs"/>
              </a:rPr>
              <a:t>Tailoring information to resolution </a:t>
            </a:r>
            <a:r>
              <a:rPr lang="en-GB" dirty="0" smtClean="0">
                <a:ea typeface="+mj-ea"/>
                <a:cs typeface="+mj-cs"/>
              </a:rPr>
              <a:t>needs (i.e</a:t>
            </a:r>
            <a:r>
              <a:rPr lang="en-GB" dirty="0">
                <a:ea typeface="+mj-ea"/>
                <a:cs typeface="+mj-cs"/>
              </a:rPr>
              <a:t>. requesting data at legal entity level instead of consolidated </a:t>
            </a:r>
            <a:r>
              <a:rPr lang="en-GB" dirty="0" smtClean="0">
                <a:ea typeface="+mj-ea"/>
                <a:cs typeface="+mj-cs"/>
              </a:rPr>
              <a:t>levels, granular information on banks’ liability structure)</a:t>
            </a:r>
            <a:r>
              <a:rPr lang="en-GB" dirty="0">
                <a:ea typeface="+mj-ea"/>
                <a:cs typeface="+mj-cs"/>
              </a:rPr>
              <a:t/>
            </a:r>
            <a:br>
              <a:rPr lang="en-GB" dirty="0">
                <a:ea typeface="+mj-ea"/>
                <a:cs typeface="+mj-cs"/>
              </a:rPr>
            </a:br>
            <a:endParaRPr lang="en-GB" dirty="0">
              <a:ea typeface="+mj-ea"/>
              <a:cs typeface="+mj-cs"/>
            </a:endParaRPr>
          </a:p>
          <a:p>
            <a:r>
              <a:rPr lang="en-GB" dirty="0">
                <a:ea typeface="+mj-ea"/>
                <a:cs typeface="+mj-cs"/>
              </a:rPr>
              <a:t>Data validation and quality checks for a large and heterogeneous </a:t>
            </a:r>
            <a:br>
              <a:rPr lang="en-GB" dirty="0">
                <a:ea typeface="+mj-ea"/>
                <a:cs typeface="+mj-cs"/>
              </a:rPr>
            </a:br>
            <a:r>
              <a:rPr lang="en-GB" dirty="0">
                <a:ea typeface="+mj-ea"/>
                <a:cs typeface="+mj-cs"/>
              </a:rPr>
              <a:t>sample of banks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69CC4-ECEA-480D-BE49-34B63253310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869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2250" y="187327"/>
            <a:ext cx="8591549" cy="740422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5. TAKEAWAYS</a:t>
            </a:r>
            <a:br>
              <a:rPr lang="en-GB" b="1" dirty="0" smtClean="0"/>
            </a:br>
            <a:r>
              <a:rPr lang="en-GB" b="1" dirty="0"/>
              <a:t/>
            </a:r>
            <a:br>
              <a:rPr lang="en-GB" b="1" dirty="0"/>
            </a:br>
            <a:endParaRPr lang="en-US" b="1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42157" y="1144583"/>
            <a:ext cx="8591550" cy="4309080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en-GB" sz="2000" dirty="0" smtClean="0">
                <a:ea typeface="+mj-ea"/>
                <a:cs typeface="+mj-cs"/>
              </a:rPr>
              <a:t>Bank resolution is a new policy domain pursuing specific public objectives in handling banks’ failures; it comes into play when bank supervision has exhausted its role. </a:t>
            </a:r>
            <a:endParaRPr lang="en-GB" sz="2000" dirty="0">
              <a:ea typeface="+mj-ea"/>
              <a:cs typeface="+mj-cs"/>
            </a:endParaRPr>
          </a:p>
          <a:p>
            <a:pPr>
              <a:spcAft>
                <a:spcPts val="1200"/>
              </a:spcAft>
            </a:pPr>
            <a:r>
              <a:rPr lang="en-GB" sz="2000" dirty="0" smtClean="0">
                <a:ea typeface="+mj-ea"/>
                <a:cs typeface="+mj-cs"/>
              </a:rPr>
              <a:t>Many analyses are needed for resolution planning, assessing resolution conditions and determining resolution actions</a:t>
            </a:r>
            <a:endParaRPr lang="en-GB" sz="2000" dirty="0">
              <a:ea typeface="+mj-ea"/>
              <a:cs typeface="+mj-cs"/>
            </a:endParaRPr>
          </a:p>
          <a:p>
            <a:pPr>
              <a:spcAft>
                <a:spcPts val="1200"/>
              </a:spcAft>
            </a:pPr>
            <a:r>
              <a:rPr lang="en-GB" sz="2000" dirty="0" smtClean="0">
                <a:ea typeface="+mj-ea"/>
                <a:cs typeface="+mj-cs"/>
              </a:rPr>
              <a:t>These </a:t>
            </a:r>
            <a:r>
              <a:rPr lang="en-GB" sz="2000" dirty="0">
                <a:ea typeface="+mj-ea"/>
                <a:cs typeface="+mj-cs"/>
              </a:rPr>
              <a:t>analyses rely on a broad mix of quantitative and qualitative </a:t>
            </a:r>
            <a:r>
              <a:rPr lang="en-GB" sz="2000" dirty="0" smtClean="0">
                <a:ea typeface="+mj-ea"/>
                <a:cs typeface="+mj-cs"/>
              </a:rPr>
              <a:t>data</a:t>
            </a:r>
            <a:endParaRPr lang="en-GB" sz="2000" dirty="0">
              <a:ea typeface="+mj-ea"/>
              <a:cs typeface="+mj-cs"/>
            </a:endParaRPr>
          </a:p>
          <a:p>
            <a:pPr>
              <a:spcAft>
                <a:spcPts val="1200"/>
              </a:spcAft>
            </a:pPr>
            <a:r>
              <a:rPr lang="en-GB" sz="2000" dirty="0" smtClean="0">
                <a:ea typeface="+mj-ea"/>
                <a:cs typeface="+mj-cs"/>
              </a:rPr>
              <a:t>A comprehensive data system for bank resolution needs </a:t>
            </a:r>
            <a:r>
              <a:rPr lang="en-GB" sz="2000" dirty="0">
                <a:ea typeface="+mj-ea"/>
                <a:cs typeface="+mj-cs"/>
              </a:rPr>
              <a:t>to be </a:t>
            </a:r>
            <a:r>
              <a:rPr lang="en-GB" sz="2000" dirty="0" smtClean="0">
                <a:ea typeface="+mj-ea"/>
                <a:cs typeface="+mj-cs"/>
              </a:rPr>
              <a:t>built limiting the burden on the bank industry </a:t>
            </a:r>
          </a:p>
          <a:p>
            <a:pPr>
              <a:spcAft>
                <a:spcPts val="1200"/>
              </a:spcAft>
            </a:pPr>
            <a:r>
              <a:rPr lang="en-GB" sz="2000" dirty="0" smtClean="0">
                <a:ea typeface="+mj-ea"/>
                <a:cs typeface="+mj-cs"/>
              </a:rPr>
              <a:t>Coordination between bank resolution and supervisory reporting systems is necessary  </a:t>
            </a:r>
          </a:p>
          <a:p>
            <a:pPr>
              <a:spcAft>
                <a:spcPts val="1200"/>
              </a:spcAft>
            </a:pPr>
            <a:r>
              <a:rPr lang="en-GB" sz="2000" dirty="0" smtClean="0">
                <a:ea typeface="+mj-ea"/>
                <a:cs typeface="+mj-cs"/>
              </a:rPr>
              <a:t>The </a:t>
            </a:r>
            <a:r>
              <a:rPr lang="en-GB" sz="2000" dirty="0">
                <a:ea typeface="+mj-ea"/>
                <a:cs typeface="+mj-cs"/>
              </a:rPr>
              <a:t>quality of the data is crucial for the </a:t>
            </a:r>
            <a:r>
              <a:rPr lang="en-GB" sz="2000" dirty="0" smtClean="0">
                <a:ea typeface="+mj-ea"/>
                <a:cs typeface="+mj-cs"/>
              </a:rPr>
              <a:t>effectiveness of </a:t>
            </a:r>
            <a:r>
              <a:rPr lang="en-GB" sz="2000" dirty="0">
                <a:ea typeface="+mj-ea"/>
                <a:cs typeface="+mj-cs"/>
              </a:rPr>
              <a:t>resolution </a:t>
            </a:r>
            <a:r>
              <a:rPr lang="en-GB" sz="2000" dirty="0" smtClean="0">
                <a:ea typeface="+mj-ea"/>
                <a:cs typeface="+mj-cs"/>
              </a:rPr>
              <a:t>activities 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69CC4-ECEA-480D-BE49-34B63253310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038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4805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RB Template" id="{B3B80061-C931-4F7B-ABA8-E44468A1800D}" vid="{F3F7D6F0-4331-4AE0-8A4A-5BB8DF1C90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SRB Template</Template>
  <TotalTime>397</TotalTime>
  <Words>869</Words>
  <Application>Microsoft Office PowerPoint</Application>
  <PresentationFormat>On-screen Show (4:3)</PresentationFormat>
  <Paragraphs>268</Paragraphs>
  <Slides>15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Cambria</vt:lpstr>
      <vt:lpstr>Wingdings</vt:lpstr>
      <vt:lpstr>Office Theme</vt:lpstr>
      <vt:lpstr>Analyses and Data for Bank Resolution</vt:lpstr>
      <vt:lpstr>TABLE OF CONTENTS </vt:lpstr>
      <vt:lpstr>1. SRB: WHY WAS IT ESTABLISHED?  To end sovereign-bank doom-loop</vt:lpstr>
      <vt:lpstr>1. SRB: KEY ELEMENTS </vt:lpstr>
      <vt:lpstr>2. BANK RESOLUTION: GENERAL </vt:lpstr>
      <vt:lpstr>2. BANK RESOLUTION: OBJECTIVES AND TOOLS</vt:lpstr>
      <vt:lpstr>2. BANK RESOLUTION: PLANNING</vt:lpstr>
      <vt:lpstr>2. BANK RESOLUTION: ACTIONS  </vt:lpstr>
      <vt:lpstr>3. RESOLUTION ANALYSES: GENERAL   The SRB conducts many different types of analysis for resolution planning and preparation of resolution actions  </vt:lpstr>
      <vt:lpstr>3. RESOLUTION ANALYSES: DATA NEEDS AND SOURCES Resolution Planning   </vt:lpstr>
      <vt:lpstr>3. RESOLUTION ANALYSES: DATA NEEDS AND SOURCES Resolution Conditions  </vt:lpstr>
      <vt:lpstr>3. RESOLUTION ANALYSES: DATA NEEDS AND SOURCES Resolution Stage  </vt:lpstr>
      <vt:lpstr>4. CHALLENGES  The quality of the data is crucial for the effectiveness of the resolution activities, but subject to challenges:  </vt:lpstr>
      <vt:lpstr>5. TAKEAWAYS  </vt:lpstr>
      <vt:lpstr>PowerPoint Presentation</vt:lpstr>
    </vt:vector>
  </TitlesOfParts>
  <Company>SRB_IT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 REDE Camille</dc:creator>
  <cp:lastModifiedBy>PAPAZOGLOU Maria</cp:lastModifiedBy>
  <cp:revision>34</cp:revision>
  <cp:lastPrinted>2016-08-03T16:17:27Z</cp:lastPrinted>
  <dcterms:created xsi:type="dcterms:W3CDTF">2016-10-11T11:42:41Z</dcterms:created>
  <dcterms:modified xsi:type="dcterms:W3CDTF">2016-10-19T07:31:15Z</dcterms:modified>
</cp:coreProperties>
</file>