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305" r:id="rId3"/>
    <p:sldId id="304" r:id="rId4"/>
    <p:sldId id="307" r:id="rId5"/>
    <p:sldId id="308" r:id="rId6"/>
    <p:sldId id="306" r:id="rId7"/>
    <p:sldId id="258" r:id="rId8"/>
  </p:sldIdLst>
  <p:sldSz cx="9144000" cy="6858000" type="screen4x3"/>
  <p:notesSz cx="6858000" cy="9153525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6">
          <p15:clr>
            <a:srgbClr val="A4A3A4"/>
          </p15:clr>
        </p15:guide>
        <p15:guide id="2" pos="14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8F8F8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9086" autoAdjust="0"/>
  </p:normalViewPr>
  <p:slideViewPr>
    <p:cSldViewPr snapToGrid="0" snapToObjects="1">
      <p:cViewPr varScale="1">
        <p:scale>
          <a:sx n="69" d="100"/>
          <a:sy n="69" d="100"/>
        </p:scale>
        <p:origin x="1200" y="40"/>
      </p:cViewPr>
      <p:guideLst>
        <p:guide orient="horz" pos="286"/>
        <p:guide pos="14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2972448" cy="457675"/>
          </a:xfrm>
          <a:prstGeom prst="rect">
            <a:avLst/>
          </a:prstGeom>
        </p:spPr>
        <p:txBody>
          <a:bodyPr vert="horz" lIns="91093" tIns="45546" rIns="91093" bIns="45546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3934" y="3"/>
            <a:ext cx="2972448" cy="457675"/>
          </a:xfrm>
          <a:prstGeom prst="rect">
            <a:avLst/>
          </a:prstGeom>
        </p:spPr>
        <p:txBody>
          <a:bodyPr vert="horz" lIns="91093" tIns="45546" rIns="91093" bIns="45546" rtlCol="0"/>
          <a:lstStyle>
            <a:lvl1pPr algn="r">
              <a:defRPr sz="1200"/>
            </a:lvl1pPr>
          </a:lstStyle>
          <a:p>
            <a:fld id="{C040D56D-432E-45CE-9F65-D8B01E30B615}" type="datetimeFigureOut">
              <a:rPr lang="en-GB" smtClean="0"/>
              <a:t>17/10/2016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94379"/>
            <a:ext cx="2972448" cy="457675"/>
          </a:xfrm>
          <a:prstGeom prst="rect">
            <a:avLst/>
          </a:prstGeom>
        </p:spPr>
        <p:txBody>
          <a:bodyPr vert="horz" lIns="91093" tIns="45546" rIns="91093" bIns="45546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3934" y="8694379"/>
            <a:ext cx="2972448" cy="457675"/>
          </a:xfrm>
          <a:prstGeom prst="rect">
            <a:avLst/>
          </a:prstGeom>
        </p:spPr>
        <p:txBody>
          <a:bodyPr vert="horz" lIns="91093" tIns="45546" rIns="91093" bIns="45546" rtlCol="0" anchor="b"/>
          <a:lstStyle>
            <a:lvl1pPr algn="r">
              <a:defRPr sz="1200"/>
            </a:lvl1pPr>
          </a:lstStyle>
          <a:p>
            <a:fld id="{9674F314-017C-44A4-BAD7-819864AB6A9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28017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3"/>
            <a:ext cx="2971800" cy="45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93" tIns="45546" rIns="91093" bIns="45546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3"/>
            <a:ext cx="2971800" cy="45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93" tIns="45546" rIns="91093" bIns="45546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8D9A3668-0A21-4375-BBD3-34FD98328895}" type="datetimeFigureOut">
              <a:rPr lang="en-GB"/>
              <a:pPr>
                <a:defRPr/>
              </a:pPr>
              <a:t>17/10/2016</a:t>
            </a:fld>
            <a:endParaRPr lang="en-GB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1413" y="687388"/>
            <a:ext cx="4575175" cy="34321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7927"/>
            <a:ext cx="5486400" cy="4119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93" tIns="45546" rIns="91093" bIns="4554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694262"/>
            <a:ext cx="2971800" cy="45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93" tIns="45546" rIns="91093" bIns="45546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94262"/>
            <a:ext cx="2971800" cy="45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93" tIns="45546" rIns="91093" bIns="45546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4FA7358-E2C1-4243-84C6-50D349977120}" type="slidenum">
              <a:rPr lang="en-GB" altLang="de-DE"/>
              <a:pPr/>
              <a:t>‹Nr.›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19189905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FA7358-E2C1-4243-84C6-50D349977120}" type="slidenum">
              <a:rPr lang="en-GB" altLang="de-DE" smtClean="0"/>
              <a:pPr/>
              <a:t>1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36751987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031"/>
          <p:cNvSpPr txBox="1">
            <a:spLocks noGrp="1" noChangeArrowheads="1"/>
          </p:cNvSpPr>
          <p:nvPr/>
        </p:nvSpPr>
        <p:spPr bwMode="auto">
          <a:xfrm>
            <a:off x="3884616" y="8695850"/>
            <a:ext cx="2973387" cy="45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093" tIns="45546" rIns="91093" bIns="45546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defTabSz="910925" eaLnBrk="1" hangingPunct="1">
              <a:spcBef>
                <a:spcPct val="0"/>
              </a:spcBef>
            </a:pPr>
            <a:fld id="{487B6AE7-B4D7-4905-A73D-ECA010A09430}" type="slidenum">
              <a:rPr lang="en-GB" altLang="fr-FR">
                <a:latin typeface="Times New Roman" panose="02020603050405020304" pitchFamily="18" charset="0"/>
              </a:rPr>
              <a:pPr algn="r" defTabSz="910925" eaLnBrk="1" hangingPunct="1">
                <a:spcBef>
                  <a:spcPct val="0"/>
                </a:spcBef>
              </a:pPr>
              <a:t>2</a:t>
            </a:fld>
            <a:endParaRPr lang="en-GB" altLang="fr-FR">
              <a:latin typeface="Times New Roman" panose="02020603050405020304" pitchFamily="18" charset="0"/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1" y="4347927"/>
            <a:ext cx="5029200" cy="411908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10433235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031"/>
          <p:cNvSpPr txBox="1">
            <a:spLocks noGrp="1" noChangeArrowheads="1"/>
          </p:cNvSpPr>
          <p:nvPr/>
        </p:nvSpPr>
        <p:spPr bwMode="auto">
          <a:xfrm>
            <a:off x="3884616" y="8695850"/>
            <a:ext cx="2973387" cy="45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093" tIns="45546" rIns="91093" bIns="45546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defTabSz="910925" eaLnBrk="1" hangingPunct="1">
              <a:spcBef>
                <a:spcPct val="0"/>
              </a:spcBef>
            </a:pPr>
            <a:fld id="{487B6AE7-B4D7-4905-A73D-ECA010A09430}" type="slidenum">
              <a:rPr lang="en-GB" altLang="fr-FR">
                <a:latin typeface="Times New Roman" panose="02020603050405020304" pitchFamily="18" charset="0"/>
              </a:rPr>
              <a:pPr algn="r" defTabSz="910925" eaLnBrk="1" hangingPunct="1">
                <a:spcBef>
                  <a:spcPct val="0"/>
                </a:spcBef>
              </a:pPr>
              <a:t>3</a:t>
            </a:fld>
            <a:endParaRPr lang="en-GB" altLang="fr-FR">
              <a:latin typeface="Times New Roman" panose="02020603050405020304" pitchFamily="18" charset="0"/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1" y="4347927"/>
            <a:ext cx="5029200" cy="411908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0"/>
            <a:r>
              <a:rPr lang="en-GB" sz="1200" kern="1200" dirty="0" smtClean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  <a:cs typeface="+mn-cs"/>
              </a:rPr>
              <a:t>GDP is distorting because it is calculated where it is produced. This is especially obvious in agglomerations with strong commuting towards a centre (e.g. capital regions and hinterland).</a:t>
            </a:r>
          </a:p>
          <a:p>
            <a:pPr lvl="0"/>
            <a:r>
              <a:rPr lang="en-GB" sz="1200" kern="1200" dirty="0" smtClean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  <a:cs typeface="+mn-cs"/>
              </a:rPr>
              <a:t>The distortion leads to a situation where capital regions are richer on the paper than in reality (and hinterland regions the other way around). In fact, commuters use the infrastructure but spend a lot of their salary in their home region.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  <a:cs typeface="+mn-cs"/>
              </a:rPr>
              <a:t> The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  <a:cs typeface="+mn-cs"/>
              </a:rPr>
              <a:t>scatter plot shows </a:t>
            </a:r>
            <a:r>
              <a:rPr lang="en-GB" sz="1200" u="sng" kern="1200" dirty="0" smtClean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  <a:cs typeface="+mn-cs"/>
              </a:rPr>
              <a:t>GDP per capita on X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  <a:cs typeface="+mn-cs"/>
              </a:rPr>
              <a:t> and </a:t>
            </a:r>
            <a:r>
              <a:rPr lang="en-GB" sz="1200" u="sng" kern="1200" dirty="0" smtClean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  <a:cs typeface="+mn-cs"/>
              </a:rPr>
              <a:t>Employment on Y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  <a:cs typeface="+mn-cs"/>
              </a:rPr>
              <a:t> for EU NUTS-2 regions between 2006-2014 (light blue line is the change in time), that Bratislava region's GDP per capita was constantly growing but unemployment as well.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  <a:cs typeface="+mn-cs"/>
              </a:rPr>
              <a:t>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  <a:cs typeface="+mn-cs"/>
              </a:rPr>
              <a:t>Therefore, from Bratislava's point of view it would make very much sense to look beyond GDP – into social (or environmental) issues.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  <a:cs typeface="+mn-cs"/>
              </a:rPr>
              <a:t>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  <a:cs typeface="+mn-cs"/>
              </a:rPr>
              <a:t>As a more general comment, this short coming of GDP also calls for looking more into functional regions instead of NUTS – what has been also mentioned in the Marini opinion.</a:t>
            </a:r>
            <a:endParaRPr lang="fr-FR" altLang="fr-FR" dirty="0" smtClean="0"/>
          </a:p>
        </p:txBody>
      </p:sp>
    </p:spTree>
    <p:extLst>
      <p:ext uri="{BB962C8B-B14F-4D97-AF65-F5344CB8AC3E}">
        <p14:creationId xmlns:p14="http://schemas.microsoft.com/office/powerpoint/2010/main" val="10433235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031"/>
          <p:cNvSpPr txBox="1">
            <a:spLocks noGrp="1" noChangeArrowheads="1"/>
          </p:cNvSpPr>
          <p:nvPr/>
        </p:nvSpPr>
        <p:spPr bwMode="auto">
          <a:xfrm>
            <a:off x="3884616" y="8695850"/>
            <a:ext cx="2973387" cy="45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093" tIns="45546" rIns="91093" bIns="45546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defTabSz="910925" eaLnBrk="1" hangingPunct="1">
              <a:spcBef>
                <a:spcPct val="0"/>
              </a:spcBef>
            </a:pPr>
            <a:fld id="{487B6AE7-B4D7-4905-A73D-ECA010A09430}" type="slidenum">
              <a:rPr lang="en-GB" altLang="fr-FR">
                <a:latin typeface="Times New Roman" panose="02020603050405020304" pitchFamily="18" charset="0"/>
              </a:rPr>
              <a:pPr algn="r" defTabSz="910925" eaLnBrk="1" hangingPunct="1">
                <a:spcBef>
                  <a:spcPct val="0"/>
                </a:spcBef>
              </a:pPr>
              <a:t>4</a:t>
            </a:fld>
            <a:endParaRPr lang="en-GB" altLang="fr-FR">
              <a:latin typeface="Times New Roman" panose="02020603050405020304" pitchFamily="18" charset="0"/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1" y="4347927"/>
            <a:ext cx="5029200" cy="411908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 dirty="0" smtClean="0"/>
          </a:p>
        </p:txBody>
      </p:sp>
    </p:spTree>
    <p:extLst>
      <p:ext uri="{BB962C8B-B14F-4D97-AF65-F5344CB8AC3E}">
        <p14:creationId xmlns:p14="http://schemas.microsoft.com/office/powerpoint/2010/main" val="10433235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031"/>
          <p:cNvSpPr txBox="1">
            <a:spLocks noGrp="1" noChangeArrowheads="1"/>
          </p:cNvSpPr>
          <p:nvPr/>
        </p:nvSpPr>
        <p:spPr bwMode="auto">
          <a:xfrm>
            <a:off x="3884616" y="8695850"/>
            <a:ext cx="2973387" cy="45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093" tIns="45546" rIns="91093" bIns="45546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defTabSz="910925" eaLnBrk="1" hangingPunct="1">
              <a:spcBef>
                <a:spcPct val="0"/>
              </a:spcBef>
            </a:pPr>
            <a:fld id="{487B6AE7-B4D7-4905-A73D-ECA010A09430}" type="slidenum">
              <a:rPr lang="en-GB" altLang="fr-FR">
                <a:latin typeface="Times New Roman" panose="02020603050405020304" pitchFamily="18" charset="0"/>
              </a:rPr>
              <a:pPr algn="r" defTabSz="910925" eaLnBrk="1" hangingPunct="1">
                <a:spcBef>
                  <a:spcPct val="0"/>
                </a:spcBef>
              </a:pPr>
              <a:t>5</a:t>
            </a:fld>
            <a:endParaRPr lang="en-GB" altLang="fr-FR">
              <a:latin typeface="Times New Roman" panose="02020603050405020304" pitchFamily="18" charset="0"/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1" y="4347927"/>
            <a:ext cx="5029200" cy="411908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 dirty="0" smtClean="0"/>
          </a:p>
        </p:txBody>
      </p:sp>
    </p:spTree>
    <p:extLst>
      <p:ext uri="{BB962C8B-B14F-4D97-AF65-F5344CB8AC3E}">
        <p14:creationId xmlns:p14="http://schemas.microsoft.com/office/powerpoint/2010/main" val="10433235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031"/>
          <p:cNvSpPr txBox="1">
            <a:spLocks noGrp="1" noChangeArrowheads="1"/>
          </p:cNvSpPr>
          <p:nvPr/>
        </p:nvSpPr>
        <p:spPr bwMode="auto">
          <a:xfrm>
            <a:off x="3884616" y="8695850"/>
            <a:ext cx="2973387" cy="45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093" tIns="45546" rIns="91093" bIns="45546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defTabSz="910925" eaLnBrk="1" hangingPunct="1">
              <a:spcBef>
                <a:spcPct val="0"/>
              </a:spcBef>
            </a:pPr>
            <a:fld id="{487B6AE7-B4D7-4905-A73D-ECA010A09430}" type="slidenum">
              <a:rPr lang="en-GB" altLang="fr-FR">
                <a:latin typeface="Times New Roman" panose="02020603050405020304" pitchFamily="18" charset="0"/>
              </a:rPr>
              <a:pPr algn="r" defTabSz="910925" eaLnBrk="1" hangingPunct="1">
                <a:spcBef>
                  <a:spcPct val="0"/>
                </a:spcBef>
              </a:pPr>
              <a:t>6</a:t>
            </a:fld>
            <a:endParaRPr lang="en-GB" altLang="fr-FR">
              <a:latin typeface="Times New Roman" panose="02020603050405020304" pitchFamily="18" charset="0"/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1" y="4347927"/>
            <a:ext cx="5029200" cy="411908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 dirty="0" smtClean="0"/>
          </a:p>
        </p:txBody>
      </p:sp>
    </p:spTree>
    <p:extLst>
      <p:ext uri="{BB962C8B-B14F-4D97-AF65-F5344CB8AC3E}">
        <p14:creationId xmlns:p14="http://schemas.microsoft.com/office/powerpoint/2010/main" val="10433235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FA7358-E2C1-4243-84C6-50D349977120}" type="slidenum">
              <a:rPr lang="en-GB" altLang="de-DE" smtClean="0"/>
              <a:pPr/>
              <a:t>7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12647618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B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034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 smtClean="0"/>
              <a:t>Click to edit Master text styles</a:t>
            </a:r>
          </a:p>
          <a:p>
            <a:pPr lvl="1"/>
            <a:r>
              <a:rPr lang="nl-BE" smtClean="0"/>
              <a:t>Second level</a:t>
            </a:r>
          </a:p>
          <a:p>
            <a:pPr lvl="2"/>
            <a:r>
              <a:rPr lang="nl-BE" smtClean="0"/>
              <a:t>Third level</a:t>
            </a:r>
          </a:p>
          <a:p>
            <a:pPr lvl="3"/>
            <a:r>
              <a:rPr lang="nl-BE" smtClean="0"/>
              <a:t>Fourth level</a:t>
            </a:r>
          </a:p>
          <a:p>
            <a:pPr lvl="4"/>
            <a:r>
              <a:rPr lang="nl-BE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214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B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BE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67213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Click to edit Master text styles</a:t>
            </a:r>
          </a:p>
          <a:p>
            <a:pPr lvl="1"/>
            <a:r>
              <a:rPr lang="nl-BE" smtClean="0"/>
              <a:t>Second level</a:t>
            </a:r>
          </a:p>
          <a:p>
            <a:pPr lvl="2"/>
            <a:r>
              <a:rPr lang="nl-BE" smtClean="0"/>
              <a:t>Third level</a:t>
            </a:r>
          </a:p>
          <a:p>
            <a:pPr lvl="3"/>
            <a:r>
              <a:rPr lang="nl-BE" smtClean="0"/>
              <a:t>Fourth level</a:t>
            </a:r>
          </a:p>
          <a:p>
            <a:pPr lvl="4"/>
            <a:r>
              <a:rPr lang="nl-B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Click to edit Master text styles</a:t>
            </a:r>
          </a:p>
          <a:p>
            <a:pPr lvl="1"/>
            <a:r>
              <a:rPr lang="nl-BE" smtClean="0"/>
              <a:t>Second level</a:t>
            </a:r>
          </a:p>
          <a:p>
            <a:pPr lvl="2"/>
            <a:r>
              <a:rPr lang="nl-BE" smtClean="0"/>
              <a:t>Third level</a:t>
            </a:r>
          </a:p>
          <a:p>
            <a:pPr lvl="3"/>
            <a:r>
              <a:rPr lang="nl-BE" smtClean="0"/>
              <a:t>Fourth level</a:t>
            </a:r>
          </a:p>
          <a:p>
            <a:pPr lvl="4"/>
            <a:r>
              <a:rPr lang="nl-BE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927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B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B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BE" smtClean="0"/>
              <a:t>Click to edit Master text styles</a:t>
            </a:r>
          </a:p>
          <a:p>
            <a:pPr lvl="1"/>
            <a:r>
              <a:rPr lang="nl-BE" smtClean="0"/>
              <a:t>Second level</a:t>
            </a:r>
          </a:p>
          <a:p>
            <a:pPr lvl="2"/>
            <a:r>
              <a:rPr lang="nl-BE" smtClean="0"/>
              <a:t>Third level</a:t>
            </a:r>
          </a:p>
          <a:p>
            <a:pPr lvl="3"/>
            <a:r>
              <a:rPr lang="nl-BE" smtClean="0"/>
              <a:t>Fourth level</a:t>
            </a:r>
          </a:p>
          <a:p>
            <a:pPr lvl="4"/>
            <a:r>
              <a:rPr lang="nl-B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B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BE" smtClean="0"/>
              <a:t>Click to edit Master text styles</a:t>
            </a:r>
          </a:p>
          <a:p>
            <a:pPr lvl="1"/>
            <a:r>
              <a:rPr lang="nl-BE" smtClean="0"/>
              <a:t>Second level</a:t>
            </a:r>
          </a:p>
          <a:p>
            <a:pPr lvl="2"/>
            <a:r>
              <a:rPr lang="nl-BE" smtClean="0"/>
              <a:t>Third level</a:t>
            </a:r>
          </a:p>
          <a:p>
            <a:pPr lvl="3"/>
            <a:r>
              <a:rPr lang="nl-BE" smtClean="0"/>
              <a:t>Fourth level</a:t>
            </a:r>
          </a:p>
          <a:p>
            <a:pPr lvl="4"/>
            <a:r>
              <a:rPr lang="nl-BE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256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764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4058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BE" smtClean="0"/>
              <a:t>Click to edit Master text styles</a:t>
            </a:r>
          </a:p>
          <a:p>
            <a:pPr lvl="1"/>
            <a:r>
              <a:rPr lang="nl-BE" smtClean="0"/>
              <a:t>Second level</a:t>
            </a:r>
          </a:p>
          <a:p>
            <a:pPr lvl="2"/>
            <a:r>
              <a:rPr lang="nl-BE" smtClean="0"/>
              <a:t>Third level</a:t>
            </a:r>
          </a:p>
          <a:p>
            <a:pPr lvl="3"/>
            <a:r>
              <a:rPr lang="nl-BE" smtClean="0"/>
              <a:t>Fourth level</a:t>
            </a:r>
          </a:p>
          <a:p>
            <a:pPr lvl="4"/>
            <a:r>
              <a:rPr lang="nl-B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4306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89950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BE" smtClean="0"/>
              <a:t>Click to edit Master text styles</a:t>
            </a:r>
          </a:p>
          <a:p>
            <a:pPr lvl="1"/>
            <a:r>
              <a:rPr lang="nl-BE" smtClean="0"/>
              <a:t>Second level</a:t>
            </a:r>
          </a:p>
          <a:p>
            <a:pPr lvl="2"/>
            <a:r>
              <a:rPr lang="nl-BE" smtClean="0"/>
              <a:t>Third level</a:t>
            </a:r>
          </a:p>
          <a:p>
            <a:pPr lvl="3"/>
            <a:r>
              <a:rPr lang="nl-BE" smtClean="0"/>
              <a:t>Fourth level</a:t>
            </a:r>
          </a:p>
          <a:p>
            <a:pPr lvl="4"/>
            <a:r>
              <a:rPr lang="nl-BE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851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B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BE" smtClean="0"/>
              <a:t>Click to edit Master text styles</a:t>
            </a:r>
          </a:p>
          <a:p>
            <a:pPr lvl="1"/>
            <a:r>
              <a:rPr lang="nl-BE" smtClean="0"/>
              <a:t>Second level</a:t>
            </a:r>
          </a:p>
          <a:p>
            <a:pPr lvl="2"/>
            <a:r>
              <a:rPr lang="nl-BE" smtClean="0"/>
              <a:t>Third level</a:t>
            </a:r>
          </a:p>
          <a:p>
            <a:pPr lvl="3"/>
            <a:r>
              <a:rPr lang="nl-BE" smtClean="0"/>
              <a:t>Fourth level</a:t>
            </a:r>
          </a:p>
          <a:p>
            <a:pPr lvl="4"/>
            <a:r>
              <a:rPr lang="nl-BE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108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 descr="1102-slideshow F1-01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34" charset="-128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1102-slideshow F1-02.jpg"/>
          <p:cNvPicPr>
            <a:picLocks noChangeAspect="1"/>
          </p:cNvPicPr>
          <p:nvPr/>
        </p:nvPicPr>
        <p:blipFill>
          <a:blip r:embed="rId3">
            <a:lum bright="-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3033346" y="2047876"/>
            <a:ext cx="5741376" cy="3575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pitchFamily="34" charset="-128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 eaLnBrk="1" hangingPunct="1"/>
            <a:r>
              <a:rPr lang="en-GB" altLang="fr-FR" sz="6500" b="1" dirty="0" smtClean="0">
                <a:solidFill>
                  <a:schemeClr val="bg1"/>
                </a:solidFill>
              </a:rPr>
              <a:t>Indicators for territorial development</a:t>
            </a:r>
          </a:p>
          <a:p>
            <a:pPr algn="l" eaLnBrk="1" hangingPunct="1"/>
            <a:endParaRPr lang="en-US" altLang="fr-FR" sz="2000" b="1" i="1" dirty="0" smtClean="0">
              <a:solidFill>
                <a:schemeClr val="bg1"/>
              </a:solidFill>
            </a:endParaRPr>
          </a:p>
          <a:p>
            <a:pPr algn="l" eaLnBrk="1" hangingPunct="1"/>
            <a:r>
              <a:rPr lang="en-US" altLang="fr-FR" sz="2000" b="1" i="1" dirty="0" smtClean="0">
                <a:solidFill>
                  <a:schemeClr val="bg1"/>
                </a:solidFill>
              </a:rPr>
              <a:t>Data </a:t>
            </a:r>
            <a:r>
              <a:rPr lang="en-US" altLang="fr-FR" sz="2000" b="1" i="1" dirty="0">
                <a:solidFill>
                  <a:schemeClr val="bg1"/>
                </a:solidFill>
              </a:rPr>
              <a:t>– the universal language of all European cities and regions</a:t>
            </a:r>
            <a:endParaRPr lang="en-US" altLang="fr-FR" sz="2000" b="1" i="1" dirty="0" smtClean="0">
              <a:solidFill>
                <a:schemeClr val="bg1"/>
              </a:solidFill>
            </a:endParaRPr>
          </a:p>
          <a:p>
            <a:pPr algn="l" eaLnBrk="1" hangingPunct="1"/>
            <a:endParaRPr lang="en-US" altLang="fr-FR" sz="1400" b="1" dirty="0" smtClean="0">
              <a:solidFill>
                <a:schemeClr val="bg1"/>
              </a:solidFill>
            </a:endParaRPr>
          </a:p>
          <a:p>
            <a:pPr algn="l" eaLnBrk="1" hangingPunct="1"/>
            <a:r>
              <a:rPr lang="en-US" altLang="fr-FR" sz="3600" b="1" dirty="0" smtClean="0">
                <a:solidFill>
                  <a:schemeClr val="bg1"/>
                </a:solidFill>
              </a:rPr>
              <a:t>Cllr Sir Albert BORE</a:t>
            </a:r>
          </a:p>
          <a:p>
            <a:pPr algn="l" eaLnBrk="1" hangingPunct="1"/>
            <a:r>
              <a:rPr lang="en-US" altLang="fr-FR" sz="2400" b="1" dirty="0">
                <a:solidFill>
                  <a:schemeClr val="bg1"/>
                </a:solidFill>
              </a:rPr>
              <a:t>Birmingham City Council</a:t>
            </a:r>
            <a:endParaRPr lang="en-US" altLang="fr-FR" sz="24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28598" y="285749"/>
            <a:ext cx="8366761" cy="1182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l" eaLnBrk="1" hangingPunct="1"/>
            <a:r>
              <a:rPr lang="en-GB" altLang="fr-FR" sz="4000" b="1" dirty="0" smtClean="0">
                <a:solidFill>
                  <a:schemeClr val="tx2"/>
                </a:solidFill>
              </a:rPr>
              <a:t>Evidenced based Policy making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3374" y="1750367"/>
            <a:ext cx="5223674" cy="3477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2800" b="1" dirty="0" smtClean="0">
              <a:solidFill>
                <a:schemeClr val="tx2"/>
              </a:solidFill>
              <a:latin typeface="+mj-lt"/>
              <a:cs typeface="+mj-cs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1" dirty="0" smtClean="0">
                <a:solidFill>
                  <a:schemeClr val="tx2"/>
                </a:solidFill>
                <a:latin typeface="+mj-lt"/>
                <a:cs typeface="+mj-cs"/>
              </a:rPr>
              <a:t>Responding to crises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b="1" dirty="0" smtClean="0">
              <a:solidFill>
                <a:schemeClr val="tx2"/>
              </a:solidFill>
              <a:latin typeface="+mj-lt"/>
              <a:cs typeface="+mj-cs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b="1" dirty="0" smtClean="0">
              <a:solidFill>
                <a:schemeClr val="tx2"/>
              </a:solidFill>
              <a:latin typeface="+mj-lt"/>
              <a:cs typeface="+mj-cs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b="1" dirty="0" smtClean="0">
              <a:solidFill>
                <a:schemeClr val="tx2"/>
              </a:solidFill>
              <a:latin typeface="+mj-lt"/>
              <a:cs typeface="+mj-cs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b="1" dirty="0" smtClean="0">
              <a:solidFill>
                <a:schemeClr val="tx2"/>
              </a:solidFill>
              <a:latin typeface="+mj-lt"/>
              <a:cs typeface="+mj-cs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1" dirty="0" smtClean="0">
                <a:solidFill>
                  <a:schemeClr val="tx2"/>
                </a:solidFill>
                <a:latin typeface="+mj-lt"/>
                <a:cs typeface="+mj-cs"/>
              </a:rPr>
              <a:t>Building political strategies</a:t>
            </a:r>
            <a:endParaRPr lang="en-GB" sz="3200" b="1" dirty="0">
              <a:solidFill>
                <a:schemeClr val="tx2"/>
              </a:solidFill>
              <a:latin typeface="+mj-lt"/>
              <a:cs typeface="+mj-cs"/>
            </a:endParaRPr>
          </a:p>
        </p:txBody>
      </p:sp>
      <p:pic>
        <p:nvPicPr>
          <p:cNvPr id="1028" name="Picture 4" descr="Képtalálat a következ&amp;odblac;re: „political strategy”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24" y="4057650"/>
            <a:ext cx="3138860" cy="1750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9226" y="1700837"/>
            <a:ext cx="3125655" cy="1750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3728248" y="6604184"/>
            <a:ext cx="182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[SLIDE 2]</a:t>
            </a:r>
            <a:endParaRPr lang="de-DE" sz="1200" kern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6044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28598" y="285749"/>
            <a:ext cx="8366761" cy="1182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l" eaLnBrk="1" hangingPunct="1"/>
            <a:r>
              <a:rPr lang="en-GB" altLang="fr-FR" sz="4000" b="1" dirty="0" smtClean="0">
                <a:solidFill>
                  <a:schemeClr val="tx2"/>
                </a:solidFill>
              </a:rPr>
              <a:t>GDP distortion: Bratislava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499" y="1304925"/>
            <a:ext cx="4063085" cy="5344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9" y="1304926"/>
            <a:ext cx="3928898" cy="5344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onut 1"/>
          <p:cNvSpPr/>
          <p:nvPr/>
        </p:nvSpPr>
        <p:spPr>
          <a:xfrm>
            <a:off x="6909015" y="2405495"/>
            <a:ext cx="1152525" cy="1152000"/>
          </a:xfrm>
          <a:prstGeom prst="donut">
            <a:avLst>
              <a:gd name="adj" fmla="val 8455"/>
            </a:avLst>
          </a:prstGeom>
          <a:solidFill>
            <a:srgbClr val="C00000"/>
          </a:solidFill>
          <a:ln w="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7" name="Donut 16"/>
          <p:cNvSpPr/>
          <p:nvPr/>
        </p:nvSpPr>
        <p:spPr>
          <a:xfrm>
            <a:off x="1726325" y="3986645"/>
            <a:ext cx="1152525" cy="1152000"/>
          </a:xfrm>
          <a:prstGeom prst="donut">
            <a:avLst>
              <a:gd name="adj" fmla="val 8455"/>
            </a:avLst>
          </a:prstGeom>
          <a:solidFill>
            <a:srgbClr val="C00000"/>
          </a:solidFill>
          <a:ln w="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3728248" y="6604184"/>
            <a:ext cx="182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[SLIDE 3]</a:t>
            </a:r>
            <a:endParaRPr lang="de-DE" sz="1200" kern="1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28598" y="285749"/>
            <a:ext cx="8366761" cy="1182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l" eaLnBrk="1" hangingPunct="1"/>
            <a:r>
              <a:rPr lang="en-GB" altLang="fr-FR" sz="4000" b="1" dirty="0" smtClean="0">
                <a:solidFill>
                  <a:schemeClr val="tx2"/>
                </a:solidFill>
              </a:rPr>
              <a:t>10 points of statistics for policy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3374" y="1750367"/>
            <a:ext cx="8851269" cy="42011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spcAft>
                <a:spcPts val="1800"/>
              </a:spcAft>
              <a:buFont typeface="+mj-lt"/>
              <a:buAutoNum type="arabicPeriod"/>
            </a:pPr>
            <a:r>
              <a:rPr lang="en-GB" sz="3200" b="1" dirty="0" smtClean="0">
                <a:solidFill>
                  <a:schemeClr val="tx2"/>
                </a:solidFill>
                <a:latin typeface="+mj-lt"/>
                <a:cs typeface="+mj-cs"/>
              </a:rPr>
              <a:t>Have a common vision</a:t>
            </a:r>
          </a:p>
          <a:p>
            <a:pPr marL="514350" indent="-514350">
              <a:spcAft>
                <a:spcPts val="1800"/>
              </a:spcAft>
              <a:buFont typeface="+mj-lt"/>
              <a:buAutoNum type="arabicPeriod"/>
            </a:pPr>
            <a:r>
              <a:rPr lang="en-GB" sz="3200" b="1" dirty="0" smtClean="0">
                <a:solidFill>
                  <a:schemeClr val="tx2"/>
                </a:solidFill>
                <a:latin typeface="+mj-lt"/>
                <a:cs typeface="+mj-cs"/>
              </a:rPr>
              <a:t>Inclusive decision about statistics and indicators</a:t>
            </a:r>
          </a:p>
          <a:p>
            <a:pPr marL="971550" lvl="1" indent="-5143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sz="3200" b="1" dirty="0" smtClean="0">
                <a:solidFill>
                  <a:schemeClr val="tx2"/>
                </a:solidFill>
                <a:latin typeface="+mj-lt"/>
                <a:cs typeface="+mj-cs"/>
              </a:rPr>
              <a:t>Politicians + Researchers + Statisticians</a:t>
            </a:r>
          </a:p>
          <a:p>
            <a:pPr marL="514350" indent="-514350">
              <a:spcAft>
                <a:spcPts val="1800"/>
              </a:spcAft>
              <a:buFont typeface="+mj-lt"/>
              <a:buAutoNum type="arabicPeriod"/>
            </a:pPr>
            <a:r>
              <a:rPr lang="en-GB" sz="3200" b="1" dirty="0" smtClean="0">
                <a:solidFill>
                  <a:schemeClr val="tx2"/>
                </a:solidFill>
                <a:latin typeface="+mj-lt"/>
                <a:cs typeface="+mj-cs"/>
              </a:rPr>
              <a:t>Measure Progress</a:t>
            </a:r>
          </a:p>
          <a:p>
            <a:pPr marL="514350" indent="-514350">
              <a:spcAft>
                <a:spcPts val="1800"/>
              </a:spcAft>
              <a:buFont typeface="+mj-lt"/>
              <a:buAutoNum type="arabicPeriod"/>
            </a:pPr>
            <a:r>
              <a:rPr lang="en-GB" sz="3200" b="1" dirty="0" smtClean="0">
                <a:solidFill>
                  <a:schemeClr val="tx2"/>
                </a:solidFill>
                <a:latin typeface="+mj-lt"/>
                <a:cs typeface="+mj-cs"/>
              </a:rPr>
              <a:t>Give indicators a normative stance</a:t>
            </a:r>
          </a:p>
          <a:p>
            <a:pPr marL="514350" indent="-514350">
              <a:spcAft>
                <a:spcPts val="1800"/>
              </a:spcAft>
              <a:buFont typeface="+mj-lt"/>
              <a:buAutoNum type="arabicPeriod"/>
            </a:pPr>
            <a:r>
              <a:rPr lang="en-GB" sz="3200" b="1" dirty="0" smtClean="0">
                <a:solidFill>
                  <a:schemeClr val="tx2"/>
                </a:solidFill>
                <a:latin typeface="+mj-lt"/>
                <a:cs typeface="+mj-cs"/>
              </a:rPr>
              <a:t>Measure both: average and dispersion</a:t>
            </a:r>
            <a:endParaRPr lang="en-GB" sz="3200" b="1" dirty="0">
              <a:solidFill>
                <a:schemeClr val="tx2"/>
              </a:solidFill>
              <a:latin typeface="+mj-lt"/>
              <a:cs typeface="+mj-cs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3728248" y="6604184"/>
            <a:ext cx="182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[SLIDE 4]</a:t>
            </a:r>
            <a:endParaRPr lang="de-DE" sz="1200" kern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2466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28598" y="285749"/>
            <a:ext cx="8366761" cy="1182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l" eaLnBrk="1" hangingPunct="1"/>
            <a:r>
              <a:rPr lang="en-GB" altLang="fr-FR" sz="4000" b="1" dirty="0" smtClean="0">
                <a:solidFill>
                  <a:schemeClr val="tx2"/>
                </a:solidFill>
              </a:rPr>
              <a:t>10 points of statistics for policy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3374" y="1750367"/>
            <a:ext cx="8187691" cy="3477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spcAft>
                <a:spcPts val="1800"/>
              </a:spcAft>
              <a:buFont typeface="+mj-lt"/>
              <a:buAutoNum type="arabicPeriod" startAt="6"/>
            </a:pPr>
            <a:r>
              <a:rPr lang="en-GB" sz="3200" b="1" dirty="0" smtClean="0">
                <a:solidFill>
                  <a:schemeClr val="tx2"/>
                </a:solidFill>
                <a:latin typeface="+mj-lt"/>
                <a:cs typeface="+mj-cs"/>
              </a:rPr>
              <a:t>Territorialise statistics</a:t>
            </a:r>
          </a:p>
          <a:p>
            <a:pPr marL="514350" indent="-514350">
              <a:spcAft>
                <a:spcPts val="1800"/>
              </a:spcAft>
              <a:buFont typeface="+mj-lt"/>
              <a:buAutoNum type="arabicPeriod" startAt="6"/>
            </a:pPr>
            <a:r>
              <a:rPr lang="en-GB" sz="3200" b="1" dirty="0" smtClean="0">
                <a:solidFill>
                  <a:schemeClr val="tx2"/>
                </a:solidFill>
                <a:latin typeface="+mj-lt"/>
                <a:cs typeface="+mj-cs"/>
              </a:rPr>
              <a:t>Look at the output side</a:t>
            </a:r>
          </a:p>
          <a:p>
            <a:pPr marL="514350" indent="-514350">
              <a:spcAft>
                <a:spcPts val="1800"/>
              </a:spcAft>
              <a:buFont typeface="+mj-lt"/>
              <a:buAutoNum type="arabicPeriod" startAt="6"/>
            </a:pPr>
            <a:r>
              <a:rPr lang="en-GB" sz="3200" b="1" dirty="0" smtClean="0">
                <a:solidFill>
                  <a:schemeClr val="tx2"/>
                </a:solidFill>
                <a:latin typeface="+mj-lt"/>
                <a:cs typeface="+mj-cs"/>
              </a:rPr>
              <a:t>Make forecasts</a:t>
            </a:r>
          </a:p>
          <a:p>
            <a:pPr marL="514350" indent="-514350">
              <a:spcAft>
                <a:spcPts val="1800"/>
              </a:spcAft>
              <a:buFont typeface="+mj-lt"/>
              <a:buAutoNum type="arabicPeriod" startAt="6"/>
            </a:pPr>
            <a:r>
              <a:rPr lang="en-GB" sz="3200" b="1" dirty="0" smtClean="0">
                <a:solidFill>
                  <a:schemeClr val="tx2"/>
                </a:solidFill>
                <a:latin typeface="+mj-lt"/>
                <a:cs typeface="+mj-cs"/>
              </a:rPr>
              <a:t>Link to international and global benchmarks</a:t>
            </a:r>
          </a:p>
          <a:p>
            <a:pPr marL="514350" indent="-514350">
              <a:spcAft>
                <a:spcPts val="1800"/>
              </a:spcAft>
              <a:buFont typeface="+mj-lt"/>
              <a:buAutoNum type="arabicPeriod" startAt="6"/>
            </a:pPr>
            <a:r>
              <a:rPr lang="en-GB" sz="3200" b="1" dirty="0" smtClean="0">
                <a:solidFill>
                  <a:schemeClr val="tx2"/>
                </a:solidFill>
                <a:latin typeface="+mj-lt"/>
                <a:cs typeface="+mj-cs"/>
              </a:rPr>
              <a:t>Take action</a:t>
            </a:r>
            <a:endParaRPr lang="en-GB" sz="3200" b="1" dirty="0">
              <a:solidFill>
                <a:schemeClr val="tx2"/>
              </a:solidFill>
              <a:latin typeface="+mj-lt"/>
              <a:cs typeface="+mj-cs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3728248" y="6604184"/>
            <a:ext cx="182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[SLIDE 5]</a:t>
            </a:r>
            <a:endParaRPr lang="de-DE" sz="1200" kern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6993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28598" y="285749"/>
            <a:ext cx="8366761" cy="1182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l" eaLnBrk="1" hangingPunct="1"/>
            <a:r>
              <a:rPr lang="en-GB" altLang="fr-FR" sz="4000" b="1" dirty="0" smtClean="0">
                <a:solidFill>
                  <a:schemeClr val="tx2"/>
                </a:solidFill>
              </a:rPr>
              <a:t>Lies, dumb </a:t>
            </a:r>
            <a:r>
              <a:rPr lang="en-GB" altLang="fr-FR" sz="4000" b="1" dirty="0">
                <a:solidFill>
                  <a:schemeClr val="tx2"/>
                </a:solidFill>
              </a:rPr>
              <a:t>l</a:t>
            </a:r>
            <a:r>
              <a:rPr lang="en-GB" altLang="fr-FR" sz="4000" b="1" dirty="0" smtClean="0">
                <a:solidFill>
                  <a:schemeClr val="tx2"/>
                </a:solidFill>
              </a:rPr>
              <a:t>ies and statistics </a:t>
            </a:r>
            <a:r>
              <a:rPr lang="en-GB" altLang="fr-FR" sz="4000" b="1" dirty="0" smtClean="0">
                <a:solidFill>
                  <a:schemeClr val="tx2"/>
                </a:solidFill>
                <a:sym typeface="Wingdings" panose="05000000000000000000" pitchFamily="2" charset="2"/>
              </a:rPr>
              <a:t></a:t>
            </a:r>
            <a:endParaRPr lang="en-GB" altLang="fr-FR" sz="4000" b="1" dirty="0" smtClean="0">
              <a:solidFill>
                <a:schemeClr val="tx2"/>
              </a:solidFill>
            </a:endParaRPr>
          </a:p>
        </p:txBody>
      </p:sp>
      <p:pic>
        <p:nvPicPr>
          <p:cNvPr id="2050" name="Picture 2" descr="Correl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8" y="1541990"/>
            <a:ext cx="6731003" cy="448733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AutoShape 2" descr="Képtalálat a következ&amp;odblac;re: „stork and birth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5175" y="2575982"/>
            <a:ext cx="1885950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feld 5"/>
          <p:cNvSpPr txBox="1"/>
          <p:nvPr/>
        </p:nvSpPr>
        <p:spPr>
          <a:xfrm>
            <a:off x="3728248" y="6604184"/>
            <a:ext cx="182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[SLIDE 6]</a:t>
            </a:r>
            <a:endParaRPr lang="de-DE" sz="1200" kern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6247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6"/>
          <p:cNvSpPr txBox="1">
            <a:spLocks noChangeArrowheads="1"/>
          </p:cNvSpPr>
          <p:nvPr/>
        </p:nvSpPr>
        <p:spPr bwMode="auto">
          <a:xfrm>
            <a:off x="284163" y="1528763"/>
            <a:ext cx="37465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endParaRPr lang="en-GB" altLang="fr-FR" sz="1800">
              <a:solidFill>
                <a:srgbClr val="000066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871" y="457200"/>
            <a:ext cx="9054525" cy="6002920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3728248" y="6604184"/>
            <a:ext cx="182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[SLIDE 7]</a:t>
            </a:r>
            <a:endParaRPr lang="de-DE" sz="1200" kern="1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310</Words>
  <Application>Microsoft Office PowerPoint</Application>
  <PresentationFormat>Bildschirmpräsentation (4:3)</PresentationFormat>
  <Paragraphs>44</Paragraphs>
  <Slides>7</Slides>
  <Notes>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3" baseType="lpstr">
      <vt:lpstr>ＭＳ Ｐゴシック</vt:lpstr>
      <vt:lpstr>Arial</vt:lpstr>
      <vt:lpstr>Calibri</vt:lpstr>
      <vt:lpstr>Times New Roman</vt:lpstr>
      <vt:lpstr>Wingdings</vt:lpstr>
      <vt:lpstr>Office Theme</vt:lpstr>
      <vt:lpstr>PowerPoint-Präsentation</vt:lpstr>
      <vt:lpstr>Evidenced based Policy making</vt:lpstr>
      <vt:lpstr>GDP distortion: Bratislava</vt:lpstr>
      <vt:lpstr>10 points of statistics for policy</vt:lpstr>
      <vt:lpstr>10 points of statistics for policy</vt:lpstr>
      <vt:lpstr>Lies, dumb lies and statistics </vt:lpstr>
      <vt:lpstr>PowerPoint-Präsentation</vt:lpstr>
    </vt:vector>
  </TitlesOfParts>
  <Company>CESE-CdR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AdR allg. Vortrag</dc:title>
  <dc:subject>Website</dc:subject>
  <dc:creator>Guardamino Miguel Cristina</dc:creator>
  <cp:keywords>CDR292-2013_00_00_TRA_WEB_DE</cp:keywords>
  <dc:description>Berichterstatter: -_x000d_
Ausgangssprache: EN_x000d_
Datum des Dokuments: 17/01/2013_x000d_
Termin der Sitzung: _x000d_
Externe Dokumente: -_x000d_
Zuständig: Hullmann Klaus,Telefon: +32 (0)2 282 2124_x000d_
_x000d_
Zusammenfassung:</dc:description>
  <cp:lastModifiedBy>Oliver Heiden</cp:lastModifiedBy>
  <cp:revision>292</cp:revision>
  <cp:lastPrinted>2016-10-14T14:17:00Z</cp:lastPrinted>
  <dcterms:created xsi:type="dcterms:W3CDTF">2011-09-15T14:10:31Z</dcterms:created>
  <dcterms:modified xsi:type="dcterms:W3CDTF">2016-10-17T09:27:20Z</dcterms:modified>
</cp:coreProperties>
</file>