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6"/>
  </p:notesMasterIdLst>
  <p:handoutMasterIdLst>
    <p:handoutMasterId r:id="rId17"/>
  </p:handoutMasterIdLst>
  <p:sldIdLst>
    <p:sldId id="256" r:id="rId3"/>
    <p:sldId id="257" r:id="rId4"/>
    <p:sldId id="258" r:id="rId5"/>
    <p:sldId id="266" r:id="rId6"/>
    <p:sldId id="259" r:id="rId7"/>
    <p:sldId id="273" r:id="rId8"/>
    <p:sldId id="260" r:id="rId9"/>
    <p:sldId id="267" r:id="rId10"/>
    <p:sldId id="268" r:id="rId11"/>
    <p:sldId id="269" r:id="rId12"/>
    <p:sldId id="270" r:id="rId13"/>
    <p:sldId id="271" r:id="rId14"/>
    <p:sldId id="272" r:id="rId15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66CF"/>
    <a:srgbClr val="3E6FD2"/>
    <a:srgbClr val="2D5EC1"/>
    <a:srgbClr val="BDDEFF"/>
    <a:srgbClr val="99CCFF"/>
    <a:srgbClr val="808080"/>
    <a:srgbClr val="FFD624"/>
    <a:srgbClr val="0F54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679" autoAdjust="0"/>
  </p:normalViewPr>
  <p:slideViewPr>
    <p:cSldViewPr>
      <p:cViewPr varScale="1">
        <p:scale>
          <a:sx n="112" d="100"/>
          <a:sy n="112" d="100"/>
        </p:scale>
        <p:origin x="158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41848A-E190-4D03-B534-9A04EDC31289}" type="doc">
      <dgm:prSet loTypeId="urn:microsoft.com/office/officeart/2008/layout/RadialCluster" loCatId="relationship" qsTypeId="urn:microsoft.com/office/officeart/2005/8/quickstyle/simple4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5D6CA1AA-617E-40B5-A08B-22E750E8899F}">
      <dgm:prSet phldrT="[Text]" custT="1"/>
      <dgm:spPr/>
      <dgm:t>
        <a:bodyPr/>
        <a:lstStyle/>
        <a:p>
          <a:r>
            <a:rPr lang="de-DE" sz="3100" dirty="0" err="1" smtClean="0"/>
            <a:t>Statistics</a:t>
          </a:r>
          <a:endParaRPr lang="en-US" sz="3100" dirty="0"/>
        </a:p>
      </dgm:t>
    </dgm:pt>
    <dgm:pt modelId="{BD39D9B2-1A15-48CC-B82A-D8FB343278FE}" type="parTrans" cxnId="{70740F41-C74B-4D4F-BCBB-F79FCCCE668D}">
      <dgm:prSet/>
      <dgm:spPr/>
      <dgm:t>
        <a:bodyPr/>
        <a:lstStyle/>
        <a:p>
          <a:endParaRPr lang="en-US"/>
        </a:p>
      </dgm:t>
    </dgm:pt>
    <dgm:pt modelId="{36F53EB6-DC5A-4017-ADE8-719D60C1FC18}" type="sibTrans" cxnId="{70740F41-C74B-4D4F-BCBB-F79FCCCE668D}">
      <dgm:prSet/>
      <dgm:spPr/>
      <dgm:t>
        <a:bodyPr/>
        <a:lstStyle/>
        <a:p>
          <a:endParaRPr lang="en-US"/>
        </a:p>
      </dgm:t>
    </dgm:pt>
    <dgm:pt modelId="{863699BD-4AFA-49D3-8986-FD917DDE4FD1}">
      <dgm:prSet phldrT="[Text]"/>
      <dgm:spPr/>
      <dgm:t>
        <a:bodyPr/>
        <a:lstStyle/>
        <a:p>
          <a:r>
            <a:rPr lang="de-DE" dirty="0" smtClean="0"/>
            <a:t>Big Data</a:t>
          </a:r>
          <a:endParaRPr lang="en-US" dirty="0"/>
        </a:p>
      </dgm:t>
    </dgm:pt>
    <dgm:pt modelId="{1AA53B9D-D786-4CED-A81E-5C59AAAAF457}" type="parTrans" cxnId="{1B8D0DFF-C212-49DE-B940-C619C34A760D}">
      <dgm:prSet/>
      <dgm:spPr/>
      <dgm:t>
        <a:bodyPr/>
        <a:lstStyle/>
        <a:p>
          <a:endParaRPr lang="en-US"/>
        </a:p>
      </dgm:t>
    </dgm:pt>
    <dgm:pt modelId="{91876AFA-DBA2-4E7D-9A2C-830625D582CA}" type="sibTrans" cxnId="{1B8D0DFF-C212-49DE-B940-C619C34A760D}">
      <dgm:prSet/>
      <dgm:spPr/>
      <dgm:t>
        <a:bodyPr/>
        <a:lstStyle/>
        <a:p>
          <a:endParaRPr lang="en-US"/>
        </a:p>
      </dgm:t>
    </dgm:pt>
    <dgm:pt modelId="{DDA4CDC3-484B-4CDE-8661-7F77E6A1792E}">
      <dgm:prSet phldrT="[Text]"/>
      <dgm:spPr/>
      <dgm:t>
        <a:bodyPr/>
        <a:lstStyle/>
        <a:p>
          <a:r>
            <a:rPr lang="de-DE" dirty="0" smtClean="0"/>
            <a:t>Administrative Data</a:t>
          </a:r>
          <a:endParaRPr lang="en-US" dirty="0"/>
        </a:p>
      </dgm:t>
    </dgm:pt>
    <dgm:pt modelId="{F32134FE-6296-4C3D-9FFE-6991EAD33975}" type="parTrans" cxnId="{6E515039-F86D-4AAB-9980-E4DD668BA07B}">
      <dgm:prSet/>
      <dgm:spPr/>
      <dgm:t>
        <a:bodyPr/>
        <a:lstStyle/>
        <a:p>
          <a:endParaRPr lang="en-US"/>
        </a:p>
      </dgm:t>
    </dgm:pt>
    <dgm:pt modelId="{E441F60B-FF54-45E0-9F6C-0AB4317D8E72}" type="sibTrans" cxnId="{6E515039-F86D-4AAB-9980-E4DD668BA07B}">
      <dgm:prSet/>
      <dgm:spPr/>
      <dgm:t>
        <a:bodyPr/>
        <a:lstStyle/>
        <a:p>
          <a:endParaRPr lang="en-US"/>
        </a:p>
      </dgm:t>
    </dgm:pt>
    <dgm:pt modelId="{A72B4868-A724-45F8-A03B-3932766A57BF}">
      <dgm:prSet phldrT="[Text]"/>
      <dgm:spPr/>
      <dgm:t>
        <a:bodyPr/>
        <a:lstStyle/>
        <a:p>
          <a:r>
            <a:rPr lang="de-DE" dirty="0" smtClean="0"/>
            <a:t>Surveys</a:t>
          </a:r>
          <a:endParaRPr lang="en-US" dirty="0"/>
        </a:p>
      </dgm:t>
    </dgm:pt>
    <dgm:pt modelId="{2211AB53-950B-4517-B08B-15D1E6CBA3CE}" type="parTrans" cxnId="{0A847CD5-A9BD-433C-8EA0-CB5ACBEB0B0D}">
      <dgm:prSet/>
      <dgm:spPr/>
      <dgm:t>
        <a:bodyPr/>
        <a:lstStyle/>
        <a:p>
          <a:endParaRPr lang="en-US"/>
        </a:p>
      </dgm:t>
    </dgm:pt>
    <dgm:pt modelId="{8ABED9AC-6AD4-4D16-82A2-DF33B045D3E9}" type="sibTrans" cxnId="{0A847CD5-A9BD-433C-8EA0-CB5ACBEB0B0D}">
      <dgm:prSet/>
      <dgm:spPr/>
      <dgm:t>
        <a:bodyPr/>
        <a:lstStyle/>
        <a:p>
          <a:endParaRPr lang="en-US"/>
        </a:p>
      </dgm:t>
    </dgm:pt>
    <dgm:pt modelId="{7B24CC6F-7A57-4A93-BAB2-8AEECC94742D}">
      <dgm:prSet phldrT="[Text]"/>
      <dgm:spPr/>
      <dgm:t>
        <a:bodyPr/>
        <a:lstStyle/>
        <a:p>
          <a:r>
            <a:rPr lang="en-US" dirty="0" err="1" smtClean="0"/>
            <a:t>Geodata</a:t>
          </a:r>
          <a:endParaRPr lang="en-US" dirty="0"/>
        </a:p>
      </dgm:t>
    </dgm:pt>
    <dgm:pt modelId="{52D0C32A-EFBC-4BA1-8CB4-D3889BFD0529}" type="parTrans" cxnId="{27CC98B1-204F-44BF-A3D5-83D77F149B03}">
      <dgm:prSet/>
      <dgm:spPr/>
      <dgm:t>
        <a:bodyPr/>
        <a:lstStyle/>
        <a:p>
          <a:endParaRPr lang="en-GB"/>
        </a:p>
      </dgm:t>
    </dgm:pt>
    <dgm:pt modelId="{83E8648A-891E-41DF-84F5-FCEAEE371E99}" type="sibTrans" cxnId="{27CC98B1-204F-44BF-A3D5-83D77F149B03}">
      <dgm:prSet/>
      <dgm:spPr/>
      <dgm:t>
        <a:bodyPr/>
        <a:lstStyle/>
        <a:p>
          <a:endParaRPr lang="en-GB"/>
        </a:p>
      </dgm:t>
    </dgm:pt>
    <dgm:pt modelId="{8F7C5EC9-F24D-44F2-8D2B-77F6190D35D6}">
      <dgm:prSet phldrT="[Text]" custScaleX="165373" custScaleY="85121" custLinFactNeighborX="-5847" custLinFactNeighborY="-25398"/>
      <dgm:spPr/>
      <dgm:t>
        <a:bodyPr/>
        <a:lstStyle/>
        <a:p>
          <a:endParaRPr lang="en-GB"/>
        </a:p>
      </dgm:t>
    </dgm:pt>
    <dgm:pt modelId="{5F53CEE3-8EB3-4BC9-9644-1DC97C687A81}" type="parTrans" cxnId="{1E81AEC3-FCE8-4CD6-8B97-C08AAB91967F}">
      <dgm:prSet/>
      <dgm:spPr/>
      <dgm:t>
        <a:bodyPr/>
        <a:lstStyle/>
        <a:p>
          <a:endParaRPr lang="en-GB"/>
        </a:p>
      </dgm:t>
    </dgm:pt>
    <dgm:pt modelId="{5B91E796-78CE-4B77-8675-3C58C948D52F}" type="sibTrans" cxnId="{1E81AEC3-FCE8-4CD6-8B97-C08AAB91967F}">
      <dgm:prSet/>
      <dgm:spPr/>
      <dgm:t>
        <a:bodyPr/>
        <a:lstStyle/>
        <a:p>
          <a:endParaRPr lang="en-GB"/>
        </a:p>
      </dgm:t>
    </dgm:pt>
    <dgm:pt modelId="{FEF68415-7744-49AA-8E42-BC3A7F88EEAB}" type="pres">
      <dgm:prSet presAssocID="{A841848A-E190-4D03-B534-9A04EDC3128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DC0E85AF-DC23-4269-B501-CCCD8DB848C1}" type="pres">
      <dgm:prSet presAssocID="{5D6CA1AA-617E-40B5-A08B-22E750E8899F}" presName="singleCycle" presStyleCnt="0"/>
      <dgm:spPr/>
      <dgm:t>
        <a:bodyPr/>
        <a:lstStyle/>
        <a:p>
          <a:endParaRPr lang="en-GB"/>
        </a:p>
      </dgm:t>
    </dgm:pt>
    <dgm:pt modelId="{D456DADB-7FBC-4508-A7AD-639343FFEE7C}" type="pres">
      <dgm:prSet presAssocID="{5D6CA1AA-617E-40B5-A08B-22E750E8899F}" presName="singleCenter" presStyleLbl="node1" presStyleIdx="0" presStyleCnt="5" custScaleX="143653" custScaleY="74526" custLinFactNeighborX="-4509" custLinFactNeighborY="-32679">
        <dgm:presLayoutVars>
          <dgm:chMax val="7"/>
          <dgm:chPref val="7"/>
        </dgm:presLayoutVars>
      </dgm:prSet>
      <dgm:spPr/>
      <dgm:t>
        <a:bodyPr/>
        <a:lstStyle/>
        <a:p>
          <a:endParaRPr lang="en-GB"/>
        </a:p>
      </dgm:t>
    </dgm:pt>
    <dgm:pt modelId="{0B752252-A20C-4FAA-AA51-FFD4748E97B6}" type="pres">
      <dgm:prSet presAssocID="{1AA53B9D-D786-4CED-A81E-5C59AAAAF457}" presName="Name56" presStyleLbl="parChTrans1D2" presStyleIdx="0" presStyleCnt="4"/>
      <dgm:spPr/>
      <dgm:t>
        <a:bodyPr/>
        <a:lstStyle/>
        <a:p>
          <a:endParaRPr lang="en-GB"/>
        </a:p>
      </dgm:t>
    </dgm:pt>
    <dgm:pt modelId="{E8BE9C25-2001-4B26-ACA1-453EC516B02A}" type="pres">
      <dgm:prSet presAssocID="{863699BD-4AFA-49D3-8986-FD917DDE4FD1}" presName="text0" presStyleLbl="node1" presStyleIdx="1" presStyleCnt="5" custScaleX="191456" custScaleY="84263" custRadScaleRad="7054" custRadScaleInc="36068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03B6D08-2FD0-46D5-B4E9-A20305FEA9A1}" type="pres">
      <dgm:prSet presAssocID="{F32134FE-6296-4C3D-9FFE-6991EAD33975}" presName="Name56" presStyleLbl="parChTrans1D2" presStyleIdx="1" presStyleCnt="4"/>
      <dgm:spPr/>
      <dgm:t>
        <a:bodyPr/>
        <a:lstStyle/>
        <a:p>
          <a:endParaRPr lang="en-GB"/>
        </a:p>
      </dgm:t>
    </dgm:pt>
    <dgm:pt modelId="{9083118F-A07C-4070-AA45-0CD81CA38E4A}" type="pres">
      <dgm:prSet presAssocID="{DDA4CDC3-484B-4CDE-8661-7F77E6A1792E}" presName="text0" presStyleLbl="node1" presStyleIdx="2" presStyleCnt="5" custScaleX="260191" custScaleY="88599" custRadScaleRad="122375" custRadScaleInc="34133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8E9474A-745A-43C6-BC9D-CEEABBE96B8A}" type="pres">
      <dgm:prSet presAssocID="{2211AB53-950B-4517-B08B-15D1E6CBA3CE}" presName="Name56" presStyleLbl="parChTrans1D2" presStyleIdx="2" presStyleCnt="4"/>
      <dgm:spPr/>
      <dgm:t>
        <a:bodyPr/>
        <a:lstStyle/>
        <a:p>
          <a:endParaRPr lang="en-GB"/>
        </a:p>
      </dgm:t>
    </dgm:pt>
    <dgm:pt modelId="{7AE63958-CA1F-492C-8945-4E8FC7B75CFF}" type="pres">
      <dgm:prSet presAssocID="{A72B4868-A724-45F8-A03B-3932766A57BF}" presName="text0" presStyleLbl="node1" presStyleIdx="3" presStyleCnt="5" custScaleX="174199" custScaleY="75515" custRadScaleRad="154574" custRadScaleInc="26727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304032E-2FC3-483A-81B8-47DC8BC44F17}" type="pres">
      <dgm:prSet presAssocID="{52D0C32A-EFBC-4BA1-8CB4-D3889BFD0529}" presName="Name56" presStyleLbl="parChTrans1D2" presStyleIdx="3" presStyleCnt="4"/>
      <dgm:spPr/>
      <dgm:t>
        <a:bodyPr/>
        <a:lstStyle/>
        <a:p>
          <a:endParaRPr lang="en-GB"/>
        </a:p>
      </dgm:t>
    </dgm:pt>
    <dgm:pt modelId="{B8D32683-CCC7-472B-91E5-3AACA5C02DCE}" type="pres">
      <dgm:prSet presAssocID="{7B24CC6F-7A57-4A93-BAB2-8AEECC94742D}" presName="text0" presStyleLbl="node1" presStyleIdx="4" presStyleCnt="5" custScaleX="171045" custScaleY="92878" custRadScaleRad="131934" custRadScaleInc="1742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19CDB47-F42E-6A49-A0B5-EF181CEB4E97}" type="presOf" srcId="{7B24CC6F-7A57-4A93-BAB2-8AEECC94742D}" destId="{B8D32683-CCC7-472B-91E5-3AACA5C02DCE}" srcOrd="0" destOrd="0" presId="urn:microsoft.com/office/officeart/2008/layout/RadialCluster"/>
    <dgm:cxn modelId="{4580E97D-A613-F247-A09D-383AEB885A30}" type="presOf" srcId="{52D0C32A-EFBC-4BA1-8CB4-D3889BFD0529}" destId="{B304032E-2FC3-483A-81B8-47DC8BC44F17}" srcOrd="0" destOrd="0" presId="urn:microsoft.com/office/officeart/2008/layout/RadialCluster"/>
    <dgm:cxn modelId="{DACC2CA5-008B-1F41-9380-4624B7F30CC4}" type="presOf" srcId="{5D6CA1AA-617E-40B5-A08B-22E750E8899F}" destId="{D456DADB-7FBC-4508-A7AD-639343FFEE7C}" srcOrd="0" destOrd="0" presId="urn:microsoft.com/office/officeart/2008/layout/RadialCluster"/>
    <dgm:cxn modelId="{40B1F9BB-F9E9-F84E-B667-ECA629A1E5CE}" type="presOf" srcId="{2211AB53-950B-4517-B08B-15D1E6CBA3CE}" destId="{A8E9474A-745A-43C6-BC9D-CEEABBE96B8A}" srcOrd="0" destOrd="0" presId="urn:microsoft.com/office/officeart/2008/layout/RadialCluster"/>
    <dgm:cxn modelId="{88EC6D20-7981-A341-A947-CA77BDE836EC}" type="presOf" srcId="{1AA53B9D-D786-4CED-A81E-5C59AAAAF457}" destId="{0B752252-A20C-4FAA-AA51-FFD4748E97B6}" srcOrd="0" destOrd="0" presId="urn:microsoft.com/office/officeart/2008/layout/RadialCluster"/>
    <dgm:cxn modelId="{1B8D0DFF-C212-49DE-B940-C619C34A760D}" srcId="{5D6CA1AA-617E-40B5-A08B-22E750E8899F}" destId="{863699BD-4AFA-49D3-8986-FD917DDE4FD1}" srcOrd="0" destOrd="0" parTransId="{1AA53B9D-D786-4CED-A81E-5C59AAAAF457}" sibTransId="{91876AFA-DBA2-4E7D-9A2C-830625D582CA}"/>
    <dgm:cxn modelId="{5FBC0803-FEF3-C84C-9418-70CEC178F88F}" type="presOf" srcId="{863699BD-4AFA-49D3-8986-FD917DDE4FD1}" destId="{E8BE9C25-2001-4B26-ACA1-453EC516B02A}" srcOrd="0" destOrd="0" presId="urn:microsoft.com/office/officeart/2008/layout/RadialCluster"/>
    <dgm:cxn modelId="{FC591C94-8EA6-A148-86FA-D81D0790D631}" type="presOf" srcId="{A72B4868-A724-45F8-A03B-3932766A57BF}" destId="{7AE63958-CA1F-492C-8945-4E8FC7B75CFF}" srcOrd="0" destOrd="0" presId="urn:microsoft.com/office/officeart/2008/layout/RadialCluster"/>
    <dgm:cxn modelId="{325D29B1-444D-A14D-8B31-E061D215738E}" type="presOf" srcId="{F32134FE-6296-4C3D-9FFE-6991EAD33975}" destId="{703B6D08-2FD0-46D5-B4E9-A20305FEA9A1}" srcOrd="0" destOrd="0" presId="urn:microsoft.com/office/officeart/2008/layout/RadialCluster"/>
    <dgm:cxn modelId="{0A847CD5-A9BD-433C-8EA0-CB5ACBEB0B0D}" srcId="{5D6CA1AA-617E-40B5-A08B-22E750E8899F}" destId="{A72B4868-A724-45F8-A03B-3932766A57BF}" srcOrd="2" destOrd="0" parTransId="{2211AB53-950B-4517-B08B-15D1E6CBA3CE}" sibTransId="{8ABED9AC-6AD4-4D16-82A2-DF33B045D3E9}"/>
    <dgm:cxn modelId="{0A9D888B-4A36-7A45-B4DA-D35C7E1CD231}" type="presOf" srcId="{DDA4CDC3-484B-4CDE-8661-7F77E6A1792E}" destId="{9083118F-A07C-4070-AA45-0CD81CA38E4A}" srcOrd="0" destOrd="0" presId="urn:microsoft.com/office/officeart/2008/layout/RadialCluster"/>
    <dgm:cxn modelId="{6E515039-F86D-4AAB-9980-E4DD668BA07B}" srcId="{5D6CA1AA-617E-40B5-A08B-22E750E8899F}" destId="{DDA4CDC3-484B-4CDE-8661-7F77E6A1792E}" srcOrd="1" destOrd="0" parTransId="{F32134FE-6296-4C3D-9FFE-6991EAD33975}" sibTransId="{E441F60B-FF54-45E0-9F6C-0AB4317D8E72}"/>
    <dgm:cxn modelId="{7CC62EEC-1A78-C64E-A7FA-35FC1C0AB246}" type="presOf" srcId="{A841848A-E190-4D03-B534-9A04EDC31289}" destId="{FEF68415-7744-49AA-8E42-BC3A7F88EEAB}" srcOrd="0" destOrd="0" presId="urn:microsoft.com/office/officeart/2008/layout/RadialCluster"/>
    <dgm:cxn modelId="{27CC98B1-204F-44BF-A3D5-83D77F149B03}" srcId="{5D6CA1AA-617E-40B5-A08B-22E750E8899F}" destId="{7B24CC6F-7A57-4A93-BAB2-8AEECC94742D}" srcOrd="3" destOrd="0" parTransId="{52D0C32A-EFBC-4BA1-8CB4-D3889BFD0529}" sibTransId="{83E8648A-891E-41DF-84F5-FCEAEE371E99}"/>
    <dgm:cxn modelId="{70740F41-C74B-4D4F-BCBB-F79FCCCE668D}" srcId="{A841848A-E190-4D03-B534-9A04EDC31289}" destId="{5D6CA1AA-617E-40B5-A08B-22E750E8899F}" srcOrd="0" destOrd="0" parTransId="{BD39D9B2-1A15-48CC-B82A-D8FB343278FE}" sibTransId="{36F53EB6-DC5A-4017-ADE8-719D60C1FC18}"/>
    <dgm:cxn modelId="{1E81AEC3-FCE8-4CD6-8B97-C08AAB91967F}" srcId="{A841848A-E190-4D03-B534-9A04EDC31289}" destId="{8F7C5EC9-F24D-44F2-8D2B-77F6190D35D6}" srcOrd="1" destOrd="0" parTransId="{5F53CEE3-8EB3-4BC9-9644-1DC97C687A81}" sibTransId="{5B91E796-78CE-4B77-8675-3C58C948D52F}"/>
    <dgm:cxn modelId="{84E47220-352F-6341-9E4B-E6ABC52E95C2}" type="presParOf" srcId="{FEF68415-7744-49AA-8E42-BC3A7F88EEAB}" destId="{DC0E85AF-DC23-4269-B501-CCCD8DB848C1}" srcOrd="0" destOrd="0" presId="urn:microsoft.com/office/officeart/2008/layout/RadialCluster"/>
    <dgm:cxn modelId="{15FD1C7B-1A03-4545-8075-6ED60A02DBB6}" type="presParOf" srcId="{DC0E85AF-DC23-4269-B501-CCCD8DB848C1}" destId="{D456DADB-7FBC-4508-A7AD-639343FFEE7C}" srcOrd="0" destOrd="0" presId="urn:microsoft.com/office/officeart/2008/layout/RadialCluster"/>
    <dgm:cxn modelId="{F017FE57-FF52-F443-BECA-B35C6016ED60}" type="presParOf" srcId="{DC0E85AF-DC23-4269-B501-CCCD8DB848C1}" destId="{0B752252-A20C-4FAA-AA51-FFD4748E97B6}" srcOrd="1" destOrd="0" presId="urn:microsoft.com/office/officeart/2008/layout/RadialCluster"/>
    <dgm:cxn modelId="{935C2CB9-8BE1-464D-9517-62C9D347DC24}" type="presParOf" srcId="{DC0E85AF-DC23-4269-B501-CCCD8DB848C1}" destId="{E8BE9C25-2001-4B26-ACA1-453EC516B02A}" srcOrd="2" destOrd="0" presId="urn:microsoft.com/office/officeart/2008/layout/RadialCluster"/>
    <dgm:cxn modelId="{6C1A19D6-EA0D-CC48-B9A9-E6DF62391F23}" type="presParOf" srcId="{DC0E85AF-DC23-4269-B501-CCCD8DB848C1}" destId="{703B6D08-2FD0-46D5-B4E9-A20305FEA9A1}" srcOrd="3" destOrd="0" presId="urn:microsoft.com/office/officeart/2008/layout/RadialCluster"/>
    <dgm:cxn modelId="{1ECE2AAF-EE72-9943-8C48-B352F2660360}" type="presParOf" srcId="{DC0E85AF-DC23-4269-B501-CCCD8DB848C1}" destId="{9083118F-A07C-4070-AA45-0CD81CA38E4A}" srcOrd="4" destOrd="0" presId="urn:microsoft.com/office/officeart/2008/layout/RadialCluster"/>
    <dgm:cxn modelId="{F5D22E49-0124-4147-AD5B-858F7DCEBA4E}" type="presParOf" srcId="{DC0E85AF-DC23-4269-B501-CCCD8DB848C1}" destId="{A8E9474A-745A-43C6-BC9D-CEEABBE96B8A}" srcOrd="5" destOrd="0" presId="urn:microsoft.com/office/officeart/2008/layout/RadialCluster"/>
    <dgm:cxn modelId="{2942BAF1-C7C7-A745-B9BA-D34355122873}" type="presParOf" srcId="{DC0E85AF-DC23-4269-B501-CCCD8DB848C1}" destId="{7AE63958-CA1F-492C-8945-4E8FC7B75CFF}" srcOrd="6" destOrd="0" presId="urn:microsoft.com/office/officeart/2008/layout/RadialCluster"/>
    <dgm:cxn modelId="{CC5BDED6-9F6D-324D-9E04-86D3B802E6A4}" type="presParOf" srcId="{DC0E85AF-DC23-4269-B501-CCCD8DB848C1}" destId="{B304032E-2FC3-483A-81B8-47DC8BC44F17}" srcOrd="7" destOrd="0" presId="urn:microsoft.com/office/officeart/2008/layout/RadialCluster"/>
    <dgm:cxn modelId="{ECF36312-729F-FF4D-AD86-AD5B11F5EC95}" type="presParOf" srcId="{DC0E85AF-DC23-4269-B501-CCCD8DB848C1}" destId="{B8D32683-CCC7-472B-91E5-3AACA5C02DCE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E25C86-A856-414A-8847-AB2DAA775EFC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F13BA84-3827-4B86-B88F-336A2A3A9F6D}">
      <dgm:prSet phldrT="[Text]"/>
      <dgm:spPr>
        <a:solidFill>
          <a:srgbClr val="3166CF"/>
        </a:solidFill>
      </dgm:spPr>
      <dgm:t>
        <a:bodyPr/>
        <a:lstStyle/>
        <a:p>
          <a:r>
            <a:rPr lang="en-GB" dirty="0" smtClean="0"/>
            <a:t>Workshops</a:t>
          </a:r>
          <a:endParaRPr lang="en-GB" dirty="0"/>
        </a:p>
      </dgm:t>
    </dgm:pt>
    <dgm:pt modelId="{8C10CE2F-937E-4CD3-9A24-91373EE25691}" type="parTrans" cxnId="{D1DDA8FF-B790-412E-A85A-968498C2FC36}">
      <dgm:prSet/>
      <dgm:spPr/>
      <dgm:t>
        <a:bodyPr/>
        <a:lstStyle/>
        <a:p>
          <a:endParaRPr lang="en-GB"/>
        </a:p>
      </dgm:t>
    </dgm:pt>
    <dgm:pt modelId="{883525B2-6AAD-43DF-ABBC-B635EA5C5307}" type="sibTrans" cxnId="{D1DDA8FF-B790-412E-A85A-968498C2FC36}">
      <dgm:prSet/>
      <dgm:spPr/>
      <dgm:t>
        <a:bodyPr/>
        <a:lstStyle/>
        <a:p>
          <a:endParaRPr lang="en-GB"/>
        </a:p>
      </dgm:t>
    </dgm:pt>
    <dgm:pt modelId="{262E0BAD-A67A-4013-B22D-D88C8BA6C942}">
      <dgm:prSet phldrT="[Text]"/>
      <dgm:spPr>
        <a:solidFill>
          <a:srgbClr val="3166CF"/>
        </a:solidFill>
      </dgm:spPr>
      <dgm:t>
        <a:bodyPr/>
        <a:lstStyle/>
        <a:p>
          <a:r>
            <a:rPr lang="en-GB" dirty="0" smtClean="0"/>
            <a:t>Webinars</a:t>
          </a:r>
          <a:endParaRPr lang="en-GB" dirty="0"/>
        </a:p>
      </dgm:t>
    </dgm:pt>
    <dgm:pt modelId="{3BC63E7B-CCE9-4408-9D15-79B968EAB2A6}" type="parTrans" cxnId="{22BD050E-222F-45B0-8406-B741C38E60F1}">
      <dgm:prSet/>
      <dgm:spPr/>
      <dgm:t>
        <a:bodyPr/>
        <a:lstStyle/>
        <a:p>
          <a:endParaRPr lang="en-GB"/>
        </a:p>
      </dgm:t>
    </dgm:pt>
    <dgm:pt modelId="{763D9ED9-D0B8-4B8A-8F18-5AD85998177A}" type="sibTrans" cxnId="{22BD050E-222F-45B0-8406-B741C38E60F1}">
      <dgm:prSet/>
      <dgm:spPr/>
      <dgm:t>
        <a:bodyPr/>
        <a:lstStyle/>
        <a:p>
          <a:endParaRPr lang="en-GB"/>
        </a:p>
      </dgm:t>
    </dgm:pt>
    <dgm:pt modelId="{C3DFDEBD-6735-42AF-9295-7F7818D0A2ED}">
      <dgm:prSet phldrT="[Text]"/>
      <dgm:spPr>
        <a:solidFill>
          <a:srgbClr val="3166CF"/>
        </a:solidFill>
      </dgm:spPr>
      <dgm:t>
        <a:bodyPr/>
        <a:lstStyle/>
        <a:p>
          <a:r>
            <a:rPr lang="en-GB" dirty="0" smtClean="0"/>
            <a:t>Summer schools</a:t>
          </a:r>
          <a:endParaRPr lang="en-GB" dirty="0"/>
        </a:p>
      </dgm:t>
    </dgm:pt>
    <dgm:pt modelId="{4FD8D69A-078B-46F9-89DD-DF90B372A657}" type="parTrans" cxnId="{2F99CB03-9742-44BD-9EDB-7709F58C5596}">
      <dgm:prSet/>
      <dgm:spPr/>
      <dgm:t>
        <a:bodyPr/>
        <a:lstStyle/>
        <a:p>
          <a:endParaRPr lang="en-GB"/>
        </a:p>
      </dgm:t>
    </dgm:pt>
    <dgm:pt modelId="{BA8DEE19-93DE-4713-81CF-6C2B359FA1C7}" type="sibTrans" cxnId="{2F99CB03-9742-44BD-9EDB-7709F58C5596}">
      <dgm:prSet/>
      <dgm:spPr/>
      <dgm:t>
        <a:bodyPr/>
        <a:lstStyle/>
        <a:p>
          <a:endParaRPr lang="en-GB"/>
        </a:p>
      </dgm:t>
    </dgm:pt>
    <dgm:pt modelId="{54C597C2-D784-4646-ADFB-A858C08B9953}">
      <dgm:prSet phldrT="[Text]"/>
      <dgm:spPr>
        <a:solidFill>
          <a:srgbClr val="3166CF"/>
        </a:solidFill>
      </dgm:spPr>
      <dgm:t>
        <a:bodyPr/>
        <a:lstStyle/>
        <a:p>
          <a:r>
            <a:rPr lang="en-GB" dirty="0" smtClean="0"/>
            <a:t>Study visits</a:t>
          </a:r>
          <a:endParaRPr lang="en-GB" dirty="0"/>
        </a:p>
      </dgm:t>
    </dgm:pt>
    <dgm:pt modelId="{F277F8A5-7A88-4836-B9F3-0ABB00A187C9}" type="parTrans" cxnId="{C654BCE8-099C-460C-AF17-74593F7CC336}">
      <dgm:prSet/>
      <dgm:spPr/>
      <dgm:t>
        <a:bodyPr/>
        <a:lstStyle/>
        <a:p>
          <a:endParaRPr lang="en-GB"/>
        </a:p>
      </dgm:t>
    </dgm:pt>
    <dgm:pt modelId="{12312FED-0B98-43F3-86CC-93D33CBDE9A4}" type="sibTrans" cxnId="{C654BCE8-099C-460C-AF17-74593F7CC336}">
      <dgm:prSet/>
      <dgm:spPr/>
      <dgm:t>
        <a:bodyPr/>
        <a:lstStyle/>
        <a:p>
          <a:endParaRPr lang="en-GB"/>
        </a:p>
      </dgm:t>
    </dgm:pt>
    <dgm:pt modelId="{F249F8EC-88D6-4DB7-AF31-5864172D4548}">
      <dgm:prSet phldrT="[Text]"/>
      <dgm:spPr>
        <a:solidFill>
          <a:srgbClr val="3166CF"/>
        </a:solidFill>
      </dgm:spPr>
      <dgm:t>
        <a:bodyPr/>
        <a:lstStyle/>
        <a:p>
          <a:r>
            <a:rPr lang="en-GB" dirty="0" smtClean="0"/>
            <a:t>Internships</a:t>
          </a:r>
          <a:endParaRPr lang="en-GB" dirty="0"/>
        </a:p>
      </dgm:t>
    </dgm:pt>
    <dgm:pt modelId="{3946D260-495F-44CD-B22F-CB2617E6B8F5}" type="parTrans" cxnId="{63073E67-70E3-43B9-A56C-CEA66E2333CE}">
      <dgm:prSet/>
      <dgm:spPr/>
      <dgm:t>
        <a:bodyPr/>
        <a:lstStyle/>
        <a:p>
          <a:endParaRPr lang="en-GB"/>
        </a:p>
      </dgm:t>
    </dgm:pt>
    <dgm:pt modelId="{8A201AF5-A0BC-4EBB-A71A-C629596A8FA5}" type="sibTrans" cxnId="{63073E67-70E3-43B9-A56C-CEA66E2333CE}">
      <dgm:prSet/>
      <dgm:spPr/>
      <dgm:t>
        <a:bodyPr/>
        <a:lstStyle/>
        <a:p>
          <a:endParaRPr lang="en-GB"/>
        </a:p>
      </dgm:t>
    </dgm:pt>
    <dgm:pt modelId="{C958A670-1717-4AFD-9A3E-C6812F2ECE14}" type="pres">
      <dgm:prSet presAssocID="{C9E25C86-A856-414A-8847-AB2DAA775EF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GB"/>
        </a:p>
      </dgm:t>
    </dgm:pt>
    <dgm:pt modelId="{4AD45A56-6678-4AE6-906A-30812628FF64}" type="pres">
      <dgm:prSet presAssocID="{C9E25C86-A856-414A-8847-AB2DAA775EFC}" presName="Name1" presStyleCnt="0"/>
      <dgm:spPr/>
    </dgm:pt>
    <dgm:pt modelId="{09E0BDE1-F6E7-4579-A1F4-E0F2DEB20237}" type="pres">
      <dgm:prSet presAssocID="{C9E25C86-A856-414A-8847-AB2DAA775EFC}" presName="cycle" presStyleCnt="0"/>
      <dgm:spPr/>
    </dgm:pt>
    <dgm:pt modelId="{F0BDAE58-83B1-4488-835F-1E2133363C83}" type="pres">
      <dgm:prSet presAssocID="{C9E25C86-A856-414A-8847-AB2DAA775EFC}" presName="srcNode" presStyleLbl="node1" presStyleIdx="0" presStyleCnt="5"/>
      <dgm:spPr/>
    </dgm:pt>
    <dgm:pt modelId="{882C0CAE-0569-49DA-A728-033D6C39BC9A}" type="pres">
      <dgm:prSet presAssocID="{C9E25C86-A856-414A-8847-AB2DAA775EFC}" presName="conn" presStyleLbl="parChTrans1D2" presStyleIdx="0" presStyleCnt="1"/>
      <dgm:spPr/>
      <dgm:t>
        <a:bodyPr/>
        <a:lstStyle/>
        <a:p>
          <a:endParaRPr lang="en-GB"/>
        </a:p>
      </dgm:t>
    </dgm:pt>
    <dgm:pt modelId="{00373117-3C29-4DE2-8AE2-816457698B9E}" type="pres">
      <dgm:prSet presAssocID="{C9E25C86-A856-414A-8847-AB2DAA775EFC}" presName="extraNode" presStyleLbl="node1" presStyleIdx="0" presStyleCnt="5"/>
      <dgm:spPr/>
    </dgm:pt>
    <dgm:pt modelId="{068B08BB-5F00-4692-ACDC-0953A02FB6DD}" type="pres">
      <dgm:prSet presAssocID="{C9E25C86-A856-414A-8847-AB2DAA775EFC}" presName="dstNode" presStyleLbl="node1" presStyleIdx="0" presStyleCnt="5"/>
      <dgm:spPr/>
    </dgm:pt>
    <dgm:pt modelId="{B1309D2F-23C3-43D6-9AA5-49225C81414A}" type="pres">
      <dgm:prSet presAssocID="{5F13BA84-3827-4B86-B88F-336A2A3A9F6D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2DD2544-D786-4632-83A3-DF55C975F606}" type="pres">
      <dgm:prSet presAssocID="{5F13BA84-3827-4B86-B88F-336A2A3A9F6D}" presName="accent_1" presStyleCnt="0"/>
      <dgm:spPr/>
    </dgm:pt>
    <dgm:pt modelId="{3F4588AB-B688-4853-86B1-9CFF409A6EE5}" type="pres">
      <dgm:prSet presAssocID="{5F13BA84-3827-4B86-B88F-336A2A3A9F6D}" presName="accentRepeatNode" presStyleLbl="solidFgAcc1" presStyleIdx="0" presStyleCnt="5"/>
      <dgm:spPr>
        <a:ln>
          <a:solidFill>
            <a:srgbClr val="2D5EC1"/>
          </a:solidFill>
        </a:ln>
      </dgm:spPr>
    </dgm:pt>
    <dgm:pt modelId="{72C7F7DC-5D86-44BC-B81A-9FB4A154020E}" type="pres">
      <dgm:prSet presAssocID="{262E0BAD-A67A-4013-B22D-D88C8BA6C942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1F7960C-1C48-47F5-AAD0-697D87FC8149}" type="pres">
      <dgm:prSet presAssocID="{262E0BAD-A67A-4013-B22D-D88C8BA6C942}" presName="accent_2" presStyleCnt="0"/>
      <dgm:spPr/>
    </dgm:pt>
    <dgm:pt modelId="{C45D290F-CD55-4D7B-BAAD-B1943CE74412}" type="pres">
      <dgm:prSet presAssocID="{262E0BAD-A67A-4013-B22D-D88C8BA6C942}" presName="accentRepeatNode" presStyleLbl="solidFgAcc1" presStyleIdx="1" presStyleCnt="5"/>
      <dgm:spPr>
        <a:ln>
          <a:solidFill>
            <a:srgbClr val="2D5EC1"/>
          </a:solidFill>
        </a:ln>
      </dgm:spPr>
    </dgm:pt>
    <dgm:pt modelId="{F8294E20-60C5-413B-8353-7AFC81C6A58B}" type="pres">
      <dgm:prSet presAssocID="{C3DFDEBD-6735-42AF-9295-7F7818D0A2ED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7DB79FE-B8B4-4386-B160-65B2960533F0}" type="pres">
      <dgm:prSet presAssocID="{C3DFDEBD-6735-42AF-9295-7F7818D0A2ED}" presName="accent_3" presStyleCnt="0"/>
      <dgm:spPr/>
    </dgm:pt>
    <dgm:pt modelId="{68051E61-BE6E-4F74-BF07-4815B5920AD8}" type="pres">
      <dgm:prSet presAssocID="{C3DFDEBD-6735-42AF-9295-7F7818D0A2ED}" presName="accentRepeatNode" presStyleLbl="solidFgAcc1" presStyleIdx="2" presStyleCnt="5"/>
      <dgm:spPr>
        <a:ln>
          <a:solidFill>
            <a:srgbClr val="2D5EC1"/>
          </a:solidFill>
        </a:ln>
      </dgm:spPr>
    </dgm:pt>
    <dgm:pt modelId="{D0746BBE-FD0F-4610-B03E-08BFEA154283}" type="pres">
      <dgm:prSet presAssocID="{54C597C2-D784-4646-ADFB-A858C08B9953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C3E9490-3781-4B20-8EB6-EAE97FACBE17}" type="pres">
      <dgm:prSet presAssocID="{54C597C2-D784-4646-ADFB-A858C08B9953}" presName="accent_4" presStyleCnt="0"/>
      <dgm:spPr/>
    </dgm:pt>
    <dgm:pt modelId="{D463E935-FC2A-497C-9398-5D4C48EF1C1D}" type="pres">
      <dgm:prSet presAssocID="{54C597C2-D784-4646-ADFB-A858C08B9953}" presName="accentRepeatNode" presStyleLbl="solidFgAcc1" presStyleIdx="3" presStyleCnt="5"/>
      <dgm:spPr>
        <a:ln>
          <a:solidFill>
            <a:srgbClr val="2D5EC1"/>
          </a:solidFill>
        </a:ln>
      </dgm:spPr>
    </dgm:pt>
    <dgm:pt modelId="{B115A7DA-89C6-4023-84A1-029DA0DBD782}" type="pres">
      <dgm:prSet presAssocID="{F249F8EC-88D6-4DB7-AF31-5864172D4548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3E0C1CA-44D0-44DC-B3E1-A4D12D5D3D41}" type="pres">
      <dgm:prSet presAssocID="{F249F8EC-88D6-4DB7-AF31-5864172D4548}" presName="accent_5" presStyleCnt="0"/>
      <dgm:spPr/>
    </dgm:pt>
    <dgm:pt modelId="{B2BF3311-00C5-480C-85F8-61F1820640FC}" type="pres">
      <dgm:prSet presAssocID="{F249F8EC-88D6-4DB7-AF31-5864172D4548}" presName="accentRepeatNode" presStyleLbl="solidFgAcc1" presStyleIdx="4" presStyleCnt="5"/>
      <dgm:spPr>
        <a:ln>
          <a:solidFill>
            <a:srgbClr val="2D5EC1"/>
          </a:solidFill>
        </a:ln>
      </dgm:spPr>
    </dgm:pt>
  </dgm:ptLst>
  <dgm:cxnLst>
    <dgm:cxn modelId="{C2AE6B29-EA06-D549-A70E-83EBE65EE33E}" type="presOf" srcId="{5F13BA84-3827-4B86-B88F-336A2A3A9F6D}" destId="{B1309D2F-23C3-43D6-9AA5-49225C81414A}" srcOrd="0" destOrd="0" presId="urn:microsoft.com/office/officeart/2008/layout/VerticalCurvedList"/>
    <dgm:cxn modelId="{2F99CB03-9742-44BD-9EDB-7709F58C5596}" srcId="{C9E25C86-A856-414A-8847-AB2DAA775EFC}" destId="{C3DFDEBD-6735-42AF-9295-7F7818D0A2ED}" srcOrd="2" destOrd="0" parTransId="{4FD8D69A-078B-46F9-89DD-DF90B372A657}" sibTransId="{BA8DEE19-93DE-4713-81CF-6C2B359FA1C7}"/>
    <dgm:cxn modelId="{B7AF7364-6C77-904E-88C9-8448EE55080D}" type="presOf" srcId="{F249F8EC-88D6-4DB7-AF31-5864172D4548}" destId="{B115A7DA-89C6-4023-84A1-029DA0DBD782}" srcOrd="0" destOrd="0" presId="urn:microsoft.com/office/officeart/2008/layout/VerticalCurvedList"/>
    <dgm:cxn modelId="{22BD050E-222F-45B0-8406-B741C38E60F1}" srcId="{C9E25C86-A856-414A-8847-AB2DAA775EFC}" destId="{262E0BAD-A67A-4013-B22D-D88C8BA6C942}" srcOrd="1" destOrd="0" parTransId="{3BC63E7B-CCE9-4408-9D15-79B968EAB2A6}" sibTransId="{763D9ED9-D0B8-4B8A-8F18-5AD85998177A}"/>
    <dgm:cxn modelId="{B93F9936-92BC-B441-9C06-191574B67E1E}" type="presOf" srcId="{C3DFDEBD-6735-42AF-9295-7F7818D0A2ED}" destId="{F8294E20-60C5-413B-8353-7AFC81C6A58B}" srcOrd="0" destOrd="0" presId="urn:microsoft.com/office/officeart/2008/layout/VerticalCurvedList"/>
    <dgm:cxn modelId="{C654BCE8-099C-460C-AF17-74593F7CC336}" srcId="{C9E25C86-A856-414A-8847-AB2DAA775EFC}" destId="{54C597C2-D784-4646-ADFB-A858C08B9953}" srcOrd="3" destOrd="0" parTransId="{F277F8A5-7A88-4836-B9F3-0ABB00A187C9}" sibTransId="{12312FED-0B98-43F3-86CC-93D33CBDE9A4}"/>
    <dgm:cxn modelId="{CF4418AB-70BA-3A43-A8B8-5FDA6BB374CF}" type="presOf" srcId="{262E0BAD-A67A-4013-B22D-D88C8BA6C942}" destId="{72C7F7DC-5D86-44BC-B81A-9FB4A154020E}" srcOrd="0" destOrd="0" presId="urn:microsoft.com/office/officeart/2008/layout/VerticalCurvedList"/>
    <dgm:cxn modelId="{63073E67-70E3-43B9-A56C-CEA66E2333CE}" srcId="{C9E25C86-A856-414A-8847-AB2DAA775EFC}" destId="{F249F8EC-88D6-4DB7-AF31-5864172D4548}" srcOrd="4" destOrd="0" parTransId="{3946D260-495F-44CD-B22F-CB2617E6B8F5}" sibTransId="{8A201AF5-A0BC-4EBB-A71A-C629596A8FA5}"/>
    <dgm:cxn modelId="{C97E0114-AA3F-D34D-B664-6DED4E11D509}" type="presOf" srcId="{C9E25C86-A856-414A-8847-AB2DAA775EFC}" destId="{C958A670-1717-4AFD-9A3E-C6812F2ECE14}" srcOrd="0" destOrd="0" presId="urn:microsoft.com/office/officeart/2008/layout/VerticalCurvedList"/>
    <dgm:cxn modelId="{9A398691-947E-2246-951F-BDBF3490754F}" type="presOf" srcId="{54C597C2-D784-4646-ADFB-A858C08B9953}" destId="{D0746BBE-FD0F-4610-B03E-08BFEA154283}" srcOrd="0" destOrd="0" presId="urn:microsoft.com/office/officeart/2008/layout/VerticalCurvedList"/>
    <dgm:cxn modelId="{D1DDA8FF-B790-412E-A85A-968498C2FC36}" srcId="{C9E25C86-A856-414A-8847-AB2DAA775EFC}" destId="{5F13BA84-3827-4B86-B88F-336A2A3A9F6D}" srcOrd="0" destOrd="0" parTransId="{8C10CE2F-937E-4CD3-9A24-91373EE25691}" sibTransId="{883525B2-6AAD-43DF-ABBC-B635EA5C5307}"/>
    <dgm:cxn modelId="{65D056BD-DF0D-A34D-8ABD-7D84465A3D96}" type="presOf" srcId="{883525B2-6AAD-43DF-ABBC-B635EA5C5307}" destId="{882C0CAE-0569-49DA-A728-033D6C39BC9A}" srcOrd="0" destOrd="0" presId="urn:microsoft.com/office/officeart/2008/layout/VerticalCurvedList"/>
    <dgm:cxn modelId="{5E73430B-56A1-2E44-BDDF-EF797E8282EC}" type="presParOf" srcId="{C958A670-1717-4AFD-9A3E-C6812F2ECE14}" destId="{4AD45A56-6678-4AE6-906A-30812628FF64}" srcOrd="0" destOrd="0" presId="urn:microsoft.com/office/officeart/2008/layout/VerticalCurvedList"/>
    <dgm:cxn modelId="{E8AF634B-5D0B-8F4E-8440-ACEB3F85913A}" type="presParOf" srcId="{4AD45A56-6678-4AE6-906A-30812628FF64}" destId="{09E0BDE1-F6E7-4579-A1F4-E0F2DEB20237}" srcOrd="0" destOrd="0" presId="urn:microsoft.com/office/officeart/2008/layout/VerticalCurvedList"/>
    <dgm:cxn modelId="{4AE4369E-BC97-0C46-A16C-ED9D3F857B76}" type="presParOf" srcId="{09E0BDE1-F6E7-4579-A1F4-E0F2DEB20237}" destId="{F0BDAE58-83B1-4488-835F-1E2133363C83}" srcOrd="0" destOrd="0" presId="urn:microsoft.com/office/officeart/2008/layout/VerticalCurvedList"/>
    <dgm:cxn modelId="{C7136283-C173-744B-8205-AE1B01FF122E}" type="presParOf" srcId="{09E0BDE1-F6E7-4579-A1F4-E0F2DEB20237}" destId="{882C0CAE-0569-49DA-A728-033D6C39BC9A}" srcOrd="1" destOrd="0" presId="urn:microsoft.com/office/officeart/2008/layout/VerticalCurvedList"/>
    <dgm:cxn modelId="{F11D3785-0DDF-764C-BA41-3BAF48CA8B9A}" type="presParOf" srcId="{09E0BDE1-F6E7-4579-A1F4-E0F2DEB20237}" destId="{00373117-3C29-4DE2-8AE2-816457698B9E}" srcOrd="2" destOrd="0" presId="urn:microsoft.com/office/officeart/2008/layout/VerticalCurvedList"/>
    <dgm:cxn modelId="{F8774294-8A64-5C42-9AD4-7A21F30B3710}" type="presParOf" srcId="{09E0BDE1-F6E7-4579-A1F4-E0F2DEB20237}" destId="{068B08BB-5F00-4692-ACDC-0953A02FB6DD}" srcOrd="3" destOrd="0" presId="urn:microsoft.com/office/officeart/2008/layout/VerticalCurvedList"/>
    <dgm:cxn modelId="{EE7AE50B-AA31-564F-94E0-FA0ED6FD3909}" type="presParOf" srcId="{4AD45A56-6678-4AE6-906A-30812628FF64}" destId="{B1309D2F-23C3-43D6-9AA5-49225C81414A}" srcOrd="1" destOrd="0" presId="urn:microsoft.com/office/officeart/2008/layout/VerticalCurvedList"/>
    <dgm:cxn modelId="{78410774-A3D9-5E47-8734-0E507E0ED717}" type="presParOf" srcId="{4AD45A56-6678-4AE6-906A-30812628FF64}" destId="{F2DD2544-D786-4632-83A3-DF55C975F606}" srcOrd="2" destOrd="0" presId="urn:microsoft.com/office/officeart/2008/layout/VerticalCurvedList"/>
    <dgm:cxn modelId="{172D6CBB-DC00-4446-A6D8-74ADB19248D8}" type="presParOf" srcId="{F2DD2544-D786-4632-83A3-DF55C975F606}" destId="{3F4588AB-B688-4853-86B1-9CFF409A6EE5}" srcOrd="0" destOrd="0" presId="urn:microsoft.com/office/officeart/2008/layout/VerticalCurvedList"/>
    <dgm:cxn modelId="{43569823-CA11-6E4D-AF3B-D0919A0B2452}" type="presParOf" srcId="{4AD45A56-6678-4AE6-906A-30812628FF64}" destId="{72C7F7DC-5D86-44BC-B81A-9FB4A154020E}" srcOrd="3" destOrd="0" presId="urn:microsoft.com/office/officeart/2008/layout/VerticalCurvedList"/>
    <dgm:cxn modelId="{FA563C5D-D84C-0B4A-95A4-C5C0831F171E}" type="presParOf" srcId="{4AD45A56-6678-4AE6-906A-30812628FF64}" destId="{41F7960C-1C48-47F5-AAD0-697D87FC8149}" srcOrd="4" destOrd="0" presId="urn:microsoft.com/office/officeart/2008/layout/VerticalCurvedList"/>
    <dgm:cxn modelId="{6A469E45-288B-9C4F-B436-70D10D262D90}" type="presParOf" srcId="{41F7960C-1C48-47F5-AAD0-697D87FC8149}" destId="{C45D290F-CD55-4D7B-BAAD-B1943CE74412}" srcOrd="0" destOrd="0" presId="urn:microsoft.com/office/officeart/2008/layout/VerticalCurvedList"/>
    <dgm:cxn modelId="{64382A9D-6680-D046-8312-B0B679693C20}" type="presParOf" srcId="{4AD45A56-6678-4AE6-906A-30812628FF64}" destId="{F8294E20-60C5-413B-8353-7AFC81C6A58B}" srcOrd="5" destOrd="0" presId="urn:microsoft.com/office/officeart/2008/layout/VerticalCurvedList"/>
    <dgm:cxn modelId="{F588ADBB-FD2F-254E-B6C7-5D9DB5E73A2D}" type="presParOf" srcId="{4AD45A56-6678-4AE6-906A-30812628FF64}" destId="{97DB79FE-B8B4-4386-B160-65B2960533F0}" srcOrd="6" destOrd="0" presId="urn:microsoft.com/office/officeart/2008/layout/VerticalCurvedList"/>
    <dgm:cxn modelId="{D310F543-663A-844A-9C1D-962E73606FDB}" type="presParOf" srcId="{97DB79FE-B8B4-4386-B160-65B2960533F0}" destId="{68051E61-BE6E-4F74-BF07-4815B5920AD8}" srcOrd="0" destOrd="0" presId="urn:microsoft.com/office/officeart/2008/layout/VerticalCurvedList"/>
    <dgm:cxn modelId="{0800C816-5A28-984C-8817-D38AC5F9E19D}" type="presParOf" srcId="{4AD45A56-6678-4AE6-906A-30812628FF64}" destId="{D0746BBE-FD0F-4610-B03E-08BFEA154283}" srcOrd="7" destOrd="0" presId="urn:microsoft.com/office/officeart/2008/layout/VerticalCurvedList"/>
    <dgm:cxn modelId="{97EA5638-58DB-6C4F-8B89-818FCE2D3B0B}" type="presParOf" srcId="{4AD45A56-6678-4AE6-906A-30812628FF64}" destId="{CC3E9490-3781-4B20-8EB6-EAE97FACBE17}" srcOrd="8" destOrd="0" presId="urn:microsoft.com/office/officeart/2008/layout/VerticalCurvedList"/>
    <dgm:cxn modelId="{12622107-799D-454F-814A-5990B2CE33C6}" type="presParOf" srcId="{CC3E9490-3781-4B20-8EB6-EAE97FACBE17}" destId="{D463E935-FC2A-497C-9398-5D4C48EF1C1D}" srcOrd="0" destOrd="0" presId="urn:microsoft.com/office/officeart/2008/layout/VerticalCurvedList"/>
    <dgm:cxn modelId="{E8661D98-B858-FC4E-A9E7-25F4A240798A}" type="presParOf" srcId="{4AD45A56-6678-4AE6-906A-30812628FF64}" destId="{B115A7DA-89C6-4023-84A1-029DA0DBD782}" srcOrd="9" destOrd="0" presId="urn:microsoft.com/office/officeart/2008/layout/VerticalCurvedList"/>
    <dgm:cxn modelId="{B14D092D-CFA8-C741-9AA2-F656228208CE}" type="presParOf" srcId="{4AD45A56-6678-4AE6-906A-30812628FF64}" destId="{23E0C1CA-44D0-44DC-B3E1-A4D12D5D3D41}" srcOrd="10" destOrd="0" presId="urn:microsoft.com/office/officeart/2008/layout/VerticalCurvedList"/>
    <dgm:cxn modelId="{83514C0E-563C-B045-997D-13B890274857}" type="presParOf" srcId="{23E0C1CA-44D0-44DC-B3E1-A4D12D5D3D41}" destId="{B2BF3311-00C5-480C-85F8-61F1820640FC}" srcOrd="0" destOrd="0" presId="urn:microsoft.com/office/officeart/2008/layout/VerticalCurvedList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B9EA2F12-62DB-41A8-9291-B413A58F45F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378326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7F2EBEDA-0052-4126-AB99-0F759443276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139762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2EBEDA-0052-4126-AB99-0F7594432763}" type="slidenum">
              <a:rPr lang="en-GB" altLang="en-US" smtClean="0"/>
              <a:pPr/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51317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5CB84F-8EA1-4856-B55F-81AF99C07AC6}" type="slidenum">
              <a:rPr lang="en-GB" altLang="en-US" smtClean="0"/>
              <a:pPr/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39288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Unleashing the power of data through </a:t>
            </a:r>
            <a:r>
              <a:rPr lang="en-GB" dirty="0" smtClean="0"/>
              <a:t>integration</a:t>
            </a:r>
          </a:p>
          <a:p>
            <a:endParaRPr lang="en-GB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i="1" dirty="0">
                <a:latin typeface="Calibri" panose="020F0502020204030204" pitchFamily="34" charset="0"/>
              </a:rPr>
              <a:t>Data-driven policy-making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i="1" dirty="0">
                <a:latin typeface="Calibri" panose="020F0502020204030204" pitchFamily="34" charset="0"/>
              </a:rPr>
              <a:t>Using data to justify interventions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i="1" dirty="0">
                <a:latin typeface="Calibri" panose="020F0502020204030204" pitchFamily="34" charset="0"/>
              </a:rPr>
              <a:t>Micro data linkage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i="1" dirty="0">
                <a:latin typeface="Calibri" panose="020F0502020204030204" pitchFamily="34" charset="0"/>
              </a:rPr>
              <a:t>Micro-simulation </a:t>
            </a:r>
            <a:r>
              <a:rPr lang="en-GB" i="1" dirty="0" smtClean="0">
                <a:latin typeface="Calibri" panose="020F0502020204030204" pitchFamily="34" charset="0"/>
              </a:rPr>
              <a:t>modelling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i="1" dirty="0">
              <a:latin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b="1" i="1" dirty="0">
                <a:latin typeface="Calibri" panose="020F0502020204030204" pitchFamily="34" charset="0"/>
              </a:rPr>
              <a:t>A data pool of European statistics based on a solid data warehouse </a:t>
            </a:r>
            <a:r>
              <a:rPr lang="en-GB" b="1" i="1" dirty="0" smtClean="0">
                <a:latin typeface="Calibri" panose="020F0502020204030204" pitchFamily="34" charset="0"/>
              </a:rPr>
              <a:t>approach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1050" b="1" i="1" dirty="0">
              <a:latin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1050" dirty="0">
                <a:latin typeface="Calibri" panose="020F0502020204030204" pitchFamily="34" charset="0"/>
              </a:rPr>
              <a:t>Moving away from stovepipes to an integrated collection and quality check process leveraging different sources</a:t>
            </a:r>
            <a:endParaRPr lang="en-GB" sz="1050" i="1" dirty="0">
              <a:latin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i="1" dirty="0">
              <a:latin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61A74-DD64-4927-AA0F-3AD6024DD5B3}" type="slidenum">
              <a:rPr lang="en-GB" altLang="en-US" smtClean="0"/>
              <a:pPr/>
              <a:t>11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461202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5CB84F-8EA1-4856-B55F-81AF99C07AC6}" type="slidenum">
              <a:rPr lang="en-GB" altLang="en-US" smtClean="0"/>
              <a:pPr/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54599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3086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altLang="en-US" smtClean="0"/>
              <a:t>Walter J. Radermacher</a:t>
            </a:r>
            <a:endParaRPr lang="en-GB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altLang="en-US" smtClean="0"/>
              <a:t>Eurostat</a:t>
            </a:r>
            <a:endParaRPr lang="en-GB" alt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67A16118-5FEC-447B-8C43-A960DF5C7437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Walter J. Radermacher</a:t>
            </a: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Eurostat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628615-9519-4BD3-8206-63E1430DCDA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15911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Walter J. Radermacher</a:t>
            </a: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Eurostat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9D0FEC-84CA-4B6D-9520-8ACF50D882A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88004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Walter J. Radermacher</a:t>
            </a:r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Eurostat</a:t>
            </a: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680B39-C7C5-4C2C-B20B-B31277FB34F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2626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Walter J. Radermacher</a:t>
            </a:r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Eurostat</a:t>
            </a:r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AFCFBD-78F7-47DF-BAE1-9BB67657855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70032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Walter J. Radermacher</a:t>
            </a:r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Eurostat</a:t>
            </a:r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C570C2-15FE-447E-AE70-6F43F344FB0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42225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Walter J. Radermacher</a:t>
            </a:r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Eurostat</a:t>
            </a:r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677E3-495B-4348-B17F-D21A8849AC7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68153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Walter J. Radermacher</a:t>
            </a:r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Eurostat</a:t>
            </a: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D3F95B-78B1-4583-A9F0-FDC3E3476E0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24702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Walter J. Radermacher</a:t>
            </a:r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Eurostat</a:t>
            </a: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194C1C-26C9-4204-8762-FCEB8C8CAC8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3715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Walter J. Radermacher</a:t>
            </a: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Eurostat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1E8F31-70BA-4E74-8647-25D7A4D2CDE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28852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Walter J. Radermacher</a:t>
            </a: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Eurostat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89F17A-A87E-4703-8A3A-4E1412E87CE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07054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Verdana"/>
            </a:endParaRPr>
          </a:p>
        </p:txBody>
      </p:sp>
      <p:pic>
        <p:nvPicPr>
          <p:cNvPr id="3086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altLang="en-US" smtClean="0">
                <a:solidFill>
                  <a:srgbClr val="FFFFFF"/>
                </a:solidFill>
              </a:rPr>
              <a:t>Walter J. Radermacher</a:t>
            </a:r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altLang="en-US" smtClean="0">
                <a:solidFill>
                  <a:srgbClr val="FFFFFF"/>
                </a:solidFill>
              </a:rPr>
              <a:t>Eurostat</a:t>
            </a:r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34684DA2-BB45-4D1F-A7E4-8FD34084AFDD}" type="slidenum">
              <a:rPr lang="en-GB" altLang="en-US">
                <a:solidFill>
                  <a:srgbClr val="FFFFFF"/>
                </a:solidFill>
              </a:rPr>
              <a:pPr/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5400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>
                <a:solidFill>
                  <a:srgbClr val="000000"/>
                </a:solidFill>
              </a:rPr>
              <a:t>Walter J. Radermacher</a:t>
            </a: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>
                <a:solidFill>
                  <a:srgbClr val="000000"/>
                </a:solidFill>
              </a:rPr>
              <a:t>Eurostat</a:t>
            </a: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C29F2C-7E32-4E5B-9794-FBC19BACCE52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750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>
                <a:solidFill>
                  <a:srgbClr val="000000"/>
                </a:solidFill>
              </a:rPr>
              <a:t>Walter J. Radermacher</a:t>
            </a: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>
                <a:solidFill>
                  <a:srgbClr val="000000"/>
                </a:solidFill>
              </a:rPr>
              <a:t>Eurostat</a:t>
            </a: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B4DF31-F2ED-41F5-B2AB-90D0CB973D02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108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>
                <a:solidFill>
                  <a:srgbClr val="000000"/>
                </a:solidFill>
              </a:rPr>
              <a:t>Walter J. Radermacher</a:t>
            </a: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>
                <a:solidFill>
                  <a:srgbClr val="000000"/>
                </a:solidFill>
              </a:rPr>
              <a:t>Eurostat</a:t>
            </a: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22360D-8028-4FDD-8D4D-771BB58ECDDA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2747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>
                <a:solidFill>
                  <a:srgbClr val="000000"/>
                </a:solidFill>
              </a:rPr>
              <a:t>Walter J. Radermacher</a:t>
            </a: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>
                <a:solidFill>
                  <a:srgbClr val="000000"/>
                </a:solidFill>
              </a:rPr>
              <a:t>Eurostat</a:t>
            </a: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ACE6FF-6423-405C-8C83-E4E929FD4DBD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95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>
                <a:solidFill>
                  <a:srgbClr val="000000"/>
                </a:solidFill>
              </a:rPr>
              <a:t>Walter J. Radermacher</a:t>
            </a: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>
                <a:solidFill>
                  <a:srgbClr val="000000"/>
                </a:solidFill>
              </a:rPr>
              <a:t>Eurostat</a:t>
            </a: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BEB60B-34C2-4DDC-8FA7-A317624A434F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3022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>
                <a:solidFill>
                  <a:srgbClr val="000000"/>
                </a:solidFill>
              </a:rPr>
              <a:t>Walter J. Radermacher</a:t>
            </a: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>
                <a:solidFill>
                  <a:srgbClr val="000000"/>
                </a:solidFill>
              </a:rPr>
              <a:t>Eurostat</a:t>
            </a: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D5A48F-4D92-4B24-823C-6CF0577C67AC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5323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>
                <a:solidFill>
                  <a:srgbClr val="000000"/>
                </a:solidFill>
              </a:rPr>
              <a:t>Walter J. Radermacher</a:t>
            </a: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>
                <a:solidFill>
                  <a:srgbClr val="000000"/>
                </a:solidFill>
              </a:rPr>
              <a:t>Eurostat</a:t>
            </a: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880BCA-0E98-425E-A16E-C2FCB2960A12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1848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>
                <a:solidFill>
                  <a:srgbClr val="000000"/>
                </a:solidFill>
              </a:rPr>
              <a:t>Walter J. Radermacher</a:t>
            </a: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>
                <a:solidFill>
                  <a:srgbClr val="000000"/>
                </a:solidFill>
              </a:rPr>
              <a:t>Eurostat</a:t>
            </a: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75A4B-B9FE-436C-8039-0AFCDA675A00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9027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>
                <a:solidFill>
                  <a:srgbClr val="000000"/>
                </a:solidFill>
              </a:rPr>
              <a:t>Walter J. Radermacher</a:t>
            </a: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>
                <a:solidFill>
                  <a:srgbClr val="000000"/>
                </a:solidFill>
              </a:rPr>
              <a:t>Eurostat</a:t>
            </a: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0D9FB6-F711-4D80-B345-94A4BA751E87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1069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>
                <a:solidFill>
                  <a:srgbClr val="000000"/>
                </a:solidFill>
              </a:rPr>
              <a:t>Walter J. Radermacher</a:t>
            </a: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>
                <a:solidFill>
                  <a:srgbClr val="000000"/>
                </a:solidFill>
              </a:rPr>
              <a:t>Eurostat</a:t>
            </a: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C7D98D-8765-4C14-9995-C1DCD53262A4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222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r>
              <a:rPr lang="en-US" altLang="en-US" smtClean="0"/>
              <a:t>Walter J. Radermacher</a:t>
            </a:r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r>
              <a:rPr lang="en-GB" altLang="en-US" smtClean="0"/>
              <a:t>Eurostat</a:t>
            </a:r>
            <a:endParaRPr lang="en-GB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844E93F8-68A8-47E3-9F14-D67396C068C5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1041" name="Picture 17" descr="LOGO CE_Vertical_EN_NEG_quadri_HR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r>
              <a:rPr lang="en-US" altLang="en-US" smtClean="0">
                <a:solidFill>
                  <a:srgbClr val="000000"/>
                </a:solidFill>
              </a:rPr>
              <a:t>Walter J. Radermacher</a:t>
            </a: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r>
              <a:rPr lang="en-GB" altLang="en-US" smtClean="0">
                <a:solidFill>
                  <a:srgbClr val="000000"/>
                </a:solidFill>
              </a:rPr>
              <a:t>Eurostat</a:t>
            </a: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E357A278-24BD-474D-9C3F-426510FF6CA6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1041" name="Picture 17" descr="LOGO CE_Vertical_EN_NEG_quadri_HR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753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347864" y="2276872"/>
            <a:ext cx="5688384" cy="790575"/>
          </a:xfrm>
        </p:spPr>
        <p:txBody>
          <a:bodyPr/>
          <a:lstStyle/>
          <a:p>
            <a:r>
              <a:rPr lang="fr-BE" altLang="en-US" sz="3900" dirty="0" err="1" smtClean="0"/>
              <a:t>Quality</a:t>
            </a:r>
            <a:r>
              <a:rPr lang="fr-BE" altLang="en-US" sz="3900" dirty="0" smtClean="0"/>
              <a:t> </a:t>
            </a:r>
            <a:r>
              <a:rPr lang="fr-BE" altLang="en-US" sz="3900" dirty="0" err="1" smtClean="0"/>
              <a:t>Declaration</a:t>
            </a:r>
            <a:r>
              <a:rPr lang="fr-BE" altLang="en-US" sz="3900" dirty="0" smtClean="0"/>
              <a:t> of the ESS</a:t>
            </a:r>
            <a:endParaRPr lang="en-GB" altLang="en-US" sz="3900" dirty="0"/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611188" y="4149080"/>
            <a:ext cx="8532812" cy="1656184"/>
          </a:xfrm>
        </p:spPr>
        <p:txBody>
          <a:bodyPr/>
          <a:lstStyle/>
          <a:p>
            <a:r>
              <a:rPr lang="fr-BE" altLang="en-US" dirty="0" smtClean="0"/>
              <a:t>Inauguration</a:t>
            </a:r>
          </a:p>
          <a:p>
            <a:endParaRPr lang="fr-BE" altLang="en-US" dirty="0"/>
          </a:p>
          <a:p>
            <a:r>
              <a:rPr lang="fr-BE" altLang="en-US" sz="2500" b="0" dirty="0" smtClean="0"/>
              <a:t>Walter J. </a:t>
            </a:r>
            <a:r>
              <a:rPr lang="fr-BE" altLang="en-US" sz="2500" b="0" dirty="0" err="1" smtClean="0"/>
              <a:t>Radermacher</a:t>
            </a:r>
            <a:endParaRPr lang="en-GB" altLang="en-US" sz="2500" b="0" dirty="0"/>
          </a:p>
        </p:txBody>
      </p:sp>
      <p:sp>
        <p:nvSpPr>
          <p:cNvPr id="2" name="Rectangle 1"/>
          <p:cNvSpPr/>
          <p:nvPr/>
        </p:nvSpPr>
        <p:spPr>
          <a:xfrm>
            <a:off x="4264863" y="6665665"/>
            <a:ext cx="61427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sz="900" i="1" dirty="0">
                <a:solidFill>
                  <a:schemeClr val="bg1"/>
                </a:solidFill>
                <a:latin typeface="Arial" charset="0"/>
              </a:rPr>
              <a:t>Eurostat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268760"/>
            <a:ext cx="8229600" cy="936625"/>
          </a:xfrm>
        </p:spPr>
        <p:txBody>
          <a:bodyPr/>
          <a:lstStyle/>
          <a:p>
            <a:r>
              <a:rPr lang="en-US" altLang="en-US" dirty="0" smtClean="0"/>
              <a:t>Proudly presenting </a:t>
            </a:r>
            <a:endParaRPr lang="en-US" altLang="en-US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2420888"/>
            <a:ext cx="8496944" cy="36004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300" i="0" dirty="0"/>
              <a:t>T</a:t>
            </a:r>
            <a:r>
              <a:rPr lang="en-US" altLang="en-US" sz="2300" i="0" dirty="0" smtClean="0"/>
              <a:t>he 'crowning' of many</a:t>
            </a:r>
            <a:br>
              <a:rPr lang="en-US" altLang="en-US" sz="2300" i="0" dirty="0" smtClean="0"/>
            </a:br>
            <a:r>
              <a:rPr lang="en-US" altLang="en-US" sz="2300" i="0" dirty="0" smtClean="0"/>
              <a:t>years' work:</a:t>
            </a:r>
          </a:p>
          <a:p>
            <a:endParaRPr lang="en-US" altLang="en-US" sz="1000" i="0" dirty="0"/>
          </a:p>
          <a:p>
            <a:r>
              <a:rPr lang="en-US" altLang="en-US" sz="2300" b="1" i="0" dirty="0" smtClean="0"/>
              <a:t>The Quality Declaration </a:t>
            </a:r>
            <a:br>
              <a:rPr lang="en-US" altLang="en-US" sz="2300" b="1" i="0" dirty="0" smtClean="0"/>
            </a:br>
            <a:r>
              <a:rPr lang="en-US" altLang="en-US" sz="2300" b="1" i="0" dirty="0" smtClean="0"/>
              <a:t>of the ESS</a:t>
            </a:r>
          </a:p>
          <a:p>
            <a:endParaRPr lang="en-US" altLang="en-US" sz="1000" i="0" dirty="0"/>
          </a:p>
          <a:p>
            <a:pPr marL="0" indent="0">
              <a:buNone/>
            </a:pPr>
            <a:r>
              <a:rPr lang="en-US" altLang="en-US" sz="2300" i="0" dirty="0" smtClean="0"/>
              <a:t>to demonstrate the competitive </a:t>
            </a:r>
            <a:br>
              <a:rPr lang="en-US" altLang="en-US" sz="2300" i="0" dirty="0" smtClean="0"/>
            </a:br>
            <a:r>
              <a:rPr lang="en-US" altLang="en-US" sz="2300" i="0" dirty="0" smtClean="0"/>
              <a:t>advantage of European statistics,</a:t>
            </a:r>
          </a:p>
          <a:p>
            <a:endParaRPr lang="en-US" altLang="en-US" sz="1000" i="0" dirty="0" smtClean="0"/>
          </a:p>
          <a:p>
            <a:pPr marL="0" indent="0">
              <a:buNone/>
            </a:pPr>
            <a:r>
              <a:rPr lang="en-US" altLang="en-US" sz="2300" i="0" dirty="0" smtClean="0"/>
              <a:t>what makes them different from </a:t>
            </a:r>
            <a:br>
              <a:rPr lang="en-US" altLang="en-US" sz="2300" i="0" dirty="0" smtClean="0"/>
            </a:br>
            <a:r>
              <a:rPr lang="en-US" altLang="en-US" sz="2300" i="0" dirty="0" smtClean="0"/>
              <a:t>other</a:t>
            </a:r>
            <a:r>
              <a:rPr lang="en-US" altLang="en-US" sz="2300" i="0" dirty="0"/>
              <a:t> </a:t>
            </a:r>
            <a:r>
              <a:rPr lang="en-US" altLang="en-US" sz="2300" i="0" dirty="0" smtClean="0"/>
              <a:t>data</a:t>
            </a:r>
            <a:endParaRPr lang="en-US" altLang="en-US" sz="2300" i="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314600" cy="47625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solidFill>
                  <a:srgbClr val="133176"/>
                </a:solidFill>
                <a:latin typeface="+mj-lt"/>
              </a:rPr>
              <a:t>Walter J. </a:t>
            </a:r>
            <a:r>
              <a:rPr lang="en-US" altLang="en-US" dirty="0" err="1">
                <a:solidFill>
                  <a:srgbClr val="133176"/>
                </a:solidFill>
                <a:latin typeface="+mj-lt"/>
              </a:rPr>
              <a:t>Radermacher</a:t>
            </a:r>
            <a:endParaRPr lang="en-GB" altLang="en-US" dirty="0">
              <a:solidFill>
                <a:srgbClr val="133176"/>
              </a:solidFill>
              <a:latin typeface="+mj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31840" y="6669359"/>
            <a:ext cx="2895600" cy="426765"/>
          </a:xfrm>
        </p:spPr>
        <p:txBody>
          <a:bodyPr/>
          <a:lstStyle/>
          <a:p>
            <a:r>
              <a:rPr lang="en-GB" altLang="en-US" sz="900" i="1" dirty="0">
                <a:solidFill>
                  <a:schemeClr val="bg1"/>
                </a:solidFill>
              </a:rPr>
              <a:t>Eurostat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8615-9519-4BD3-8206-63E1430DCDA5}" type="slidenum">
              <a:rPr lang="en-GB" altLang="en-US">
                <a:solidFill>
                  <a:schemeClr val="accent6"/>
                </a:solidFill>
              </a:rPr>
              <a:pPr/>
              <a:t>2</a:t>
            </a:fld>
            <a:endParaRPr lang="en-GB" altLang="en-US" dirty="0">
              <a:solidFill>
                <a:schemeClr val="accent6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060848"/>
            <a:ext cx="3342371" cy="417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340768"/>
            <a:ext cx="8229600" cy="936625"/>
          </a:xfrm>
        </p:spPr>
        <p:txBody>
          <a:bodyPr/>
          <a:lstStyle/>
          <a:p>
            <a:r>
              <a:rPr lang="en-US" altLang="en-US" dirty="0" smtClean="0"/>
              <a:t>Why in the form of a 'Declaration'</a:t>
            </a:r>
            <a:endParaRPr lang="en-US" altLang="en-US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92896"/>
            <a:ext cx="8229600" cy="3744416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altLang="en-US" sz="2300" i="0" dirty="0" smtClean="0"/>
              <a:t>Because</a:t>
            </a:r>
          </a:p>
          <a:p>
            <a:pPr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300" i="0" dirty="0" smtClean="0"/>
              <a:t>It is a self-commitment, </a:t>
            </a:r>
            <a:r>
              <a:rPr lang="en-US" altLang="en-US" sz="2300" i="0" dirty="0"/>
              <a:t>a continuous self-engagement of all members of the European Statistical System (ESS</a:t>
            </a:r>
            <a:r>
              <a:rPr lang="en-US" altLang="en-US" sz="2300" i="0" dirty="0" smtClean="0"/>
              <a:t>)</a:t>
            </a:r>
            <a:endParaRPr lang="en-US" altLang="en-US" sz="2300" i="0" dirty="0"/>
          </a:p>
          <a:p>
            <a:pPr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300" i="0" dirty="0" smtClean="0"/>
              <a:t>It builds on all the efforts that the ESS deployed in order to guarantee the development, production and dissemination of high-quality European statistics and services </a:t>
            </a:r>
            <a:r>
              <a:rPr lang="en-US" altLang="en-US" sz="1700" i="0" dirty="0" smtClean="0"/>
              <a:t>(amended Regulation 223, second round of peer reviews,…)</a:t>
            </a:r>
            <a:endParaRPr lang="en-US" altLang="en-US" sz="1700" i="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602632" cy="47625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solidFill>
                  <a:srgbClr val="133176"/>
                </a:solidFill>
                <a:latin typeface="+mj-lt"/>
              </a:rPr>
              <a:t>Walter J. </a:t>
            </a:r>
            <a:r>
              <a:rPr lang="en-US" altLang="en-US" dirty="0" err="1">
                <a:solidFill>
                  <a:srgbClr val="133176"/>
                </a:solidFill>
                <a:latin typeface="+mj-lt"/>
              </a:rPr>
              <a:t>Radermacher</a:t>
            </a:r>
            <a:endParaRPr lang="en-GB" altLang="en-US" dirty="0">
              <a:solidFill>
                <a:srgbClr val="133176"/>
              </a:solidFill>
              <a:latin typeface="+mj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31840" y="6669359"/>
            <a:ext cx="2895600" cy="426765"/>
          </a:xfrm>
        </p:spPr>
        <p:txBody>
          <a:bodyPr/>
          <a:lstStyle/>
          <a:p>
            <a:r>
              <a:rPr lang="en-GB" altLang="en-US" sz="900" i="1" dirty="0">
                <a:solidFill>
                  <a:schemeClr val="bg1"/>
                </a:solidFill>
              </a:rPr>
              <a:t>Eurostat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8615-9519-4BD3-8206-63E1430DCDA5}" type="slidenum">
              <a:rPr lang="en-GB" altLang="en-US">
                <a:solidFill>
                  <a:schemeClr val="accent6"/>
                </a:solidFill>
              </a:rPr>
              <a:pPr/>
              <a:t>3</a:t>
            </a:fld>
            <a:endParaRPr lang="en-GB" altLang="en-US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10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484784"/>
            <a:ext cx="8229600" cy="936625"/>
          </a:xfrm>
        </p:spPr>
        <p:txBody>
          <a:bodyPr/>
          <a:lstStyle/>
          <a:p>
            <a:r>
              <a:rPr lang="en-US" altLang="en-US" dirty="0" smtClean="0"/>
              <a:t>Its main message: awareness…</a:t>
            </a:r>
            <a:endParaRPr lang="en-US" altLang="en-US" i="1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2780928"/>
            <a:ext cx="8075240" cy="3240460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altLang="en-US" i="0" dirty="0" smtClean="0"/>
              <a:t>A very high level of quality awareness exists in the ESS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en-US" i="0" dirty="0"/>
              <a:t>A</a:t>
            </a:r>
            <a:r>
              <a:rPr lang="en-US" altLang="en-US" i="0" dirty="0" smtClean="0"/>
              <a:t>ll members of the ESS partnership do the same in terms of quality &amp;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en-US" i="0" dirty="0"/>
              <a:t>T</a:t>
            </a:r>
            <a:r>
              <a:rPr lang="en-US" altLang="en-US" i="0" dirty="0" smtClean="0"/>
              <a:t>he standards are set very high, as defined in the world-class quality framework: European Statistics Code of Practice =&gt;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386608" cy="47625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solidFill>
                  <a:srgbClr val="133176"/>
                </a:solidFill>
                <a:latin typeface="+mj-lt"/>
              </a:rPr>
              <a:t>Walter J. </a:t>
            </a:r>
            <a:r>
              <a:rPr lang="en-US" altLang="en-US" dirty="0" err="1">
                <a:solidFill>
                  <a:srgbClr val="133176"/>
                </a:solidFill>
                <a:latin typeface="+mj-lt"/>
              </a:rPr>
              <a:t>Radermacher</a:t>
            </a:r>
            <a:endParaRPr lang="en-GB" altLang="en-US" dirty="0">
              <a:solidFill>
                <a:srgbClr val="133176"/>
              </a:solidFill>
              <a:latin typeface="+mj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31840" y="6669359"/>
            <a:ext cx="2895600" cy="426765"/>
          </a:xfrm>
        </p:spPr>
        <p:txBody>
          <a:bodyPr/>
          <a:lstStyle/>
          <a:p>
            <a:r>
              <a:rPr lang="en-GB" altLang="en-US" sz="900" i="1" dirty="0">
                <a:solidFill>
                  <a:schemeClr val="bg1"/>
                </a:solidFill>
              </a:rPr>
              <a:t>Eurostat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8615-9519-4BD3-8206-63E1430DCDA5}" type="slidenum">
              <a:rPr lang="en-GB" altLang="en-US">
                <a:solidFill>
                  <a:schemeClr val="accent6"/>
                </a:solidFill>
              </a:rPr>
              <a:pPr/>
              <a:t>4</a:t>
            </a:fld>
            <a:endParaRPr lang="en-GB" altLang="en-US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02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-252536" y="1556792"/>
            <a:ext cx="10081120" cy="936625"/>
          </a:xfrm>
        </p:spPr>
        <p:txBody>
          <a:bodyPr/>
          <a:lstStyle/>
          <a:p>
            <a:r>
              <a:rPr lang="en-US" altLang="en-US" dirty="0" smtClean="0"/>
              <a:t>… and official guarantee: </a:t>
            </a:r>
            <a:br>
              <a:rPr lang="en-US" altLang="en-US" dirty="0" smtClean="0"/>
            </a:br>
            <a:r>
              <a:rPr lang="en-US" altLang="en-US" dirty="0" smtClean="0"/>
              <a:t>						  </a:t>
            </a:r>
            <a:r>
              <a:rPr lang="en-US" altLang="en-US" i="1" dirty="0" smtClean="0"/>
              <a:t>'ESS made'   </a:t>
            </a:r>
            <a:r>
              <a:rPr lang="en-US" altLang="en-US" sz="1900" dirty="0" smtClean="0"/>
              <a:t>(1/2)</a:t>
            </a:r>
            <a:endParaRPr lang="en-US" altLang="en-US" sz="1900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40968"/>
            <a:ext cx="8229600" cy="2880420"/>
          </a:xfrm>
        </p:spPr>
        <p:txBody>
          <a:bodyPr/>
          <a:lstStyle/>
          <a:p>
            <a:pPr marL="0" indent="0">
              <a:spcAft>
                <a:spcPts val="1500"/>
              </a:spcAft>
              <a:buNone/>
            </a:pPr>
            <a:r>
              <a:rPr lang="en-US" altLang="en-US" i="0" dirty="0" smtClean="0"/>
              <a:t>Therefore, the product: European Statistics </a:t>
            </a:r>
          </a:p>
          <a:p>
            <a:pPr>
              <a:spcBef>
                <a:spcPts val="252"/>
              </a:spcBef>
              <a:spcAft>
                <a:spcPts val="9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300" i="0" dirty="0" smtClean="0"/>
              <a:t>equals high quality and can </a:t>
            </a:r>
            <a:r>
              <a:rPr lang="en-US" altLang="en-US" sz="2300" i="0" dirty="0"/>
              <a:t>be </a:t>
            </a:r>
            <a:r>
              <a:rPr lang="en-US" altLang="en-US" sz="2300" i="0" dirty="0" smtClean="0"/>
              <a:t>trusted</a:t>
            </a:r>
          </a:p>
          <a:p>
            <a:pPr>
              <a:spcBef>
                <a:spcPts val="252"/>
              </a:spcBef>
              <a:spcAft>
                <a:spcPts val="9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300" i="0" dirty="0" smtClean="0"/>
              <a:t>is independent and 'unique' in today's oceans of information</a:t>
            </a:r>
          </a:p>
          <a:p>
            <a:pPr>
              <a:spcBef>
                <a:spcPts val="252"/>
              </a:spcBef>
              <a:spcAft>
                <a:spcPts val="9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300" i="0" dirty="0"/>
              <a:t>i</a:t>
            </a:r>
            <a:r>
              <a:rPr lang="en-US" altLang="en-US" sz="2300" i="0" dirty="0" smtClean="0"/>
              <a:t>s based on sound methodologies</a:t>
            </a:r>
          </a:p>
          <a:p>
            <a:pPr marL="0" indent="0">
              <a:spcBef>
                <a:spcPts val="252"/>
              </a:spcBef>
              <a:spcAft>
                <a:spcPts val="900"/>
              </a:spcAft>
              <a:buClr>
                <a:schemeClr val="accent2"/>
              </a:buClr>
              <a:buNone/>
            </a:pPr>
            <a:r>
              <a:rPr lang="en-US" altLang="en-US" sz="2300" i="0" dirty="0" smtClean="0"/>
              <a:t>						</a:t>
            </a:r>
            <a:endParaRPr lang="en-US" altLang="en-US" sz="1300" i="0" dirty="0" smtClean="0"/>
          </a:p>
          <a:p>
            <a:pPr>
              <a:spcAft>
                <a:spcPts val="600"/>
              </a:spcAft>
            </a:pPr>
            <a:endParaRPr lang="en-US" altLang="en-US" sz="2300" i="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458616" cy="47625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solidFill>
                  <a:srgbClr val="133176"/>
                </a:solidFill>
                <a:latin typeface="+mj-lt"/>
              </a:rPr>
              <a:t>Walter J. </a:t>
            </a:r>
            <a:r>
              <a:rPr lang="en-US" altLang="en-US" dirty="0" err="1">
                <a:solidFill>
                  <a:srgbClr val="133176"/>
                </a:solidFill>
                <a:latin typeface="+mj-lt"/>
              </a:rPr>
              <a:t>Radermacher</a:t>
            </a:r>
            <a:endParaRPr lang="en-GB" altLang="en-US" dirty="0">
              <a:solidFill>
                <a:srgbClr val="133176"/>
              </a:solidFill>
              <a:latin typeface="+mj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31840" y="6669359"/>
            <a:ext cx="2895600" cy="426765"/>
          </a:xfrm>
        </p:spPr>
        <p:txBody>
          <a:bodyPr/>
          <a:lstStyle/>
          <a:p>
            <a:r>
              <a:rPr lang="en-GB" altLang="en-US" sz="900" i="1" dirty="0">
                <a:solidFill>
                  <a:schemeClr val="bg1"/>
                </a:solidFill>
              </a:rPr>
              <a:t>Eurostat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8615-9519-4BD3-8206-63E1430DCDA5}" type="slidenum">
              <a:rPr lang="en-GB" altLang="en-US">
                <a:solidFill>
                  <a:schemeClr val="accent6"/>
                </a:solidFill>
              </a:rPr>
              <a:pPr/>
              <a:t>5</a:t>
            </a:fld>
            <a:endParaRPr lang="en-GB" altLang="en-US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04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-252536" y="1556792"/>
            <a:ext cx="9721080" cy="936625"/>
          </a:xfrm>
        </p:spPr>
        <p:txBody>
          <a:bodyPr/>
          <a:lstStyle/>
          <a:p>
            <a:r>
              <a:rPr lang="en-US" altLang="en-US" dirty="0"/>
              <a:t>…</a:t>
            </a:r>
            <a:r>
              <a:rPr lang="en-US" altLang="en-US" sz="2800" dirty="0"/>
              <a:t> </a:t>
            </a:r>
            <a:r>
              <a:rPr lang="en-US" altLang="en-US" dirty="0"/>
              <a:t>and official guarantee: </a:t>
            </a:r>
            <a:br>
              <a:rPr lang="en-US" altLang="en-US" dirty="0"/>
            </a:br>
            <a:r>
              <a:rPr lang="en-US" altLang="en-US" dirty="0"/>
              <a:t>						</a:t>
            </a:r>
            <a:r>
              <a:rPr lang="en-US" altLang="en-US" dirty="0" smtClean="0"/>
              <a:t>  </a:t>
            </a:r>
            <a:r>
              <a:rPr lang="en-US" altLang="en-US" i="1" dirty="0" smtClean="0"/>
              <a:t>'ESS </a:t>
            </a:r>
            <a:r>
              <a:rPr lang="en-US" altLang="en-US" i="1" dirty="0"/>
              <a:t>made'</a:t>
            </a:r>
            <a:r>
              <a:rPr lang="en-US" altLang="en-US" sz="2800" i="1" dirty="0"/>
              <a:t> </a:t>
            </a:r>
            <a:r>
              <a:rPr lang="en-US" altLang="en-US" sz="2800" i="1" dirty="0" smtClean="0"/>
              <a:t>  </a:t>
            </a:r>
            <a:r>
              <a:rPr lang="en-US" altLang="en-US" sz="1900" dirty="0" smtClean="0"/>
              <a:t>(2/2</a:t>
            </a:r>
            <a:r>
              <a:rPr lang="en-US" altLang="en-US" sz="1900" dirty="0"/>
              <a:t>)</a:t>
            </a:r>
            <a:endParaRPr lang="en-US" altLang="en-US" sz="1900" i="1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40968"/>
            <a:ext cx="8229600" cy="2880420"/>
          </a:xfrm>
        </p:spPr>
        <p:txBody>
          <a:bodyPr/>
          <a:lstStyle/>
          <a:p>
            <a:pPr>
              <a:spcBef>
                <a:spcPts val="252"/>
              </a:spcBef>
              <a:spcAft>
                <a:spcPts val="9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300" i="0" dirty="0" smtClean="0"/>
              <a:t>aims </a:t>
            </a:r>
            <a:r>
              <a:rPr lang="en-US" altLang="en-US" sz="2300" i="0" dirty="0"/>
              <a:t>at </a:t>
            </a:r>
            <a:r>
              <a:rPr lang="en-US" altLang="en-US" sz="2300" i="0" dirty="0" err="1"/>
              <a:t>minimising</a:t>
            </a:r>
            <a:r>
              <a:rPr lang="en-US" altLang="en-US" sz="2300" i="0" dirty="0"/>
              <a:t> burden on respondents</a:t>
            </a:r>
            <a:endParaRPr lang="en-US" altLang="en-US" sz="2300" i="0" dirty="0" smtClean="0"/>
          </a:p>
          <a:p>
            <a:pPr>
              <a:spcBef>
                <a:spcPts val="252"/>
              </a:spcBef>
              <a:spcAft>
                <a:spcPts val="9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300" i="0" dirty="0" smtClean="0"/>
              <a:t>is relevant and anticipates user needs</a:t>
            </a:r>
          </a:p>
          <a:p>
            <a:pPr>
              <a:spcBef>
                <a:spcPts val="252"/>
              </a:spcBef>
              <a:spcAft>
                <a:spcPts val="9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300" i="0" dirty="0"/>
              <a:t>i</a:t>
            </a:r>
            <a:r>
              <a:rPr lang="en-US" altLang="en-US" sz="2300" i="0" dirty="0" smtClean="0"/>
              <a:t>s based on close cooperation with stakeholders</a:t>
            </a:r>
          </a:p>
          <a:p>
            <a:pPr>
              <a:spcBef>
                <a:spcPts val="252"/>
              </a:spcBef>
              <a:spcAft>
                <a:spcPts val="9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300" i="0" dirty="0" smtClean="0"/>
              <a:t>is decided upon in a democratic manner</a:t>
            </a:r>
          </a:p>
          <a:p>
            <a:pPr>
              <a:spcBef>
                <a:spcPts val="252"/>
              </a:spcBef>
              <a:spcAft>
                <a:spcPts val="9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300" i="0" dirty="0"/>
              <a:t>p</a:t>
            </a:r>
            <a:r>
              <a:rPr lang="en-US" altLang="en-US" sz="2300" i="0" dirty="0" smtClean="0"/>
              <a:t>rovides high value for money for the societies</a:t>
            </a:r>
          </a:p>
          <a:p>
            <a:pPr>
              <a:spcAft>
                <a:spcPts val="900"/>
              </a:spcAft>
            </a:pPr>
            <a:endParaRPr lang="en-US" altLang="en-US" sz="2300" i="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458616" cy="47625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solidFill>
                  <a:srgbClr val="133176"/>
                </a:solidFill>
                <a:latin typeface="+mj-lt"/>
              </a:rPr>
              <a:t>Walter J. </a:t>
            </a:r>
            <a:r>
              <a:rPr lang="en-US" altLang="en-US" dirty="0" err="1">
                <a:solidFill>
                  <a:srgbClr val="133176"/>
                </a:solidFill>
                <a:latin typeface="+mj-lt"/>
              </a:rPr>
              <a:t>Radermacher</a:t>
            </a:r>
            <a:endParaRPr lang="en-GB" altLang="en-US" dirty="0">
              <a:solidFill>
                <a:srgbClr val="133176"/>
              </a:solidFill>
              <a:latin typeface="+mj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31840" y="6669359"/>
            <a:ext cx="2895600" cy="426765"/>
          </a:xfrm>
        </p:spPr>
        <p:txBody>
          <a:bodyPr/>
          <a:lstStyle/>
          <a:p>
            <a:r>
              <a:rPr lang="en-GB" altLang="en-US" sz="900" i="1" dirty="0">
                <a:solidFill>
                  <a:schemeClr val="bg1"/>
                </a:solidFill>
              </a:rPr>
              <a:t>Eurostat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8615-9519-4BD3-8206-63E1430DCDA5}" type="slidenum">
              <a:rPr lang="en-GB" altLang="en-US">
                <a:solidFill>
                  <a:schemeClr val="accent6"/>
                </a:solidFill>
              </a:rPr>
              <a:pPr/>
              <a:t>6</a:t>
            </a:fld>
            <a:endParaRPr lang="en-GB" altLang="en-US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12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412776"/>
            <a:ext cx="8229600" cy="936625"/>
          </a:xfrm>
        </p:spPr>
        <p:txBody>
          <a:bodyPr/>
          <a:lstStyle/>
          <a:p>
            <a:r>
              <a:rPr lang="en-US" altLang="en-US" dirty="0" smtClean="0"/>
              <a:t>CESS 2016</a:t>
            </a:r>
            <a:endParaRPr lang="en-US" altLang="en-US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64904"/>
            <a:ext cx="8229600" cy="3456485"/>
          </a:xfrm>
        </p:spPr>
        <p:txBody>
          <a:bodyPr/>
          <a:lstStyle/>
          <a:p>
            <a:pPr marL="0" indent="0">
              <a:spcAft>
                <a:spcPts val="900"/>
              </a:spcAft>
              <a:buClr>
                <a:schemeClr val="accent2"/>
              </a:buClr>
              <a:buNone/>
            </a:pPr>
            <a:r>
              <a:rPr lang="en-US" altLang="en-US" i="0" dirty="0" smtClean="0"/>
              <a:t>Some of the Declaration's key aspects through concrete projects:</a:t>
            </a:r>
            <a:endParaRPr lang="en-US" altLang="en-US" b="1" i="0" dirty="0" smtClean="0"/>
          </a:p>
          <a:p>
            <a:pPr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i="0" dirty="0" smtClean="0"/>
              <a:t>The ESS.VIP.</a:t>
            </a:r>
            <a:r>
              <a:rPr lang="en-US" altLang="en-US" b="1" i="0" dirty="0" smtClean="0"/>
              <a:t>DIGICOM</a:t>
            </a:r>
            <a:r>
              <a:rPr lang="en-US" altLang="en-US" i="0" dirty="0" smtClean="0"/>
              <a:t> project and its work on the value of European statistics</a:t>
            </a:r>
          </a:p>
          <a:p>
            <a:pPr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i="0" dirty="0" smtClean="0"/>
              <a:t>The ESS.VIP. </a:t>
            </a:r>
            <a:r>
              <a:rPr lang="en-US" altLang="en-US" b="1" i="0" dirty="0" smtClean="0"/>
              <a:t>ADMIN</a:t>
            </a:r>
            <a:r>
              <a:rPr lang="en-US" altLang="en-US" i="0" dirty="0" smtClean="0"/>
              <a:t> project and its work on the quality of multi-source statistics</a:t>
            </a:r>
            <a:endParaRPr lang="en-US" altLang="en-US" b="1" i="0" dirty="0" smtClean="0"/>
          </a:p>
          <a:p>
            <a:pPr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i="0" dirty="0" smtClean="0"/>
              <a:t>Important tool for reinforced collaboration between producers and academia: </a:t>
            </a:r>
            <a:r>
              <a:rPr lang="en-US" altLang="en-US" b="1" i="0" dirty="0" smtClean="0"/>
              <a:t>EMOS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en-US" altLang="en-US" i="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386608" cy="47625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solidFill>
                  <a:srgbClr val="133176"/>
                </a:solidFill>
                <a:latin typeface="+mj-lt"/>
              </a:rPr>
              <a:t>Walter J. </a:t>
            </a:r>
            <a:r>
              <a:rPr lang="en-US" altLang="en-US" dirty="0" err="1">
                <a:solidFill>
                  <a:srgbClr val="133176"/>
                </a:solidFill>
                <a:latin typeface="+mj-lt"/>
              </a:rPr>
              <a:t>Radermacher</a:t>
            </a:r>
            <a:endParaRPr lang="en-GB" altLang="en-US" dirty="0">
              <a:solidFill>
                <a:srgbClr val="133176"/>
              </a:solidFill>
              <a:latin typeface="+mj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31840" y="6669359"/>
            <a:ext cx="2895600" cy="426765"/>
          </a:xfrm>
        </p:spPr>
        <p:txBody>
          <a:bodyPr/>
          <a:lstStyle/>
          <a:p>
            <a:r>
              <a:rPr lang="en-GB" altLang="en-US" sz="900" i="1" dirty="0">
                <a:solidFill>
                  <a:schemeClr val="bg1"/>
                </a:solidFill>
              </a:rPr>
              <a:t>Eurostat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8615-9519-4BD3-8206-63E1430DCDA5}" type="slidenum">
              <a:rPr lang="en-GB" altLang="en-US">
                <a:solidFill>
                  <a:schemeClr val="accent6"/>
                </a:solidFill>
              </a:rPr>
              <a:pPr/>
              <a:t>7</a:t>
            </a:fld>
            <a:endParaRPr lang="en-GB" altLang="en-US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91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96752"/>
            <a:ext cx="8229600" cy="936625"/>
          </a:xfrm>
        </p:spPr>
        <p:txBody>
          <a:bodyPr/>
          <a:lstStyle/>
          <a:p>
            <a:r>
              <a:rPr lang="en-GB" dirty="0" smtClean="0"/>
              <a:t>DIGICOM project (2016-2019)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1520" y="2387833"/>
            <a:ext cx="8229600" cy="2985383"/>
          </a:xfrm>
        </p:spPr>
        <p:txBody>
          <a:bodyPr/>
          <a:lstStyle/>
          <a:p>
            <a:pPr>
              <a:spcBef>
                <a:spcPts val="1000"/>
              </a:spcBef>
              <a:buClr>
                <a:srgbClr val="0F5494"/>
              </a:buClr>
            </a:pPr>
            <a:r>
              <a:rPr lang="en-GB" i="0" dirty="0" err="1"/>
              <a:t>DIGItal</a:t>
            </a:r>
            <a:r>
              <a:rPr lang="en-GB" i="0" dirty="0"/>
              <a:t> </a:t>
            </a:r>
            <a:r>
              <a:rPr lang="en-GB" i="0" dirty="0" err="1"/>
              <a:t>COMmunication</a:t>
            </a:r>
            <a:r>
              <a:rPr lang="en-GB" i="0" dirty="0"/>
              <a:t>, </a:t>
            </a:r>
            <a:r>
              <a:rPr lang="en-GB" i="0" dirty="0" smtClean="0"/>
              <a:t>User </a:t>
            </a:r>
            <a:r>
              <a:rPr lang="en-GB" i="0" dirty="0"/>
              <a:t>analytics and Innovative </a:t>
            </a:r>
            <a:r>
              <a:rPr lang="en-GB" i="0" dirty="0" smtClean="0"/>
              <a:t>products</a:t>
            </a:r>
          </a:p>
          <a:p>
            <a:pPr>
              <a:spcBef>
                <a:spcPts val="1000"/>
              </a:spcBef>
              <a:buClr>
                <a:srgbClr val="0F5494"/>
              </a:buClr>
            </a:pPr>
            <a:r>
              <a:rPr lang="en-GB" i="0" dirty="0" smtClean="0"/>
              <a:t>Contributes to </a:t>
            </a:r>
            <a:r>
              <a:rPr lang="en-GB" i="0" dirty="0"/>
              <a:t>2 </a:t>
            </a:r>
            <a:r>
              <a:rPr lang="en-GB" i="0" dirty="0" smtClean="0"/>
              <a:t>areas </a:t>
            </a:r>
            <a:r>
              <a:rPr lang="en-GB" i="0" dirty="0"/>
              <a:t>of the </a:t>
            </a:r>
            <a:r>
              <a:rPr lang="en-GB" i="0" dirty="0" smtClean="0"/>
              <a:t>ESS Vision 2020</a:t>
            </a:r>
          </a:p>
          <a:p>
            <a:pPr marL="0" indent="0">
              <a:spcBef>
                <a:spcPts val="1000"/>
              </a:spcBef>
              <a:buClr>
                <a:srgbClr val="0F5494"/>
              </a:buClr>
              <a:buNone/>
            </a:pPr>
            <a:endParaRPr lang="en-GB" i="0" dirty="0"/>
          </a:p>
          <a:p>
            <a:pPr marL="0" indent="0">
              <a:spcBef>
                <a:spcPts val="1000"/>
              </a:spcBef>
              <a:buClr>
                <a:srgbClr val="0F5494"/>
              </a:buClr>
              <a:buNone/>
            </a:pPr>
            <a:endParaRPr lang="en-GB" i="0" dirty="0" smtClean="0"/>
          </a:p>
          <a:p>
            <a:pPr lvl="0">
              <a:spcBef>
                <a:spcPts val="1000"/>
              </a:spcBef>
              <a:buClr>
                <a:srgbClr val="0F5494"/>
              </a:buClr>
            </a:pPr>
            <a:r>
              <a:rPr lang="en-GB" i="0" dirty="0" smtClean="0"/>
              <a:t>Aims to </a:t>
            </a:r>
            <a:r>
              <a:rPr lang="en-GB" i="0" dirty="0"/>
              <a:t>modernise communication and dissemination of European statistics </a:t>
            </a:r>
            <a:endParaRPr lang="en-GB" i="0" dirty="0" smtClean="0"/>
          </a:p>
          <a:p>
            <a:pPr lvl="0">
              <a:spcBef>
                <a:spcPts val="1000"/>
              </a:spcBef>
              <a:buClr>
                <a:srgbClr val="0F5494"/>
              </a:buClr>
            </a:pPr>
            <a:r>
              <a:rPr lang="en-GB" i="0" dirty="0" smtClean="0"/>
              <a:t>Involves Eurostat and </a:t>
            </a:r>
            <a:r>
              <a:rPr lang="en-GB" i="0" dirty="0"/>
              <a:t>18 </a:t>
            </a:r>
            <a:r>
              <a:rPr lang="en-GB" i="0" dirty="0" smtClean="0"/>
              <a:t>NSIs, ESAC members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5" y="1096963"/>
            <a:ext cx="1296144" cy="1290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866" y="3861048"/>
            <a:ext cx="142081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468" y="3874203"/>
            <a:ext cx="1731963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48073" cy="47625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solidFill>
                  <a:srgbClr val="133176"/>
                </a:solidFill>
                <a:latin typeface="+mj-lt"/>
              </a:rPr>
              <a:t>Walter J. </a:t>
            </a:r>
            <a:r>
              <a:rPr lang="en-US" altLang="en-US" dirty="0" err="1">
                <a:solidFill>
                  <a:srgbClr val="133176"/>
                </a:solidFill>
                <a:latin typeface="+mj-lt"/>
              </a:rPr>
              <a:t>Radermacher</a:t>
            </a:r>
            <a:endParaRPr lang="en-GB" altLang="en-US" dirty="0">
              <a:solidFill>
                <a:srgbClr val="133176"/>
              </a:solidFill>
              <a:latin typeface="+mj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1840" y="6669359"/>
            <a:ext cx="2895600" cy="426765"/>
          </a:xfrm>
        </p:spPr>
        <p:txBody>
          <a:bodyPr/>
          <a:lstStyle/>
          <a:p>
            <a:r>
              <a:rPr lang="en-GB" altLang="en-US" sz="900" i="1" dirty="0">
                <a:solidFill>
                  <a:schemeClr val="bg1"/>
                </a:solidFill>
              </a:rPr>
              <a:t>Eurostat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8615-9519-4BD3-8206-63E1430DCDA5}" type="slidenum">
              <a:rPr lang="en-GB" altLang="en-US">
                <a:solidFill>
                  <a:schemeClr val="accent6"/>
                </a:solidFill>
              </a:rPr>
              <a:pPr/>
              <a:t>8</a:t>
            </a:fld>
            <a:endParaRPr lang="en-GB" altLang="en-US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71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636" y="1268760"/>
            <a:ext cx="8780364" cy="936625"/>
          </a:xfrm>
        </p:spPr>
        <p:txBody>
          <a:bodyPr/>
          <a:lstStyle/>
          <a:p>
            <a:r>
              <a:rPr lang="en-GB" dirty="0" smtClean="0"/>
              <a:t>CESS 2016 will feed into DIGICOM</a:t>
            </a:r>
            <a:endParaRPr lang="en-GB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429559"/>
            <a:ext cx="3611210" cy="3151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6528" y="2096645"/>
            <a:ext cx="27912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u="sng" dirty="0"/>
              <a:t>Session A7</a:t>
            </a:r>
            <a:r>
              <a:rPr lang="en-GB" sz="1400" dirty="0"/>
              <a:t>: Getting to know the users and uses of official </a:t>
            </a:r>
            <a:r>
              <a:rPr lang="en-GB" sz="1400" dirty="0" smtClean="0"/>
              <a:t>statistics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u="sng" dirty="0"/>
              <a:t>Session A8</a:t>
            </a:r>
            <a:r>
              <a:rPr lang="en-GB" sz="1400" dirty="0"/>
              <a:t>: Engaging with </a:t>
            </a:r>
            <a:r>
              <a:rPr lang="en-GB" sz="1400" dirty="0" smtClean="0"/>
              <a:t>users</a:t>
            </a: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u="sng" dirty="0"/>
              <a:t>Session A9</a:t>
            </a:r>
            <a:r>
              <a:rPr lang="en-GB" sz="1400" dirty="0"/>
              <a:t>: Collaboration and communication with </a:t>
            </a:r>
            <a:r>
              <a:rPr lang="en-GB" sz="1400" dirty="0" smtClean="0"/>
              <a:t>the </a:t>
            </a:r>
            <a:r>
              <a:rPr lang="en-GB" sz="1400" dirty="0"/>
              <a:t>users of official statistics</a:t>
            </a:r>
            <a:endParaRPr lang="en-GB" sz="1400" dirty="0" smtClean="0"/>
          </a:p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6062160" y="4317903"/>
            <a:ext cx="30818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u="sng" dirty="0" smtClean="0"/>
              <a:t>Session A3</a:t>
            </a:r>
            <a:r>
              <a:rPr lang="en-GB" sz="1400" u="sng" dirty="0"/>
              <a:t>: </a:t>
            </a:r>
            <a:r>
              <a:rPr lang="en-GB" sz="1400" dirty="0"/>
              <a:t>Value of official statistics – how to convince our stakeholders</a:t>
            </a:r>
            <a:r>
              <a:rPr lang="en-GB" sz="1400" dirty="0" smtClean="0"/>
              <a:t>?</a:t>
            </a: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u="sng" dirty="0" smtClean="0"/>
              <a:t>Session </a:t>
            </a:r>
            <a:r>
              <a:rPr lang="en-GB" sz="1400" u="sng" dirty="0"/>
              <a:t>A11</a:t>
            </a:r>
            <a:r>
              <a:rPr lang="en-GB" sz="1400" dirty="0"/>
              <a:t>: Enhancing statistical </a:t>
            </a:r>
            <a:r>
              <a:rPr lang="en-GB" sz="1400" dirty="0" smtClean="0"/>
              <a:t>culture</a:t>
            </a: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u="sng" dirty="0" smtClean="0"/>
              <a:t>Session </a:t>
            </a:r>
            <a:r>
              <a:rPr lang="en-GB" sz="1400" u="sng" dirty="0"/>
              <a:t>A12: </a:t>
            </a:r>
            <a:r>
              <a:rPr lang="en-GB" sz="1400" dirty="0"/>
              <a:t>Statistical Literacy and Accreditation of Statistical Professionalism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75092" y="2100589"/>
            <a:ext cx="27679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u="sng" dirty="0"/>
              <a:t>Session A4</a:t>
            </a:r>
            <a:r>
              <a:rPr lang="en-GB" sz="1400" dirty="0"/>
              <a:t>: Visualisation of official </a:t>
            </a:r>
            <a:r>
              <a:rPr lang="en-GB" sz="1400" dirty="0" smtClean="0"/>
              <a:t>statistics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u="sng" dirty="0"/>
              <a:t>Session A5: </a:t>
            </a:r>
            <a:r>
              <a:rPr lang="en-GB" sz="1400" dirty="0"/>
              <a:t>Exploring new ways to communicate </a:t>
            </a:r>
            <a:r>
              <a:rPr lang="en-GB" sz="1400" dirty="0" smtClean="0"/>
              <a:t>statistics</a:t>
            </a: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u="sng" dirty="0"/>
              <a:t>Session A6</a:t>
            </a:r>
            <a:r>
              <a:rPr lang="en-GB" sz="1400" dirty="0"/>
              <a:t>: Communication of statistics in a digital age</a:t>
            </a:r>
          </a:p>
          <a:p>
            <a:endParaRPr lang="en-GB" sz="1400" dirty="0"/>
          </a:p>
        </p:txBody>
      </p:sp>
      <p:sp>
        <p:nvSpPr>
          <p:cNvPr id="3" name="Rectangle 2"/>
          <p:cNvSpPr/>
          <p:nvPr/>
        </p:nvSpPr>
        <p:spPr>
          <a:xfrm>
            <a:off x="220440" y="4317903"/>
            <a:ext cx="30301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u="sng" dirty="0"/>
              <a:t>Session D2</a:t>
            </a:r>
            <a:r>
              <a:rPr lang="en-GB" sz="1400" dirty="0"/>
              <a:t>: </a:t>
            </a:r>
            <a:r>
              <a:rPr lang="en-GB" sz="1400" dirty="0" smtClean="0"/>
              <a:t> </a:t>
            </a:r>
            <a:r>
              <a:rPr lang="en-GB" sz="1400" dirty="0"/>
              <a:t>lecture </a:t>
            </a:r>
            <a:r>
              <a:rPr lang="en-GB" sz="1400" dirty="0" smtClean="0"/>
              <a:t>on </a:t>
            </a:r>
            <a:r>
              <a:rPr lang="en-GB" sz="1400" dirty="0"/>
              <a:t>Linked Open </a:t>
            </a:r>
            <a:r>
              <a:rPr lang="en-GB" sz="1400" dirty="0" smtClean="0"/>
              <a:t>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u="sng" dirty="0"/>
              <a:t>Session D3: </a:t>
            </a:r>
            <a:r>
              <a:rPr lang="en-GB" sz="1400" dirty="0"/>
              <a:t>The partnership between official statistics and scientific research – where will it take us next</a:t>
            </a:r>
            <a:r>
              <a:rPr lang="en-GB" sz="1400" dirty="0" smtClean="0"/>
              <a:t>?</a:t>
            </a: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u="sng" dirty="0"/>
              <a:t>Session D4</a:t>
            </a:r>
            <a:r>
              <a:rPr lang="en-GB" sz="1400" dirty="0"/>
              <a:t>: Access to statistical data and </a:t>
            </a:r>
            <a:r>
              <a:rPr lang="en-GB" sz="1400" dirty="0" smtClean="0"/>
              <a:t>research</a:t>
            </a:r>
          </a:p>
          <a:p>
            <a:endParaRPr lang="en-GB" sz="14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602632" cy="47625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solidFill>
                  <a:srgbClr val="133176"/>
                </a:solidFill>
                <a:latin typeface="+mj-lt"/>
              </a:rPr>
              <a:t>Walter J. </a:t>
            </a:r>
            <a:r>
              <a:rPr lang="en-US" altLang="en-US" dirty="0" err="1">
                <a:solidFill>
                  <a:srgbClr val="133176"/>
                </a:solidFill>
                <a:latin typeface="+mj-lt"/>
              </a:rPr>
              <a:t>Radermacher</a:t>
            </a:r>
            <a:endParaRPr lang="en-GB" altLang="en-US" dirty="0">
              <a:solidFill>
                <a:srgbClr val="133176"/>
              </a:solidFill>
              <a:latin typeface="+mj-lt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31840" y="6669359"/>
            <a:ext cx="2895600" cy="426765"/>
          </a:xfrm>
        </p:spPr>
        <p:txBody>
          <a:bodyPr/>
          <a:lstStyle/>
          <a:p>
            <a:r>
              <a:rPr lang="en-GB" altLang="en-US" sz="900" i="1" dirty="0">
                <a:solidFill>
                  <a:schemeClr val="bg1"/>
                </a:solidFill>
              </a:rPr>
              <a:t>Eurostat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8615-9519-4BD3-8206-63E1430DCDA5}" type="slidenum">
              <a:rPr lang="en-GB" altLang="en-US">
                <a:solidFill>
                  <a:schemeClr val="accent6"/>
                </a:solidFill>
              </a:rPr>
              <a:pPr/>
              <a:t>9</a:t>
            </a:fld>
            <a:endParaRPr lang="en-GB" altLang="en-US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9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will DIGICOM deliver?</a:t>
            </a:r>
            <a:endParaRPr lang="en-GB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429559"/>
            <a:ext cx="4043258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2636911"/>
            <a:ext cx="289640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User engagement</a:t>
            </a:r>
          </a:p>
          <a:p>
            <a:r>
              <a:rPr lang="en-GB" sz="1600" dirty="0" smtClean="0"/>
              <a:t>through social media Targeted products and services</a:t>
            </a:r>
          </a:p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6195380" y="4437112"/>
            <a:ext cx="288032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Promote the value of European statistics</a:t>
            </a:r>
          </a:p>
          <a:p>
            <a:r>
              <a:rPr lang="en-GB" sz="1600" dirty="0"/>
              <a:t>Statistical literacy</a:t>
            </a:r>
          </a:p>
          <a:p>
            <a:r>
              <a:rPr lang="en-GB" sz="1600" dirty="0"/>
              <a:t>Hackathon</a:t>
            </a:r>
          </a:p>
          <a:p>
            <a:endParaRPr lang="en-GB" sz="1600" dirty="0"/>
          </a:p>
          <a:p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304900" y="4686437"/>
            <a:ext cx="27549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Empowering users to reuse and combine data</a:t>
            </a:r>
          </a:p>
          <a:p>
            <a:r>
              <a:rPr lang="en-GB" sz="1600" dirty="0" smtClean="0"/>
              <a:t>Improved access to </a:t>
            </a:r>
            <a:r>
              <a:rPr lang="en-GB" sz="1600" dirty="0" err="1" smtClean="0"/>
              <a:t>microdata</a:t>
            </a:r>
            <a:endParaRPr lang="en-GB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5928940" y="2639090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Reaching new users through visualisation</a:t>
            </a:r>
            <a:endParaRPr lang="en-GB" sz="16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458616" cy="47625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solidFill>
                  <a:srgbClr val="133176"/>
                </a:solidFill>
                <a:latin typeface="+mj-lt"/>
              </a:rPr>
              <a:t>Walter J. </a:t>
            </a:r>
            <a:r>
              <a:rPr lang="en-US" altLang="en-US" dirty="0" err="1">
                <a:solidFill>
                  <a:srgbClr val="133176"/>
                </a:solidFill>
                <a:latin typeface="+mj-lt"/>
              </a:rPr>
              <a:t>Radermacher</a:t>
            </a:r>
            <a:endParaRPr lang="en-GB" altLang="en-US" dirty="0">
              <a:solidFill>
                <a:srgbClr val="133176"/>
              </a:solidFill>
              <a:latin typeface="+mj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1840" y="6669359"/>
            <a:ext cx="2895600" cy="426765"/>
          </a:xfrm>
        </p:spPr>
        <p:txBody>
          <a:bodyPr/>
          <a:lstStyle/>
          <a:p>
            <a:r>
              <a:rPr lang="en-GB" altLang="en-US" sz="900" i="1" dirty="0">
                <a:solidFill>
                  <a:schemeClr val="bg1"/>
                </a:solidFill>
              </a:rPr>
              <a:t>Eurostat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8615-9519-4BD3-8206-63E1430DCDA5}" type="slidenum">
              <a:rPr lang="en-GB" altLang="en-US">
                <a:solidFill>
                  <a:schemeClr val="accent6"/>
                </a:solidFill>
              </a:rPr>
              <a:pPr/>
              <a:t>10</a:t>
            </a:fld>
            <a:endParaRPr lang="en-GB" altLang="en-US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612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80728"/>
            <a:ext cx="9144000" cy="936625"/>
          </a:xfrm>
        </p:spPr>
        <p:txBody>
          <a:bodyPr/>
          <a:lstStyle/>
          <a:p>
            <a:pPr algn="ctr"/>
            <a:r>
              <a:rPr lang="en-US" sz="2100" dirty="0" smtClean="0"/>
              <a:t>Data driven policy making needs integration of sources</a:t>
            </a:r>
            <a:endParaRPr lang="en-US" sz="21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332653563"/>
              </p:ext>
            </p:extLst>
          </p:nvPr>
        </p:nvGraphicFramePr>
        <p:xfrm>
          <a:off x="152400" y="1219200"/>
          <a:ext cx="7680176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148063" y="1844823"/>
            <a:ext cx="3631869" cy="479688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GB" sz="1800" b="0" dirty="0" smtClean="0"/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800" b="1" dirty="0" smtClean="0"/>
              <a:t>ESS.VIP ADMIN 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/>
              <a:t>(2015-2019)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GB" dirty="0" smtClean="0"/>
          </a:p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dirty="0" smtClean="0"/>
              <a:t>Topics:</a:t>
            </a:r>
            <a:endParaRPr lang="en-GB" sz="1800" b="0" dirty="0" smtClean="0"/>
          </a:p>
          <a:p>
            <a:pPr marL="285750" indent="-285750" defTabSz="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Access to data sources</a:t>
            </a:r>
          </a:p>
          <a:p>
            <a:pPr marL="285750" indent="-285750" defTabSz="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800" b="0" dirty="0" smtClean="0"/>
              <a:t>Methodology for integrating sources</a:t>
            </a:r>
          </a:p>
          <a:p>
            <a:pPr marL="285750" indent="-285750" defTabSz="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Quality</a:t>
            </a:r>
          </a:p>
          <a:p>
            <a:pPr marL="285750" indent="-285750" defTabSz="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800" b="0" dirty="0" smtClean="0"/>
              <a:t>Frames for social statistics</a:t>
            </a:r>
          </a:p>
          <a:p>
            <a:pPr marL="285750" indent="-285750" defTabSz="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dirty="0"/>
          </a:p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GB" sz="1800" b="0" dirty="0" smtClean="0"/>
          </a:p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/>
              <a:t>Support to Member States for pilot projects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dirty="0" smtClean="0"/>
              <a:t>Helpdesk, coaching and training for Member States</a:t>
            </a:r>
            <a:endParaRPr lang="en-GB" sz="1800" b="0" dirty="0" smtClean="0"/>
          </a:p>
          <a:p>
            <a:pPr marL="285750" indent="-285750" defTabSz="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 defTabSz="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1800" b="0" dirty="0"/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>
            <a:off x="2971800" y="4725144"/>
            <a:ext cx="2176263" cy="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" name="Plus 5"/>
          <p:cNvSpPr/>
          <p:nvPr/>
        </p:nvSpPr>
        <p:spPr>
          <a:xfrm>
            <a:off x="6804248" y="4508109"/>
            <a:ext cx="647700" cy="609600"/>
          </a:xfrm>
          <a:prstGeom prst="mathPlus">
            <a:avLst/>
          </a:prstGeom>
          <a:solidFill>
            <a:schemeClr val="bg1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 b="0"/>
          </a:p>
        </p:txBody>
      </p:sp>
      <p:sp>
        <p:nvSpPr>
          <p:cNvPr id="12" name="Right Arrow 11"/>
          <p:cNvSpPr/>
          <p:nvPr/>
        </p:nvSpPr>
        <p:spPr>
          <a:xfrm>
            <a:off x="1143000" y="5029200"/>
            <a:ext cx="3810000" cy="1568152"/>
          </a:xfrm>
          <a:prstGeom prst="rightArrow">
            <a:avLst/>
          </a:prstGeom>
          <a:solidFill>
            <a:srgbClr val="FFFF00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dirty="0">
                <a:solidFill>
                  <a:schemeClr val="tx1"/>
                </a:solidFill>
              </a:rPr>
              <a:t>The sessions of </a:t>
            </a:r>
            <a:r>
              <a:rPr lang="en-GB" dirty="0" smtClean="0">
                <a:solidFill>
                  <a:schemeClr val="tx1"/>
                </a:solidFill>
              </a:rPr>
              <a:t>CESS 2016 </a:t>
            </a:r>
            <a:r>
              <a:rPr lang="en-GB" b="1" dirty="0" smtClean="0">
                <a:solidFill>
                  <a:schemeClr val="tx1"/>
                </a:solidFill>
              </a:rPr>
              <a:t>Track </a:t>
            </a:r>
            <a:r>
              <a:rPr lang="en-GB" b="1" dirty="0">
                <a:solidFill>
                  <a:schemeClr val="tx1"/>
                </a:solidFill>
              </a:rPr>
              <a:t>D(ii)</a:t>
            </a:r>
            <a:r>
              <a:rPr lang="en-GB" dirty="0">
                <a:solidFill>
                  <a:schemeClr val="tx1"/>
                </a:solidFill>
              </a:rPr>
              <a:t> will feed into the ADMIN </a:t>
            </a:r>
            <a:r>
              <a:rPr lang="en-GB" dirty="0" smtClean="0">
                <a:solidFill>
                  <a:schemeClr val="tx1"/>
                </a:solidFill>
              </a:rPr>
              <a:t>project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458616" cy="47625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solidFill>
                  <a:srgbClr val="133176"/>
                </a:solidFill>
                <a:latin typeface="+mj-lt"/>
              </a:rPr>
              <a:t>Walter J. </a:t>
            </a:r>
            <a:r>
              <a:rPr lang="en-US" altLang="en-US" dirty="0" err="1">
                <a:solidFill>
                  <a:srgbClr val="133176"/>
                </a:solidFill>
                <a:latin typeface="+mj-lt"/>
              </a:rPr>
              <a:t>Radermacher</a:t>
            </a:r>
            <a:endParaRPr lang="en-GB" altLang="en-US" dirty="0">
              <a:solidFill>
                <a:srgbClr val="133176"/>
              </a:solidFill>
              <a:latin typeface="+mj-lt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31840" y="6654016"/>
            <a:ext cx="2895600" cy="342602"/>
          </a:xfrm>
        </p:spPr>
        <p:txBody>
          <a:bodyPr/>
          <a:lstStyle/>
          <a:p>
            <a:r>
              <a:rPr lang="en-GB" altLang="en-US" sz="900" i="1" dirty="0">
                <a:solidFill>
                  <a:schemeClr val="bg1"/>
                </a:solidFill>
              </a:rPr>
              <a:t>Eurostat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8615-9519-4BD3-8206-63E1430DCDA5}" type="slidenum">
              <a:rPr lang="en-GB" altLang="en-US">
                <a:solidFill>
                  <a:schemeClr val="accent6"/>
                </a:solidFill>
              </a:rPr>
              <a:pPr/>
              <a:t>11</a:t>
            </a:fld>
            <a:endParaRPr lang="en-GB" altLang="en-US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1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7915" y="1248881"/>
            <a:ext cx="6012159" cy="2254809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000"/>
              </a:spcBef>
              <a:buClr>
                <a:srgbClr val="0F5494"/>
              </a:buClr>
            </a:pPr>
            <a:r>
              <a:rPr lang="en-GB" sz="1800" i="0" dirty="0" smtClean="0"/>
              <a:t>Network of EMOS labelled Master programmes providing higher education in the area of official statistics at the European level</a:t>
            </a:r>
          </a:p>
          <a:p>
            <a:pPr>
              <a:spcBef>
                <a:spcPts val="1000"/>
              </a:spcBef>
              <a:buClr>
                <a:srgbClr val="0F5494"/>
              </a:buClr>
            </a:pPr>
            <a:r>
              <a:rPr lang="en-GB" sz="1800" i="0" dirty="0" smtClean="0"/>
              <a:t>Connects producers of statistics and academia</a:t>
            </a:r>
          </a:p>
          <a:p>
            <a:pPr>
              <a:spcBef>
                <a:spcPts val="1000"/>
              </a:spcBef>
              <a:buClr>
                <a:srgbClr val="0F5494"/>
              </a:buClr>
            </a:pPr>
            <a:r>
              <a:rPr lang="en-GB" sz="1800" i="0" dirty="0" smtClean="0"/>
              <a:t>Label </a:t>
            </a:r>
            <a:r>
              <a:rPr lang="en-GB" sz="1800" i="0" dirty="0"/>
              <a:t>awarded by </a:t>
            </a:r>
            <a:r>
              <a:rPr lang="en-GB" sz="1800" i="0" dirty="0" smtClean="0"/>
              <a:t>the ESS </a:t>
            </a:r>
            <a:r>
              <a:rPr lang="en-GB" sz="1800" i="0" dirty="0"/>
              <a:t>Committee for </a:t>
            </a:r>
            <a:r>
              <a:rPr lang="en-GB" sz="1800" i="0" dirty="0" smtClean="0"/>
              <a:t>programmes meeting EMOS learning outcomes</a:t>
            </a:r>
            <a:endParaRPr lang="en-GB" sz="1600" dirty="0"/>
          </a:p>
          <a:p>
            <a:pPr>
              <a:spcBef>
                <a:spcPts val="1000"/>
              </a:spcBef>
              <a:buClr>
                <a:srgbClr val="0F5494"/>
              </a:buClr>
            </a:pPr>
            <a:endParaRPr lang="en-GB" sz="1800" i="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5" y="1124744"/>
            <a:ext cx="3152380" cy="250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4" name="Diagram 23"/>
          <p:cNvGraphicFramePr/>
          <p:nvPr>
            <p:extLst>
              <p:ext uri="{D42A27DB-BD31-4B8C-83A1-F6EECF244321}">
                <p14:modId xmlns:p14="http://schemas.microsoft.com/office/powerpoint/2010/main" val="3379489932"/>
              </p:ext>
            </p:extLst>
          </p:nvPr>
        </p:nvGraphicFramePr>
        <p:xfrm>
          <a:off x="5220072" y="3429000"/>
          <a:ext cx="2952328" cy="2595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246212" y="3717032"/>
            <a:ext cx="4464496" cy="2575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000"/>
              </a:spcBef>
              <a:spcAft>
                <a:spcPts val="600"/>
              </a:spcAft>
              <a:buClr>
                <a:srgbClr val="0F5494"/>
              </a:buClr>
              <a:buFontTx/>
              <a:buChar char="•"/>
            </a:pPr>
            <a:r>
              <a:rPr lang="en-GB" sz="1800" dirty="0">
                <a:latin typeface="Verdana"/>
              </a:rPr>
              <a:t>University network after two calls for applications </a:t>
            </a:r>
            <a:r>
              <a:rPr lang="en-GB" sz="1800" dirty="0" smtClean="0">
                <a:latin typeface="Verdana"/>
              </a:rPr>
              <a:t>2015-16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altLang="en-US" sz="1600" dirty="0" smtClean="0"/>
              <a:t>22 programmes in 15 countries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altLang="en-US" sz="1600" dirty="0" smtClean="0"/>
              <a:t>Germany (6) and Italy (3) most present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altLang="en-US" sz="1600" dirty="0" smtClean="0"/>
              <a:t>Montenegro outside EU</a:t>
            </a:r>
            <a:endParaRPr lang="en-GB" sz="1800" dirty="0" smtClean="0">
              <a:latin typeface="Verdana"/>
            </a:endParaRPr>
          </a:p>
          <a:p>
            <a:pPr marL="342900" indent="-342900">
              <a:spcBef>
                <a:spcPts val="1000"/>
              </a:spcBef>
              <a:buClr>
                <a:srgbClr val="0F5494"/>
              </a:buClr>
              <a:buFontTx/>
              <a:buChar char="•"/>
            </a:pPr>
            <a:r>
              <a:rPr lang="fr-BE" sz="1800" dirty="0" err="1" smtClean="0">
                <a:latin typeface="Verdana"/>
              </a:rPr>
              <a:t>Presented</a:t>
            </a:r>
            <a:r>
              <a:rPr lang="fr-BE" sz="1800" dirty="0" smtClean="0">
                <a:latin typeface="Verdana"/>
              </a:rPr>
              <a:t> at CESS 2016 Session A12</a:t>
            </a:r>
            <a:endParaRPr lang="en-GB" sz="1800" dirty="0">
              <a:latin typeface="Verdana"/>
            </a:endParaRPr>
          </a:p>
          <a:p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674640" cy="47625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solidFill>
                  <a:srgbClr val="133176"/>
                </a:solidFill>
                <a:latin typeface="+mj-lt"/>
              </a:rPr>
              <a:t>Walter J. </a:t>
            </a:r>
            <a:r>
              <a:rPr lang="en-US" altLang="en-US" dirty="0" err="1">
                <a:solidFill>
                  <a:srgbClr val="133176"/>
                </a:solidFill>
                <a:latin typeface="+mj-lt"/>
              </a:rPr>
              <a:t>Radermacher</a:t>
            </a:r>
            <a:endParaRPr lang="en-GB" altLang="en-US" dirty="0">
              <a:solidFill>
                <a:srgbClr val="133176"/>
              </a:solidFill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31840" y="6669359"/>
            <a:ext cx="2895600" cy="426765"/>
          </a:xfrm>
        </p:spPr>
        <p:txBody>
          <a:bodyPr/>
          <a:lstStyle/>
          <a:p>
            <a:r>
              <a:rPr lang="en-GB" altLang="en-US" sz="900" i="1" dirty="0">
                <a:solidFill>
                  <a:schemeClr val="bg1"/>
                </a:solidFill>
              </a:rPr>
              <a:t>Eurostat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29F2C-7E32-4E5B-9794-FBC19BACCE52}" type="slidenum">
              <a:rPr lang="en-GB" altLang="en-US">
                <a:solidFill>
                  <a:schemeClr val="accent6"/>
                </a:solidFill>
              </a:rPr>
              <a:pPr/>
              <a:t>12</a:t>
            </a:fld>
            <a:endParaRPr lang="en-GB" altLang="en-US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30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099713"/>
            <a:ext cx="8075240" cy="4392588"/>
          </a:xfrm>
        </p:spPr>
        <p:txBody>
          <a:bodyPr/>
          <a:lstStyle/>
          <a:p>
            <a:pPr marL="0" indent="0" algn="ctr">
              <a:spcAft>
                <a:spcPts val="1200"/>
              </a:spcAft>
              <a:buNone/>
            </a:pPr>
            <a:endParaRPr lang="en-US" altLang="en-US" b="1" i="0" dirty="0" smtClean="0"/>
          </a:p>
          <a:p>
            <a:pPr marL="0" indent="0" algn="ctr">
              <a:spcAft>
                <a:spcPts val="1200"/>
              </a:spcAft>
              <a:buNone/>
            </a:pPr>
            <a:r>
              <a:rPr lang="en-US" altLang="en-US" sz="2700" b="1" i="0" dirty="0" smtClean="0"/>
              <a:t>European Statistics - 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GB" sz="2800" dirty="0"/>
              <a:t>Trusted statistics. Informed Europeans. Better decisions.</a:t>
            </a:r>
            <a:endParaRPr lang="en-US" altLang="en-US" sz="2700" b="1" i="0" dirty="0" smtClean="0"/>
          </a:p>
          <a:p>
            <a:pPr marL="0" indent="0" algn="ctr">
              <a:spcAft>
                <a:spcPts val="1200"/>
              </a:spcAft>
              <a:buNone/>
            </a:pPr>
            <a:endParaRPr lang="en-US" altLang="en-US" sz="1500" b="1" i="0" dirty="0" smtClean="0"/>
          </a:p>
          <a:p>
            <a:pPr marL="0" indent="0" algn="ctr">
              <a:spcAft>
                <a:spcPts val="1200"/>
              </a:spcAft>
              <a:buNone/>
            </a:pPr>
            <a:endParaRPr lang="en-US" altLang="en-US" sz="1500" b="1" i="0" dirty="0"/>
          </a:p>
          <a:p>
            <a:pPr marL="0" indent="0" algn="ctr">
              <a:spcAft>
                <a:spcPts val="1200"/>
              </a:spcAft>
              <a:buNone/>
            </a:pPr>
            <a:r>
              <a:rPr lang="en-US" altLang="en-US" sz="2700" b="1" i="0" dirty="0" smtClean="0"/>
              <a:t>Thank you for your attention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458616" cy="47625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solidFill>
                  <a:srgbClr val="133176"/>
                </a:solidFill>
                <a:latin typeface="+mj-lt"/>
              </a:rPr>
              <a:t>Walter J. </a:t>
            </a:r>
            <a:r>
              <a:rPr lang="en-US" altLang="en-US" dirty="0" err="1">
                <a:solidFill>
                  <a:srgbClr val="133176"/>
                </a:solidFill>
                <a:latin typeface="+mj-lt"/>
              </a:rPr>
              <a:t>Radermacher</a:t>
            </a:r>
            <a:endParaRPr lang="en-GB" altLang="en-US" dirty="0">
              <a:solidFill>
                <a:srgbClr val="133176"/>
              </a:solidFill>
              <a:latin typeface="+mj-lt"/>
            </a:endParaRPr>
          </a:p>
          <a:p>
            <a:endParaRPr lang="en-GB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31840" y="6669359"/>
            <a:ext cx="2895600" cy="426765"/>
          </a:xfrm>
        </p:spPr>
        <p:txBody>
          <a:bodyPr/>
          <a:lstStyle/>
          <a:p>
            <a:r>
              <a:rPr lang="en-GB" altLang="en-US" sz="900" i="1" dirty="0">
                <a:solidFill>
                  <a:schemeClr val="bg1"/>
                </a:solidFill>
              </a:rPr>
              <a:t>Eurostat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29F2C-7E32-4E5B-9794-FBC19BACCE52}" type="slidenum">
              <a:rPr lang="en-GB" altLang="en-US">
                <a:solidFill>
                  <a:schemeClr val="accent6"/>
                </a:solidFill>
              </a:rPr>
              <a:pPr/>
              <a:t>13</a:t>
            </a:fld>
            <a:endParaRPr lang="en-GB" altLang="en-US" dirty="0">
              <a:solidFill>
                <a:schemeClr val="accent6"/>
              </a:solidFill>
            </a:endParaRPr>
          </a:p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640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305</TotalTime>
  <Words>745</Words>
  <Application>Microsoft Office PowerPoint</Application>
  <PresentationFormat>Diavetítés a képernyőre (4:3 oldalarány)</PresentationFormat>
  <Paragraphs>156</Paragraphs>
  <Slides>13</Slides>
  <Notes>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2</vt:i4>
      </vt:variant>
      <vt:variant>
        <vt:lpstr>Diacímek</vt:lpstr>
      </vt:variant>
      <vt:variant>
        <vt:i4>13</vt:i4>
      </vt:variant>
    </vt:vector>
  </HeadingPairs>
  <TitlesOfParts>
    <vt:vector size="20" baseType="lpstr">
      <vt:lpstr>Arial</vt:lpstr>
      <vt:lpstr>Calibri</vt:lpstr>
      <vt:lpstr>Courier New</vt:lpstr>
      <vt:lpstr>Verdana</vt:lpstr>
      <vt:lpstr>Wingdings</vt:lpstr>
      <vt:lpstr>Blank</vt:lpstr>
      <vt:lpstr>1_blank</vt:lpstr>
      <vt:lpstr>Quality Declaration of the ESS</vt:lpstr>
      <vt:lpstr>Proudly presenting </vt:lpstr>
      <vt:lpstr>Why in the form of a 'Declaration'</vt:lpstr>
      <vt:lpstr>Its main message: awareness…</vt:lpstr>
      <vt:lpstr>… and official guarantee:          'ESS made'   (1/2)</vt:lpstr>
      <vt:lpstr>… and official guarantee:          'ESS made'   (2/2)</vt:lpstr>
      <vt:lpstr>CESS 2016</vt:lpstr>
      <vt:lpstr>DIGICOM project (2016-2019)</vt:lpstr>
      <vt:lpstr>CESS 2016 will feed into DIGICOM</vt:lpstr>
      <vt:lpstr>What will DIGICOM deliver?</vt:lpstr>
      <vt:lpstr>Data driven policy making needs integration of sources</vt:lpstr>
      <vt:lpstr>PowerPoint bemutató</vt:lpstr>
      <vt:lpstr>PowerPoint bemutató</vt:lpstr>
    </vt:vector>
  </TitlesOfParts>
  <Company>European Commission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Quality Declaration of the ESS</dc:title>
  <dc:creator>KOVACS Zsuzsanna Melinda (ESTAT)</dc:creator>
  <cp:lastModifiedBy>MTA_user</cp:lastModifiedBy>
  <cp:revision>27</cp:revision>
  <dcterms:created xsi:type="dcterms:W3CDTF">2016-10-13T09:25:48Z</dcterms:created>
  <dcterms:modified xsi:type="dcterms:W3CDTF">2016-10-20T10:17:13Z</dcterms:modified>
</cp:coreProperties>
</file>