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4" r:id="rId2"/>
    <p:sldId id="359" r:id="rId3"/>
    <p:sldId id="360" r:id="rId4"/>
    <p:sldId id="352" r:id="rId5"/>
    <p:sldId id="361" r:id="rId6"/>
    <p:sldId id="347" r:id="rId7"/>
    <p:sldId id="358" r:id="rId8"/>
  </p:sldIdLst>
  <p:sldSz cx="9144000" cy="6858000" type="screen4x3"/>
  <p:notesSz cx="7010400" cy="92964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16">
          <p15:clr>
            <a:srgbClr val="A4A3A4"/>
          </p15:clr>
        </p15:guide>
        <p15:guide id="3" orient="horz" pos="384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2880">
          <p15:clr>
            <a:srgbClr val="A4A3A4"/>
          </p15:clr>
        </p15:guide>
        <p15:guide id="6" pos="288">
          <p15:clr>
            <a:srgbClr val="A4A3A4"/>
          </p15:clr>
        </p15:guide>
        <p15:guide id="7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42" userDrawn="1">
          <p15:clr>
            <a:srgbClr val="A4A3A4"/>
          </p15:clr>
        </p15:guide>
        <p15:guide id="2" pos="2257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E6D"/>
    <a:srgbClr val="0A1F5A"/>
    <a:srgbClr val="0A38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718" autoAdjust="0"/>
  </p:normalViewPr>
  <p:slideViewPr>
    <p:cSldViewPr>
      <p:cViewPr varScale="1">
        <p:scale>
          <a:sx n="33" d="100"/>
          <a:sy n="33" d="100"/>
        </p:scale>
        <p:origin x="964" y="32"/>
      </p:cViewPr>
      <p:guideLst>
        <p:guide orient="horz" pos="2160"/>
        <p:guide orient="horz" pos="816"/>
        <p:guide orient="horz" pos="3840"/>
        <p:guide orient="horz" pos="1056"/>
        <p:guide pos="2880"/>
        <p:guide pos="288"/>
        <p:guide pos="54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2" d="100"/>
          <a:sy n="92" d="100"/>
        </p:scale>
        <p:origin x="-3780" y="-120"/>
      </p:cViewPr>
      <p:guideLst>
        <p:guide orient="horz" pos="2742"/>
        <p:guide pos="2257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CC02A0-C947-4278-96D1-0DB9C063DF55}" type="datetimeFigureOut">
              <a:rPr lang="en-US" smtClean="0">
                <a:latin typeface="Arial"/>
              </a:rPr>
              <a:pPr/>
              <a:t>10/17/2016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33FAA7-9DA0-4163-8828-B20FAF1EB063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062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387350"/>
            <a:ext cx="3489325" cy="2616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9468" y="3176270"/>
            <a:ext cx="6231467" cy="54229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9468" y="8831580"/>
            <a:ext cx="4985173" cy="230797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10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97788" y="8831580"/>
            <a:ext cx="623147" cy="230797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latin typeface="Arial"/>
              </a:defRPr>
            </a:lvl1pPr>
          </a:lstStyle>
          <a:p>
            <a:fld id="{8547E1EE-0039-4797-B978-F453418260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6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defRPr sz="1100" kern="1200">
        <a:solidFill>
          <a:schemeClr val="tx1"/>
        </a:solidFill>
        <a:latin typeface="Arial"/>
        <a:ea typeface="+mn-ea"/>
        <a:cs typeface="+mn-cs"/>
      </a:defRPr>
    </a:lvl1pPr>
    <a:lvl2pPr marL="182880" indent="-137160" algn="l" defTabSz="914400" rtl="0" eaLnBrk="1" latinLnBrk="0" hangingPunct="1">
      <a:spcBef>
        <a:spcPts val="600"/>
      </a:spcBef>
      <a:buFont typeface="HP Simplified" panose="020B0604020204020204" pitchFamily="34" charset="0"/>
      <a:buChar char="•"/>
      <a:defRPr sz="1050" kern="1200">
        <a:solidFill>
          <a:schemeClr val="tx1"/>
        </a:solidFill>
        <a:latin typeface="Arial"/>
        <a:ea typeface="+mn-ea"/>
        <a:cs typeface="+mn-cs"/>
      </a:defRPr>
    </a:lvl2pPr>
    <a:lvl3pPr marL="339725" indent="-104775" algn="l" defTabSz="914400" rtl="0" eaLnBrk="1" latinLnBrk="0" hangingPunct="1">
      <a:spcBef>
        <a:spcPts val="600"/>
      </a:spcBef>
      <a:buFont typeface="HP Simplified" panose="020B0604020204020204" pitchFamily="34" charset="0"/>
      <a:buChar char="–"/>
      <a:defRPr sz="1000" kern="1200">
        <a:solidFill>
          <a:schemeClr val="tx1"/>
        </a:solidFill>
        <a:latin typeface="Arial"/>
        <a:ea typeface="+mn-ea"/>
        <a:cs typeface="+mn-cs"/>
      </a:defRPr>
    </a:lvl3pPr>
    <a:lvl4pPr marL="515938" indent="-117475" algn="l" defTabSz="914400" rtl="0" eaLnBrk="1" latinLnBrk="0" hangingPunct="1">
      <a:spcBef>
        <a:spcPts val="600"/>
      </a:spcBef>
      <a:buFont typeface="HP Simplified" panose="020B0604020204020204" pitchFamily="34" charset="0"/>
      <a:buChar char="•"/>
      <a:defRPr sz="900" kern="1200">
        <a:solidFill>
          <a:schemeClr val="tx1"/>
        </a:solidFill>
        <a:latin typeface="Arial"/>
        <a:ea typeface="+mn-ea"/>
        <a:cs typeface="+mn-cs"/>
      </a:defRPr>
    </a:lvl4pPr>
    <a:lvl5pPr marL="633413" indent="-117475" algn="l" defTabSz="914400" rtl="0" eaLnBrk="1" latinLnBrk="0" hangingPunct="1">
      <a:spcBef>
        <a:spcPts val="600"/>
      </a:spcBef>
      <a:buFont typeface="HP Simplified" panose="020B0604020204020204" pitchFamily="34" charset="0"/>
      <a:buChar char="–"/>
      <a:defRPr sz="8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4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6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FontTx/>
              <a:buNone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58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48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20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9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6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Pictur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63520"/>
            <a:ext cx="6858000" cy="1554480"/>
          </a:xfrm>
        </p:spPr>
        <p:txBody>
          <a:bodyPr/>
          <a:lstStyle>
            <a:lvl1pPr>
              <a:defRPr sz="5000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19600"/>
            <a:ext cx="6858000" cy="1188720"/>
          </a:xfrm>
        </p:spPr>
        <p:txBody>
          <a:bodyPr>
            <a:noAutofit/>
          </a:bodyPr>
          <a:lstStyle>
            <a:lvl1pPr marL="0" indent="0" algn="l">
              <a:spcBef>
                <a:spcPts val="60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copyright"/>
          <p:cNvSpPr txBox="1"/>
          <p:nvPr userDrawn="1"/>
        </p:nvSpPr>
        <p:spPr>
          <a:xfrm>
            <a:off x="457200" y="6482536"/>
            <a:ext cx="2819400" cy="22306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373216"/>
            <a:ext cx="1224136" cy="1275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717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63520"/>
            <a:ext cx="6858000" cy="1554480"/>
          </a:xfrm>
        </p:spPr>
        <p:txBody>
          <a:bodyPr/>
          <a:lstStyle>
            <a:lvl1pPr>
              <a:defRPr sz="5000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19600"/>
            <a:ext cx="6858000" cy="1188720"/>
          </a:xfrm>
        </p:spPr>
        <p:txBody>
          <a:bodyPr>
            <a:noAutofit/>
          </a:bodyPr>
          <a:lstStyle>
            <a:lvl1pPr marL="0" indent="0" algn="l">
              <a:spcBef>
                <a:spcPts val="60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copyright"/>
          <p:cNvSpPr txBox="1"/>
          <p:nvPr userDrawn="1"/>
        </p:nvSpPr>
        <p:spPr>
          <a:xfrm>
            <a:off x="457200" y="6482536"/>
            <a:ext cx="2819400" cy="22306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05467"/>
            <a:ext cx="1152128" cy="120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858000" cy="1828800"/>
          </a:xfrm>
        </p:spPr>
        <p:txBody>
          <a:bodyPr anchor="t"/>
          <a:lstStyle>
            <a:lvl1pPr algn="l">
              <a:defRPr sz="32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6858000" cy="1188720"/>
          </a:xfrm>
        </p:spPr>
        <p:txBody>
          <a:bodyPr anchor="t">
            <a:no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2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0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399"/>
            <a:ext cx="82296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5215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0A1F5A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493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1"/>
            <a:ext cx="3986784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200"/>
            </a:lvl5pPr>
            <a:lvl6pPr marL="914400" indent="0">
              <a:buNone/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295401"/>
            <a:ext cx="3986784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6956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676399"/>
            <a:ext cx="3986784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3986784" cy="4038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00016" y="1676399"/>
            <a:ext cx="3986784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2057401"/>
            <a:ext cx="3986784" cy="4038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l</a:t>
            </a:r>
          </a:p>
        </p:txBody>
      </p:sp>
    </p:spTree>
    <p:extLst>
      <p:ext uri="{BB962C8B-B14F-4D97-AF65-F5344CB8AC3E}">
        <p14:creationId xmlns:p14="http://schemas.microsoft.com/office/powerpoint/2010/main" val="112992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5715000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200"/>
            </a:lvl4pPr>
            <a:lvl5pPr>
              <a:defRPr sz="1200"/>
            </a:lvl5pPr>
            <a:lvl6pPr marL="914400" indent="0">
              <a:buNone/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95400"/>
            <a:ext cx="2286000" cy="48006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80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5029200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0720" y="1295400"/>
            <a:ext cx="2926080" cy="48006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82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5029200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60720" y="1295400"/>
            <a:ext cx="2926080" cy="4800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5244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3986784" cy="3505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00016" y="1295400"/>
            <a:ext cx="3986784" cy="3505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953000"/>
            <a:ext cx="3986784" cy="113049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00016" y="4953000"/>
            <a:ext cx="3986784" cy="113049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210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329184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6"/>
          </p:nvPr>
        </p:nvSpPr>
        <p:spPr>
          <a:xfrm>
            <a:off x="612648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29184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612648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11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8pPr>
              <a:defRPr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1"/>
            <a:ext cx="8229600" cy="4800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88640"/>
            <a:ext cx="714400" cy="7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7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49" r:id="rId2"/>
    <p:sldLayoutId id="2147483651" r:id="rId3"/>
    <p:sldLayoutId id="2147483650" r:id="rId4"/>
    <p:sldLayoutId id="2147483663" r:id="rId5"/>
    <p:sldLayoutId id="2147483665" r:id="rId6"/>
    <p:sldLayoutId id="2147483652" r:id="rId7"/>
    <p:sldLayoutId id="2147483666" r:id="rId8"/>
    <p:sldLayoutId id="2147483656" r:id="rId9"/>
    <p:sldLayoutId id="2147483657" r:id="rId10"/>
    <p:sldLayoutId id="2147483670" r:id="rId11"/>
    <p:sldLayoutId id="2147483671" r:id="rId12"/>
    <p:sldLayoutId id="2147483672" r:id="rId13"/>
    <p:sldLayoutId id="214748365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tx1"/>
        </a:buClr>
        <a:buFont typeface="HP Simplified" panose="020B0604020204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2pPr>
      <a:lvl3pPr marL="54864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+mn-cs"/>
        </a:defRPr>
      </a:lvl3pPr>
      <a:lvl4pPr marL="73152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868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Arial"/>
          <a:ea typeface="+mn-ea"/>
          <a:cs typeface="+mn-cs"/>
        </a:defRPr>
      </a:lvl5pPr>
      <a:lvl6pPr marL="105156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://www.unece.org/fileadmin/DAM/stats/documents/ece/ces/2016/mtg/CES_11_-ENG_G1602756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840" y="4149080"/>
            <a:ext cx="6995120" cy="1105024"/>
          </a:xfrm>
        </p:spPr>
        <p:txBody>
          <a:bodyPr/>
          <a:lstStyle/>
          <a:p>
            <a:r>
              <a:rPr lang="en-GB" sz="4800" dirty="0">
                <a:latin typeface="Calibri" panose="020F0502020204030204" pitchFamily="34" charset="0"/>
              </a:rPr>
              <a:t>o</a:t>
            </a:r>
            <a:r>
              <a:rPr lang="en-GB" sz="4800" dirty="0" smtClean="0">
                <a:latin typeface="Calibri" panose="020F0502020204030204" pitchFamily="34" charset="0"/>
              </a:rPr>
              <a:t>f Official Statistics</a:t>
            </a:r>
            <a:r>
              <a:rPr lang="en-GB" sz="4800" dirty="0" smtClean="0"/>
              <a:t/>
            </a:r>
            <a:br>
              <a:rPr lang="en-GB" sz="4800" dirty="0" smtClean="0"/>
            </a:b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97360" y="1315864"/>
            <a:ext cx="7571184" cy="1105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00" baseline="0">
                <a:solidFill>
                  <a:schemeClr val="tx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GB" sz="2400" dirty="0" smtClean="0"/>
              <a:t>Conference of European Statisticians</a:t>
            </a:r>
            <a:r>
              <a:rPr lang="en-GB" sz="4800" dirty="0" smtClean="0"/>
              <a:t/>
            </a:r>
            <a:br>
              <a:rPr lang="en-GB" sz="4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717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r>
              <a:rPr lang="en-GB" dirty="0" smtClean="0"/>
              <a:t>UNECE Task Force on </a:t>
            </a:r>
            <a:br>
              <a:rPr lang="en-GB" dirty="0" smtClean="0"/>
            </a:br>
            <a:r>
              <a:rPr lang="en-GB" dirty="0" smtClean="0"/>
              <a:t>Value of Official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91392"/>
            <a:ext cx="8856984" cy="4861944"/>
          </a:xfrm>
        </p:spPr>
        <p:txBody>
          <a:bodyPr>
            <a:noAutofit/>
          </a:bodyPr>
          <a:lstStyle/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fi-FI" sz="2400" b="1" dirty="0" smtClean="0"/>
              <a:t>Established in May 2015  to:</a:t>
            </a:r>
            <a:endParaRPr lang="en-GB" sz="2400" b="1" dirty="0" smtClean="0"/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en-GB" sz="2400" dirty="0" smtClean="0"/>
              <a:t>Define what is meant by value </a:t>
            </a:r>
            <a:r>
              <a:rPr lang="en-GB" sz="2400" dirty="0"/>
              <a:t>of official statistics </a:t>
            </a:r>
            <a:endParaRPr lang="en-GB" sz="2400" dirty="0" smtClean="0"/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en-GB" sz="2400" dirty="0" smtClean="0"/>
              <a:t>Develop </a:t>
            </a:r>
            <a:r>
              <a:rPr lang="en-GB" sz="2400" dirty="0"/>
              <a:t>ways </a:t>
            </a:r>
            <a:r>
              <a:rPr lang="en-GB" sz="2400" dirty="0" smtClean="0"/>
              <a:t>to measure the value of official statistics </a:t>
            </a:r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en-GB" sz="2400" dirty="0" smtClean="0"/>
              <a:t>Develop better </a:t>
            </a:r>
            <a:r>
              <a:rPr lang="en-GB" sz="2400" dirty="0"/>
              <a:t>understanding and communication of this value </a:t>
            </a:r>
            <a:endParaRPr lang="en-GB" sz="2400" dirty="0" smtClean="0"/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fi-FI" sz="2400" dirty="0" smtClean="0"/>
              <a:t>Recommend actions for promoting and increasing the value</a:t>
            </a:r>
          </a:p>
          <a:p>
            <a:pPr marL="182880" lvl="1">
              <a:lnSpc>
                <a:spcPct val="100000"/>
              </a:lnSpc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fi-FI" sz="2400" b="1" dirty="0"/>
              <a:t>Task Force </a:t>
            </a:r>
            <a:r>
              <a:rPr lang="fi-FI" sz="2400" b="1" dirty="0" smtClean="0"/>
              <a:t>members:</a:t>
            </a:r>
            <a:endParaRPr lang="fi-FI" sz="2400" b="1" dirty="0"/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en-GB" sz="2400" dirty="0" smtClean="0"/>
              <a:t>United </a:t>
            </a:r>
            <a:r>
              <a:rPr lang="en-GB" sz="2400" dirty="0"/>
              <a:t>Kingdom (chair), </a:t>
            </a:r>
            <a:r>
              <a:rPr lang="en-GB" sz="2400" dirty="0" smtClean="0"/>
              <a:t>Australia, Canada</a:t>
            </a:r>
            <a:r>
              <a:rPr lang="en-GB" sz="2400" dirty="0"/>
              <a:t>, Ireland, Mexico, New </a:t>
            </a:r>
            <a:r>
              <a:rPr lang="en-GB" sz="2400" dirty="0" smtClean="0"/>
              <a:t>Zealand, Switzerland and Turkey</a:t>
            </a:r>
          </a:p>
          <a:p>
            <a:pPr marL="320040" lvl="2">
              <a:lnSpc>
                <a:spcPct val="110000"/>
              </a:lnSpc>
              <a:spcBef>
                <a:spcPts val="1200"/>
              </a:spcBef>
              <a:buSzPct val="100000"/>
              <a:defRPr/>
            </a:pPr>
            <a:r>
              <a:rPr lang="en-GB" sz="2400" dirty="0" smtClean="0"/>
              <a:t>Eurostat, OECD, Paris21, World Bank and UNECE</a:t>
            </a:r>
          </a:p>
        </p:txBody>
      </p:sp>
    </p:spTree>
    <p:extLst>
      <p:ext uri="{BB962C8B-B14F-4D97-AF65-F5344CB8AC3E}">
        <p14:creationId xmlns:p14="http://schemas.microsoft.com/office/powerpoint/2010/main" val="128781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62000"/>
          </a:xfrm>
        </p:spPr>
        <p:txBody>
          <a:bodyPr/>
          <a:lstStyle/>
          <a:p>
            <a:r>
              <a:rPr lang="en-US" dirty="0" smtClean="0"/>
              <a:t>Why think about the value of statistics?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36" y="1556792"/>
            <a:ext cx="8964488" cy="5112568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600" dirty="0" smtClean="0"/>
              <a:t>Why we need to think about the value of statistics?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T</a:t>
            </a:r>
            <a:r>
              <a:rPr lang="en-US" sz="2200" dirty="0" smtClean="0"/>
              <a:t>ight </a:t>
            </a:r>
            <a:r>
              <a:rPr lang="en-GB" sz="2200" dirty="0"/>
              <a:t>budget constraints </a:t>
            </a:r>
            <a:r>
              <a:rPr lang="en-GB" sz="2200" dirty="0" smtClean="0"/>
              <a:t>imposed </a:t>
            </a:r>
            <a:r>
              <a:rPr lang="en-GB" sz="2200" dirty="0"/>
              <a:t>on many </a:t>
            </a:r>
            <a:r>
              <a:rPr lang="en-GB" sz="2200" dirty="0" smtClean="0"/>
              <a:t>statistical offices</a:t>
            </a:r>
          </a:p>
          <a:p>
            <a:pPr lvl="1">
              <a:lnSpc>
                <a:spcPct val="100000"/>
              </a:lnSpc>
            </a:pPr>
            <a:r>
              <a:rPr lang="fi-FI" sz="2200" dirty="0" smtClean="0"/>
              <a:t>Technological advances and Big Data challenge our current ways of working</a:t>
            </a:r>
            <a:endParaRPr lang="en-GB" sz="2200" dirty="0" smtClean="0"/>
          </a:p>
          <a:p>
            <a:pPr lvl="1">
              <a:lnSpc>
                <a:spcPct val="100000"/>
              </a:lnSpc>
            </a:pPr>
            <a:r>
              <a:rPr lang="en-GB" sz="2200" dirty="0"/>
              <a:t>D</a:t>
            </a:r>
            <a:r>
              <a:rPr lang="en-GB" sz="2200" dirty="0" smtClean="0"/>
              <a:t>emand </a:t>
            </a:r>
            <a:r>
              <a:rPr lang="en-GB" sz="2200" dirty="0"/>
              <a:t>for statistics </a:t>
            </a:r>
            <a:r>
              <a:rPr lang="en-GB" sz="2200" dirty="0" smtClean="0"/>
              <a:t>growing globally</a:t>
            </a:r>
          </a:p>
          <a:p>
            <a:pPr lvl="1">
              <a:lnSpc>
                <a:spcPct val="100000"/>
              </a:lnSpc>
            </a:pPr>
            <a:r>
              <a:rPr lang="en-GB" sz="2200" dirty="0" smtClean="0"/>
              <a:t>We work in an increasingly </a:t>
            </a:r>
            <a:r>
              <a:rPr lang="en-GB" sz="2200" dirty="0"/>
              <a:t>competitive information industry</a:t>
            </a:r>
            <a:endParaRPr lang="en-US" sz="2200" dirty="0" smtClean="0"/>
          </a:p>
          <a:p>
            <a:pPr lvl="1">
              <a:lnSpc>
                <a:spcPct val="100000"/>
              </a:lnSpc>
            </a:pPr>
            <a:r>
              <a:rPr lang="en-US" sz="2200" dirty="0" smtClean="0"/>
              <a:t>Stakeholders </a:t>
            </a:r>
            <a:r>
              <a:rPr lang="en-US" sz="2200" dirty="0"/>
              <a:t>sometimes fail to see the value of official statistics</a:t>
            </a:r>
            <a:endParaRPr lang="en-US" sz="2200" dirty="0" smtClean="0"/>
          </a:p>
          <a:p>
            <a:pPr lvl="0">
              <a:spcBef>
                <a:spcPts val="1800"/>
              </a:spcBef>
            </a:pPr>
            <a:r>
              <a:rPr lang="en-US" sz="2600" dirty="0" smtClean="0"/>
              <a:t>We need to: </a:t>
            </a:r>
            <a:endParaRPr lang="en-GB" sz="2600" dirty="0"/>
          </a:p>
          <a:p>
            <a:pPr lvl="1">
              <a:lnSpc>
                <a:spcPct val="110000"/>
              </a:lnSpc>
            </a:pPr>
            <a:r>
              <a:rPr lang="en-GB" sz="2200" dirty="0" smtClean="0"/>
              <a:t>Define what </a:t>
            </a:r>
            <a:r>
              <a:rPr lang="en-GB" sz="2200" dirty="0"/>
              <a:t>is </a:t>
            </a:r>
            <a:r>
              <a:rPr lang="en-GB" sz="2200" dirty="0" smtClean="0"/>
              <a:t>our business in </a:t>
            </a:r>
            <a:r>
              <a:rPr lang="en-GB" sz="2200" dirty="0"/>
              <a:t>the midst of Data Revolution</a:t>
            </a:r>
          </a:p>
          <a:p>
            <a:pPr lvl="1">
              <a:lnSpc>
                <a:spcPct val="110000"/>
              </a:lnSpc>
            </a:pPr>
            <a:r>
              <a:rPr lang="en-GB" sz="2200" dirty="0" smtClean="0"/>
              <a:t>Convey reasons why </a:t>
            </a:r>
            <a:r>
              <a:rPr lang="en-GB" sz="2200" dirty="0"/>
              <a:t>investment in official statistics should be </a:t>
            </a:r>
            <a:r>
              <a:rPr lang="en-GB" sz="2200" dirty="0" smtClean="0"/>
              <a:t>made</a:t>
            </a:r>
            <a:endParaRPr lang="en-GB" sz="2200" dirty="0"/>
          </a:p>
          <a:p>
            <a:pPr lvl="1">
              <a:lnSpc>
                <a:spcPct val="110000"/>
              </a:lnSpc>
            </a:pPr>
            <a:r>
              <a:rPr lang="en-GB" sz="2200" dirty="0" smtClean="0"/>
              <a:t>Pool </a:t>
            </a:r>
            <a:r>
              <a:rPr lang="en-GB" sz="2200" dirty="0"/>
              <a:t>good practices of statistical offices to support mutual </a:t>
            </a:r>
            <a:r>
              <a:rPr lang="en-GB" sz="2200" dirty="0" smtClean="0"/>
              <a:t>learning</a:t>
            </a:r>
          </a:p>
          <a:p>
            <a:pPr lvl="1">
              <a:lnSpc>
                <a:spcPct val="110000"/>
              </a:lnSpc>
            </a:pPr>
            <a:r>
              <a:rPr lang="en-GB" sz="2200" dirty="0" smtClean="0"/>
              <a:t>Identify </a:t>
            </a:r>
            <a:r>
              <a:rPr lang="en-GB" sz="2200" dirty="0"/>
              <a:t>and </a:t>
            </a:r>
            <a:r>
              <a:rPr lang="en-GB" sz="2200" dirty="0" smtClean="0"/>
              <a:t>develop </a:t>
            </a:r>
            <a:r>
              <a:rPr lang="en-GB" sz="2200" dirty="0"/>
              <a:t>better ways to </a:t>
            </a:r>
            <a:r>
              <a:rPr lang="en-GB" sz="2200" dirty="0" smtClean="0"/>
              <a:t>measure and explain </a:t>
            </a:r>
            <a:r>
              <a:rPr lang="en-GB" sz="2200" dirty="0"/>
              <a:t>the </a:t>
            </a:r>
            <a:r>
              <a:rPr lang="en-GB" sz="2200" dirty="0" smtClean="0"/>
              <a:t>value</a:t>
            </a:r>
            <a:endParaRPr lang="en-GB" sz="2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64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2738" y="2852936"/>
            <a:ext cx="2571750" cy="1838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365604"/>
            <a:ext cx="5770984" cy="1080120"/>
          </a:xfrm>
        </p:spPr>
        <p:txBody>
          <a:bodyPr/>
          <a:lstStyle/>
          <a:p>
            <a:r>
              <a:rPr lang="en-GB" dirty="0" smtClean="0"/>
              <a:t>How to keep fit? </a:t>
            </a:r>
            <a:br>
              <a:rPr lang="en-GB" dirty="0" smtClean="0"/>
            </a:br>
            <a:r>
              <a:rPr lang="en-GB" dirty="0" smtClean="0">
                <a:hlinkClick r:id="rId4"/>
              </a:rPr>
              <a:t>Interim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6085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Exploit the </a:t>
            </a:r>
            <a:r>
              <a:rPr lang="en-US" sz="2800" b="1" dirty="0"/>
              <a:t>comparative advantage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dirty="0"/>
              <a:t>official statistics </a:t>
            </a:r>
            <a:r>
              <a:rPr lang="en-US" sz="2800" dirty="0" smtClean="0"/>
              <a:t>(</a:t>
            </a:r>
            <a:r>
              <a:rPr lang="en-US" sz="2800" dirty="0"/>
              <a:t>the </a:t>
            </a:r>
            <a:r>
              <a:rPr lang="en-US" sz="2800" dirty="0" smtClean="0"/>
              <a:t>cornerstone – quality) 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Put </a:t>
            </a:r>
            <a:r>
              <a:rPr lang="en-US" sz="2800" b="1" dirty="0"/>
              <a:t>customers </a:t>
            </a:r>
            <a:r>
              <a:rPr lang="en-US" sz="2800" dirty="0"/>
              <a:t>truly at the </a:t>
            </a:r>
            <a:r>
              <a:rPr lang="en-US" sz="2800" dirty="0" smtClean="0"/>
              <a:t>center 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Design</a:t>
            </a:r>
            <a:r>
              <a:rPr lang="en-US" sz="2800" dirty="0" smtClean="0"/>
              <a:t> </a:t>
            </a:r>
            <a:r>
              <a:rPr lang="en-US" sz="2800" dirty="0"/>
              <a:t>statistics for everyday life 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800" b="1" dirty="0"/>
              <a:t>Innovate</a:t>
            </a:r>
            <a:r>
              <a:rPr lang="en-IE" sz="2800" dirty="0"/>
              <a:t> to remain valuable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Go further with strategic </a:t>
            </a:r>
            <a:r>
              <a:rPr lang="en-US" sz="2800" b="1" dirty="0"/>
              <a:t>partners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Build </a:t>
            </a:r>
            <a:r>
              <a:rPr lang="en-US" sz="2800" dirty="0" smtClean="0"/>
              <a:t>official </a:t>
            </a:r>
            <a:r>
              <a:rPr lang="en-US" sz="2800" dirty="0"/>
              <a:t>statistics </a:t>
            </a:r>
            <a:r>
              <a:rPr lang="en-US" sz="2800" b="1" dirty="0"/>
              <a:t>brand </a:t>
            </a:r>
            <a:r>
              <a:rPr lang="en-US" sz="2800" dirty="0"/>
              <a:t>and gain visibility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Measure </a:t>
            </a:r>
            <a:r>
              <a:rPr lang="en-US" sz="2800" dirty="0"/>
              <a:t>outcomes to achieve greater impact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Share and learn </a:t>
            </a:r>
            <a:r>
              <a:rPr lang="en-US" sz="2800" dirty="0"/>
              <a:t>using a plug-and play platform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235039"/>
            <a:ext cx="2232248" cy="160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65604"/>
            <a:ext cx="8219256" cy="615124"/>
          </a:xfrm>
        </p:spPr>
        <p:txBody>
          <a:bodyPr/>
          <a:lstStyle/>
          <a:p>
            <a:r>
              <a:rPr lang="en-GB" dirty="0" smtClean="0"/>
              <a:t>Dimensions of value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264696" cy="52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9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62000"/>
          </a:xfrm>
        </p:spPr>
        <p:txBody>
          <a:bodyPr/>
          <a:lstStyle/>
          <a:p>
            <a:r>
              <a:rPr lang="en-GB" dirty="0" smtClean="0"/>
              <a:t>Current work of the Task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472608"/>
          </a:xfrm>
        </p:spPr>
        <p:txBody>
          <a:bodyPr>
            <a:normAutofit/>
          </a:bodyPr>
          <a:lstStyle/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en-US" sz="2800" b="1" dirty="0"/>
              <a:t>Best practices wiki </a:t>
            </a:r>
            <a:r>
              <a:rPr lang="en-US" sz="2800" dirty="0"/>
              <a:t>linked to the eight recommendations for learning and sharing</a:t>
            </a:r>
          </a:p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en-US" sz="2800" b="1" dirty="0"/>
              <a:t>Generic user survey </a:t>
            </a:r>
            <a:r>
              <a:rPr lang="en-US" sz="2800" dirty="0"/>
              <a:t>to measure users’ views on the value of official statistics </a:t>
            </a:r>
          </a:p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en-US" sz="2800" b="1" dirty="0" smtClean="0"/>
              <a:t>Convincing points on value of official statistics </a:t>
            </a:r>
            <a:r>
              <a:rPr lang="en-US" sz="2800" dirty="0" smtClean="0"/>
              <a:t>that could be used in stakeholder collaboration</a:t>
            </a:r>
          </a:p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r>
              <a:rPr lang="en-US" sz="2800" b="1" dirty="0" smtClean="0"/>
              <a:t>Measurement </a:t>
            </a:r>
            <a:r>
              <a:rPr lang="en-US" sz="2800" b="1" dirty="0"/>
              <a:t>framework </a:t>
            </a:r>
            <a:r>
              <a:rPr lang="en-US" sz="2800" dirty="0"/>
              <a:t>with objective and subjective indicators and methodologies for monetizing the </a:t>
            </a:r>
            <a:r>
              <a:rPr lang="en-US" sz="2800" dirty="0" smtClean="0"/>
              <a:t>value</a:t>
            </a:r>
            <a:endParaRPr lang="en-US" sz="2800" b="1" i="1" dirty="0" smtClean="0"/>
          </a:p>
          <a:p>
            <a:pPr marL="0" lvl="1" indent="0">
              <a:spcBef>
                <a:spcPts val="1200"/>
              </a:spcBef>
              <a:buSzPct val="100000"/>
              <a:buNone/>
              <a:defRPr/>
            </a:pPr>
            <a:r>
              <a:rPr lang="en-US" sz="2800" b="1" i="1" dirty="0" smtClean="0"/>
              <a:t>Recommendations on Value of Official Statistics </a:t>
            </a:r>
            <a:r>
              <a:rPr lang="en-US" sz="2800" dirty="0" smtClean="0"/>
              <a:t>and </a:t>
            </a:r>
            <a:r>
              <a:rPr lang="en-US" sz="2800" dirty="0"/>
              <a:t>the measurement framework </a:t>
            </a:r>
            <a:r>
              <a:rPr lang="en-US" sz="2800" dirty="0" smtClean="0"/>
              <a:t>to </a:t>
            </a:r>
            <a:r>
              <a:rPr lang="en-US" sz="2800" dirty="0"/>
              <a:t>be </a:t>
            </a:r>
            <a:r>
              <a:rPr lang="en-US" sz="2800" dirty="0" smtClean="0"/>
              <a:t>final by June </a:t>
            </a:r>
            <a:r>
              <a:rPr lang="en-US" sz="2800" dirty="0"/>
              <a:t>2017</a:t>
            </a:r>
            <a:endParaRPr lang="en-GB" sz="2800" dirty="0"/>
          </a:p>
          <a:p>
            <a:pPr marL="182880" lvl="1">
              <a:spcBef>
                <a:spcPts val="1200"/>
              </a:spcBef>
              <a:buSzPct val="100000"/>
              <a:buFont typeface="HP Simplified" panose="020B0604020204020204" pitchFamily="34" charset="0"/>
              <a:buChar char="•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893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743234" y="1700808"/>
            <a:ext cx="5365104" cy="4503107"/>
            <a:chOff x="323528" y="751559"/>
            <a:chExt cx="6048672" cy="502795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5989" y="2054798"/>
              <a:ext cx="1601641" cy="322375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0236" y="751559"/>
              <a:ext cx="1693812" cy="129520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7974" y="969717"/>
              <a:ext cx="1703067" cy="126598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406" y="2205019"/>
              <a:ext cx="2313950" cy="124650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4110" y="1931533"/>
              <a:ext cx="2138090" cy="154839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528" y="3611154"/>
              <a:ext cx="2332461" cy="1207556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649194" y="4833068"/>
              <a:ext cx="4686440" cy="94644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7255" y="2410187"/>
            <a:ext cx="3206197" cy="3277568"/>
          </a:xfrm>
          <a:prstGeom prst="rect">
            <a:avLst/>
          </a:prstGeom>
          <a:scene3d>
            <a:camera prst="orthographicFront">
              <a:rot lat="0" lon="600000" rev="600000"/>
            </a:camera>
            <a:lightRig rig="threePt" dir="t"/>
          </a:scene3d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475928" y="341040"/>
            <a:ext cx="8229600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 smtClean="0"/>
              <a:t>Statistics at a Checkpoint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7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UNECE_POTX_4x3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>
          <a:noFill/>
          <a:miter lim="800000"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ppt/theme/theme2.xml><?xml version="1.0" encoding="utf-8"?>
<a:theme xmlns:a="http://schemas.openxmlformats.org/drawingml/2006/main" name="Office Theme">
  <a:themeElements>
    <a:clrScheme name="HP">
      <a:dk1>
        <a:sysClr val="windowText" lastClr="000000"/>
      </a:dk1>
      <a:lt1>
        <a:sysClr val="window" lastClr="FFFFFF"/>
      </a:lt1>
      <a:dk2>
        <a:srgbClr val="535455"/>
      </a:dk2>
      <a:lt2>
        <a:srgbClr val="E5E8E8"/>
      </a:lt2>
      <a:accent1>
        <a:srgbClr val="0096D6"/>
      </a:accent1>
      <a:accent2>
        <a:srgbClr val="822980"/>
      </a:accent2>
      <a:accent3>
        <a:srgbClr val="87898B"/>
      </a:accent3>
      <a:accent4>
        <a:srgbClr val="99D5EF"/>
      </a:accent4>
      <a:accent5>
        <a:srgbClr val="C094BF"/>
      </a:accent5>
      <a:accent6>
        <a:srgbClr val="B9B8BB"/>
      </a:accent6>
      <a:hlink>
        <a:srgbClr val="0096D6"/>
      </a:hlink>
      <a:folHlink>
        <a:srgbClr val="87898B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ppt/theme/theme3.xml><?xml version="1.0" encoding="utf-8"?>
<a:theme xmlns:a="http://schemas.openxmlformats.org/drawingml/2006/main" name="Office Theme">
  <a:themeElements>
    <a:clrScheme name="HP">
      <a:dk1>
        <a:sysClr val="windowText" lastClr="000000"/>
      </a:dk1>
      <a:lt1>
        <a:sysClr val="window" lastClr="FFFFFF"/>
      </a:lt1>
      <a:dk2>
        <a:srgbClr val="535455"/>
      </a:dk2>
      <a:lt2>
        <a:srgbClr val="E5E8E8"/>
      </a:lt2>
      <a:accent1>
        <a:srgbClr val="0096D6"/>
      </a:accent1>
      <a:accent2>
        <a:srgbClr val="822980"/>
      </a:accent2>
      <a:accent3>
        <a:srgbClr val="87898B"/>
      </a:accent3>
      <a:accent4>
        <a:srgbClr val="99D5EF"/>
      </a:accent4>
      <a:accent5>
        <a:srgbClr val="C094BF"/>
      </a:accent5>
      <a:accent6>
        <a:srgbClr val="B9B8BB"/>
      </a:accent6>
      <a:hlink>
        <a:srgbClr val="0096D6"/>
      </a:hlink>
      <a:folHlink>
        <a:srgbClr val="87898B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UNECE_POTX_4x3</Template>
  <TotalTime>4164</TotalTime>
  <Words>289</Words>
  <Application>Microsoft Office PowerPoint</Application>
  <PresentationFormat>On-screen Show (4:3)</PresentationFormat>
  <Paragraphs>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HP Simplified</vt:lpstr>
      <vt:lpstr>UNECE_POTX_4x3</vt:lpstr>
      <vt:lpstr>of Official Statistics </vt:lpstr>
      <vt:lpstr>UNECE Task Force on  Value of Official Statistics</vt:lpstr>
      <vt:lpstr>Why think about the value of statistics?</vt:lpstr>
      <vt:lpstr>How to keep fit?  Interim recommendations</vt:lpstr>
      <vt:lpstr>Dimensions of value</vt:lpstr>
      <vt:lpstr>Current work of the Task Force</vt:lpstr>
      <vt:lpstr>PowerPoint Presentation</vt:lpstr>
    </vt:vector>
  </TitlesOfParts>
  <Company>ECE-ISU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Jean Rodriguez</dc:creator>
  <cp:lastModifiedBy>Anu Peltola</cp:lastModifiedBy>
  <cp:revision>192</cp:revision>
  <cp:lastPrinted>2016-10-17T15:05:03Z</cp:lastPrinted>
  <dcterms:created xsi:type="dcterms:W3CDTF">2015-05-13T14:05:37Z</dcterms:created>
  <dcterms:modified xsi:type="dcterms:W3CDTF">2016-10-17T15:06:24Z</dcterms:modified>
</cp:coreProperties>
</file>