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83" r:id="rId1"/>
    <p:sldMasterId id="2147483685" r:id="rId2"/>
  </p:sldMasterIdLst>
  <p:notesMasterIdLst>
    <p:notesMasterId r:id="rId29"/>
  </p:notesMasterIdLst>
  <p:handoutMasterIdLst>
    <p:handoutMasterId r:id="rId30"/>
  </p:handoutMasterIdLst>
  <p:sldIdLst>
    <p:sldId id="318" r:id="rId3"/>
    <p:sldId id="319" r:id="rId4"/>
    <p:sldId id="322" r:id="rId5"/>
    <p:sldId id="313" r:id="rId6"/>
    <p:sldId id="299" r:id="rId7"/>
    <p:sldId id="300" r:id="rId8"/>
    <p:sldId id="324" r:id="rId9"/>
    <p:sldId id="302" r:id="rId10"/>
    <p:sldId id="291" r:id="rId11"/>
    <p:sldId id="290" r:id="rId12"/>
    <p:sldId id="274" r:id="rId13"/>
    <p:sldId id="314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315" r:id="rId25"/>
    <p:sldId id="316" r:id="rId26"/>
    <p:sldId id="287" r:id="rId27"/>
    <p:sldId id="325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ntalbano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AD4"/>
    <a:srgbClr val="F1E6A1"/>
    <a:srgbClr val="7030A0"/>
    <a:srgbClr val="EBF1DE"/>
    <a:srgbClr val="00B050"/>
    <a:srgbClr val="FDEADA"/>
    <a:srgbClr val="CC0000"/>
    <a:srgbClr val="F0F5FA"/>
    <a:srgbClr val="005ADE"/>
    <a:srgbClr val="005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D7AC86-7933-4D1D-A32D-352141597B0C}">
  <a:tblStyle styleId="{72D7AC86-7933-4D1D-A32D-352141597B0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rgbClr val="F4E8E8"/>
          </a:solidFill>
        </a:fill>
      </a:tcStyle>
    </a:band1H>
    <a:band1V>
      <a:tcStyle>
        <a:tcBdr/>
        <a:fill>
          <a:solidFill>
            <a:srgbClr val="F4E8E8"/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l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6" autoAdjust="0"/>
    <p:restoredTop sz="71716" autoAdjust="0"/>
  </p:normalViewPr>
  <p:slideViewPr>
    <p:cSldViewPr>
      <p:cViewPr>
        <p:scale>
          <a:sx n="90" d="100"/>
          <a:sy n="90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BBC29-08E3-45A0-BBD2-8B387EB8866B}" type="datetimeFigureOut">
              <a:rPr lang="it-IT" smtClean="0"/>
              <a:pPr/>
              <a:t>17/10/2016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Emanuela Recchini, Alessandro Capezzuoli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46F1C-14E6-4388-B958-7C7A47ED961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7533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4559273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69739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en-US" sz="1100" b="1" i="0" u="none" strike="noStrike" cap="none" dirty="0" smtClean="0">
              <a:solidFill>
                <a:schemeClr val="bg2">
                  <a:lumMod val="50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1247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55012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it-IT" sz="11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Shape 3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1971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1832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endParaRPr lang="en-US" sz="11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endParaRPr lang="en-US" sz="11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endParaRPr lang="en-US" sz="11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209312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963948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69904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Shape 4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439398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lang="en-US" sz="11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9" name="Shape 4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82560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468173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Shape 5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74608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097955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484472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Shape 5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46749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Shape 5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26279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lang="it-IT" sz="1100" b="0" i="0" u="none" strike="noStrike" kern="1200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63500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Shape 6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Shape 6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75833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Shape 6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23063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hape 6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Shape 6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250724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Shape 6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Shape 6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67649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Shape 6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29689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63500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63500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hape 7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Shape 7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992975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8595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457200" y="1604520"/>
            <a:ext cx="8229238" cy="39776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38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entered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685800" y="2130480"/>
            <a:ext cx="7772038" cy="681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3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 Content and 2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57200" y="3682080"/>
            <a:ext cx="8229238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, Content over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38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8229238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, 4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8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38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57200" y="1604520"/>
            <a:ext cx="8229238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5" name="Shape 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stazione sezion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e contenuti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099" cy="6398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099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to con didascalia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99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699" cy="585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99" cy="4691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magine con didascalia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olo e testo vertical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 rot="5400000">
            <a:off x="2308949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itolo e testo vertical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 rot="5400000">
            <a:off x="4732349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038" cy="14695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519"/>
            <a:ext cx="2133360" cy="36467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080" y="6356519"/>
            <a:ext cx="2895120" cy="36467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080" y="6356519"/>
            <a:ext cx="2133360" cy="3646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8B8B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38" cy="39772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 smtClean="0"/>
              <a:t>Emanuela Recchini, Alessandro Capezzuoli</a:t>
            </a: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Calibri"/>
                <a:buNone/>
              </a:pPr>
              <a:t>‹N›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tatview.eu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2&amp;dim%5b3%5d=1&amp;dim%5b4%5d=1&amp;dim%5b5%5d=4&amp;dim%5b6%5d=7&amp;dim%5b7%5d=13&amp;dim%5b8%5d=2167&amp;idLayer%5b0%5d=1002&amp;idArea=4&amp;idSoggetto=3&amp;idTema=4&amp;idDataset=DCIS_VEICOLIINCID1&amp;idTerritorio=1000&amp;idBasemap=1&amp;idGradiente=1&amp;idPercentile=1&amp;idCategoria=1&amp;lang=en_EN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2&amp;dim%5b3%5d=1&amp;dim%5b4%5d=1&amp;dim%5b5%5d=4&amp;dim%5b6%5d=7&amp;dim%5b7%5d=13&amp;dim%5b8%5d=2167&amp;idCategoria=3&amp;idLayer%5b0%5d=1002&amp;idArea=4&amp;idSoggetto=3&amp;idTema=4&amp;idDataset=DCIS_VEICOLIINCID1&amp;idTerritorio=1000&amp;idBasemap=1&amp;idGradiente=1&amp;idPercentile=1" TargetMode="Externa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2&amp;dim%5b3%5d=1&amp;dim%5b4%5d=1&amp;dim%5b5%5d=4&amp;dim%5b6%5d=7&amp;dim%5b7%5d=13&amp;dim%5b8%5d=2167&amp;idCategoria=2&amp;idLayer%5b0%5d=1002&amp;idArea=4&amp;idSoggetto=3&amp;idTema=4&amp;idDataset=DCIS_VEICOLIINCID1&amp;idTerritorio=1000&amp;idBasemap=1&amp;idGradiente=1&amp;idPercentile=1&amp;idCategoria=2&amp;lang=en_EN" TargetMode="Externa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123&amp;dim%5b3%5d=3&amp;dim%5b4%5d=513&amp;dim%5b5%5d=12&amp;dim%5b6%5d=16&amp;dim%5b7%5d=182&amp;dim%5b8%5d=8&amp;dim%5b9%5d=2186&amp;idLayer%5b0%5d=1002&amp;idArea=1&amp;idSoggetto=2&amp;idTema=1&amp;idDataset=DCIS_PERMSOGG1&amp;idTerritorio=1000&amp;idLayer%5b1004%5d=1004&amp;idLayer%5b10042%5d=10042&amp;idBasemap=2&amp;idGradiente=0&amp;idPercentile=1&amp;idCategoria=1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Area=999&amp;idSoggetto=3&amp;idTema=5&amp;idTerritorio=1000&amp;idCategoria=1&amp;lang=en_EN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244&amp;dim%5b3%5d=6&amp;dim%5b4%5d=482&amp;dim%5b5%5d=3&amp;dim%5b6%5d=182&amp;dim%5b7%5d=&amp;dim%5b8%5d=288&amp;dim%5b9%5d=288&amp;dim%5b10%5d=2167&amp;idArea=1&amp;idSoggetto=5&amp;idTema=2&amp;idDataset=DCIS_MIGRAZIONI&amp;idTerritorio=1000&amp;idLayer%5b0%5d=&amp;idCategoria=4&amp;dim%5b1000%5d=2&amp;idLayer%5b0%5d=&amp;idCategoria=4&amp;dim%5b1001%5d=0|999999&amp;idLayer%5b0%5d=&amp;idCategoria=4&amp;dim%5b1002%5d=10&amp;idLayer%5b0%5d=&amp;idCategoria=4&amp;dim%5b1003%5d=274" TargetMode="Externa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Area=9&amp;idSoggetto=2&amp;idTema=1&amp;idTerritorio=1000&amp;idCategoria=1" TargetMode="Externa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dim%5b1%5d=&amp;dim%5b2%5d=36&amp;dim%5b3%5d=3&amp;dim%5b4%5d=445&amp;dim%5b5%5d=2186&amp;idLayer%5b0%5d=1003&amp;idArea=1&amp;idSoggetto=3&amp;idTema=1&amp;idDataset=DCIS_POPSTRCIT1&amp;idTerritorio=12&amp;idBasemap=2&amp;idGradiente=2&amp;idPercentile=1&amp;idCategoria=1" TargetMode="Externa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Area=1&amp;idSoggetto=4&amp;idTema=1&amp;idTerritorio=12&amp;idCategoria=5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Area=999&amp;idSoggetto=1&amp;idTema=2&amp;idTerritorio=1000&amp;idCategoria=1" TargetMode="Externa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Categoria=6&amp;idArea=999&amp;idSoggetto=2&amp;idTema=5&amp;idDataset=0&amp;idTerritorio=1000" TargetMode="Externa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statview.eu/index.php?idCategoria=1&amp;idArea=999&amp;idSoggetto=2&amp;idTema=5&amp;idDataset=0&amp;idTerritorio=1000" TargetMode="Externa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manuela.recchini@istat.it" TargetMode="External"/><Relationship Id="rId5" Type="http://schemas.openxmlformats.org/officeDocument/2006/relationships/hyperlink" Target="mailto:alessandro.capezzuoli@istat.it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11491" y="4149080"/>
            <a:ext cx="9172499" cy="2708920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Shape 189"/>
          <p:cNvSpPr txBox="1"/>
          <p:nvPr/>
        </p:nvSpPr>
        <p:spPr>
          <a:xfrm>
            <a:off x="206643" y="2741022"/>
            <a:ext cx="8757845" cy="7599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buClr>
                <a:srgbClr val="581722"/>
              </a:buClr>
              <a:buSzPct val="25000"/>
            </a:pPr>
            <a:r>
              <a:rPr lang="en-US" sz="2100" b="1" cap="all" dirty="0" smtClean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An </a:t>
            </a:r>
            <a:r>
              <a:rPr lang="en-US" sz="2100" b="1" cap="all" dirty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innovative </a:t>
            </a:r>
            <a:r>
              <a:rPr lang="en-US" sz="2100" b="1" cap="all" dirty="0" err="1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webGIS</a:t>
            </a:r>
            <a:r>
              <a:rPr lang="en-US" sz="2100" b="1" cap="all" dirty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system for </a:t>
            </a:r>
            <a:r>
              <a:rPr lang="en-US" sz="2100" b="1" cap="all" smtClean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dissemination and visualization </a:t>
            </a:r>
            <a:r>
              <a:rPr lang="en-US" sz="2100" b="1" cap="all" dirty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of official statistics and geospatial </a:t>
            </a:r>
            <a:r>
              <a:rPr lang="en-US" sz="2100" b="1" cap="all" dirty="0" smtClean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analysis</a:t>
            </a:r>
            <a:endParaRPr sz="2100" b="0" i="0" u="none" strike="noStrike" cap="all" dirty="0">
              <a:solidFill>
                <a:schemeClr val="bg2">
                  <a:lumMod val="50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3044" y="4126588"/>
            <a:ext cx="9180946" cy="94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 txBox="1"/>
          <p:nvPr/>
        </p:nvSpPr>
        <p:spPr>
          <a:xfrm>
            <a:off x="3419872" y="4932618"/>
            <a:ext cx="5688632" cy="5641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buClr>
                <a:srgbClr val="666666"/>
              </a:buClr>
              <a:buSzPct val="25000"/>
            </a:pP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Emanuela</a:t>
            </a: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 </a:t>
            </a: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Recchini</a:t>
            </a:r>
            <a:r>
              <a:rPr lang="en-US" sz="2000" b="1" kern="1200" dirty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, Alessandro </a:t>
            </a: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Capezzuoli</a:t>
            </a:r>
            <a:endParaRPr lang="en-US" sz="2000" b="1" kern="1200" dirty="0" smtClean="0">
              <a:solidFill>
                <a:schemeClr val="bg2">
                  <a:lumMod val="50000"/>
                </a:schemeClr>
              </a:solidFill>
              <a:latin typeface="Trebuchet MS"/>
              <a:sym typeface="Trebuchet MS"/>
            </a:endParaRPr>
          </a:p>
        </p:txBody>
      </p:sp>
      <p:pic>
        <p:nvPicPr>
          <p:cNvPr id="192" name="Shape 192"/>
          <p:cNvPicPr preferRelativeResize="0"/>
          <p:nvPr/>
        </p:nvPicPr>
        <p:blipFill rotWithShape="1">
          <a:blip r:embed="rId3">
            <a:alphaModFix/>
          </a:blip>
          <a:srcRect l="4436" t="27001" r="11560" b="27997"/>
          <a:stretch/>
        </p:blipFill>
        <p:spPr>
          <a:xfrm>
            <a:off x="357158" y="4581128"/>
            <a:ext cx="2000264" cy="107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Users\montalbano\Desktop\stat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64" y="1151283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hape 189"/>
          <p:cNvSpPr txBox="1"/>
          <p:nvPr/>
        </p:nvSpPr>
        <p:spPr>
          <a:xfrm>
            <a:off x="2843808" y="2116805"/>
            <a:ext cx="3168352" cy="5201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722"/>
              </a:buClr>
              <a:buSzPct val="25000"/>
              <a:buFont typeface="Trebuchet MS"/>
              <a:buNone/>
            </a:pPr>
            <a:r>
              <a:rPr lang="en-US" sz="2400" b="1" i="0" u="none" strike="noStrike" cap="none" dirty="0" smtClean="0">
                <a:solidFill>
                  <a:schemeClr val="bg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www.statview.eu</a:t>
            </a:r>
            <a:endParaRPr lang="en-US" sz="2400" b="1" i="0" u="none" strike="noStrike" cap="none" dirty="0">
              <a:solidFill>
                <a:schemeClr val="bg2">
                  <a:lumMod val="50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 dirty="0">
              <a:solidFill>
                <a:schemeClr val="bg2">
                  <a:lumMod val="50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6672"/>
            <a:ext cx="2033167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7"/>
          <p:cNvSpPr/>
          <p:nvPr/>
        </p:nvSpPr>
        <p:spPr>
          <a:xfrm>
            <a:off x="2195736" y="6115735"/>
            <a:ext cx="532859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 smtClean="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Conference of European Statistics Stakeholders</a:t>
            </a:r>
          </a:p>
          <a:p>
            <a:pPr algn="ctr"/>
            <a:r>
              <a:rPr lang="en-US" b="1" dirty="0" smtClean="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Budapest,</a:t>
            </a:r>
            <a:r>
              <a:rPr lang="en-US" b="1" kern="1200" dirty="0" smtClean="0">
                <a:solidFill>
                  <a:schemeClr val="bg2">
                    <a:lumMod val="50000"/>
                  </a:schemeClr>
                </a:solidFill>
                <a:latin typeface="Trebuchet MS"/>
                <a:sym typeface="Trebuchet MS"/>
              </a:rPr>
              <a:t> </a:t>
            </a:r>
            <a:r>
              <a:rPr lang="en-US" b="1" dirty="0" smtClean="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20-21 October 2016</a:t>
            </a:r>
            <a:endParaRPr lang="en-US" b="1"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0504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0" y="3001211"/>
            <a:ext cx="1380240" cy="535095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-22598" y="3813880"/>
            <a:ext cx="1380240" cy="53509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-22598" y="4677004"/>
            <a:ext cx="1380240" cy="5350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-22950" y="2150961"/>
            <a:ext cx="1380240" cy="53509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-10554" y="1356897"/>
            <a:ext cx="1380240" cy="53509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/>
          <p:nvPr/>
        </p:nvSpPr>
        <p:spPr>
          <a:xfrm>
            <a:off x="-22950" y="253480"/>
            <a:ext cx="9172499" cy="7049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0" y="0"/>
            <a:ext cx="9158250" cy="329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Shape 203"/>
          <p:cNvSpPr txBox="1"/>
          <p:nvPr/>
        </p:nvSpPr>
        <p:spPr>
          <a:xfrm>
            <a:off x="1515652" y="1477005"/>
            <a:ext cx="6944780" cy="36781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600" b="1" i="0" u="none" strike="noStrike" cap="none" dirty="0" smtClean="0">
                <a:solidFill>
                  <a:srgbClr val="000000"/>
                </a:solidFill>
                <a:sym typeface="Arial"/>
              </a:rPr>
              <a:t>Official </a:t>
            </a:r>
            <a:r>
              <a:rPr lang="en-US" sz="1600" b="1" dirty="0" smtClean="0"/>
              <a:t>statistics</a:t>
            </a:r>
            <a:r>
              <a:rPr lang="en-US" sz="1600" b="1" i="0" u="none" strike="noStrike" cap="none" dirty="0" smtClean="0">
                <a:solidFill>
                  <a:srgbClr val="000000"/>
                </a:solidFill>
                <a:sym typeface="Arial"/>
              </a:rPr>
              <a:t>: solicitations from ESS Vision 2020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819961" y="2988242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lang="en-US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847187" y="4644426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lang="en-US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847187" y="2132856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lang="en-US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872847" y="1332058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lang="en-US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812158" y="3789040"/>
            <a:ext cx="41229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lang="en-US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Shape 203"/>
          <p:cNvSpPr txBox="1"/>
          <p:nvPr/>
        </p:nvSpPr>
        <p:spPr>
          <a:xfrm>
            <a:off x="1533418" y="4725013"/>
            <a:ext cx="2252764" cy="42365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>
              <a:spcBef>
                <a:spcPts val="4200"/>
              </a:spcBef>
              <a:buClr>
                <a:srgbClr val="000000"/>
              </a:buClr>
              <a:buSzPct val="25000"/>
            </a:pPr>
            <a:r>
              <a:rPr lang="en-US" sz="1600" b="1" dirty="0"/>
              <a:t>Concluding remarks</a:t>
            </a:r>
          </a:p>
        </p:txBody>
      </p:sp>
      <p:sp>
        <p:nvSpPr>
          <p:cNvPr id="3" name="Rettangolo 2"/>
          <p:cNvSpPr/>
          <p:nvPr/>
        </p:nvSpPr>
        <p:spPr>
          <a:xfrm>
            <a:off x="1533417" y="3861048"/>
            <a:ext cx="74480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ct val="25000"/>
            </a:pPr>
            <a:r>
              <a:rPr lang="en-US" sz="1600" b="1" dirty="0" smtClean="0"/>
              <a:t>A </a:t>
            </a:r>
            <a:r>
              <a:rPr lang="en-US" sz="1600" b="1" dirty="0" err="1" smtClean="0"/>
              <a:t>webGIS</a:t>
            </a:r>
            <a:r>
              <a:rPr lang="en-US" sz="1600" b="1" dirty="0" smtClean="0"/>
              <a:t> system </a:t>
            </a:r>
            <a:r>
              <a:rPr lang="en-US" sz="1600" b="1" dirty="0"/>
              <a:t>for </a:t>
            </a:r>
            <a:r>
              <a:rPr lang="en-US" sz="1600" b="1" dirty="0" smtClean="0"/>
              <a:t>visualization</a:t>
            </a:r>
            <a:r>
              <a:rPr lang="en-US" sz="1600" b="1" dirty="0"/>
              <a:t>, dissemination and geospatial </a:t>
            </a:r>
            <a:r>
              <a:rPr lang="en-US" sz="1600" b="1" dirty="0" smtClean="0"/>
              <a:t>analysis</a:t>
            </a:r>
            <a:endParaRPr lang="en-US" sz="1600" b="1" dirty="0"/>
          </a:p>
        </p:txBody>
      </p:sp>
      <p:sp>
        <p:nvSpPr>
          <p:cNvPr id="4" name="Rettangolo 3"/>
          <p:cNvSpPr/>
          <p:nvPr/>
        </p:nvSpPr>
        <p:spPr>
          <a:xfrm>
            <a:off x="1566791" y="3039753"/>
            <a:ext cx="47644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4200"/>
              </a:spcBef>
              <a:buClr>
                <a:srgbClr val="000000"/>
              </a:buClr>
              <a:buSzPct val="25000"/>
            </a:pPr>
            <a:r>
              <a:rPr lang="en-US" sz="1600" b="1" dirty="0"/>
              <a:t>Data </a:t>
            </a:r>
            <a:r>
              <a:rPr lang="en-US" sz="1600" b="1" dirty="0" smtClean="0"/>
              <a:t>visualization</a:t>
            </a:r>
            <a:r>
              <a:rPr lang="en-US" sz="1600" b="1" dirty="0"/>
              <a:t>, </a:t>
            </a:r>
            <a:r>
              <a:rPr lang="en-US" sz="1600" b="1" dirty="0" err="1" smtClean="0"/>
              <a:t>webGIS</a:t>
            </a:r>
            <a:r>
              <a:rPr lang="en-US" sz="1600" b="1" dirty="0" smtClean="0"/>
              <a:t> </a:t>
            </a:r>
            <a:r>
              <a:rPr lang="en-US" sz="1600" b="1" dirty="0"/>
              <a:t>and statistical data </a:t>
            </a:r>
          </a:p>
        </p:txBody>
      </p:sp>
      <p:sp>
        <p:nvSpPr>
          <p:cNvPr id="5" name="Rettangolo 4"/>
          <p:cNvSpPr/>
          <p:nvPr/>
        </p:nvSpPr>
        <p:spPr>
          <a:xfrm>
            <a:off x="1548190" y="2254820"/>
            <a:ext cx="5760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200"/>
              </a:spcBef>
              <a:buClr>
                <a:srgbClr val="000000"/>
              </a:buClr>
              <a:buSzPct val="25000"/>
            </a:pPr>
            <a:r>
              <a:rPr lang="en-US" sz="1600" b="1" dirty="0" smtClean="0"/>
              <a:t>Formats</a:t>
            </a:r>
            <a:r>
              <a:rPr lang="en-US" sz="1600" b="1" dirty="0"/>
              <a:t>, standards and </a:t>
            </a:r>
            <a:r>
              <a:rPr lang="en-US" sz="1600" b="1" dirty="0" smtClean="0"/>
              <a:t>methods for data dissemination</a:t>
            </a:r>
            <a:endParaRPr lang="en-US" sz="1600" b="1" u="sng" dirty="0">
              <a:solidFill>
                <a:srgbClr val="FF3300"/>
              </a:solidFill>
            </a:endParaRPr>
          </a:p>
        </p:txBody>
      </p:sp>
      <p:sp>
        <p:nvSpPr>
          <p:cNvPr id="29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  <p:pic>
        <p:nvPicPr>
          <p:cNvPr id="26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6672"/>
            <a:ext cx="2033167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42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2822617"/>
            <a:ext cx="9158242" cy="2839601"/>
          </a:xfrm>
          <a:prstGeom prst="rect">
            <a:avLst/>
          </a:prstGeom>
          <a:solidFill>
            <a:srgbClr val="F1E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Picture 3" descr="C:\Users\montalbano\Desktop\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643" y="360919"/>
            <a:ext cx="2042233" cy="170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tangolo 19"/>
          <p:cNvSpPr/>
          <p:nvPr/>
        </p:nvSpPr>
        <p:spPr>
          <a:xfrm rot="5400000">
            <a:off x="7547765" y="328610"/>
            <a:ext cx="210665" cy="26565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 rot="16200000">
            <a:off x="1691148" y="79644"/>
            <a:ext cx="183955" cy="3220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E6E0E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/>
          <p:nvPr/>
        </p:nvSpPr>
        <p:spPr>
          <a:xfrm>
            <a:off x="-22950" y="253480"/>
            <a:ext cx="9172499" cy="7049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-14250" y="0"/>
            <a:ext cx="9155100" cy="32967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Shape 250"/>
          <p:cNvSpPr txBox="1"/>
          <p:nvPr/>
        </p:nvSpPr>
        <p:spPr>
          <a:xfrm>
            <a:off x="2170757" y="-27384"/>
            <a:ext cx="6978743" cy="3571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buClr>
                <a:srgbClr val="FAFAFA"/>
              </a:buClr>
              <a:buSzPct val="25000"/>
            </a:pPr>
            <a:r>
              <a:rPr lang="en-US" sz="2000" b="1" dirty="0" smtClean="0">
                <a:solidFill>
                  <a:srgbClr val="FAFAFA"/>
                </a:solidFill>
              </a:rPr>
              <a:t>1. Official statistics: solicitations from ESS Vision 2020</a:t>
            </a:r>
            <a:endParaRPr lang="en-US" sz="2000" b="1" dirty="0">
              <a:solidFill>
                <a:srgbClr val="FAFAFA"/>
              </a:solidFill>
            </a:endParaRPr>
          </a:p>
        </p:txBody>
      </p:sp>
      <p:sp>
        <p:nvSpPr>
          <p:cNvPr id="16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77859" y="1981187"/>
            <a:ext cx="86394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Official statistics, </a:t>
            </a:r>
            <a:r>
              <a:rPr lang="en-US" dirty="0"/>
              <a:t>characterized by the highest quality possible inasmuch as they are produced in compliance with the</a:t>
            </a:r>
            <a:r>
              <a:rPr lang="en-US" b="1" dirty="0"/>
              <a:t> </a:t>
            </a:r>
            <a:r>
              <a:rPr lang="en-US" dirty="0" smtClean="0">
                <a:solidFill>
                  <a:srgbClr val="7030A0"/>
                </a:solidFill>
              </a:rPr>
              <a:t>UN </a:t>
            </a:r>
            <a:r>
              <a:rPr lang="en-US" dirty="0">
                <a:solidFill>
                  <a:srgbClr val="7030A0"/>
                </a:solidFill>
              </a:rPr>
              <a:t>Fundamental Principles of Official Statistics </a:t>
            </a:r>
            <a:r>
              <a:rPr lang="en-US" dirty="0"/>
              <a:t>and </a:t>
            </a: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7030A0"/>
                </a:solidFill>
              </a:rPr>
              <a:t>European Statistics Code of Practice</a:t>
            </a:r>
            <a:r>
              <a:rPr lang="en-US" dirty="0"/>
              <a:t>, play an essential role in supporting analysis and decision making</a:t>
            </a:r>
            <a:r>
              <a:rPr lang="en-US" dirty="0" smtClean="0"/>
              <a:t>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20496" y="726914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7030A0"/>
                </a:solidFill>
              </a:rPr>
              <a:t>Information and knowledge are fundamental building blocks for all modern </a:t>
            </a:r>
            <a:r>
              <a:rPr lang="en-US" sz="1600" b="1" dirty="0" smtClean="0">
                <a:solidFill>
                  <a:srgbClr val="7030A0"/>
                </a:solidFill>
              </a:rPr>
              <a:t>societies</a:t>
            </a:r>
            <a:endParaRPr lang="en-US" sz="1600" b="1" dirty="0">
              <a:solidFill>
                <a:srgbClr val="7030A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267925" y="604603"/>
            <a:ext cx="2759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FF3300"/>
                </a:solidFill>
              </a:rPr>
              <a:t>Quality </a:t>
            </a:r>
            <a:r>
              <a:rPr lang="en-US" sz="1600" b="1" dirty="0">
                <a:solidFill>
                  <a:srgbClr val="FF3300"/>
                </a:solidFill>
              </a:rPr>
              <a:t>is an overarching element in the statistical production process</a:t>
            </a:r>
          </a:p>
        </p:txBody>
      </p:sp>
      <p:sp>
        <p:nvSpPr>
          <p:cNvPr id="8" name="Rettangolo 7"/>
          <p:cNvSpPr/>
          <p:nvPr/>
        </p:nvSpPr>
        <p:spPr>
          <a:xfrm>
            <a:off x="120496" y="5725832"/>
            <a:ext cx="8855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Solicited by ESS, </a:t>
            </a:r>
            <a:r>
              <a:rPr lang="en-US" sz="1200" b="1" dirty="0">
                <a:solidFill>
                  <a:schemeClr val="tx1"/>
                </a:solidFill>
              </a:rPr>
              <a:t>National Statistical Offices </a:t>
            </a:r>
            <a:r>
              <a:rPr lang="en-US" sz="1200" dirty="0"/>
              <a:t>(NSOs) have started exploring new technology-driven areas when dealing with very large amount of data and are developing suitable tools for the </a:t>
            </a:r>
            <a:r>
              <a:rPr lang="en-US" sz="1200" dirty="0">
                <a:solidFill>
                  <a:srgbClr val="7030A0"/>
                </a:solidFill>
              </a:rPr>
              <a:t>integration of different types of information </a:t>
            </a:r>
            <a:r>
              <a:rPr lang="en-US" sz="1200" dirty="0"/>
              <a:t>and its </a:t>
            </a:r>
            <a:r>
              <a:rPr lang="en-US" sz="1200" dirty="0">
                <a:solidFill>
                  <a:srgbClr val="7030A0"/>
                </a:solidFill>
              </a:rPr>
              <a:t>dissemination</a:t>
            </a:r>
            <a:r>
              <a:rPr lang="en-US" sz="1200" dirty="0"/>
              <a:t>, i.e. platforms for data storage, analysis and </a:t>
            </a:r>
            <a:r>
              <a:rPr lang="en-US" sz="1200" dirty="0">
                <a:solidFill>
                  <a:srgbClr val="7030A0"/>
                </a:solidFill>
              </a:rPr>
              <a:t>visualization</a:t>
            </a:r>
            <a:r>
              <a:rPr lang="it-IT" sz="1200" dirty="0"/>
              <a:t>.</a:t>
            </a:r>
          </a:p>
        </p:txBody>
      </p:sp>
      <p:sp>
        <p:nvSpPr>
          <p:cNvPr id="9" name="Rettangolo 8"/>
          <p:cNvSpPr/>
          <p:nvPr/>
        </p:nvSpPr>
        <p:spPr>
          <a:xfrm>
            <a:off x="4326903" y="3171775"/>
            <a:ext cx="4700326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</a:t>
            </a:r>
            <a:r>
              <a:rPr lang="en-US" b="1" dirty="0"/>
              <a:t>ESS Vision 2020 </a:t>
            </a:r>
            <a:r>
              <a:rPr lang="en-US" dirty="0"/>
              <a:t>recognizes:</a:t>
            </a:r>
          </a:p>
          <a:p>
            <a:pPr marL="180975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the importance to complement existing data derived from traditional sources, with newer emerging ones, including </a:t>
            </a:r>
            <a:r>
              <a:rPr lang="en-US" dirty="0">
                <a:solidFill>
                  <a:srgbClr val="FF0000"/>
                </a:solidFill>
              </a:rPr>
              <a:t>geospatial</a:t>
            </a:r>
            <a:r>
              <a:rPr lang="en-US" dirty="0"/>
              <a:t> and big data</a:t>
            </a:r>
          </a:p>
          <a:p>
            <a:pPr marL="180975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the relevance and the opportunity of </a:t>
            </a:r>
            <a:r>
              <a:rPr lang="en-US" dirty="0">
                <a:solidFill>
                  <a:srgbClr val="FF0000"/>
                </a:solidFill>
              </a:rPr>
              <a:t>sharing tools </a:t>
            </a:r>
            <a:r>
              <a:rPr lang="en-US" dirty="0"/>
              <a:t>within the ESS</a:t>
            </a:r>
          </a:p>
          <a:p>
            <a:pPr marL="180975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the usefulness of proper </a:t>
            </a:r>
            <a:r>
              <a:rPr lang="en-US" dirty="0">
                <a:solidFill>
                  <a:srgbClr val="FF0000"/>
                </a:solidFill>
              </a:rPr>
              <a:t>dissemination channels </a:t>
            </a:r>
            <a:r>
              <a:rPr lang="en-US" dirty="0"/>
              <a:t>that meet the needs of as many people as possible.</a:t>
            </a:r>
          </a:p>
        </p:txBody>
      </p:sp>
      <p:pic>
        <p:nvPicPr>
          <p:cNvPr id="1028" name="Picture 4" descr="Risultati immagini per geospat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1" y="2391178"/>
            <a:ext cx="3831240" cy="38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sellaDiTesto 21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54607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sultati immagini per cr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179" y="3053141"/>
            <a:ext cx="5936371" cy="314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-14250" y="2658258"/>
            <a:ext cx="9172499" cy="348730"/>
          </a:xfrm>
          <a:prstGeom prst="rect">
            <a:avLst/>
          </a:prstGeom>
          <a:solidFill>
            <a:srgbClr val="378A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Shape 328"/>
          <p:cNvSpPr txBox="1"/>
          <p:nvPr/>
        </p:nvSpPr>
        <p:spPr>
          <a:xfrm>
            <a:off x="1705156" y="899533"/>
            <a:ext cx="7016490" cy="65888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800" b="1" dirty="0" err="1" smtClean="0"/>
              <a:t>eXtensible</a:t>
            </a:r>
            <a:r>
              <a:rPr lang="en-US" sz="1800" b="1" dirty="0" smtClean="0"/>
              <a:t> Markup Language</a:t>
            </a:r>
          </a:p>
          <a:p>
            <a:pPr lvl="0" algn="just">
              <a:buClr>
                <a:srgbClr val="000000"/>
              </a:buClr>
              <a:buSzPct val="25000"/>
            </a:pPr>
            <a:r>
              <a:rPr lang="en-US" dirty="0" smtClean="0"/>
              <a:t>relies on the use of a Service Oriented Architecture - </a:t>
            </a:r>
            <a:r>
              <a:rPr lang="en-US" b="1" dirty="0" smtClean="0">
                <a:solidFill>
                  <a:srgbClr val="980000"/>
                </a:solidFill>
              </a:rPr>
              <a:t>SOA</a:t>
            </a:r>
            <a:endParaRPr lang="en-US" dirty="0"/>
          </a:p>
        </p:txBody>
      </p:sp>
      <p:sp>
        <p:nvSpPr>
          <p:cNvPr id="332" name="Shape 332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Shape 3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Shape 337"/>
          <p:cNvSpPr/>
          <p:nvPr/>
        </p:nvSpPr>
        <p:spPr>
          <a:xfrm>
            <a:off x="4187200" y="332656"/>
            <a:ext cx="4962899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rPr>
              <a:t>W3C open standard formats: XML vs JSON</a:t>
            </a:r>
          </a:p>
        </p:txBody>
      </p:sp>
      <p:sp>
        <p:nvSpPr>
          <p:cNvPr id="338" name="Shape 338"/>
          <p:cNvSpPr txBox="1"/>
          <p:nvPr/>
        </p:nvSpPr>
        <p:spPr>
          <a:xfrm>
            <a:off x="1868355" y="-25"/>
            <a:ext cx="7281270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000" b="1" dirty="0">
                <a:solidFill>
                  <a:srgbClr val="FAFAFA"/>
                </a:solidFill>
              </a:rPr>
              <a:t>Formats, standards and methods for data </a:t>
            </a:r>
            <a:r>
              <a:rPr lang="en-US" sz="2000" b="1" dirty="0" smtClean="0">
                <a:solidFill>
                  <a:srgbClr val="FAFAFA"/>
                </a:solidFill>
              </a:rPr>
              <a:t>dissemination</a:t>
            </a:r>
            <a:endParaRPr lang="en-US" sz="2000" b="1" dirty="0">
              <a:solidFill>
                <a:srgbClr val="FAFAFA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642472" y="1780368"/>
            <a:ext cx="7089456" cy="64807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algn="r">
              <a:buClr>
                <a:srgbClr val="000000"/>
              </a:buClr>
              <a:buSzPct val="25000"/>
            </a:pPr>
            <a:r>
              <a:rPr lang="en-US" sz="1800" b="1" dirty="0" err="1" smtClean="0"/>
              <a:t>Javascript</a:t>
            </a:r>
            <a:r>
              <a:rPr lang="en-US" sz="1800" b="1" dirty="0" smtClean="0"/>
              <a:t> </a:t>
            </a:r>
            <a:r>
              <a:rPr lang="en-US" sz="1800" b="1" dirty="0"/>
              <a:t>Object </a:t>
            </a:r>
            <a:r>
              <a:rPr lang="en-US" sz="1800" b="1" dirty="0" smtClean="0"/>
              <a:t>Notation</a:t>
            </a:r>
          </a:p>
          <a:p>
            <a:pPr algn="r">
              <a:buClr>
                <a:srgbClr val="000000"/>
              </a:buClr>
              <a:buSzPct val="25000"/>
            </a:pPr>
            <a:r>
              <a:rPr lang="en-US" dirty="0" smtClean="0"/>
              <a:t>relies </a:t>
            </a:r>
            <a:r>
              <a:rPr lang="en-US" dirty="0"/>
              <a:t>on the use of a Resource Oriented Architecture - </a:t>
            </a:r>
            <a:r>
              <a:rPr lang="en-US" b="1" dirty="0">
                <a:solidFill>
                  <a:srgbClr val="980000"/>
                </a:solidFill>
              </a:rPr>
              <a:t>ROA</a:t>
            </a:r>
          </a:p>
        </p:txBody>
      </p:sp>
      <p:sp>
        <p:nvSpPr>
          <p:cNvPr id="15" name="Shape 330"/>
          <p:cNvSpPr txBox="1"/>
          <p:nvPr/>
        </p:nvSpPr>
        <p:spPr>
          <a:xfrm>
            <a:off x="251520" y="3136951"/>
            <a:ext cx="3047222" cy="2938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algn="just">
              <a:buClr>
                <a:srgbClr val="000000"/>
              </a:buClr>
              <a:buSzPct val="25000"/>
            </a:pPr>
            <a:r>
              <a:rPr lang="en-US" sz="1600" i="0" u="none" strike="noStrike" cap="none" dirty="0" smtClean="0">
                <a:solidFill>
                  <a:srgbClr val="000000"/>
                </a:solidFill>
                <a:sym typeface="Arial"/>
              </a:rPr>
              <a:t>-  </a:t>
            </a:r>
            <a:r>
              <a:rPr lang="en-US" sz="1600" dirty="0" smtClean="0"/>
              <a:t>is </a:t>
            </a:r>
            <a:r>
              <a:rPr lang="en-US" sz="1600" dirty="0"/>
              <a:t>not a </a:t>
            </a:r>
            <a:r>
              <a:rPr lang="en-US" sz="1600" dirty="0" smtClean="0"/>
              <a:t>standard, is just</a:t>
            </a:r>
            <a:r>
              <a:rPr lang="en-US" sz="1600" i="0" u="none" strike="noStrike" cap="none" dirty="0" smtClean="0">
                <a:solidFill>
                  <a:srgbClr val="000000"/>
                </a:solidFill>
                <a:sym typeface="Arial"/>
              </a:rPr>
              <a:t> an architecture style for designing networked applications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600" i="0" u="none" strike="noStrike" cap="none" dirty="0" smtClean="0">
              <a:solidFill>
                <a:srgbClr val="000000"/>
              </a:solidFill>
              <a:sym typeface="Arial"/>
            </a:endParaRPr>
          </a:p>
          <a:p>
            <a:pPr lvl="0" algn="just">
              <a:buClr>
                <a:srgbClr val="000000"/>
              </a:buClr>
              <a:buSzPct val="25000"/>
            </a:pPr>
            <a:r>
              <a:rPr lang="en-US" sz="1600" dirty="0" smtClean="0"/>
              <a:t>- is a </a:t>
            </a:r>
            <a:r>
              <a:rPr lang="en-US" sz="1600" dirty="0"/>
              <a:t>lightweight alternative to mechanisms like RPC (Remote Procedure Calls) and Web Services (SOAP, WSDL, </a:t>
            </a:r>
            <a:r>
              <a:rPr lang="en-US" sz="1600" dirty="0" smtClean="0"/>
              <a:t>etc.)</a:t>
            </a:r>
          </a:p>
          <a:p>
            <a:pPr lvl="0" algn="just">
              <a:buClr>
                <a:srgbClr val="000000"/>
              </a:buClr>
              <a:buSzPct val="25000"/>
            </a:pPr>
            <a:endParaRPr lang="en-US" sz="1600" dirty="0" smtClean="0"/>
          </a:p>
          <a:p>
            <a:pPr algn="just">
              <a:buClr>
                <a:srgbClr val="000000"/>
              </a:buClr>
              <a:buSzPct val="25000"/>
            </a:pPr>
            <a:r>
              <a:rPr lang="en-US" sz="1600" dirty="0" smtClean="0"/>
              <a:t>- is a service concept that </a:t>
            </a:r>
            <a:r>
              <a:rPr lang="en-US" sz="1600" dirty="0"/>
              <a:t>may be summarized by the CRUD principles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</a:pPr>
            <a:endParaRPr lang="en-US" sz="1500" dirty="0" smtClean="0"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Tx/>
              <a:buChar char="-"/>
            </a:pPr>
            <a:endParaRPr lang="en-US" sz="1500" dirty="0" smtClean="0"/>
          </a:p>
        </p:txBody>
      </p:sp>
      <p:sp>
        <p:nvSpPr>
          <p:cNvPr id="19" name="Shape 330"/>
          <p:cNvSpPr txBox="1"/>
          <p:nvPr/>
        </p:nvSpPr>
        <p:spPr>
          <a:xfrm>
            <a:off x="-99043" y="2649802"/>
            <a:ext cx="6200800" cy="6974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REPRESENTATIONAL STATE TRANSFER (REST)</a:t>
            </a:r>
            <a:endParaRPr lang="en-US" sz="1800" b="0" i="0" u="none" strike="noStrike" cap="none" dirty="0" smtClean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</a:p>
        </p:txBody>
      </p:sp>
      <p:pic>
        <p:nvPicPr>
          <p:cNvPr id="18" name="Picture 4" descr="https://wiki.xmldation.com/@api/deki/files/161/=xmlLogo_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1" y="706745"/>
            <a:ext cx="1537246" cy="92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unixstickers.com/image/cache/data/stickers/json/json_bumper.sh-600x6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826" y="1378091"/>
            <a:ext cx="1044385" cy="104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sellaDiTesto 22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48568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sultati immagini per rest archite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57" y="2267675"/>
            <a:ext cx="6850230" cy="412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sp>
        <p:nvSpPr>
          <p:cNvPr id="2" name="Rettangolo 1"/>
          <p:cNvSpPr/>
          <p:nvPr/>
        </p:nvSpPr>
        <p:spPr>
          <a:xfrm>
            <a:off x="142844" y="824767"/>
            <a:ext cx="4347278" cy="146935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lang="it-IT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" name="Shape 346"/>
          <p:cNvSpPr txBox="1"/>
          <p:nvPr/>
        </p:nvSpPr>
        <p:spPr>
          <a:xfrm>
            <a:off x="277996" y="988163"/>
            <a:ext cx="4076974" cy="114469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1169988" lvl="0" indent="-1169988" algn="just">
              <a:buClr>
                <a:srgbClr val="000000"/>
              </a:buClr>
              <a:buSzPct val="25000"/>
            </a:pPr>
            <a:r>
              <a:rPr lang="en-US" sz="1600" b="1" i="0" u="none" strike="noStrike" cap="none" dirty="0" smtClean="0">
                <a:solidFill>
                  <a:srgbClr val="000000"/>
                </a:solidFill>
                <a:sym typeface="Arial"/>
              </a:rPr>
              <a:t>RESTful </a:t>
            </a:r>
            <a:r>
              <a:rPr lang="en-US" sz="1600" dirty="0" smtClean="0"/>
              <a:t>–</a:t>
            </a:r>
            <a:r>
              <a:rPr lang="en-US" sz="1600" dirty="0"/>
              <a:t> 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sym typeface="Arial"/>
              </a:rPr>
              <a:t>Systems conforming to the REST constraints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600" b="0" i="0" u="none" strike="noStrike" cap="none" dirty="0" smtClean="0">
              <a:solidFill>
                <a:srgbClr val="000000"/>
              </a:solidFill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600" b="1" dirty="0" smtClean="0"/>
              <a:t>SOAP</a:t>
            </a:r>
            <a:r>
              <a:rPr lang="en-US" sz="1600" dirty="0" smtClean="0"/>
              <a:t> – Simple Objects Access Protocol</a:t>
            </a:r>
            <a:endParaRPr lang="en-US" sz="16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350" name="Shape 3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Shape 351"/>
          <p:cNvSpPr txBox="1"/>
          <p:nvPr/>
        </p:nvSpPr>
        <p:spPr>
          <a:xfrm>
            <a:off x="4505569" y="-170571"/>
            <a:ext cx="6634499" cy="59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Trebuchet MS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REST WEBSERVICES</a:t>
            </a:r>
          </a:p>
        </p:txBody>
      </p:sp>
      <p:sp>
        <p:nvSpPr>
          <p:cNvPr id="352" name="Shape 352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5108008" y="302400"/>
            <a:ext cx="4000496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dirty="0">
                <a:solidFill>
                  <a:srgbClr val="E46C0A"/>
                </a:solidFill>
              </a:rPr>
              <a:t>Architectures</a:t>
            </a:r>
            <a:r>
              <a:rPr lang="en-US" sz="1800" b="1" i="0" u="none" strike="noStrike" cap="none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rgbClr val="E46C0A"/>
                </a:solidFill>
              </a:rPr>
              <a:t>for</a:t>
            </a:r>
            <a:r>
              <a:rPr lang="en-US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rgbClr val="E46C0A"/>
                </a:solidFill>
              </a:rPr>
              <a:t>data</a:t>
            </a:r>
            <a:r>
              <a:rPr lang="en-US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 smtClean="0">
                <a:solidFill>
                  <a:srgbClr val="E46C0A"/>
                </a:solidFill>
              </a:rPr>
              <a:t>visualization</a:t>
            </a:r>
            <a:endParaRPr lang="en-US" sz="1800" b="1" dirty="0">
              <a:solidFill>
                <a:srgbClr val="E46C0A"/>
              </a:solidFill>
            </a:endParaRPr>
          </a:p>
        </p:txBody>
      </p:sp>
      <p:sp>
        <p:nvSpPr>
          <p:cNvPr id="14" name="Shape 346"/>
          <p:cNvSpPr txBox="1"/>
          <p:nvPr/>
        </p:nvSpPr>
        <p:spPr>
          <a:xfrm>
            <a:off x="5000628" y="1042190"/>
            <a:ext cx="4000496" cy="102744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be used as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Application Programming Interface (API)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Parentesi graffa chiusa 2"/>
          <p:cNvSpPr/>
          <p:nvPr/>
        </p:nvSpPr>
        <p:spPr>
          <a:xfrm>
            <a:off x="4490122" y="844147"/>
            <a:ext cx="360040" cy="1423528"/>
          </a:xfrm>
          <a:prstGeom prst="rightBrace">
            <a:avLst>
              <a:gd name="adj1" fmla="val 38568"/>
              <a:gd name="adj2" fmla="val 50000"/>
            </a:avLst>
          </a:prstGeom>
          <a:solidFill>
            <a:srgbClr val="E46C0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lang="it-IT" dirty="0">
              <a:solidFill>
                <a:srgbClr val="C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C0000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endParaRPr lang="en-US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Shape 338"/>
          <p:cNvSpPr txBox="1"/>
          <p:nvPr/>
        </p:nvSpPr>
        <p:spPr>
          <a:xfrm>
            <a:off x="1868355" y="-25"/>
            <a:ext cx="7281270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000" b="1" dirty="0">
                <a:solidFill>
                  <a:srgbClr val="FAFAFA"/>
                </a:solidFill>
              </a:rPr>
              <a:t>Formats, standards and methods for data </a:t>
            </a:r>
            <a:r>
              <a:rPr lang="en-US" sz="2000" b="1" dirty="0" smtClean="0">
                <a:solidFill>
                  <a:srgbClr val="FAFAFA"/>
                </a:solidFill>
              </a:rPr>
              <a:t>dissemination</a:t>
            </a:r>
            <a:endParaRPr lang="en-US" sz="2000" b="1" dirty="0">
              <a:solidFill>
                <a:srgbClr val="FAFAFA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6285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Shape 360"/>
          <p:cNvSpPr txBox="1"/>
          <p:nvPr/>
        </p:nvSpPr>
        <p:spPr>
          <a:xfrm>
            <a:off x="4714876" y="6357957"/>
            <a:ext cx="4235474" cy="5000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Shape 361"/>
          <p:cNvSpPr txBox="1"/>
          <p:nvPr/>
        </p:nvSpPr>
        <p:spPr>
          <a:xfrm>
            <a:off x="310124" y="989109"/>
            <a:ext cx="8671946" cy="63969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800" b="1" dirty="0"/>
              <a:t>The Italian National Institute </a:t>
            </a:r>
            <a:r>
              <a:rPr lang="en-US" sz="1800" b="1" dirty="0" smtClean="0"/>
              <a:t>of </a:t>
            </a:r>
            <a:r>
              <a:rPr lang="en-US" sz="1800" b="1" dirty="0"/>
              <a:t>Statistics (</a:t>
            </a:r>
            <a:r>
              <a:rPr lang="en-US" sz="1800" b="1" dirty="0" err="1" smtClean="0">
                <a:solidFill>
                  <a:srgbClr val="C00000"/>
                </a:solidFill>
              </a:rPr>
              <a:t>Istat</a:t>
            </a:r>
            <a:r>
              <a:rPr lang="en-US" sz="1800" b="1" dirty="0" smtClean="0"/>
              <a:t>) </a:t>
            </a:r>
            <a:r>
              <a:rPr lang="en-US" sz="1800" b="1" dirty="0"/>
              <a:t>uses several channels for data dissemination</a:t>
            </a:r>
            <a:r>
              <a:rPr lang="en-US" sz="1800" b="1" dirty="0" smtClean="0"/>
              <a:t>:</a:t>
            </a:r>
            <a:endParaRPr lang="en-US" sz="1800" b="1" dirty="0"/>
          </a:p>
        </p:txBody>
      </p:sp>
      <p:pic>
        <p:nvPicPr>
          <p:cNvPr id="365" name="Shape 3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/>
          <p:nvPr/>
        </p:nvSpPr>
        <p:spPr>
          <a:xfrm>
            <a:off x="6637635" y="302400"/>
            <a:ext cx="2506397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5ADE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1800" b="1" i="0" u="none" strike="noStrike" cap="none" dirty="0" err="1" smtClean="0">
                <a:solidFill>
                  <a:srgbClr val="005ADE"/>
                </a:solidFill>
                <a:latin typeface="Arial"/>
                <a:ea typeface="Arial"/>
                <a:cs typeface="Arial"/>
                <a:sym typeface="Arial"/>
              </a:rPr>
              <a:t>Istat</a:t>
            </a:r>
            <a:r>
              <a:rPr lang="en-US" sz="1800" b="1" i="0" u="none" strike="noStrike" cap="none" dirty="0" smtClean="0">
                <a:solidFill>
                  <a:srgbClr val="005AD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rgbClr val="005ADE"/>
                </a:solidFill>
                <a:latin typeface="Arial"/>
                <a:ea typeface="Arial"/>
                <a:cs typeface="Arial"/>
                <a:sym typeface="Arial"/>
              </a:rPr>
              <a:t>experience</a:t>
            </a:r>
          </a:p>
        </p:txBody>
      </p:sp>
      <p:sp>
        <p:nvSpPr>
          <p:cNvPr id="370" name="Shape 370"/>
          <p:cNvSpPr txBox="1"/>
          <p:nvPr/>
        </p:nvSpPr>
        <p:spPr>
          <a:xfrm>
            <a:off x="4500562" y="-25"/>
            <a:ext cx="4506185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Data dissemination in Official statistics</a:t>
            </a:r>
          </a:p>
        </p:txBody>
      </p:sp>
      <p:sp>
        <p:nvSpPr>
          <p:cNvPr id="2" name="Rettangolo 1"/>
          <p:cNvSpPr/>
          <p:nvPr/>
        </p:nvSpPr>
        <p:spPr>
          <a:xfrm>
            <a:off x="928661" y="2157366"/>
            <a:ext cx="8007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800" dirty="0"/>
              <a:t>The single exit point for exchanging and supplying data to Eurostat and other institutional subjects through the </a:t>
            </a:r>
            <a:r>
              <a:rPr lang="en-US" sz="1800" b="1" dirty="0">
                <a:solidFill>
                  <a:srgbClr val="005ADE"/>
                </a:solidFill>
              </a:rPr>
              <a:t>SDMX</a:t>
            </a:r>
            <a:r>
              <a:rPr lang="en-US" sz="1800" dirty="0"/>
              <a:t> </a:t>
            </a:r>
            <a:r>
              <a:rPr lang="en-US" sz="1800" dirty="0" smtClean="0"/>
              <a:t>format</a:t>
            </a:r>
            <a:endParaRPr lang="en-US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62290" y="3139466"/>
            <a:ext cx="7470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rgbClr val="005ADE"/>
                </a:solidFill>
              </a:rPr>
              <a:t>I.STAT</a:t>
            </a:r>
            <a:r>
              <a:rPr lang="en-US" sz="1800" dirty="0"/>
              <a:t>, a web channel allowing data downloading in several formats (csv, excel, etc</a:t>
            </a:r>
            <a:r>
              <a:rPr lang="en-US" sz="1800" dirty="0" smtClean="0"/>
              <a:t>.)</a:t>
            </a:r>
            <a:endParaRPr lang="en-US" sz="1800" dirty="0"/>
          </a:p>
        </p:txBody>
      </p:sp>
      <p:sp>
        <p:nvSpPr>
          <p:cNvPr id="4" name="Rettangolo 3"/>
          <p:cNvSpPr/>
          <p:nvPr/>
        </p:nvSpPr>
        <p:spPr>
          <a:xfrm>
            <a:off x="928661" y="4164298"/>
            <a:ext cx="8078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800" dirty="0"/>
              <a:t>A set of </a:t>
            </a:r>
            <a:r>
              <a:rPr lang="en-US" sz="1800" b="1" dirty="0">
                <a:solidFill>
                  <a:srgbClr val="005ADE"/>
                </a:solidFill>
              </a:rPr>
              <a:t>API REST </a:t>
            </a:r>
            <a:r>
              <a:rPr lang="en-US" sz="1800" dirty="0"/>
              <a:t>to disseminate data in the </a:t>
            </a:r>
            <a:r>
              <a:rPr lang="en-US" sz="1800" b="1" dirty="0" smtClean="0">
                <a:solidFill>
                  <a:srgbClr val="005ADE"/>
                </a:solidFill>
              </a:rPr>
              <a:t>JSON-stat</a:t>
            </a:r>
            <a:r>
              <a:rPr lang="en-US" sz="1800" dirty="0" smtClean="0"/>
              <a:t> </a:t>
            </a:r>
            <a:r>
              <a:rPr lang="en-US" sz="1800" dirty="0"/>
              <a:t>format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263388" y="2157366"/>
            <a:ext cx="665273" cy="535095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lang="it-IT">
              <a:solidFill>
                <a:srgbClr val="5817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63838" y="3139466"/>
            <a:ext cx="664824" cy="53509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263838" y="4081416"/>
            <a:ext cx="664824" cy="5350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Shape 436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438"/>
          <p:cNvSpPr txBox="1"/>
          <p:nvPr/>
        </p:nvSpPr>
        <p:spPr>
          <a:xfrm>
            <a:off x="2915816" y="0"/>
            <a:ext cx="6225034" cy="3048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Data visualization,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webGIS</a:t>
            </a: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 and statistical data</a:t>
            </a:r>
            <a:endParaRPr lang="en-US" sz="20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26" name="Shape 390"/>
          <p:cNvSpPr txBox="1"/>
          <p:nvPr/>
        </p:nvSpPr>
        <p:spPr>
          <a:xfrm>
            <a:off x="374168" y="5096508"/>
            <a:ext cx="8501122" cy="42862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dirty="0" err="1">
                <a:solidFill>
                  <a:srgbClr val="C00000"/>
                </a:solidFill>
              </a:rPr>
              <a:t>Istat</a:t>
            </a:r>
            <a:r>
              <a:rPr lang="en-US" sz="1800" i="0" u="none" strike="noStrike" cap="none" dirty="0" smtClean="0">
                <a:solidFill>
                  <a:srgbClr val="C00000"/>
                </a:solidFill>
                <a:sym typeface="Arial"/>
              </a:rPr>
              <a:t>, like other NSOs, </a:t>
            </a:r>
            <a:r>
              <a:rPr lang="en-US" sz="1800" b="1" i="0" u="none" strike="noStrike" cap="none" dirty="0">
                <a:solidFill>
                  <a:srgbClr val="C00000"/>
                </a:solidFill>
                <a:sym typeface="Arial"/>
              </a:rPr>
              <a:t>uses the </a:t>
            </a:r>
            <a:r>
              <a:rPr lang="en-US" sz="1800" b="1" dirty="0">
                <a:solidFill>
                  <a:srgbClr val="C00000"/>
                </a:solidFill>
              </a:rPr>
              <a:t>JSON-stat</a:t>
            </a:r>
            <a:r>
              <a:rPr lang="en-US" sz="1800" b="1" i="0" u="none" strike="noStrike" cap="none" dirty="0" smtClean="0">
                <a:solidFill>
                  <a:srgbClr val="C00000"/>
                </a:solidFill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rgbClr val="C00000"/>
                </a:solidFill>
                <a:sym typeface="Arial"/>
              </a:rPr>
              <a:t>format for its data </a:t>
            </a:r>
            <a:r>
              <a:rPr lang="en-US" sz="1800" b="1" i="0" u="none" strike="noStrike" cap="none" dirty="0" smtClean="0">
                <a:solidFill>
                  <a:srgbClr val="C00000"/>
                </a:solidFill>
                <a:sym typeface="Arial"/>
              </a:rPr>
              <a:t>dissemination</a:t>
            </a:r>
            <a:endParaRPr lang="en-US" sz="1800" b="1" i="0" u="none" strike="noStrike" cap="none" dirty="0">
              <a:solidFill>
                <a:srgbClr val="C00000"/>
              </a:solidFill>
              <a:sym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16848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pic>
        <p:nvPicPr>
          <p:cNvPr id="419" name="Shape 4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Shape 422"/>
          <p:cNvSpPr/>
          <p:nvPr/>
        </p:nvSpPr>
        <p:spPr>
          <a:xfrm>
            <a:off x="4929189" y="285728"/>
            <a:ext cx="4071965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dirty="0">
                <a:solidFill>
                  <a:srgbClr val="005ADE"/>
                </a:solidFill>
              </a:rPr>
              <a:t>An example of JSON-STAT output</a:t>
            </a:r>
          </a:p>
        </p:txBody>
      </p:sp>
      <p:pic>
        <p:nvPicPr>
          <p:cNvPr id="425" name="Shape 425"/>
          <p:cNvPicPr preferRelativeResize="0"/>
          <p:nvPr/>
        </p:nvPicPr>
        <p:blipFill rotWithShape="1">
          <a:blip r:embed="rId4">
            <a:alphaModFix/>
          </a:blip>
          <a:srcRect t="16222"/>
          <a:stretch/>
        </p:blipFill>
        <p:spPr>
          <a:xfrm>
            <a:off x="285719" y="1017315"/>
            <a:ext cx="8643997" cy="478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436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14" name="Shape 438"/>
          <p:cNvSpPr txBox="1"/>
          <p:nvPr/>
        </p:nvSpPr>
        <p:spPr>
          <a:xfrm>
            <a:off x="2987824" y="-27385"/>
            <a:ext cx="6153026" cy="3513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Data visualization,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webGIS</a:t>
            </a: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 and statistical data</a:t>
            </a:r>
            <a:endParaRPr lang="en-US" sz="20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endParaRPr lang="en-US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26382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sp>
        <p:nvSpPr>
          <p:cNvPr id="396" name="Shape 396"/>
          <p:cNvSpPr txBox="1"/>
          <p:nvPr/>
        </p:nvSpPr>
        <p:spPr>
          <a:xfrm>
            <a:off x="4714876" y="6357957"/>
            <a:ext cx="4235474" cy="5000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500034" y="928670"/>
            <a:ext cx="8231584" cy="92869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1800" b="1" dirty="0">
                <a:solidFill>
                  <a:srgbClr val="005ADE"/>
                </a:solidFill>
              </a:rPr>
              <a:t>JSON-stat </a:t>
            </a:r>
            <a:r>
              <a:rPr lang="en-US" sz="1800" dirty="0"/>
              <a:t>format</a:t>
            </a:r>
            <a:r>
              <a:rPr lang="en-US" sz="1800" b="1" dirty="0">
                <a:solidFill>
                  <a:srgbClr val="005ADE"/>
                </a:solidFill>
              </a:rPr>
              <a:t>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simple lightweight JSON format for data dissemination. It is based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cube model that arises from the evidence that the most common form of data dissemination is the tabular form.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1" name="Shape 4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Shape 402"/>
          <p:cNvSpPr txBox="1"/>
          <p:nvPr/>
        </p:nvSpPr>
        <p:spPr>
          <a:xfrm>
            <a:off x="4069419" y="-170571"/>
            <a:ext cx="6634499" cy="59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Trebuchet MS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JSON-STAT, SDMX, ODATA</a:t>
            </a:r>
          </a:p>
        </p:txBody>
      </p:sp>
      <p:sp>
        <p:nvSpPr>
          <p:cNvPr id="404" name="Shape 404"/>
          <p:cNvSpPr/>
          <p:nvPr/>
        </p:nvSpPr>
        <p:spPr>
          <a:xfrm>
            <a:off x="6423319" y="285728"/>
            <a:ext cx="2577836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algn="just">
              <a:buClr>
                <a:srgbClr val="980000"/>
              </a:buClr>
              <a:buSzPct val="25000"/>
              <a:buFont typeface="Arial"/>
            </a:pPr>
            <a:r>
              <a:rPr lang="en-US" sz="1800" b="1" dirty="0">
                <a:solidFill>
                  <a:srgbClr val="005ADE"/>
                </a:solidFill>
              </a:rPr>
              <a:t>The JSON-stat format</a:t>
            </a:r>
          </a:p>
        </p:txBody>
      </p:sp>
      <p:pic>
        <p:nvPicPr>
          <p:cNvPr id="407" name="Shape 4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033" y="2071677"/>
            <a:ext cx="3783935" cy="2780034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Shape 408"/>
          <p:cNvSpPr txBox="1"/>
          <p:nvPr/>
        </p:nvSpPr>
        <p:spPr>
          <a:xfrm>
            <a:off x="4677767" y="2053297"/>
            <a:ext cx="4143403" cy="100013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this cube model, 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datasets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are organized in 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dimensions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Dimensions are organized in 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categories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9" name="Shape 4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4424" y="3188966"/>
            <a:ext cx="4014914" cy="294922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Shape 410"/>
          <p:cNvSpPr txBox="1"/>
          <p:nvPr/>
        </p:nvSpPr>
        <p:spPr>
          <a:xfrm>
            <a:off x="455506" y="5301208"/>
            <a:ext cx="4143403" cy="67082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dirty="0">
                <a:solidFill>
                  <a:srgbClr val="C00000"/>
                </a:solidFill>
              </a:rPr>
              <a:t>JSON-stat</a:t>
            </a:r>
            <a:r>
              <a:rPr lang="en-US" sz="18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has been the starting point for the development of </a:t>
            </a:r>
            <a:r>
              <a:rPr lang="en-US" sz="1800" b="1" dirty="0">
                <a:solidFill>
                  <a:srgbClr val="C00000"/>
                </a:solidFill>
              </a:rPr>
              <a:t>StatVIEW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18" name="Shape 436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19" name="Shape 438"/>
          <p:cNvSpPr txBox="1"/>
          <p:nvPr/>
        </p:nvSpPr>
        <p:spPr>
          <a:xfrm>
            <a:off x="2987824" y="19101"/>
            <a:ext cx="6153026" cy="2666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Data visualization, </a:t>
            </a:r>
            <a:r>
              <a:rPr lang="en-US" sz="2000" b="1" i="0" u="none" strike="noStrike" cap="none" dirty="0" err="1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webGIS</a:t>
            </a:r>
            <a:r>
              <a:rPr lang="en-US" sz="20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 and statistical data</a:t>
            </a:r>
            <a:endParaRPr lang="en-US" sz="20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413371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Shape 450"/>
          <p:cNvSpPr txBox="1"/>
          <p:nvPr/>
        </p:nvSpPr>
        <p:spPr>
          <a:xfrm>
            <a:off x="4069419" y="-170571"/>
            <a:ext cx="6634499" cy="59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Trebuchet MS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JSON-STAT, SDMX, ODATA</a:t>
            </a:r>
          </a:p>
        </p:txBody>
      </p:sp>
      <p:sp>
        <p:nvSpPr>
          <p:cNvPr id="452" name="Shape 452"/>
          <p:cNvSpPr/>
          <p:nvPr/>
        </p:nvSpPr>
        <p:spPr>
          <a:xfrm>
            <a:off x="4785593" y="305388"/>
            <a:ext cx="4322911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algn="just">
              <a:buClr>
                <a:srgbClr val="980000"/>
              </a:buClr>
              <a:buSzPct val="25000"/>
              <a:buFont typeface="Arial"/>
            </a:pPr>
            <a:r>
              <a:rPr lang="en-US" sz="1800" b="1" dirty="0" err="1">
                <a:solidFill>
                  <a:srgbClr val="005ADE"/>
                </a:solidFill>
              </a:rPr>
              <a:t>WebGIS</a:t>
            </a:r>
            <a:r>
              <a:rPr lang="en-US" sz="1800" b="1" dirty="0">
                <a:solidFill>
                  <a:srgbClr val="005ADE"/>
                </a:solidFill>
              </a:rPr>
              <a:t> and statistical data platform</a:t>
            </a:r>
          </a:p>
        </p:txBody>
      </p:sp>
      <p:pic>
        <p:nvPicPr>
          <p:cNvPr id="456" name="Shape 4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8150" y="619979"/>
            <a:ext cx="2858061" cy="57980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tangolo 2"/>
          <p:cNvSpPr/>
          <p:nvPr/>
        </p:nvSpPr>
        <p:spPr>
          <a:xfrm>
            <a:off x="174200" y="1118579"/>
            <a:ext cx="61660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 algn="just"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600" dirty="0" smtClean="0"/>
              <a:t>Data </a:t>
            </a:r>
            <a:r>
              <a:rPr lang="en-US" sz="1600" dirty="0"/>
              <a:t>dissemination and cartographic </a:t>
            </a:r>
            <a:r>
              <a:rPr lang="en-US" sz="1600" dirty="0" smtClean="0"/>
              <a:t>visualisation</a:t>
            </a:r>
            <a:endParaRPr lang="en-US" sz="1600" dirty="0"/>
          </a:p>
        </p:txBody>
      </p:sp>
      <p:sp>
        <p:nvSpPr>
          <p:cNvPr id="4" name="Rettangolo 3"/>
          <p:cNvSpPr/>
          <p:nvPr/>
        </p:nvSpPr>
        <p:spPr>
          <a:xfrm>
            <a:off x="169444" y="1812353"/>
            <a:ext cx="60486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 algn="just">
              <a:spcBef>
                <a:spcPts val="1800"/>
              </a:spcBef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600" dirty="0"/>
              <a:t>Dynamic territorial </a:t>
            </a:r>
            <a:r>
              <a:rPr lang="en-US" sz="1600" dirty="0" smtClean="0"/>
              <a:t>analysis</a:t>
            </a:r>
            <a:endParaRPr lang="en-US" sz="1600" dirty="0"/>
          </a:p>
        </p:txBody>
      </p:sp>
      <p:sp>
        <p:nvSpPr>
          <p:cNvPr id="5" name="Rettangolo 4"/>
          <p:cNvSpPr/>
          <p:nvPr/>
        </p:nvSpPr>
        <p:spPr>
          <a:xfrm>
            <a:off x="169443" y="2574207"/>
            <a:ext cx="5698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 algn="just">
              <a:spcBef>
                <a:spcPts val="1800"/>
              </a:spcBef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600" dirty="0"/>
              <a:t>Production of </a:t>
            </a:r>
            <a:r>
              <a:rPr lang="en-US" sz="1600" i="1" dirty="0"/>
              <a:t>ad hoc </a:t>
            </a:r>
            <a:r>
              <a:rPr lang="en-US" sz="1600" dirty="0"/>
              <a:t>applications for </a:t>
            </a:r>
            <a:r>
              <a:rPr lang="en-US" sz="1600" dirty="0" smtClean="0"/>
              <a:t>analysis </a:t>
            </a:r>
            <a:r>
              <a:rPr lang="en-US" sz="1600" dirty="0"/>
              <a:t>and treatment of specific </a:t>
            </a:r>
            <a:r>
              <a:rPr lang="en-US" sz="1600" dirty="0" smtClean="0"/>
              <a:t>phenomena</a:t>
            </a:r>
            <a:endParaRPr lang="en-US" sz="1600" dirty="0"/>
          </a:p>
        </p:txBody>
      </p:sp>
      <p:sp>
        <p:nvSpPr>
          <p:cNvPr id="6" name="Rettangolo 5"/>
          <p:cNvSpPr/>
          <p:nvPr/>
        </p:nvSpPr>
        <p:spPr>
          <a:xfrm>
            <a:off x="179749" y="3600263"/>
            <a:ext cx="56780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 algn="just">
              <a:spcBef>
                <a:spcPts val="1800"/>
              </a:spcBef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en-US" sz="1600" dirty="0"/>
              <a:t>Data integration using REST (or SOAP) </a:t>
            </a:r>
            <a:r>
              <a:rPr lang="en-US" sz="1600" dirty="0" err="1" smtClean="0"/>
              <a:t>webservices</a:t>
            </a:r>
            <a:r>
              <a:rPr lang="en-US" sz="1600" dirty="0" smtClean="0"/>
              <a:t> </a:t>
            </a:r>
            <a:r>
              <a:rPr lang="en-US" sz="1600" dirty="0"/>
              <a:t>and a standard for data representation (e.g. JSON-STAT), differently usable by a relational database </a:t>
            </a:r>
            <a:r>
              <a:rPr lang="en-US" sz="1600" dirty="0" smtClean="0"/>
              <a:t>designed </a:t>
            </a:r>
            <a:r>
              <a:rPr lang="en-US" sz="1600" dirty="0"/>
              <a:t>on the basis of an </a:t>
            </a:r>
            <a:r>
              <a:rPr lang="en-US" sz="1600" dirty="0" smtClean="0"/>
              <a:t>Entity–Relationship </a:t>
            </a:r>
            <a:r>
              <a:rPr lang="en-US" sz="1600" dirty="0"/>
              <a:t>model</a:t>
            </a:r>
            <a:r>
              <a:rPr lang="en-US" sz="1600" dirty="0" smtClean="0"/>
              <a:t>.</a:t>
            </a:r>
            <a:endParaRPr lang="en-US" sz="1600" b="1" dirty="0">
              <a:solidFill>
                <a:srgbClr val="FF0066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69443" y="5054968"/>
            <a:ext cx="5554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 algn="just">
              <a:spcBef>
                <a:spcPts val="1800"/>
              </a:spcBef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1600" dirty="0">
                <a:solidFill>
                  <a:schemeClr val="dk1"/>
                </a:solidFill>
              </a:rPr>
              <a:t>Reaching a wider and more diversified audience, </a:t>
            </a:r>
            <a:r>
              <a:rPr lang="en-US" sz="1600" dirty="0" smtClean="0">
                <a:solidFill>
                  <a:schemeClr val="dk1"/>
                </a:solidFill>
              </a:rPr>
              <a:t>in as much as they </a:t>
            </a:r>
            <a:r>
              <a:rPr lang="en-US" sz="1600" dirty="0">
                <a:solidFill>
                  <a:schemeClr val="dk1"/>
                </a:solidFill>
              </a:rPr>
              <a:t>satisfy numerous needs of analysis</a:t>
            </a:r>
            <a:endParaRPr lang="en-US" sz="1600" dirty="0"/>
          </a:p>
        </p:txBody>
      </p:sp>
      <p:sp>
        <p:nvSpPr>
          <p:cNvPr id="19" name="Shape 436"/>
          <p:cNvSpPr/>
          <p:nvPr/>
        </p:nvSpPr>
        <p:spPr>
          <a:xfrm>
            <a:off x="-14250" y="-23"/>
            <a:ext cx="9155100" cy="324000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20" name="Shape 438"/>
          <p:cNvSpPr txBox="1"/>
          <p:nvPr/>
        </p:nvSpPr>
        <p:spPr>
          <a:xfrm>
            <a:off x="3571868" y="19100"/>
            <a:ext cx="5568982" cy="286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3.  Data </a:t>
            </a:r>
            <a:r>
              <a:rPr lang="en-US" sz="1800" b="1" i="0" u="none" strike="noStrike" cap="none" dirty="0" err="1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visualisation</a:t>
            </a: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strike="noStrike" cap="none" dirty="0" err="1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webGIS</a:t>
            </a: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 and statistical data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005A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08792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Shape 461"/>
          <p:cNvSpPr txBox="1"/>
          <p:nvPr/>
        </p:nvSpPr>
        <p:spPr>
          <a:xfrm>
            <a:off x="4714876" y="6357957"/>
            <a:ext cx="4235474" cy="5000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5" name="Shape 4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Shape 467"/>
          <p:cNvSpPr/>
          <p:nvPr/>
        </p:nvSpPr>
        <p:spPr>
          <a:xfrm>
            <a:off x="-14250" y="-27384"/>
            <a:ext cx="9155100" cy="357189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Shape 468"/>
          <p:cNvSpPr txBox="1"/>
          <p:nvPr/>
        </p:nvSpPr>
        <p:spPr>
          <a:xfrm>
            <a:off x="613776" y="-27384"/>
            <a:ext cx="8566736" cy="3571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</a:t>
            </a:r>
            <a:r>
              <a:rPr lang="en-US" sz="1800" b="1" dirty="0" smtClean="0">
                <a:solidFill>
                  <a:srgbClr val="FAFAFA"/>
                </a:solidFill>
              </a:rPr>
              <a:t>analysis</a:t>
            </a:r>
            <a:endParaRPr lang="en-US" sz="1800" b="1" dirty="0">
              <a:solidFill>
                <a:srgbClr val="FAFAFA"/>
              </a:solidFill>
            </a:endParaRPr>
          </a:p>
        </p:txBody>
      </p:sp>
      <p:pic>
        <p:nvPicPr>
          <p:cNvPr id="470" name="Shape 4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2613" y="489481"/>
            <a:ext cx="1913303" cy="700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481"/>
          <p:cNvSpPr txBox="1"/>
          <p:nvPr/>
        </p:nvSpPr>
        <p:spPr>
          <a:xfrm>
            <a:off x="158378" y="630717"/>
            <a:ext cx="8827235" cy="19341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StatVIEW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web GIS and statistical data platform comprising: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 Server 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a geospatial database (</a:t>
            </a:r>
            <a:r>
              <a:rPr lang="en-US" sz="1800" b="0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Geoserver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Postgres, PostGIS)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data sources (datawarehouse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webservices, database, etc.)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Interrogation engine and user interface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" name="Shape 471"/>
          <p:cNvPicPr preferRelativeResize="0"/>
          <p:nvPr/>
        </p:nvPicPr>
        <p:blipFill rotWithShape="1">
          <a:blip r:embed="rId5">
            <a:alphaModFix/>
          </a:blip>
          <a:srcRect l="2047" t="4959"/>
          <a:stretch/>
        </p:blipFill>
        <p:spPr>
          <a:xfrm>
            <a:off x="1747567" y="3223375"/>
            <a:ext cx="1785493" cy="108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Shape 4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4407" y="2883788"/>
            <a:ext cx="1572758" cy="37127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473"/>
          <p:cNvSpPr/>
          <p:nvPr/>
        </p:nvSpPr>
        <p:spPr>
          <a:xfrm>
            <a:off x="1024359" y="3071308"/>
            <a:ext cx="303000" cy="47610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Shape 47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9475" y="3106669"/>
            <a:ext cx="476100" cy="47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475"/>
          <p:cNvSpPr txBox="1"/>
          <p:nvPr/>
        </p:nvSpPr>
        <p:spPr>
          <a:xfrm>
            <a:off x="4142473" y="2551366"/>
            <a:ext cx="1429657" cy="17165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WMS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WFS	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WCS</a:t>
            </a:r>
          </a:p>
        </p:txBody>
      </p:sp>
      <p:pic>
        <p:nvPicPr>
          <p:cNvPr id="29" name="Shape 47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1051" y="2428867"/>
            <a:ext cx="3568499" cy="17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Shape 477"/>
          <p:cNvSpPr/>
          <p:nvPr/>
        </p:nvSpPr>
        <p:spPr>
          <a:xfrm>
            <a:off x="3722901" y="2731693"/>
            <a:ext cx="222000" cy="348900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478"/>
          <p:cNvSpPr/>
          <p:nvPr/>
        </p:nvSpPr>
        <p:spPr>
          <a:xfrm>
            <a:off x="3722901" y="3272743"/>
            <a:ext cx="222000" cy="348900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Shape 479"/>
          <p:cNvSpPr/>
          <p:nvPr/>
        </p:nvSpPr>
        <p:spPr>
          <a:xfrm>
            <a:off x="3722901" y="3813794"/>
            <a:ext cx="222000" cy="348900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Shape 480"/>
          <p:cNvSpPr txBox="1"/>
          <p:nvPr/>
        </p:nvSpPr>
        <p:spPr>
          <a:xfrm>
            <a:off x="357158" y="4357694"/>
            <a:ext cx="8582083" cy="39085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R="0" lvl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</a:pPr>
            <a:r>
              <a:rPr lang="it-IT" sz="1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StatVIEW:</a:t>
            </a:r>
          </a:p>
        </p:txBody>
      </p:sp>
      <p:sp>
        <p:nvSpPr>
          <p:cNvPr id="2" name="Rettangolo 1"/>
          <p:cNvSpPr/>
          <p:nvPr/>
        </p:nvSpPr>
        <p:spPr>
          <a:xfrm>
            <a:off x="-22950" y="4825015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it-IT" sz="1800" dirty="0"/>
              <a:t>Highly scalable </a:t>
            </a:r>
            <a:r>
              <a:rPr lang="en-GB" sz="1800" dirty="0" smtClean="0"/>
              <a:t>system</a:t>
            </a:r>
            <a:endParaRPr lang="en-GB" sz="1800" dirty="0"/>
          </a:p>
        </p:txBody>
      </p:sp>
      <p:sp>
        <p:nvSpPr>
          <p:cNvPr id="35" name="Parentesi graffa chiusa 34"/>
          <p:cNvSpPr/>
          <p:nvPr/>
        </p:nvSpPr>
        <p:spPr>
          <a:xfrm>
            <a:off x="2681895" y="4576554"/>
            <a:ext cx="360040" cy="995283"/>
          </a:xfrm>
          <a:prstGeom prst="rightBrace">
            <a:avLst>
              <a:gd name="adj1" fmla="val 38568"/>
              <a:gd name="adj2" fmla="val 50000"/>
            </a:avLst>
          </a:prstGeom>
          <a:ln w="38100" cmpd="sng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3000257" y="4545420"/>
            <a:ext cx="5101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12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300" dirty="0" err="1" smtClean="0"/>
              <a:t>Supports</a:t>
            </a:r>
            <a:r>
              <a:rPr lang="it-IT" sz="1300" dirty="0" smtClean="0"/>
              <a:t> different data sources (database, files, webservices)</a:t>
            </a:r>
            <a:endParaRPr lang="it-IT" sz="1300" dirty="0"/>
          </a:p>
        </p:txBody>
      </p:sp>
      <p:sp>
        <p:nvSpPr>
          <p:cNvPr id="37" name="Rettangolo 36"/>
          <p:cNvSpPr/>
          <p:nvPr/>
        </p:nvSpPr>
        <p:spPr>
          <a:xfrm>
            <a:off x="3041935" y="4886570"/>
            <a:ext cx="609891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2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300" dirty="0" err="1" smtClean="0"/>
              <a:t>Supports</a:t>
            </a:r>
            <a:r>
              <a:rPr lang="it-IT" sz="1300" dirty="0" smtClean="0"/>
              <a:t> different models for open data sources </a:t>
            </a:r>
            <a:r>
              <a:rPr lang="en-US" sz="1300" dirty="0">
                <a:solidFill>
                  <a:schemeClr val="dk1"/>
                </a:solidFill>
              </a:rPr>
              <a:t>(SDMX, DDI, JSON-STAT</a:t>
            </a:r>
            <a:r>
              <a:rPr lang="en-US" sz="1300" dirty="0" smtClean="0">
                <a:solidFill>
                  <a:schemeClr val="dk1"/>
                </a:solidFill>
              </a:rPr>
              <a:t>)</a:t>
            </a:r>
            <a:endParaRPr lang="it-IT" sz="1300" dirty="0"/>
          </a:p>
        </p:txBody>
      </p:sp>
      <p:sp>
        <p:nvSpPr>
          <p:cNvPr id="38" name="Rettangolo 37"/>
          <p:cNvSpPr/>
          <p:nvPr/>
        </p:nvSpPr>
        <p:spPr>
          <a:xfrm>
            <a:off x="3045085" y="5254592"/>
            <a:ext cx="60989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2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300" dirty="0" err="1" smtClean="0"/>
              <a:t>Supports</a:t>
            </a:r>
            <a:r>
              <a:rPr lang="it-IT" sz="1300" dirty="0" smtClean="0"/>
              <a:t> different formats for open data sources </a:t>
            </a:r>
            <a:r>
              <a:rPr lang="en-US" dirty="0" smtClean="0"/>
              <a:t>(</a:t>
            </a:r>
            <a:r>
              <a:rPr lang="en-US" dirty="0"/>
              <a:t>XML, </a:t>
            </a:r>
            <a:r>
              <a:rPr lang="en-US" dirty="0" smtClean="0"/>
              <a:t>JSON</a:t>
            </a:r>
            <a:r>
              <a:rPr lang="en-US" sz="1300" dirty="0" smtClean="0">
                <a:solidFill>
                  <a:schemeClr val="dk1"/>
                </a:solidFill>
              </a:rPr>
              <a:t>)</a:t>
            </a:r>
            <a:endParaRPr lang="it-IT" sz="1300" dirty="0"/>
          </a:p>
        </p:txBody>
      </p:sp>
      <p:sp>
        <p:nvSpPr>
          <p:cNvPr id="39" name="Rettangolo 38"/>
          <p:cNvSpPr/>
          <p:nvPr/>
        </p:nvSpPr>
        <p:spPr>
          <a:xfrm>
            <a:off x="-22950" y="5827046"/>
            <a:ext cx="41080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it-IT" sz="1800" dirty="0" smtClean="0"/>
              <a:t>Source output in JSON-stat format </a:t>
            </a:r>
            <a:endParaRPr lang="it-IT" sz="1800" dirty="0"/>
          </a:p>
        </p:txBody>
      </p:sp>
      <p:sp>
        <p:nvSpPr>
          <p:cNvPr id="34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endParaRPr lang="en-US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106481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sp>
        <p:nvSpPr>
          <p:cNvPr id="486" name="Shape 486"/>
          <p:cNvSpPr txBox="1"/>
          <p:nvPr/>
        </p:nvSpPr>
        <p:spPr>
          <a:xfrm>
            <a:off x="4714876" y="6357957"/>
            <a:ext cx="4235474" cy="5000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Shape 4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Shape 491"/>
          <p:cNvSpPr txBox="1"/>
          <p:nvPr/>
        </p:nvSpPr>
        <p:spPr>
          <a:xfrm>
            <a:off x="4069419" y="-170571"/>
            <a:ext cx="6634499" cy="59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Trebuchet M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JSON-STAT, SDMX, ODATA</a:t>
            </a:r>
          </a:p>
        </p:txBody>
      </p:sp>
      <p:sp>
        <p:nvSpPr>
          <p:cNvPr id="492" name="Shape 492"/>
          <p:cNvSpPr/>
          <p:nvPr/>
        </p:nvSpPr>
        <p:spPr>
          <a:xfrm>
            <a:off x="-11100" y="0"/>
            <a:ext cx="9155100" cy="357189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>
              <a:solidFill>
                <a:srgbClr val="581722"/>
              </a:solidFill>
            </a:endParaRPr>
          </a:p>
        </p:txBody>
      </p:sp>
      <p:pic>
        <p:nvPicPr>
          <p:cNvPr id="497" name="Shape 4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8064" y="764704"/>
            <a:ext cx="3632891" cy="5162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C:\Users\montalbano\Desktop\stat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76" y="499408"/>
            <a:ext cx="2401504" cy="89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hape 496"/>
          <p:cNvSpPr txBox="1"/>
          <p:nvPr/>
        </p:nvSpPr>
        <p:spPr>
          <a:xfrm>
            <a:off x="335321" y="1669109"/>
            <a:ext cx="4665307" cy="89579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StatVIEW</a:t>
            </a:r>
            <a:r>
              <a:rPr lang="en-US" sz="1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www.statview.eu</a:t>
            </a:r>
            <a:r>
              <a:rPr lang="en-US" sz="1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allows users to carry out operations normally included in GIS Desktop and WebGIS systems: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66542" y="47227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381000" algn="just">
              <a:lnSpc>
                <a:spcPct val="300000"/>
              </a:lnSpc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en-US" sz="2400" dirty="0" smtClean="0"/>
              <a:t>Buffering</a:t>
            </a:r>
            <a:endParaRPr lang="en-US" sz="2400" dirty="0"/>
          </a:p>
        </p:txBody>
      </p:sp>
      <p:sp>
        <p:nvSpPr>
          <p:cNvPr id="18" name="Rettangolo 17"/>
          <p:cNvSpPr/>
          <p:nvPr/>
        </p:nvSpPr>
        <p:spPr>
          <a:xfrm>
            <a:off x="799521" y="3551911"/>
            <a:ext cx="29754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381000" algn="just">
              <a:lnSpc>
                <a:spcPct val="300000"/>
              </a:lnSpc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en-US" sz="2400" dirty="0"/>
              <a:t>Network analysis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792308" y="2409163"/>
            <a:ext cx="30604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381000" algn="just">
              <a:lnSpc>
                <a:spcPct val="300000"/>
              </a:lnSpc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en-US" sz="2400" dirty="0" smtClean="0"/>
              <a:t>Topology Overlay</a:t>
            </a:r>
            <a:endParaRPr lang="en-US" sz="2400" dirty="0"/>
          </a:p>
        </p:txBody>
      </p:sp>
      <p:sp>
        <p:nvSpPr>
          <p:cNvPr id="20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endParaRPr lang="en-US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Shape 468"/>
          <p:cNvSpPr txBox="1"/>
          <p:nvPr/>
        </p:nvSpPr>
        <p:spPr>
          <a:xfrm>
            <a:off x="613776" y="-27384"/>
            <a:ext cx="8566736" cy="3571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</a:t>
            </a:r>
            <a:r>
              <a:rPr lang="en-US" sz="1800" b="1" dirty="0" smtClean="0">
                <a:solidFill>
                  <a:srgbClr val="FAFAFA"/>
                </a:solidFill>
              </a:rPr>
              <a:t>analysis</a:t>
            </a:r>
            <a:endParaRPr lang="en-US" sz="1800" b="1" dirty="0">
              <a:solidFill>
                <a:srgbClr val="FAFAFA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573"/>
          <p:cNvSpPr/>
          <p:nvPr/>
        </p:nvSpPr>
        <p:spPr>
          <a:xfrm>
            <a:off x="-14250" y="6429396"/>
            <a:ext cx="9172499" cy="428609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/>
          </a:p>
        </p:txBody>
      </p:sp>
      <p:sp>
        <p:nvSpPr>
          <p:cNvPr id="523" name="Shape 523"/>
          <p:cNvSpPr/>
          <p:nvPr/>
        </p:nvSpPr>
        <p:spPr>
          <a:xfrm>
            <a:off x="4929485" y="4193014"/>
            <a:ext cx="184799" cy="369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8" name="Shape 5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417"/>
          <p:cNvSpPr/>
          <p:nvPr/>
        </p:nvSpPr>
        <p:spPr>
          <a:xfrm>
            <a:off x="-5554" y="6395123"/>
            <a:ext cx="91551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 dirty="0">
              <a:solidFill>
                <a:srgbClr val="581722"/>
              </a:solidFill>
            </a:endParaRPr>
          </a:p>
        </p:txBody>
      </p:sp>
      <p:sp>
        <p:nvSpPr>
          <p:cNvPr id="10" name="Shape 492"/>
          <p:cNvSpPr/>
          <p:nvPr/>
        </p:nvSpPr>
        <p:spPr>
          <a:xfrm>
            <a:off x="-11100" y="0"/>
            <a:ext cx="9155100" cy="357189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endParaRPr>
              <a:solidFill>
                <a:srgbClr val="581722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</a:p>
        </p:txBody>
      </p:sp>
      <p:pic>
        <p:nvPicPr>
          <p:cNvPr id="1026" name="Picture 2" descr="C:\Users\montalbano\Desktop\Senza-titolo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56" y="1274122"/>
            <a:ext cx="883920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hape 5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4683" y="1000107"/>
            <a:ext cx="1785951" cy="64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532"/>
          <p:cNvSpPr/>
          <p:nvPr/>
        </p:nvSpPr>
        <p:spPr>
          <a:xfrm>
            <a:off x="6876256" y="404663"/>
            <a:ext cx="2124900" cy="5954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MICROSERVICE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Architecture</a:t>
            </a:r>
            <a:endParaRPr lang="en-US" sz="1800" b="1" i="0" u="none" strike="noStrike" cap="none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468"/>
          <p:cNvSpPr txBox="1"/>
          <p:nvPr/>
        </p:nvSpPr>
        <p:spPr>
          <a:xfrm>
            <a:off x="613776" y="-27384"/>
            <a:ext cx="8566736" cy="3571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</a:t>
            </a:r>
            <a:r>
              <a:rPr lang="en-US" sz="1800" b="1" dirty="0" smtClean="0">
                <a:solidFill>
                  <a:srgbClr val="FAFAFA"/>
                </a:solidFill>
              </a:rPr>
              <a:t>analysis</a:t>
            </a:r>
            <a:endParaRPr lang="en-US" sz="1800" b="1" dirty="0">
              <a:solidFill>
                <a:srgbClr val="FAFAFA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28319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0" name="Shape 550"/>
          <p:cNvPicPr preferRelativeResize="0"/>
          <p:nvPr/>
        </p:nvPicPr>
        <p:blipFill rotWithShape="1">
          <a:blip r:embed="rId3">
            <a:alphaModFix/>
          </a:blip>
          <a:srcRect l="19898" b="6276"/>
          <a:stretch/>
        </p:blipFill>
        <p:spPr>
          <a:xfrm>
            <a:off x="0" y="285728"/>
            <a:ext cx="9149546" cy="6156353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Shape 541"/>
          <p:cNvSpPr/>
          <p:nvPr/>
        </p:nvSpPr>
        <p:spPr>
          <a:xfrm>
            <a:off x="-5554" y="6419903"/>
            <a:ext cx="91551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Shape 5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Shape 545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Shape 546"/>
          <p:cNvSpPr txBox="1"/>
          <p:nvPr/>
        </p:nvSpPr>
        <p:spPr>
          <a:xfrm>
            <a:off x="509085" y="-25"/>
            <a:ext cx="8671427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8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1089217" y="2822012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hape 561"/>
          <p:cNvSpPr/>
          <p:nvPr/>
        </p:nvSpPr>
        <p:spPr>
          <a:xfrm>
            <a:off x="137686" y="5555285"/>
            <a:ext cx="3066162" cy="6820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-US" sz="1800" dirty="0"/>
              <a:t>A </a:t>
            </a:r>
            <a:r>
              <a:rPr lang="en-US" sz="1800" b="1" dirty="0"/>
              <a:t>density map </a:t>
            </a:r>
            <a:r>
              <a:rPr lang="en-US" sz="1800" dirty="0"/>
              <a:t>for vehicles involved in road </a:t>
            </a:r>
            <a:r>
              <a:rPr lang="en-US" sz="1800" dirty="0" smtClean="0"/>
              <a:t>accidents</a:t>
            </a:r>
            <a:endParaRPr lang="it-IT" sz="1800" dirty="0"/>
          </a:p>
        </p:txBody>
      </p:sp>
      <p:sp>
        <p:nvSpPr>
          <p:cNvPr id="26" name="Rettangolo 25"/>
          <p:cNvSpPr/>
          <p:nvPr/>
        </p:nvSpPr>
        <p:spPr>
          <a:xfrm>
            <a:off x="137686" y="5301208"/>
            <a:ext cx="3066162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Shape 564"/>
          <p:cNvSpPr/>
          <p:nvPr/>
        </p:nvSpPr>
        <p:spPr>
          <a:xfrm>
            <a:off x="1187624" y="5301208"/>
            <a:ext cx="1872209" cy="25407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DENSITY MAP</a:t>
            </a:r>
            <a:endParaRPr lang="en-US" sz="18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20" y="395798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ttangolo 32"/>
          <p:cNvSpPr/>
          <p:nvPr/>
        </p:nvSpPr>
        <p:spPr>
          <a:xfrm>
            <a:off x="4139952" y="1405429"/>
            <a:ext cx="2808312" cy="65541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900"/>
              </a:spcBef>
              <a:buClr>
                <a:srgbClr val="000000"/>
              </a:buClr>
              <a:buSzPct val="25000"/>
            </a:pPr>
            <a:r>
              <a:rPr lang="en-US" sz="1600" dirty="0">
                <a:solidFill>
                  <a:srgbClr val="000000"/>
                </a:solidFill>
                <a:cs typeface="Arial"/>
              </a:rPr>
              <a:t>Representation type (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cartography, graphic, table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)</a:t>
            </a:r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4764297" y="2608812"/>
            <a:ext cx="2085369" cy="53856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900"/>
              </a:spcBef>
              <a:buClr>
                <a:srgbClr val="000000"/>
              </a:buClr>
              <a:buSzPct val="25000"/>
            </a:pPr>
            <a:endParaRPr lang="en-US" dirty="0" smtClean="0">
              <a:solidFill>
                <a:schemeClr val="tx1"/>
              </a:solidFill>
            </a:endParaRPr>
          </a:p>
          <a:p>
            <a:pPr lvl="0" algn="ctr">
              <a:spcBef>
                <a:spcPts val="900"/>
              </a:spcBef>
              <a:buClr>
                <a:srgbClr val="000000"/>
              </a:buClr>
              <a:buSzPct val="25000"/>
            </a:pPr>
            <a:r>
              <a:rPr lang="en-US" sz="1600" dirty="0" smtClean="0">
                <a:solidFill>
                  <a:schemeClr val="tx1"/>
                </a:solidFill>
              </a:rPr>
              <a:t>Customize </a:t>
            </a:r>
            <a:r>
              <a:rPr lang="en-US" sz="1600" dirty="0">
                <a:solidFill>
                  <a:schemeClr val="tx1"/>
                </a:solidFill>
              </a:rPr>
              <a:t>the  research</a:t>
            </a:r>
          </a:p>
          <a:p>
            <a:pPr lvl="0" algn="ctr">
              <a:spcBef>
                <a:spcPts val="900"/>
              </a:spcBef>
              <a:buClr>
                <a:srgbClr val="000000"/>
              </a:buClr>
              <a:buSzPct val="25000"/>
            </a:pPr>
            <a:r>
              <a:rPr lang="en-US" dirty="0" smtClean="0"/>
              <a:t>arch</a:t>
            </a:r>
            <a:endParaRPr lang="en-US" dirty="0"/>
          </a:p>
        </p:txBody>
      </p:sp>
      <p:sp>
        <p:nvSpPr>
          <p:cNvPr id="551" name="Shape 551"/>
          <p:cNvSpPr txBox="1"/>
          <p:nvPr/>
        </p:nvSpPr>
        <p:spPr>
          <a:xfrm>
            <a:off x="4355977" y="510895"/>
            <a:ext cx="2437758" cy="5245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90000" tIns="45000" rIns="90000" bIns="45000" anchor="t" anchorCtr="0">
            <a:noAutofit/>
          </a:bodyPr>
          <a:lstStyle/>
          <a:p>
            <a:pPr lvl="0" algn="ctr">
              <a:buClr>
                <a:srgbClr val="000000"/>
              </a:buClr>
              <a:buSzPct val="25000"/>
            </a:pPr>
            <a:r>
              <a:rPr lang="en-US" sz="1600" dirty="0" smtClean="0"/>
              <a:t>Dimensions </a:t>
            </a:r>
            <a:r>
              <a:rPr lang="en-US" sz="1600" dirty="0"/>
              <a:t>associated to the dataset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050" b="1" i="0" u="none" strike="noStrike" cap="none" dirty="0" smtClean="0">
              <a:solidFill>
                <a:schemeClr val="bg2">
                  <a:lumMod val="50000"/>
                </a:schemeClr>
              </a:solidFill>
              <a:sym typeface="Arial"/>
            </a:endParaRPr>
          </a:p>
        </p:txBody>
      </p:sp>
      <p:sp>
        <p:nvSpPr>
          <p:cNvPr id="8" name="Ovale 7"/>
          <p:cNvSpPr/>
          <p:nvPr/>
        </p:nvSpPr>
        <p:spPr>
          <a:xfrm>
            <a:off x="7668344" y="1571612"/>
            <a:ext cx="114267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1 9"/>
          <p:cNvCxnSpPr>
            <a:endCxn id="8" idx="1"/>
          </p:cNvCxnSpPr>
          <p:nvPr/>
        </p:nvCxnSpPr>
        <p:spPr>
          <a:xfrm>
            <a:off x="6793733" y="978248"/>
            <a:ext cx="891345" cy="614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e 38"/>
          <p:cNvSpPr/>
          <p:nvPr/>
        </p:nvSpPr>
        <p:spPr>
          <a:xfrm>
            <a:off x="7715403" y="3072664"/>
            <a:ext cx="186275" cy="186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0" name="Connettore 1 39"/>
          <p:cNvCxnSpPr>
            <a:endCxn id="39" idx="1"/>
          </p:cNvCxnSpPr>
          <p:nvPr/>
        </p:nvCxnSpPr>
        <p:spPr>
          <a:xfrm>
            <a:off x="6793733" y="2060848"/>
            <a:ext cx="948949" cy="1039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/>
          <p:nvPr/>
        </p:nvSpPr>
        <p:spPr>
          <a:xfrm>
            <a:off x="7410061" y="3445503"/>
            <a:ext cx="186275" cy="186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3" name="Connettore 1 42"/>
          <p:cNvCxnSpPr/>
          <p:nvPr/>
        </p:nvCxnSpPr>
        <p:spPr>
          <a:xfrm>
            <a:off x="6849666" y="3147378"/>
            <a:ext cx="617218" cy="362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Shape 561"/>
          <p:cNvSpPr/>
          <p:nvPr/>
        </p:nvSpPr>
        <p:spPr>
          <a:xfrm>
            <a:off x="4936509" y="713266"/>
            <a:ext cx="4162200" cy="5554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1800" dirty="0"/>
              <a:t>A </a:t>
            </a:r>
            <a:r>
              <a:rPr lang="en-US" sz="1800" b="1" dirty="0"/>
              <a:t>dynamic graph </a:t>
            </a:r>
            <a:r>
              <a:rPr lang="en-US" sz="1800" dirty="0"/>
              <a:t>for vehicles involved in road accidents</a:t>
            </a:r>
            <a:endParaRPr lang="it-IT" sz="1800" dirty="0"/>
          </a:p>
        </p:txBody>
      </p:sp>
      <p:sp>
        <p:nvSpPr>
          <p:cNvPr id="2" name="Rettangolo 1"/>
          <p:cNvSpPr/>
          <p:nvPr/>
        </p:nvSpPr>
        <p:spPr>
          <a:xfrm>
            <a:off x="4945208" y="466216"/>
            <a:ext cx="4153501" cy="247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60" name="Shape 5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Shape 564"/>
          <p:cNvSpPr/>
          <p:nvPr/>
        </p:nvSpPr>
        <p:spPr>
          <a:xfrm>
            <a:off x="6876257" y="404664"/>
            <a:ext cx="2401136" cy="29848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DYNAMIC GRAPH</a:t>
            </a:r>
            <a:endParaRPr lang="en-US" sz="18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Shape 5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32" y="1772816"/>
            <a:ext cx="9126066" cy="459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0741">
            <a:off x="5580112" y="3445167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157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hape 545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541"/>
          <p:cNvSpPr/>
          <p:nvPr/>
        </p:nvSpPr>
        <p:spPr>
          <a:xfrm>
            <a:off x="-5554" y="6419903"/>
            <a:ext cx="91551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</a:t>
            </a:r>
          </a:p>
        </p:txBody>
      </p:sp>
      <p:sp>
        <p:nvSpPr>
          <p:cNvPr id="17" name="Shape 546"/>
          <p:cNvSpPr txBox="1"/>
          <p:nvPr/>
        </p:nvSpPr>
        <p:spPr>
          <a:xfrm>
            <a:off x="509085" y="-25"/>
            <a:ext cx="8671427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6" name="Shape 5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Shape 578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3" name="Shape 5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19" y="1772816"/>
            <a:ext cx="8855129" cy="459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224">
            <a:off x="2158986" y="3796178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157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hape 561"/>
          <p:cNvSpPr/>
          <p:nvPr/>
        </p:nvSpPr>
        <p:spPr>
          <a:xfrm>
            <a:off x="4283968" y="719455"/>
            <a:ext cx="4874283" cy="6307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1800" dirty="0"/>
              <a:t>A </a:t>
            </a:r>
            <a:r>
              <a:rPr lang="en-US" sz="1800" b="1" dirty="0"/>
              <a:t>table </a:t>
            </a:r>
            <a:r>
              <a:rPr lang="en-US" sz="1800" dirty="0"/>
              <a:t>for vehicles involved in road accidents realized with </a:t>
            </a:r>
            <a:r>
              <a:rPr lang="en-US" sz="1800" dirty="0" smtClean="0"/>
              <a:t>JSON-stat </a:t>
            </a:r>
            <a:r>
              <a:rPr lang="en-US" sz="1800" dirty="0"/>
              <a:t>Table Browser </a:t>
            </a:r>
            <a:endParaRPr lang="it-IT" sz="1800" dirty="0"/>
          </a:p>
        </p:txBody>
      </p:sp>
      <p:sp>
        <p:nvSpPr>
          <p:cNvPr id="18" name="Rettangolo 17"/>
          <p:cNvSpPr/>
          <p:nvPr/>
        </p:nvSpPr>
        <p:spPr>
          <a:xfrm>
            <a:off x="4283969" y="468518"/>
            <a:ext cx="4856882" cy="250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hape 564"/>
          <p:cNvSpPr/>
          <p:nvPr/>
        </p:nvSpPr>
        <p:spPr>
          <a:xfrm>
            <a:off x="7956376" y="410661"/>
            <a:ext cx="1175316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 lang="en-US" sz="18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541"/>
          <p:cNvSpPr/>
          <p:nvPr/>
        </p:nvSpPr>
        <p:spPr>
          <a:xfrm>
            <a:off x="-5554" y="6419903"/>
            <a:ext cx="91551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13</a:t>
            </a:r>
          </a:p>
        </p:txBody>
      </p:sp>
      <p:sp>
        <p:nvSpPr>
          <p:cNvPr id="22" name="Shape 546"/>
          <p:cNvSpPr txBox="1"/>
          <p:nvPr/>
        </p:nvSpPr>
        <p:spPr>
          <a:xfrm>
            <a:off x="509085" y="-25"/>
            <a:ext cx="8671427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9" name="Shape 599"/>
          <p:cNvPicPr preferRelativeResize="0"/>
          <p:nvPr/>
        </p:nvPicPr>
        <p:blipFill rotWithShape="1">
          <a:blip r:embed="rId3">
            <a:alphaModFix/>
          </a:blip>
          <a:srcRect l="3423" t="2866" r="22755"/>
          <a:stretch/>
        </p:blipFill>
        <p:spPr>
          <a:xfrm>
            <a:off x="0" y="285728"/>
            <a:ext cx="9189560" cy="619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561"/>
          <p:cNvSpPr/>
          <p:nvPr/>
        </p:nvSpPr>
        <p:spPr>
          <a:xfrm>
            <a:off x="357158" y="1138299"/>
            <a:ext cx="6519100" cy="1282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chemeClr val="dk1"/>
              </a:buClr>
              <a:buSzPct val="25000"/>
            </a:pPr>
            <a:r>
              <a:rPr lang="en-US" sz="1600" dirty="0">
                <a:solidFill>
                  <a:schemeClr val="dk1"/>
                </a:solidFill>
              </a:rPr>
              <a:t>By selecting the layers and, for example, a different base map, or a different color shade, or a different partition (quartile, quintile), it is possible to get a different </a:t>
            </a:r>
            <a:r>
              <a:rPr lang="en-US" sz="1600" dirty="0" smtClean="0">
                <a:solidFill>
                  <a:schemeClr val="dk1"/>
                </a:solidFill>
              </a:rPr>
              <a:t>visualization</a:t>
            </a:r>
            <a:r>
              <a:rPr lang="en-US" sz="1600" dirty="0">
                <a:solidFill>
                  <a:schemeClr val="dk1"/>
                </a:solidFill>
              </a:rPr>
              <a:t>, leading to a different interpretation of the phenomenon</a:t>
            </a:r>
            <a:r>
              <a:rPr lang="en-US" sz="1600" dirty="0" smtClean="0">
                <a:solidFill>
                  <a:schemeClr val="dk1"/>
                </a:solidFill>
              </a:rPr>
              <a:t>.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Clr>
                <a:srgbClr val="000000"/>
              </a:buClr>
            </a:pPr>
            <a:r>
              <a:rPr lang="en-US" sz="1600" dirty="0">
                <a:solidFill>
                  <a:schemeClr val="dk1"/>
                </a:solidFill>
              </a:rPr>
              <a:t>The customization depends on the layers available in the chosen map</a:t>
            </a:r>
            <a:r>
              <a:rPr lang="en-US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357158" y="861402"/>
            <a:ext cx="6514320" cy="2768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hape 564"/>
          <p:cNvSpPr/>
          <p:nvPr/>
        </p:nvSpPr>
        <p:spPr>
          <a:xfrm>
            <a:off x="1475657" y="817710"/>
            <a:ext cx="5507076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600" b="1" strike="noStrike" cap="none" dirty="0" smtClean="0">
                <a:solidFill>
                  <a:schemeClr val="bg1"/>
                </a:solidFill>
                <a:sym typeface="Arial"/>
              </a:rPr>
              <a:t>OVERLAY: </a:t>
            </a:r>
            <a:r>
              <a:rPr lang="en-US" sz="1600" b="1" dirty="0">
                <a:solidFill>
                  <a:schemeClr val="bg1"/>
                </a:solidFill>
              </a:rPr>
              <a:t>Map - residence permits of non-EU citizens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Shape 545"/>
          <p:cNvSpPr/>
          <p:nvPr/>
        </p:nvSpPr>
        <p:spPr>
          <a:xfrm>
            <a:off x="-14250" y="-25"/>
            <a:ext cx="9203810" cy="28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2" name="Shape 5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8638">
            <a:off x="3806008" y="4036995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hape 561"/>
          <p:cNvSpPr/>
          <p:nvPr/>
        </p:nvSpPr>
        <p:spPr>
          <a:xfrm>
            <a:off x="392385" y="4581819"/>
            <a:ext cx="3144632" cy="12897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1500" dirty="0">
                <a:solidFill>
                  <a:schemeClr val="dk1"/>
                </a:solidFill>
              </a:rPr>
              <a:t>Another layer creates, via a geospatial query, a </a:t>
            </a:r>
            <a:r>
              <a:rPr lang="en-US" sz="1500" b="1" dirty="0">
                <a:solidFill>
                  <a:srgbClr val="C00000"/>
                </a:solidFill>
              </a:rPr>
              <a:t>bubble chart</a:t>
            </a:r>
            <a:r>
              <a:rPr lang="en-US" sz="1500" dirty="0">
                <a:solidFill>
                  <a:srgbClr val="C00000"/>
                </a:solidFill>
              </a:rPr>
              <a:t> </a:t>
            </a:r>
            <a:r>
              <a:rPr lang="en-US" sz="1500" dirty="0">
                <a:solidFill>
                  <a:schemeClr val="dk1"/>
                </a:solidFill>
              </a:rPr>
              <a:t>representing the number of the  georeferenced organizations active in the territory</a:t>
            </a:r>
            <a:endParaRPr lang="en-US" sz="1500" dirty="0"/>
          </a:p>
        </p:txBody>
      </p:sp>
      <p:sp>
        <p:nvSpPr>
          <p:cNvPr id="4" name="Ovale 3"/>
          <p:cNvSpPr/>
          <p:nvPr/>
        </p:nvSpPr>
        <p:spPr>
          <a:xfrm>
            <a:off x="5100680" y="6015933"/>
            <a:ext cx="288643" cy="28864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3356442" y="5871612"/>
            <a:ext cx="1744238" cy="28864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hape 561"/>
          <p:cNvSpPr/>
          <p:nvPr/>
        </p:nvSpPr>
        <p:spPr>
          <a:xfrm>
            <a:off x="233691" y="2656573"/>
            <a:ext cx="2964057" cy="10114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1500" dirty="0">
                <a:solidFill>
                  <a:schemeClr val="dk1"/>
                </a:solidFill>
              </a:rPr>
              <a:t>One layer contains the georeferenced organizations providing assistance to migrants</a:t>
            </a:r>
          </a:p>
        </p:txBody>
      </p:sp>
      <p:sp>
        <p:nvSpPr>
          <p:cNvPr id="33" name="Ovale 32"/>
          <p:cNvSpPr/>
          <p:nvPr/>
        </p:nvSpPr>
        <p:spPr>
          <a:xfrm>
            <a:off x="5078354" y="3675713"/>
            <a:ext cx="288643" cy="28864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1 33"/>
          <p:cNvCxnSpPr/>
          <p:nvPr/>
        </p:nvCxnSpPr>
        <p:spPr>
          <a:xfrm>
            <a:off x="3206492" y="3668045"/>
            <a:ext cx="1871862" cy="15199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541"/>
          <p:cNvSpPr/>
          <p:nvPr/>
        </p:nvSpPr>
        <p:spPr>
          <a:xfrm>
            <a:off x="-5554" y="6419903"/>
            <a:ext cx="91551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14</a:t>
            </a:r>
          </a:p>
        </p:txBody>
      </p:sp>
      <p:sp>
        <p:nvSpPr>
          <p:cNvPr id="30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Shape 6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80425"/>
            <a:ext cx="9140850" cy="61146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tangolo 2"/>
          <p:cNvSpPr/>
          <p:nvPr/>
        </p:nvSpPr>
        <p:spPr>
          <a:xfrm>
            <a:off x="437714" y="5295816"/>
            <a:ext cx="8251171" cy="864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6" name="Shape 606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8" name="Shape 6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Shape 610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437715" y="5359757"/>
            <a:ext cx="8251170" cy="736214"/>
          </a:xfrm>
          <a:prstGeom prst="rect">
            <a:avLst/>
          </a:prstGeom>
          <a:solidFill>
            <a:srgbClr val="FFFFEF"/>
          </a:solidFill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chemeClr val="dk1"/>
              </a:buClr>
              <a:buSzPct val="25000"/>
            </a:pPr>
            <a:r>
              <a:rPr lang="en-US" sz="1500" dirty="0" smtClean="0">
                <a:solidFill>
                  <a:schemeClr val="dk1"/>
                </a:solidFill>
              </a:rPr>
              <a:t>By using </a:t>
            </a:r>
            <a:r>
              <a:rPr lang="en-US" sz="1500" dirty="0">
                <a:solidFill>
                  <a:schemeClr val="dk1"/>
                </a:solidFill>
              </a:rPr>
              <a:t>an </a:t>
            </a:r>
            <a:r>
              <a:rPr lang="en-US" sz="1500" b="1" dirty="0">
                <a:solidFill>
                  <a:schemeClr val="dk1"/>
                </a:solidFill>
              </a:rPr>
              <a:t>OSRM</a:t>
            </a:r>
            <a:r>
              <a:rPr lang="en-US" sz="1500" dirty="0">
                <a:solidFill>
                  <a:schemeClr val="dk1"/>
                </a:solidFill>
              </a:rPr>
              <a:t> (Open Source </a:t>
            </a:r>
            <a:r>
              <a:rPr lang="en-US" sz="1500" i="1" dirty="0">
                <a:solidFill>
                  <a:schemeClr val="dk1"/>
                </a:solidFill>
              </a:rPr>
              <a:t>Routing</a:t>
            </a:r>
            <a:r>
              <a:rPr lang="en-US" sz="1500" dirty="0">
                <a:solidFill>
                  <a:schemeClr val="dk1"/>
                </a:solidFill>
              </a:rPr>
              <a:t> Machine) routing </a:t>
            </a:r>
            <a:r>
              <a:rPr lang="en-US" sz="1500" dirty="0" smtClean="0">
                <a:solidFill>
                  <a:schemeClr val="dk1"/>
                </a:solidFill>
              </a:rPr>
              <a:t>algorithm, </a:t>
            </a:r>
            <a:r>
              <a:rPr lang="en-US" sz="1500" dirty="0">
                <a:solidFill>
                  <a:schemeClr val="dk1"/>
                </a:solidFill>
              </a:rPr>
              <a:t>it is possible to obtain the shortest route to a </a:t>
            </a:r>
            <a:r>
              <a:rPr lang="en-US" sz="1500" dirty="0" smtClean="0">
                <a:solidFill>
                  <a:schemeClr val="dk1"/>
                </a:solidFill>
              </a:rPr>
              <a:t>geo-</a:t>
            </a:r>
            <a:r>
              <a:rPr lang="en-US" sz="1500" dirty="0" err="1" smtClean="0">
                <a:solidFill>
                  <a:schemeClr val="dk1"/>
                </a:solidFill>
              </a:rPr>
              <a:t>localised</a:t>
            </a:r>
            <a:r>
              <a:rPr lang="en-US" sz="1500" dirty="0" smtClean="0">
                <a:solidFill>
                  <a:schemeClr val="dk1"/>
                </a:solidFill>
              </a:rPr>
              <a:t> </a:t>
            </a:r>
            <a:r>
              <a:rPr lang="en-US" sz="1500" dirty="0">
                <a:solidFill>
                  <a:schemeClr val="dk1"/>
                </a:solidFill>
              </a:rPr>
              <a:t>point in the map server used by </a:t>
            </a:r>
            <a:r>
              <a:rPr lang="en-US" sz="1500" dirty="0" err="1">
                <a:solidFill>
                  <a:schemeClr val="dk1"/>
                </a:solidFill>
              </a:rPr>
              <a:t>StatVIEW</a:t>
            </a:r>
            <a:r>
              <a:rPr lang="en-US" sz="1500" dirty="0">
                <a:solidFill>
                  <a:schemeClr val="dk1"/>
                </a:solidFill>
              </a:rPr>
              <a:t> (e.g. hospital, police station, etc.) from any point in the map, as well as the respective travel time.</a:t>
            </a:r>
            <a:endParaRPr lang="en-US" sz="15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2323549" y="2220646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21014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437714" y="5077711"/>
            <a:ext cx="8251171" cy="2820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2" name="Shape 612"/>
          <p:cNvSpPr/>
          <p:nvPr/>
        </p:nvSpPr>
        <p:spPr>
          <a:xfrm>
            <a:off x="446300" y="5019741"/>
            <a:ext cx="1165237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15</a:t>
            </a:r>
          </a:p>
        </p:txBody>
      </p:sp>
      <p:sp>
        <p:nvSpPr>
          <p:cNvPr id="19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Shape 632"/>
          <p:cNvPicPr preferRelativeResize="0"/>
          <p:nvPr/>
        </p:nvPicPr>
        <p:blipFill rotWithShape="1">
          <a:blip r:embed="rId3">
            <a:alphaModFix/>
          </a:blip>
          <a:srcRect l="10195" t="-76" r="38961" b="1"/>
          <a:stretch/>
        </p:blipFill>
        <p:spPr>
          <a:xfrm>
            <a:off x="342691" y="1137932"/>
            <a:ext cx="4783242" cy="552387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Shape 561"/>
          <p:cNvSpPr/>
          <p:nvPr/>
        </p:nvSpPr>
        <p:spPr>
          <a:xfrm>
            <a:off x="5639364" y="3212976"/>
            <a:ext cx="3078154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rgbClr val="660033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algn="just">
              <a:buClr>
                <a:srgbClr val="000000"/>
              </a:buClr>
              <a:buSzPct val="100000"/>
            </a:pPr>
            <a:r>
              <a:rPr lang="en-US" sz="1200" dirty="0"/>
              <a:t>It is possible to set the maximum distance or the distance range for the desired flows.</a:t>
            </a:r>
          </a:p>
          <a:p>
            <a:pPr lvl="0" algn="just">
              <a:buClr>
                <a:srgbClr val="000000"/>
              </a:buClr>
              <a:buSzPct val="100000"/>
            </a:pPr>
            <a:endParaRPr lang="en-US" sz="1200" dirty="0"/>
          </a:p>
          <a:p>
            <a:pPr lvl="0" algn="just">
              <a:buClr>
                <a:srgbClr val="000000"/>
              </a:buClr>
              <a:buSzPct val="100000"/>
            </a:pPr>
            <a:r>
              <a:rPr lang="en-US" sz="1200" dirty="0"/>
              <a:t>For example, we may be interested in visualizing the flows within 100 km from a given Province, or within a distance ranging 100-300 km.</a:t>
            </a:r>
          </a:p>
        </p:txBody>
      </p:sp>
      <p:sp>
        <p:nvSpPr>
          <p:cNvPr id="18" name="Shape 561"/>
          <p:cNvSpPr/>
          <p:nvPr/>
        </p:nvSpPr>
        <p:spPr>
          <a:xfrm>
            <a:off x="5383842" y="794976"/>
            <a:ext cx="3566506" cy="15539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chemeClr val="dk1"/>
              </a:buClr>
              <a:buSzPct val="25000"/>
            </a:pPr>
            <a:r>
              <a:rPr lang="en-US" sz="1500" b="1" dirty="0">
                <a:solidFill>
                  <a:schemeClr val="dk1"/>
                </a:solidFill>
              </a:rPr>
              <a:t>Changes of residence for foreign citizens to and from Italian Provinces</a:t>
            </a:r>
            <a:endParaRPr lang="en-US" sz="1500" dirty="0">
              <a:solidFill>
                <a:schemeClr val="dk1"/>
              </a:solidFill>
            </a:endParaRPr>
          </a:p>
          <a:p>
            <a:pPr lvl="0" algn="just">
              <a:buClr>
                <a:schemeClr val="dk1"/>
              </a:buClr>
              <a:buSzPct val="25000"/>
            </a:pPr>
            <a:endParaRPr lang="en-US" sz="1600" dirty="0">
              <a:solidFill>
                <a:schemeClr val="dk1"/>
              </a:solidFill>
            </a:endParaRPr>
          </a:p>
          <a:p>
            <a:pPr lvl="0" algn="just">
              <a:buClr>
                <a:schemeClr val="dk1"/>
              </a:buClr>
              <a:buSzPct val="25000"/>
            </a:pPr>
            <a:r>
              <a:rPr lang="en-US" dirty="0">
                <a:solidFill>
                  <a:schemeClr val="dk1"/>
                </a:solidFill>
              </a:rPr>
              <a:t>It is possible to represent inflows and outflows to and from a given territorial border</a:t>
            </a:r>
            <a:r>
              <a:rPr lang="en-US" dirty="0" smtClean="0">
                <a:solidFill>
                  <a:schemeClr val="dk1"/>
                </a:solidFill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620" name="Shape 620"/>
          <p:cNvSpPr txBox="1"/>
          <p:nvPr/>
        </p:nvSpPr>
        <p:spPr>
          <a:xfrm>
            <a:off x="5250660" y="6465607"/>
            <a:ext cx="3699688" cy="39239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Shape 622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4" name="Shape 6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Shape 626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Shape 630"/>
          <p:cNvSpPr txBox="1"/>
          <p:nvPr/>
        </p:nvSpPr>
        <p:spPr>
          <a:xfrm>
            <a:off x="5667082" y="4797152"/>
            <a:ext cx="3050436" cy="612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660033"/>
            </a:solidFill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rgbClr val="000000"/>
              </a:buClr>
              <a:buSzPct val="100000"/>
            </a:pPr>
            <a:r>
              <a:rPr lang="en-US" sz="1200" dirty="0"/>
              <a:t>The dimension of the arrows gives an idea of volumes: the thicker the arrow, the greater the flow.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050" b="1" i="0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50" b="1" i="0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50" b="1" i="0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3" name="Shape 633"/>
          <p:cNvPicPr preferRelativeResize="0"/>
          <p:nvPr/>
        </p:nvPicPr>
        <p:blipFill rotWithShape="1">
          <a:blip r:embed="rId3">
            <a:alphaModFix/>
          </a:blip>
          <a:srcRect l="78510" t="-75" b="36738"/>
          <a:stretch/>
        </p:blipFill>
        <p:spPr>
          <a:xfrm>
            <a:off x="3575156" y="478118"/>
            <a:ext cx="1713043" cy="280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433">
            <a:off x="1152830" y="4087443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tangolo 18"/>
          <p:cNvSpPr/>
          <p:nvPr/>
        </p:nvSpPr>
        <p:spPr>
          <a:xfrm>
            <a:off x="5383842" y="518080"/>
            <a:ext cx="3566506" cy="276896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hape 564"/>
          <p:cNvSpPr/>
          <p:nvPr/>
        </p:nvSpPr>
        <p:spPr>
          <a:xfrm>
            <a:off x="6954533" y="508211"/>
            <a:ext cx="2009955" cy="25649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INTERNAL FLOW</a:t>
            </a:r>
            <a:endParaRPr lang="en-US" sz="16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vale 3"/>
          <p:cNvSpPr/>
          <p:nvPr/>
        </p:nvSpPr>
        <p:spPr>
          <a:xfrm>
            <a:off x="3410744" y="4437112"/>
            <a:ext cx="144016" cy="144016"/>
          </a:xfrm>
          <a:prstGeom prst="ellipse">
            <a:avLst/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>
            <a:stCxn id="4" idx="6"/>
          </p:cNvCxnSpPr>
          <p:nvPr/>
        </p:nvCxnSpPr>
        <p:spPr>
          <a:xfrm>
            <a:off x="3554760" y="4509120"/>
            <a:ext cx="2086992" cy="288032"/>
          </a:xfrm>
          <a:prstGeom prst="line">
            <a:avLst/>
          </a:prstGeom>
          <a:ln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e 27"/>
          <p:cNvSpPr/>
          <p:nvPr/>
        </p:nvSpPr>
        <p:spPr>
          <a:xfrm>
            <a:off x="5053925" y="1954536"/>
            <a:ext cx="144016" cy="144016"/>
          </a:xfrm>
          <a:prstGeom prst="ellipse">
            <a:avLst/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1 28"/>
          <p:cNvCxnSpPr/>
          <p:nvPr/>
        </p:nvCxnSpPr>
        <p:spPr>
          <a:xfrm>
            <a:off x="5125933" y="2026544"/>
            <a:ext cx="515819" cy="1187156"/>
          </a:xfrm>
          <a:prstGeom prst="line">
            <a:avLst/>
          </a:prstGeom>
          <a:ln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20" y="390248"/>
            <a:ext cx="1741668" cy="64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16</a:t>
            </a:r>
          </a:p>
        </p:txBody>
      </p:sp>
      <p:sp>
        <p:nvSpPr>
          <p:cNvPr id="30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Shape 649"/>
          <p:cNvPicPr preferRelativeResize="0"/>
          <p:nvPr/>
        </p:nvPicPr>
        <p:blipFill rotWithShape="1">
          <a:blip r:embed="rId3">
            <a:alphaModFix/>
          </a:blip>
          <a:srcRect l="23184"/>
          <a:stretch/>
        </p:blipFill>
        <p:spPr>
          <a:xfrm>
            <a:off x="14944" y="233595"/>
            <a:ext cx="9166947" cy="662440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573"/>
          <p:cNvSpPr/>
          <p:nvPr/>
        </p:nvSpPr>
        <p:spPr>
          <a:xfrm>
            <a:off x="-5554" y="6472604"/>
            <a:ext cx="9172499" cy="392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561"/>
          <p:cNvSpPr/>
          <p:nvPr/>
        </p:nvSpPr>
        <p:spPr>
          <a:xfrm>
            <a:off x="3372657" y="1422702"/>
            <a:ext cx="3071551" cy="99315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000000"/>
              </a:buClr>
              <a:buSzPct val="25000"/>
            </a:pPr>
            <a:r>
              <a:rPr lang="en-US" sz="1600" dirty="0"/>
              <a:t>This example shows the </a:t>
            </a:r>
            <a:r>
              <a:rPr lang="en-US" sz="1600" b="1" dirty="0"/>
              <a:t>evolution of employment data </a:t>
            </a:r>
            <a:r>
              <a:rPr lang="en-US" sz="1600" dirty="0"/>
              <a:t>at the regional level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3372658" y="1145805"/>
            <a:ext cx="3071550" cy="2768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9" name="Shape 639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Shape 640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Shape 6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Shape 644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Shape 646"/>
          <p:cNvSpPr/>
          <p:nvPr/>
        </p:nvSpPr>
        <p:spPr>
          <a:xfrm>
            <a:off x="4355976" y="1100903"/>
            <a:ext cx="2084729" cy="28600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ITALIAN REGIONS</a:t>
            </a:r>
            <a:endParaRPr lang="en-US" sz="16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83202">
            <a:off x="1745261" y="3947946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96" y="476672"/>
            <a:ext cx="1824147" cy="6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sellaDiTesto 23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17</a:t>
            </a:r>
          </a:p>
        </p:txBody>
      </p:sp>
      <p:sp>
        <p:nvSpPr>
          <p:cNvPr id="21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7" name="Shape 667"/>
          <p:cNvPicPr preferRelativeResize="0"/>
          <p:nvPr/>
        </p:nvPicPr>
        <p:blipFill rotWithShape="1">
          <a:blip r:embed="rId3">
            <a:alphaModFix/>
          </a:blip>
          <a:srcRect l="18437"/>
          <a:stretch/>
        </p:blipFill>
        <p:spPr>
          <a:xfrm>
            <a:off x="-116589" y="275613"/>
            <a:ext cx="9304925" cy="6167981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Shape 657"/>
          <p:cNvSpPr/>
          <p:nvPr/>
        </p:nvSpPr>
        <p:spPr>
          <a:xfrm>
            <a:off x="13506" y="6437482"/>
            <a:ext cx="91551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Shape 6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Shape 661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461">
            <a:off x="1073517" y="4602251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hape 561"/>
          <p:cNvSpPr/>
          <p:nvPr/>
        </p:nvSpPr>
        <p:spPr>
          <a:xfrm>
            <a:off x="4866928" y="3364932"/>
            <a:ext cx="3769235" cy="75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600" dirty="0"/>
              <a:t>This example shows the </a:t>
            </a:r>
            <a:r>
              <a:rPr lang="en-US" sz="1600" b="1" dirty="0"/>
              <a:t>Romanian citizens </a:t>
            </a:r>
            <a:r>
              <a:rPr lang="en-US" sz="1600" dirty="0"/>
              <a:t>who are resident in the Italian Lazio Region at the municipal level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4875628" y="3120182"/>
            <a:ext cx="3760536" cy="24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hape 564"/>
          <p:cNvSpPr/>
          <p:nvPr/>
        </p:nvSpPr>
        <p:spPr>
          <a:xfrm>
            <a:off x="5940152" y="3066443"/>
            <a:ext cx="3088977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ITALIAN MUNICIPALITIES</a:t>
            </a:r>
            <a:endParaRPr lang="en-US" sz="16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18</a:t>
            </a:r>
          </a:p>
        </p:txBody>
      </p:sp>
      <p:sp>
        <p:nvSpPr>
          <p:cNvPr id="23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561"/>
          <p:cNvSpPr/>
          <p:nvPr/>
        </p:nvSpPr>
        <p:spPr>
          <a:xfrm>
            <a:off x="5580111" y="5188327"/>
            <a:ext cx="3334069" cy="9180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rgbClr val="CC0000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dirty="0"/>
              <a:t>In the example a </a:t>
            </a:r>
            <a:r>
              <a:rPr lang="en-US" b="1" dirty="0"/>
              <a:t>pyramid graph </a:t>
            </a:r>
            <a:r>
              <a:rPr lang="en-US" dirty="0"/>
              <a:t>showing the age of foreign citizens resident in Italy, compared to that of resident Italian citizens</a:t>
            </a:r>
          </a:p>
        </p:txBody>
      </p:sp>
      <p:sp>
        <p:nvSpPr>
          <p:cNvPr id="674" name="Shape 674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6" name="Shape 6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Shape 678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3" name="Shape 683"/>
          <p:cNvPicPr preferRelativeResize="0"/>
          <p:nvPr/>
        </p:nvPicPr>
        <p:blipFill rotWithShape="1">
          <a:blip r:embed="rId4">
            <a:alphaModFix/>
          </a:blip>
          <a:srcRect r="37706"/>
          <a:stretch/>
        </p:blipFill>
        <p:spPr>
          <a:xfrm>
            <a:off x="-87728" y="357485"/>
            <a:ext cx="5577872" cy="575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Shape 684"/>
          <p:cNvPicPr preferRelativeResize="0"/>
          <p:nvPr/>
        </p:nvPicPr>
        <p:blipFill rotWithShape="1">
          <a:blip r:embed="rId4">
            <a:alphaModFix/>
          </a:blip>
          <a:srcRect l="79604" b="56369"/>
          <a:stretch/>
        </p:blipFill>
        <p:spPr>
          <a:xfrm>
            <a:off x="5989335" y="2198910"/>
            <a:ext cx="2111057" cy="282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44314">
            <a:off x="7290197" y="3434131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hape 561"/>
          <p:cNvSpPr/>
          <p:nvPr/>
        </p:nvSpPr>
        <p:spPr>
          <a:xfrm>
            <a:off x="4982411" y="970161"/>
            <a:ext cx="3933736" cy="1018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600" dirty="0"/>
              <a:t>The standardization of the sources’ output allows the creation of </a:t>
            </a:r>
            <a:r>
              <a:rPr lang="en-US" sz="1600" i="1" dirty="0"/>
              <a:t>ad hoc </a:t>
            </a:r>
            <a:r>
              <a:rPr lang="en-US" sz="1600" dirty="0"/>
              <a:t>plugins for the generalized </a:t>
            </a:r>
            <a:r>
              <a:rPr lang="en-US" sz="1600" dirty="0" smtClean="0"/>
              <a:t>visualization </a:t>
            </a:r>
            <a:r>
              <a:rPr lang="en-US" sz="1600" dirty="0"/>
              <a:t>of  multi-source graphs or dashboards</a:t>
            </a:r>
            <a:r>
              <a:rPr lang="en-US" dirty="0"/>
              <a:t>.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4991110" y="725413"/>
            <a:ext cx="3925037" cy="24474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hape 564"/>
          <p:cNvSpPr/>
          <p:nvPr/>
        </p:nvSpPr>
        <p:spPr>
          <a:xfrm>
            <a:off x="6949280" y="671673"/>
            <a:ext cx="2015208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PYRAMID GRAPH</a:t>
            </a:r>
            <a:endParaRPr lang="en-US" sz="16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e 1"/>
          <p:cNvSpPr/>
          <p:nvPr/>
        </p:nvSpPr>
        <p:spPr>
          <a:xfrm>
            <a:off x="4032323" y="4158077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Connettore 1 3"/>
          <p:cNvCxnSpPr>
            <a:stCxn id="2" idx="5"/>
          </p:cNvCxnSpPr>
          <p:nvPr/>
        </p:nvCxnSpPr>
        <p:spPr>
          <a:xfrm>
            <a:off x="4155248" y="4281002"/>
            <a:ext cx="1425632" cy="91632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</a:t>
            </a:r>
          </a:p>
        </p:txBody>
      </p:sp>
      <p:sp>
        <p:nvSpPr>
          <p:cNvPr id="23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5" name="Picture 3" descr="C:\Users\montalbano\Desktop\Senza-titolo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3" b="-470"/>
          <a:stretch>
            <a:fillRect/>
          </a:stretch>
        </p:blipFill>
        <p:spPr bwMode="auto">
          <a:xfrm>
            <a:off x="-14250" y="285727"/>
            <a:ext cx="9158250" cy="614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2" name="Shape 692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4" name="Shape 6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Shape 696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4960">
            <a:off x="776621" y="4289604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hape 561"/>
          <p:cNvSpPr/>
          <p:nvPr/>
        </p:nvSpPr>
        <p:spPr>
          <a:xfrm>
            <a:off x="5436096" y="661569"/>
            <a:ext cx="3700164" cy="54069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sz="1300" dirty="0"/>
              <a:t>The case of </a:t>
            </a:r>
            <a:r>
              <a:rPr lang="en-US" sz="1300" b="1" dirty="0"/>
              <a:t>management of immigration </a:t>
            </a:r>
            <a:r>
              <a:rPr lang="en-US" sz="1300" b="1" dirty="0" err="1"/>
              <a:t>centres</a:t>
            </a:r>
            <a:r>
              <a:rPr lang="en-US" sz="1300" b="1" dirty="0"/>
              <a:t> </a:t>
            </a:r>
            <a:r>
              <a:rPr lang="en-US" sz="1300" dirty="0"/>
              <a:t>provides an example of how </a:t>
            </a:r>
            <a:r>
              <a:rPr lang="en-US" sz="1300" dirty="0" err="1"/>
              <a:t>StatVIEW</a:t>
            </a:r>
            <a:r>
              <a:rPr lang="en-US" sz="1300" dirty="0"/>
              <a:t>, thanks to the support of geospatial database, allows users to  develop </a:t>
            </a:r>
            <a:r>
              <a:rPr lang="en-US" sz="1300" i="1" dirty="0"/>
              <a:t>ad hoc </a:t>
            </a:r>
            <a:r>
              <a:rPr lang="en-US" sz="1300" dirty="0"/>
              <a:t>applications. </a:t>
            </a:r>
          </a:p>
          <a:p>
            <a:pPr lvl="0" algn="just">
              <a:buClr>
                <a:srgbClr val="000000"/>
              </a:buClr>
              <a:buSzPct val="25000"/>
            </a:pPr>
            <a:endParaRPr lang="en-US" sz="1300" dirty="0"/>
          </a:p>
          <a:p>
            <a:pPr algn="just">
              <a:buClr>
                <a:srgbClr val="000000"/>
              </a:buClr>
              <a:buSzPct val="25000"/>
            </a:pPr>
            <a:r>
              <a:rPr lang="en-US" sz="1300" dirty="0"/>
              <a:t>The map indicates the position of immigration </a:t>
            </a:r>
            <a:r>
              <a:rPr lang="en-US" sz="1300" dirty="0" err="1"/>
              <a:t>centres</a:t>
            </a:r>
            <a:r>
              <a:rPr lang="en-US" sz="1300" dirty="0"/>
              <a:t>. </a:t>
            </a:r>
          </a:p>
          <a:p>
            <a:pPr lvl="0" algn="just">
              <a:buClr>
                <a:srgbClr val="000000"/>
              </a:buClr>
              <a:buSzPct val="25000"/>
            </a:pPr>
            <a:endParaRPr lang="en-US" sz="1300" dirty="0"/>
          </a:p>
          <a:p>
            <a:pPr algn="just">
              <a:buClr>
                <a:srgbClr val="000000"/>
              </a:buClr>
              <a:buSzPct val="25000"/>
            </a:pPr>
            <a:r>
              <a:rPr lang="en-US" sz="1300" dirty="0"/>
              <a:t>The </a:t>
            </a:r>
            <a:r>
              <a:rPr lang="en-GB" sz="1300" dirty="0"/>
              <a:t>colours</a:t>
            </a:r>
            <a:r>
              <a:rPr lang="en-US" sz="1300" dirty="0"/>
              <a:t> indicate the number of available accommodations (red = no accommodation available; orange = few accommodations available; green = many accommodations available). </a:t>
            </a:r>
          </a:p>
          <a:p>
            <a:pPr lvl="0" algn="just">
              <a:buClr>
                <a:srgbClr val="000000"/>
              </a:buClr>
              <a:buSzPct val="25000"/>
            </a:pPr>
            <a:endParaRPr lang="en-US" sz="1300" dirty="0"/>
          </a:p>
          <a:p>
            <a:pPr algn="just">
              <a:buClr>
                <a:srgbClr val="000000"/>
              </a:buClr>
              <a:buSzPct val="25000"/>
            </a:pPr>
            <a:r>
              <a:rPr lang="en-US" sz="1300" dirty="0"/>
              <a:t>By clicking on the marker of an immigration </a:t>
            </a:r>
            <a:r>
              <a:rPr lang="en-US" sz="1300" dirty="0" err="1"/>
              <a:t>centre</a:t>
            </a:r>
            <a:r>
              <a:rPr lang="en-US" sz="1300" dirty="0"/>
              <a:t>, an interested user (like, for example, a Prefecture) can book a certain number of accommodations, in order to equally distribute immigrants.</a:t>
            </a:r>
          </a:p>
          <a:p>
            <a:pPr algn="just">
              <a:buClr>
                <a:srgbClr val="000000"/>
              </a:buClr>
              <a:buSzPct val="25000"/>
            </a:pPr>
            <a:endParaRPr lang="en-US" sz="1300" dirty="0"/>
          </a:p>
          <a:p>
            <a:pPr algn="just">
              <a:buClr>
                <a:srgbClr val="000000"/>
              </a:buClr>
              <a:buSzPct val="25000"/>
            </a:pPr>
            <a:r>
              <a:rPr lang="en-US" sz="1300" dirty="0"/>
              <a:t>In a reserved area, it is possible to insert a new immigration </a:t>
            </a:r>
            <a:r>
              <a:rPr lang="en-US" sz="1300" dirty="0" err="1"/>
              <a:t>centre</a:t>
            </a:r>
            <a:r>
              <a:rPr lang="en-US" sz="1300" dirty="0"/>
              <a:t> (e.g. </a:t>
            </a:r>
            <a:r>
              <a:rPr lang="it-IT" sz="1300" dirty="0"/>
              <a:t>Via Diego </a:t>
            </a:r>
            <a:r>
              <a:rPr lang="it-IT" sz="1300" dirty="0" err="1"/>
              <a:t>Cadello</a:t>
            </a:r>
            <a:r>
              <a:rPr lang="it-IT" sz="1300" dirty="0"/>
              <a:t>, 9, Cagliari</a:t>
            </a:r>
            <a:r>
              <a:rPr lang="en-US" sz="1300" dirty="0"/>
              <a:t>, Italy, </a:t>
            </a:r>
            <a:r>
              <a:rPr lang="en-US" sz="1300" dirty="0" err="1"/>
              <a:t>Lat</a:t>
            </a:r>
            <a:r>
              <a:rPr lang="en-US" sz="1300" dirty="0"/>
              <a:t> 39.238140, </a:t>
            </a:r>
            <a:r>
              <a:rPr lang="en-US" sz="1300" dirty="0" err="1"/>
              <a:t>Lng</a:t>
            </a:r>
            <a:r>
              <a:rPr lang="en-US" sz="1300" dirty="0"/>
              <a:t> 9.118743) that, thanks to the geospatial database, will be immediately visualized on the map.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5443829" y="416821"/>
            <a:ext cx="3692431" cy="24474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hape 564"/>
          <p:cNvSpPr/>
          <p:nvPr/>
        </p:nvSpPr>
        <p:spPr>
          <a:xfrm>
            <a:off x="5868144" y="363082"/>
            <a:ext cx="3268117" cy="29848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AD HOC WEB APPLICATION</a:t>
            </a:r>
            <a:endParaRPr lang="en-US" sz="1600" b="1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</a:t>
            </a:r>
          </a:p>
        </p:txBody>
      </p:sp>
      <p:sp>
        <p:nvSpPr>
          <p:cNvPr id="20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ontalbano\Desktop\Senza-titolo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" b="9786"/>
          <a:stretch/>
        </p:blipFill>
        <p:spPr bwMode="auto">
          <a:xfrm>
            <a:off x="-23569" y="285728"/>
            <a:ext cx="9167569" cy="657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Shape 606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8" name="Shape 6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Shape 610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2323549" y="2220646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88" y="522417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783771" y="5650070"/>
            <a:ext cx="6884573" cy="2437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2" name="Shape 612"/>
          <p:cNvSpPr/>
          <p:nvPr/>
        </p:nvSpPr>
        <p:spPr>
          <a:xfrm>
            <a:off x="792357" y="5592100"/>
            <a:ext cx="1475387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HEATMAP</a:t>
            </a:r>
            <a:endParaRPr lang="en-US" sz="18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21</a:t>
            </a:r>
          </a:p>
        </p:txBody>
      </p:sp>
      <p:sp>
        <p:nvSpPr>
          <p:cNvPr id="19" name="Shape 615"/>
          <p:cNvSpPr txBox="1"/>
          <p:nvPr/>
        </p:nvSpPr>
        <p:spPr>
          <a:xfrm>
            <a:off x="783771" y="5893851"/>
            <a:ext cx="6884573" cy="349344"/>
          </a:xfrm>
          <a:prstGeom prst="rect">
            <a:avLst/>
          </a:prstGeom>
          <a:solidFill>
            <a:srgbClr val="FFFFEF"/>
          </a:solidFill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chemeClr val="dk1"/>
              </a:buClr>
              <a:buSzPct val="25000"/>
            </a:pPr>
            <a:r>
              <a:rPr lang="en-US" sz="1600" dirty="0" err="1" smtClean="0">
                <a:solidFill>
                  <a:schemeClr val="dk1"/>
                </a:solidFill>
              </a:rPr>
              <a:t>Heatmap</a:t>
            </a:r>
            <a:r>
              <a:rPr lang="en-US" sz="1600" dirty="0" smtClean="0">
                <a:solidFill>
                  <a:schemeClr val="dk1"/>
                </a:solidFill>
              </a:rPr>
              <a:t> of private </a:t>
            </a:r>
            <a:r>
              <a:rPr lang="en-US" sz="1600" dirty="0" smtClean="0"/>
              <a:t>museums</a:t>
            </a:r>
            <a:r>
              <a:rPr lang="en-US" sz="1600" dirty="0"/>
              <a:t>, </a:t>
            </a:r>
            <a:r>
              <a:rPr lang="en-US" sz="1600" dirty="0" smtClean="0"/>
              <a:t>monuments </a:t>
            </a:r>
            <a:r>
              <a:rPr lang="en-US" sz="1600" dirty="0"/>
              <a:t>and archeological </a:t>
            </a:r>
            <a:r>
              <a:rPr lang="en-US" sz="1600" dirty="0" smtClean="0"/>
              <a:t>areas in Italy</a:t>
            </a:r>
            <a:endParaRPr sz="1600" b="1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188737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ntalbano\Desktop\Senza-titolo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1" r="1235" b="678"/>
          <a:stretch/>
        </p:blipFill>
        <p:spPr bwMode="auto">
          <a:xfrm>
            <a:off x="-14250" y="285729"/>
            <a:ext cx="9150510" cy="614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Shape 606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8" name="Shape 6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Shape 610"/>
          <p:cNvSpPr/>
          <p:nvPr/>
        </p:nvSpPr>
        <p:spPr>
          <a:xfrm>
            <a:off x="-14250" y="-25"/>
            <a:ext cx="9155100" cy="2857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Picture 4" descr="C:\Users\montalbano\Desktop\finger-double-click-md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2323549" y="2220646"/>
            <a:ext cx="1172164" cy="124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ontalbano\Desktop\stat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88" y="522417"/>
            <a:ext cx="2679960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783771" y="5650070"/>
            <a:ext cx="7532645" cy="2272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2" name="Shape 612"/>
          <p:cNvSpPr/>
          <p:nvPr/>
        </p:nvSpPr>
        <p:spPr>
          <a:xfrm>
            <a:off x="792356" y="5592100"/>
            <a:ext cx="1763420" cy="39239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CLUSTERING</a:t>
            </a:r>
            <a:endParaRPr lang="en-US" sz="18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8636163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</a:t>
            </a:r>
          </a:p>
        </p:txBody>
      </p:sp>
      <p:sp>
        <p:nvSpPr>
          <p:cNvPr id="19" name="Shape 615"/>
          <p:cNvSpPr txBox="1"/>
          <p:nvPr/>
        </p:nvSpPr>
        <p:spPr>
          <a:xfrm>
            <a:off x="792357" y="5877272"/>
            <a:ext cx="7524059" cy="453954"/>
          </a:xfrm>
          <a:prstGeom prst="rect">
            <a:avLst/>
          </a:prstGeom>
          <a:solidFill>
            <a:srgbClr val="FFFFEF"/>
          </a:solidFill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buClr>
                <a:schemeClr val="dk1"/>
              </a:buClr>
              <a:buSzPct val="25000"/>
            </a:pPr>
            <a:r>
              <a:rPr lang="en-US" sz="1600" dirty="0" smtClean="0">
                <a:solidFill>
                  <a:schemeClr val="dk1"/>
                </a:solidFill>
              </a:rPr>
              <a:t>Marker clusters of private </a:t>
            </a:r>
            <a:r>
              <a:rPr lang="en-US" sz="1600" dirty="0"/>
              <a:t>museums, </a:t>
            </a:r>
            <a:r>
              <a:rPr lang="en-US" sz="1600" dirty="0" smtClean="0"/>
              <a:t>monuments </a:t>
            </a:r>
            <a:r>
              <a:rPr lang="en-US" sz="1600" dirty="0"/>
              <a:t>and archeological </a:t>
            </a:r>
            <a:r>
              <a:rPr lang="en-US" sz="1600" dirty="0" smtClean="0"/>
              <a:t>areas in Italy</a:t>
            </a:r>
            <a:r>
              <a:rPr lang="it-IT" sz="1600" dirty="0" smtClean="0">
                <a:solidFill>
                  <a:schemeClr val="dk1"/>
                </a:solidFill>
              </a:rPr>
              <a:t> </a:t>
            </a:r>
            <a:endParaRPr sz="1600" b="1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546"/>
          <p:cNvSpPr txBox="1"/>
          <p:nvPr/>
        </p:nvSpPr>
        <p:spPr>
          <a:xfrm>
            <a:off x="653102" y="-27384"/>
            <a:ext cx="8505148" cy="2857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buClr>
                <a:srgbClr val="FAFAFA"/>
              </a:buClr>
              <a:buSzPct val="25000"/>
            </a:pPr>
            <a:r>
              <a:rPr lang="en-US" sz="1800" b="1" i="0" u="none" strike="noStrike" cap="none" dirty="0" smtClean="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1800" b="1" dirty="0">
                <a:solidFill>
                  <a:srgbClr val="FAFAFA"/>
                </a:solidFill>
              </a:rPr>
              <a:t>A </a:t>
            </a:r>
            <a:r>
              <a:rPr lang="en-US" sz="1800" b="1" dirty="0" err="1">
                <a:solidFill>
                  <a:srgbClr val="FAFAFA"/>
                </a:solidFill>
              </a:rPr>
              <a:t>webGIS</a:t>
            </a:r>
            <a:r>
              <a:rPr lang="en-US" sz="1800" b="1" dirty="0">
                <a:solidFill>
                  <a:srgbClr val="FAFAFA"/>
                </a:solidFill>
              </a:rPr>
              <a:t> system for visualization, dissemination and geospatial analysis</a:t>
            </a:r>
            <a:endParaRPr lang="en-US" sz="1800" b="1" i="0" u="none" strike="noStrike" cap="none" dirty="0">
              <a:solidFill>
                <a:srgbClr val="FAFA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156804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Risultati immagini per time sav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107" y="3705277"/>
            <a:ext cx="2753739" cy="275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isultati immagini per decision mak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55" y="2046632"/>
            <a:ext cx="4464273" cy="255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hape 573"/>
          <p:cNvSpPr/>
          <p:nvPr/>
        </p:nvSpPr>
        <p:spPr>
          <a:xfrm>
            <a:off x="-14250" y="6465607"/>
            <a:ext cx="9172499" cy="392398"/>
          </a:xfrm>
          <a:prstGeom prst="rect">
            <a:avLst/>
          </a:prstGeom>
          <a:solidFill>
            <a:srgbClr val="EBF1D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Shape 706"/>
          <p:cNvSpPr txBox="1"/>
          <p:nvPr/>
        </p:nvSpPr>
        <p:spPr>
          <a:xfrm>
            <a:off x="179522" y="1328425"/>
            <a:ext cx="5151087" cy="118906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b="0" i="0" u="none" strike="noStrike" cap="none" dirty="0">
                <a:solidFill>
                  <a:schemeClr val="tx1"/>
                </a:solidFill>
                <a:sym typeface="Arial"/>
              </a:rPr>
              <a:t>With the support of </a:t>
            </a:r>
            <a:r>
              <a:rPr lang="en-US" b="0" i="0" u="none" strike="noStrike" cap="none" dirty="0" err="1">
                <a:solidFill>
                  <a:schemeClr val="tx1"/>
                </a:solidFill>
                <a:sym typeface="Arial"/>
              </a:rPr>
              <a:t>StatVIEW</a:t>
            </a:r>
            <a:r>
              <a:rPr lang="en-US" b="0" i="0" u="none" strike="noStrike" cap="none" dirty="0">
                <a:solidFill>
                  <a:schemeClr val="tx1"/>
                </a:solidFill>
                <a:sym typeface="Arial"/>
              </a:rPr>
              <a:t>, it is </a:t>
            </a:r>
            <a:r>
              <a:rPr lang="en-US" b="1" i="0" u="none" strike="noStrike" cap="none" dirty="0">
                <a:solidFill>
                  <a:schemeClr val="tx1"/>
                </a:solidFill>
                <a:sym typeface="Arial"/>
              </a:rPr>
              <a:t>easier for research work </a:t>
            </a:r>
            <a:r>
              <a:rPr lang="en-US" b="0" i="0" u="none" strike="noStrike" cap="none" dirty="0">
                <a:solidFill>
                  <a:schemeClr val="tx1"/>
                </a:solidFill>
                <a:sym typeface="Arial"/>
              </a:rPr>
              <a:t>to analyze a specific phenomenon, overla</a:t>
            </a: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b="0" i="0" u="none" strike="noStrike" cap="none" dirty="0">
                <a:solidFill>
                  <a:schemeClr val="tx1"/>
                </a:solidFill>
                <a:sym typeface="Arial"/>
              </a:rPr>
              <a:t> different layers to describe several phenomena as a whole and </a:t>
            </a:r>
            <a:r>
              <a:rPr lang="en-US" i="0" u="none" strike="noStrike" cap="none" dirty="0">
                <a:solidFill>
                  <a:schemeClr val="tx1"/>
                </a:solidFill>
                <a:sym typeface="Arial"/>
              </a:rPr>
              <a:t>quickly monitor </a:t>
            </a:r>
            <a:r>
              <a:rPr lang="en-US" b="0" i="0" u="none" strike="noStrike" cap="none" dirty="0">
                <a:solidFill>
                  <a:schemeClr val="tx1"/>
                </a:solidFill>
                <a:sym typeface="Arial"/>
              </a:rPr>
              <a:t>the evolution of different phenomena at the same time. </a:t>
            </a:r>
            <a:endParaRPr lang="en-US" b="0" i="0" u="none" strike="noStrike" cap="none" dirty="0" smtClean="0">
              <a:solidFill>
                <a:schemeClr val="tx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b="0" i="0" u="none" strike="noStrike" cap="none" dirty="0">
              <a:solidFill>
                <a:schemeClr val="tx1">
                  <a:lumMod val="85000"/>
                  <a:lumOff val="15000"/>
                </a:schemeClr>
              </a:solidFill>
              <a:sym typeface="Arial"/>
            </a:endParaRPr>
          </a:p>
        </p:txBody>
      </p:sp>
      <p:sp>
        <p:nvSpPr>
          <p:cNvPr id="709" name="Shape 709"/>
          <p:cNvSpPr/>
          <p:nvPr/>
        </p:nvSpPr>
        <p:spPr>
          <a:xfrm>
            <a:off x="-5554" y="6395123"/>
            <a:ext cx="9155100" cy="704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1" name="Shape 7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248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Shape 713"/>
          <p:cNvSpPr/>
          <p:nvPr/>
        </p:nvSpPr>
        <p:spPr>
          <a:xfrm>
            <a:off x="-14250" y="-25"/>
            <a:ext cx="9155100" cy="2534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Shape 714"/>
          <p:cNvSpPr txBox="1"/>
          <p:nvPr/>
        </p:nvSpPr>
        <p:spPr>
          <a:xfrm>
            <a:off x="6286512" y="37125"/>
            <a:ext cx="2854337" cy="73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smtClean="0">
                <a:solidFill>
                  <a:schemeClr val="lt1"/>
                </a:solidFill>
                <a:latin typeface="+mn-lt"/>
                <a:ea typeface="Trebuchet MS"/>
                <a:cs typeface="Trebuchet MS"/>
                <a:sym typeface="Trebuchet MS"/>
              </a:rPr>
              <a:t>5.  Concluding remarks</a:t>
            </a:r>
            <a:endParaRPr lang="en-US" sz="1800" b="1" i="0" u="none" strike="noStrike" cap="none" dirty="0">
              <a:solidFill>
                <a:schemeClr val="lt1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highlight>
                <a:srgbClr val="FAFAFA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 dirty="0">
              <a:solidFill>
                <a:srgbClr val="000000"/>
              </a:solidFill>
              <a:highlight>
                <a:srgbClr val="FAFAFA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" name="Picture 2" descr="C:\Users\montalbano\Desktop\statvi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8" y="355914"/>
            <a:ext cx="2132506" cy="79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3597271" y="2762335"/>
            <a:ext cx="53784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000000"/>
              </a:buClr>
              <a:buSzPct val="25000"/>
            </a:pPr>
            <a:r>
              <a:rPr lang="en-US" dirty="0">
                <a:solidFill>
                  <a:schemeClr val="tx1"/>
                </a:solidFill>
              </a:rPr>
              <a:t>This helps to highlight the possible connections between phenomena or the impacts that the phenomena under investigation have on each other, thus </a:t>
            </a:r>
            <a:r>
              <a:rPr lang="en-US" dirty="0" smtClean="0">
                <a:solidFill>
                  <a:schemeClr val="tx1"/>
                </a:solidFill>
              </a:rPr>
              <a:t>facilitating the </a:t>
            </a:r>
            <a:r>
              <a:rPr lang="en-US" dirty="0">
                <a:solidFill>
                  <a:schemeClr val="tx1"/>
                </a:solidFill>
              </a:rPr>
              <a:t>analysis and the drafting of </a:t>
            </a:r>
            <a:r>
              <a:rPr lang="en-US" b="1" dirty="0">
                <a:solidFill>
                  <a:schemeClr val="tx1"/>
                </a:solidFill>
              </a:rPr>
              <a:t>proper and early-warning advice for decision making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Shape 706"/>
          <p:cNvSpPr txBox="1"/>
          <p:nvPr/>
        </p:nvSpPr>
        <p:spPr>
          <a:xfrm>
            <a:off x="179522" y="4578597"/>
            <a:ext cx="6535672" cy="170792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lvl="0" algn="just">
              <a:spcAft>
                <a:spcPts val="600"/>
              </a:spcAft>
              <a:buClr>
                <a:srgbClr val="000000"/>
              </a:buClr>
              <a:buSzPct val="25000"/>
            </a:pPr>
            <a:r>
              <a:rPr lang="en-US" dirty="0" smtClean="0">
                <a:solidFill>
                  <a:schemeClr val="tx1"/>
                </a:solidFill>
              </a:rPr>
              <a:t>According to the ESS Vision 2020, developing an ESS that engages users proactively and meets their demands in a cost-efficient and responsive manner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is one aim of the EU agenda. A </a:t>
            </a:r>
            <a:r>
              <a:rPr lang="en-US" dirty="0" err="1" smtClean="0">
                <a:solidFill>
                  <a:schemeClr val="tx1"/>
                </a:solidFill>
              </a:rPr>
              <a:t>webGIS</a:t>
            </a:r>
            <a:r>
              <a:rPr lang="en-US" dirty="0" smtClean="0">
                <a:solidFill>
                  <a:schemeClr val="tx1"/>
                </a:solidFill>
              </a:rPr>
              <a:t> system such as </a:t>
            </a:r>
            <a:r>
              <a:rPr lang="en-US" dirty="0" err="1" smtClean="0">
                <a:solidFill>
                  <a:schemeClr val="tx1"/>
                </a:solidFill>
              </a:rPr>
              <a:t>StatVIEW</a:t>
            </a:r>
            <a:r>
              <a:rPr lang="en-US" dirty="0" smtClean="0">
                <a:solidFill>
                  <a:schemeClr val="tx1"/>
                </a:solidFill>
              </a:rPr>
              <a:t> is along these lines. In providing high quality information, </a:t>
            </a:r>
            <a:r>
              <a:rPr lang="en-US" dirty="0" err="1" smtClean="0">
                <a:solidFill>
                  <a:schemeClr val="tx1"/>
                </a:solidFill>
              </a:rPr>
              <a:t>StatVIEW</a:t>
            </a:r>
            <a:r>
              <a:rPr lang="en-US" dirty="0" smtClean="0">
                <a:solidFill>
                  <a:schemeClr val="tx1"/>
                </a:solidFill>
              </a:rPr>
              <a:t> is </a:t>
            </a:r>
            <a:r>
              <a:rPr lang="en-US" b="1" dirty="0" smtClean="0">
                <a:solidFill>
                  <a:schemeClr val="tx1"/>
                </a:solidFill>
              </a:rPr>
              <a:t>time saving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b="1" dirty="0" smtClean="0">
                <a:solidFill>
                  <a:schemeClr val="tx1"/>
                </a:solidFill>
              </a:rPr>
              <a:t>cost-effective</a:t>
            </a:r>
            <a:r>
              <a:rPr lang="en-US" dirty="0" smtClean="0">
                <a:solidFill>
                  <a:schemeClr val="tx1"/>
                </a:solidFill>
              </a:rPr>
              <a:t>. It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represents a useful open source tool that can be conveniently </a:t>
            </a:r>
            <a:r>
              <a:rPr lang="en-US" b="1" dirty="0" smtClean="0">
                <a:solidFill>
                  <a:schemeClr val="tx1"/>
                </a:solidFill>
              </a:rPr>
              <a:t>shared among NSOs </a:t>
            </a:r>
            <a:r>
              <a:rPr lang="en-US" dirty="0" smtClean="0">
                <a:solidFill>
                  <a:schemeClr val="tx1"/>
                </a:solidFill>
              </a:rPr>
              <a:t>for analyzing, visualizing and sharing statistical and cartographic data in a machine-readable format.</a:t>
            </a:r>
            <a:endParaRPr lang="en-US" b="0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8640752" y="6511775"/>
            <a:ext cx="500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23</a:t>
            </a:r>
          </a:p>
        </p:txBody>
      </p:sp>
      <p:pic>
        <p:nvPicPr>
          <p:cNvPr id="1026" name="Picture 2" descr="Risultati immagini per eas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815" y="744790"/>
            <a:ext cx="3201392" cy="160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/>
          <p:cNvSpPr txBox="1"/>
          <p:nvPr/>
        </p:nvSpPr>
        <p:spPr>
          <a:xfrm>
            <a:off x="1078993" y="6457914"/>
            <a:ext cx="766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An innovative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webGIS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system for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dissemination and </a:t>
            </a: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visualization 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sym typeface="Trebuchet MS"/>
              </a:rPr>
              <a:t>of official statistics and geospatial analysis</a:t>
            </a:r>
          </a:p>
          <a:p>
            <a:pPr lvl="0" algn="ctr"/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Emanuela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Recchini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Alessandro </a:t>
            </a:r>
            <a:r>
              <a:rPr lang="it-IT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Capezzuoli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of European Statistics Stakeholders</a:t>
            </a:r>
            <a:r>
              <a:rPr lang="it-IT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Budapest, 20-21 October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isultati immagini per thank you many languages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25" y="355594"/>
            <a:ext cx="5793961" cy="362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Shape 400"/>
          <p:cNvSpPr/>
          <p:nvPr/>
        </p:nvSpPr>
        <p:spPr>
          <a:xfrm>
            <a:off x="3113717" y="5089555"/>
            <a:ext cx="5264884" cy="67943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Shape 401"/>
          <p:cNvSpPr/>
          <p:nvPr/>
        </p:nvSpPr>
        <p:spPr>
          <a:xfrm>
            <a:off x="1475655" y="5093612"/>
            <a:ext cx="2090637" cy="6794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Shape 402"/>
          <p:cNvSpPr/>
          <p:nvPr/>
        </p:nvSpPr>
        <p:spPr>
          <a:xfrm>
            <a:off x="-5554" y="6395123"/>
            <a:ext cx="9155100" cy="70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Shape 4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7" y="6068523"/>
            <a:ext cx="1186549" cy="118654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Shape 404"/>
          <p:cNvSpPr/>
          <p:nvPr/>
        </p:nvSpPr>
        <p:spPr>
          <a:xfrm>
            <a:off x="-14250" y="-25"/>
            <a:ext cx="9155100" cy="253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81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Shape 405"/>
          <p:cNvSpPr/>
          <p:nvPr/>
        </p:nvSpPr>
        <p:spPr>
          <a:xfrm>
            <a:off x="3838439" y="5107571"/>
            <a:ext cx="5286411" cy="67943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alessandro.capezzuoli@istat.it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emanuela.recchini@istat.it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Shape 407"/>
          <p:cNvSpPr txBox="1"/>
          <p:nvPr/>
        </p:nvSpPr>
        <p:spPr>
          <a:xfrm>
            <a:off x="-247864" y="3764972"/>
            <a:ext cx="9906138" cy="13245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4200" b="1" i="0" u="none" strike="noStrike" cap="none" dirty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THANK YOU </a:t>
            </a:r>
            <a:r>
              <a:rPr lang="en-US" sz="4200" b="1" i="0" u="none" strike="noStrike" cap="none" dirty="0" smtClean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FOR YOUR 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Impact" panose="020B0806030902050204" pitchFamily="34" charset="0"/>
                <a:sym typeface="Arial"/>
              </a:rPr>
              <a:t>ATTENTION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200" b="1" i="0" u="none" strike="noStrike" cap="none" dirty="0">
              <a:solidFill>
                <a:srgbClr val="C00000"/>
              </a:solidFill>
              <a:latin typeface="Impact" panose="020B080603090205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200" b="1" i="0" u="none" strike="noStrike" cap="none" dirty="0">
              <a:solidFill>
                <a:srgbClr val="C00000"/>
              </a:solidFill>
              <a:latin typeface="Impact" panose="020B0806030902050204" pitchFamily="34" charset="0"/>
              <a:sym typeface="Arial"/>
            </a:endParaRPr>
          </a:p>
        </p:txBody>
      </p:sp>
      <p:sp>
        <p:nvSpPr>
          <p:cNvPr id="408" name="Shape 408"/>
          <p:cNvSpPr/>
          <p:nvPr/>
        </p:nvSpPr>
        <p:spPr>
          <a:xfrm>
            <a:off x="2267743" y="5129192"/>
            <a:ext cx="1159292" cy="6001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ANY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US:</a:t>
            </a:r>
          </a:p>
        </p:txBody>
      </p:sp>
      <p:pic>
        <p:nvPicPr>
          <p:cNvPr id="409" name="Shape 409" descr="C:\Users\montalbano\Desktop\contact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116" y="4550369"/>
            <a:ext cx="1496218" cy="15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6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3679</TotalTime>
  <Words>2496</Words>
  <Application>Microsoft Office PowerPoint</Application>
  <PresentationFormat>Presentazione su schermo (4:3)</PresentationFormat>
  <Paragraphs>238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26</vt:i4>
      </vt:variant>
    </vt:vector>
  </HeadingPairs>
  <TitlesOfParts>
    <vt:vector size="28" baseType="lpstr">
      <vt:lpstr>Office Theme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montalbano</dc:creator>
  <cp:lastModifiedBy>ER</cp:lastModifiedBy>
  <cp:revision>273</cp:revision>
  <dcterms:modified xsi:type="dcterms:W3CDTF">2016-10-17T09:30:41Z</dcterms:modified>
</cp:coreProperties>
</file>