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65" r:id="rId3"/>
    <p:sldId id="257" r:id="rId4"/>
    <p:sldId id="272" r:id="rId5"/>
    <p:sldId id="267" r:id="rId6"/>
    <p:sldId id="273" r:id="rId7"/>
    <p:sldId id="259" r:id="rId8"/>
    <p:sldId id="260" r:id="rId9"/>
    <p:sldId id="276" r:id="rId10"/>
    <p:sldId id="277" r:id="rId11"/>
    <p:sldId id="261" r:id="rId12"/>
    <p:sldId id="279" r:id="rId13"/>
    <p:sldId id="278" r:id="rId14"/>
    <p:sldId id="280" r:id="rId15"/>
    <p:sldId id="263" r:id="rId16"/>
    <p:sldId id="264" r:id="rId17"/>
    <p:sldId id="283" r:id="rId18"/>
    <p:sldId id="281" r:id="rId19"/>
    <p:sldId id="28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3" autoAdjust="0"/>
    <p:restoredTop sz="71707" autoAdjust="0"/>
  </p:normalViewPr>
  <p:slideViewPr>
    <p:cSldViewPr snapToGrid="0">
      <p:cViewPr varScale="1">
        <p:scale>
          <a:sx n="52" d="100"/>
          <a:sy n="52" d="100"/>
        </p:scale>
        <p:origin x="145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2A0DE-CDB1-7743-B771-52C146F12D4C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DB949-0CAA-5646-A5DC-3D44C1810E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0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205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22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6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62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56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7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8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70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50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B949-0CAA-5646-A5DC-3D44C1810E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7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132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126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29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73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323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04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80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9555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30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73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22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E4DA5-2D6C-4953-8DE9-C948ACAA9737}" type="datetimeFigureOut">
              <a:rPr lang="es-ES" smtClean="0"/>
              <a:t>17/10/2016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5EC0B-DDE5-4C06-B2BD-9080260FF5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77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fcarausu@devstat.com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matthias.rumpf@oecd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250979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b="1" noProof="0" dirty="0" err="1">
                <a:solidFill>
                  <a:srgbClr val="0070C0"/>
                </a:solidFill>
              </a:rPr>
              <a:t>Visualising</a:t>
            </a:r>
            <a:r>
              <a:rPr lang="en-US" sz="7200" b="1" noProof="0" dirty="0">
                <a:solidFill>
                  <a:srgbClr val="0070C0"/>
                </a:solidFill>
              </a:rPr>
              <a:t> and sharing statistical narratives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00158" y="3638579"/>
            <a:ext cx="4591684" cy="1571192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noProof="0" dirty="0">
                <a:solidFill>
                  <a:srgbClr val="0070C0"/>
                </a:solidFill>
              </a:rPr>
              <a:t>Matthias Rumpf (OECD)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070C0"/>
                </a:solidFill>
              </a:rPr>
              <a:t>Florabela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Carausu</a:t>
            </a:r>
            <a:r>
              <a:rPr lang="en-US" sz="2800" dirty="0">
                <a:solidFill>
                  <a:srgbClr val="0070C0"/>
                </a:solidFill>
              </a:rPr>
              <a:t> (</a:t>
            </a:r>
            <a:r>
              <a:rPr lang="en-US" sz="2800" dirty="0" err="1">
                <a:solidFill>
                  <a:srgbClr val="0070C0"/>
                </a:solidFill>
              </a:rPr>
              <a:t>DevStat</a:t>
            </a:r>
            <a:r>
              <a:rPr lang="en-US" sz="2800" dirty="0">
                <a:solidFill>
                  <a:srgbClr val="0070C0"/>
                </a:solidFill>
              </a:rPr>
              <a:t>)</a:t>
            </a:r>
          </a:p>
          <a:p>
            <a:endParaRPr lang="en-US" sz="2800" noProof="0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78" y="5859624"/>
            <a:ext cx="2250335" cy="7172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274" y="5221071"/>
            <a:ext cx="1860293" cy="139522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718035"/>
            <a:ext cx="2781300" cy="857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112643"/>
            <a:ext cx="1292007" cy="14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81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9733" y="100785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Outline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9733" y="2161527"/>
            <a:ext cx="10515600" cy="334353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</a:t>
            </a:r>
            <a:r>
              <a:rPr lang="en-US" sz="3200" noProof="0" dirty="0" err="1">
                <a:solidFill>
                  <a:srgbClr val="0070C0"/>
                </a:solidFill>
              </a:rPr>
              <a:t>tatistical</a:t>
            </a:r>
            <a:r>
              <a:rPr lang="en-US" sz="3200" noProof="0" dirty="0">
                <a:solidFill>
                  <a:srgbClr val="0070C0"/>
                </a:solidFill>
              </a:rPr>
              <a:t> narratives and data providers</a:t>
            </a:r>
          </a:p>
          <a:p>
            <a:r>
              <a:rPr lang="en-US" sz="3200" noProof="0" dirty="0">
                <a:solidFill>
                  <a:srgbClr val="0070C0"/>
                </a:solidFill>
              </a:rPr>
              <a:t>Setting up visuals and statistical narratives – challenges for data providers</a:t>
            </a:r>
          </a:p>
          <a:p>
            <a:r>
              <a:rPr lang="en-US" sz="3200" noProof="0" dirty="0">
                <a:solidFill>
                  <a:srgbClr val="0070C0"/>
                </a:solidFill>
              </a:rPr>
              <a:t>Use cases </a:t>
            </a:r>
          </a:p>
          <a:p>
            <a:r>
              <a:rPr lang="en-US" sz="3200" noProof="0" dirty="0">
                <a:solidFill>
                  <a:srgbClr val="0070C0"/>
                </a:solidFill>
              </a:rPr>
              <a:t>Additional options</a:t>
            </a:r>
          </a:p>
          <a:p>
            <a:r>
              <a:rPr lang="en-US" sz="3200" dirty="0">
                <a:solidFill>
                  <a:srgbClr val="0070C0"/>
                </a:solidFill>
              </a:rPr>
              <a:t>Conclusions</a:t>
            </a:r>
            <a:endParaRPr lang="en-US" sz="3200" noProof="0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7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>
                <a:solidFill>
                  <a:srgbClr val="0070C0"/>
                </a:solidFill>
              </a:rPr>
              <a:t>Statistical narratives and data providers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i="1" noProof="0" dirty="0">
                <a:solidFill>
                  <a:srgbClr val="0070C0"/>
                </a:solidFill>
              </a:rPr>
              <a:t>We all want data stories, but we don’t always know how to get there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3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68335"/>
            <a:ext cx="10515600" cy="647709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A plea for statistical narratives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4"/>
          <a:stretch/>
        </p:blipFill>
        <p:spPr>
          <a:xfrm>
            <a:off x="825064" y="1591630"/>
            <a:ext cx="7233689" cy="4957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lipse 4"/>
          <p:cNvSpPr/>
          <p:nvPr/>
        </p:nvSpPr>
        <p:spPr>
          <a:xfrm>
            <a:off x="6536312" y="1693359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Elipse 5"/>
          <p:cNvSpPr/>
          <p:nvPr/>
        </p:nvSpPr>
        <p:spPr>
          <a:xfrm>
            <a:off x="4428649" y="1714810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Elipse 6"/>
          <p:cNvSpPr/>
          <p:nvPr/>
        </p:nvSpPr>
        <p:spPr>
          <a:xfrm>
            <a:off x="6391964" y="1917856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Elipse 8"/>
          <p:cNvSpPr/>
          <p:nvPr/>
        </p:nvSpPr>
        <p:spPr>
          <a:xfrm>
            <a:off x="6841110" y="4820187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4259077" y="2484810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207503" y="2844244"/>
            <a:ext cx="1587765" cy="534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6284234" y="2170209"/>
            <a:ext cx="954158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6735095" y="5179621"/>
            <a:ext cx="1272209" cy="359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8357925" y="2477426"/>
            <a:ext cx="3583219" cy="33868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8814099" y="3158340"/>
            <a:ext cx="29367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But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narratives</a:t>
            </a:r>
            <a:r>
              <a:rPr lang="es-ES" dirty="0">
                <a:solidFill>
                  <a:schemeClr val="bg1"/>
                </a:solidFill>
              </a:rPr>
              <a:t> / </a:t>
            </a:r>
            <a:r>
              <a:rPr lang="es-ES" dirty="0" err="1">
                <a:solidFill>
                  <a:schemeClr val="bg1"/>
                </a:solidFill>
              </a:rPr>
              <a:t>stories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may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trigger</a:t>
            </a:r>
            <a:r>
              <a:rPr lang="es-ES" dirty="0">
                <a:solidFill>
                  <a:schemeClr val="bg1"/>
                </a:solidFill>
              </a:rPr>
              <a:t> personal and </a:t>
            </a:r>
            <a:r>
              <a:rPr lang="es-ES" dirty="0" err="1">
                <a:solidFill>
                  <a:schemeClr val="bg1"/>
                </a:solidFill>
              </a:rPr>
              <a:t>emotional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feelings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especially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if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expressed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through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visuals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…and </a:t>
            </a:r>
            <a:r>
              <a:rPr lang="es-ES" dirty="0" err="1">
                <a:solidFill>
                  <a:schemeClr val="bg1"/>
                </a:solidFill>
              </a:rPr>
              <a:t>visuals</a:t>
            </a:r>
            <a:r>
              <a:rPr lang="es-ES" dirty="0">
                <a:solidFill>
                  <a:schemeClr val="bg1"/>
                </a:solidFill>
              </a:rPr>
              <a:t> can be </a:t>
            </a:r>
            <a:r>
              <a:rPr lang="es-ES" dirty="0" err="1">
                <a:solidFill>
                  <a:schemeClr val="bg1"/>
                </a:solidFill>
              </a:rPr>
              <a:t>sometimes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missleading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284624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07858"/>
            <a:ext cx="10515600" cy="11114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Statistical narratives: principles and practices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19311"/>
            <a:ext cx="10515600" cy="4057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noProof="0" dirty="0">
                <a:solidFill>
                  <a:srgbClr val="0070C0"/>
                </a:solidFill>
              </a:rPr>
              <a:t>A proposal for </a:t>
            </a:r>
            <a:r>
              <a:rPr lang="en-US" sz="3200" b="1" noProof="0" dirty="0">
                <a:solidFill>
                  <a:srgbClr val="0070C0"/>
                </a:solidFill>
              </a:rPr>
              <a:t>principles </a:t>
            </a:r>
            <a:r>
              <a:rPr lang="en-US" sz="3200" noProof="0" dirty="0">
                <a:solidFill>
                  <a:srgbClr val="0070C0"/>
                </a:solidFill>
              </a:rPr>
              <a:t>for statistical narratives if developed by official data providers:</a:t>
            </a:r>
          </a:p>
          <a:p>
            <a:pPr lvl="1"/>
            <a:r>
              <a:rPr lang="en-US" sz="2800" noProof="0" dirty="0">
                <a:solidFill>
                  <a:srgbClr val="0070C0"/>
                </a:solidFill>
              </a:rPr>
              <a:t>compliance with quality criteria (e.g. relevance and accuracy);</a:t>
            </a:r>
          </a:p>
          <a:p>
            <a:pPr lvl="1"/>
            <a:r>
              <a:rPr lang="en-US" sz="2800" noProof="0" dirty="0">
                <a:solidFill>
                  <a:srgbClr val="0070C0"/>
                </a:solidFill>
              </a:rPr>
              <a:t>provision of neutral information; </a:t>
            </a:r>
          </a:p>
          <a:p>
            <a:pPr lvl="1"/>
            <a:r>
              <a:rPr lang="en-US" sz="2800" noProof="0" dirty="0">
                <a:solidFill>
                  <a:srgbClr val="0070C0"/>
                </a:solidFill>
              </a:rPr>
              <a:t>ensure access to the data and metadata behind;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(preferably) offer </a:t>
            </a:r>
            <a:r>
              <a:rPr lang="en-US" sz="2800" noProof="0" dirty="0">
                <a:solidFill>
                  <a:srgbClr val="0070C0"/>
                </a:solidFill>
              </a:rPr>
              <a:t>useful/helpful explanations.</a:t>
            </a:r>
          </a:p>
          <a:p>
            <a:pPr marL="0" indent="0">
              <a:buNone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Modules for visual narratives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23" y="2269067"/>
            <a:ext cx="6388100" cy="375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19" y="5590506"/>
            <a:ext cx="1282700" cy="35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1232" y="5606186"/>
            <a:ext cx="12827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2248" y="1467735"/>
            <a:ext cx="7366000" cy="478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974" y="1635988"/>
            <a:ext cx="5491859" cy="492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ángulo 10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277182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Setting up visuals and statistical narratives – challenges for data providers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99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110064"/>
            <a:ext cx="10515600" cy="1325563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The visuals, a template based approach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8403" y="2485648"/>
            <a:ext cx="10515600" cy="3787759"/>
          </a:xfrm>
        </p:spPr>
        <p:txBody>
          <a:bodyPr>
            <a:normAutofit/>
          </a:bodyPr>
          <a:lstStyle/>
          <a:p>
            <a:r>
              <a:rPr lang="en-US" noProof="0" dirty="0">
                <a:solidFill>
                  <a:srgbClr val="0070C0"/>
                </a:solidFill>
              </a:rPr>
              <a:t>Custom visuals for individual data sets are more intuitive and provide a more insightful presentation of data (population pyramids, tree maps for inflation data)</a:t>
            </a:r>
          </a:p>
          <a:p>
            <a:r>
              <a:rPr lang="en-US" noProof="0" dirty="0">
                <a:solidFill>
                  <a:srgbClr val="0070C0"/>
                </a:solidFill>
              </a:rPr>
              <a:t>Generic templates (rankings, maps, line charts…) can facilitate the presentation of large sets of indicators</a:t>
            </a:r>
          </a:p>
          <a:p>
            <a:r>
              <a:rPr lang="en-US" noProof="0" dirty="0">
                <a:solidFill>
                  <a:srgbClr val="0070C0"/>
                </a:solidFill>
              </a:rPr>
              <a:t>Can ensure reaching both non-expert and expert users, but also educating users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3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521" y="844727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Accessible language for labels and metadata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521" y="2217622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Key for the success of you narratives</a:t>
            </a:r>
          </a:p>
          <a:p>
            <a:r>
              <a:rPr lang="en-US" dirty="0">
                <a:solidFill>
                  <a:srgbClr val="0070C0"/>
                </a:solidFill>
              </a:rPr>
              <a:t>Avoid statistical jargon - </a:t>
            </a:r>
            <a:r>
              <a:rPr lang="en-US" noProof="0" dirty="0">
                <a:solidFill>
                  <a:srgbClr val="0070C0"/>
                </a:solidFill>
              </a:rPr>
              <a:t>Short, concise, non-technical explanation of data.</a:t>
            </a:r>
          </a:p>
          <a:p>
            <a:r>
              <a:rPr lang="en-US" dirty="0">
                <a:solidFill>
                  <a:srgbClr val="0070C0"/>
                </a:solidFill>
              </a:rPr>
              <a:t>Remove clutter (footnotes, flags) where ever possible</a:t>
            </a:r>
          </a:p>
          <a:p>
            <a:r>
              <a:rPr lang="en-US" noProof="0" dirty="0">
                <a:solidFill>
                  <a:srgbClr val="0070C0"/>
                </a:solidFill>
              </a:rPr>
              <a:t>Build an information hierarchy with summary information upfront and more detailed technical information on a second or third layer of your tool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6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36887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Manage set-up and updates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940767"/>
            <a:ext cx="10515600" cy="3977914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Limited, topic based projects are easier to implement than whole -</a:t>
            </a:r>
            <a:r>
              <a:rPr lang="en-US" dirty="0" err="1">
                <a:solidFill>
                  <a:srgbClr val="0070C0"/>
                </a:solidFill>
              </a:rPr>
              <a:t>organisation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programmes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noProof="0" dirty="0">
                <a:solidFill>
                  <a:srgbClr val="0070C0"/>
                </a:solidFill>
              </a:rPr>
              <a:t>Use agile development strategies, wherever possible. Set-up minimal viable beta versions and adjust from user feedback</a:t>
            </a:r>
          </a:p>
          <a:p>
            <a:r>
              <a:rPr lang="en-US" dirty="0">
                <a:solidFill>
                  <a:srgbClr val="0070C0"/>
                </a:solidFill>
              </a:rPr>
              <a:t>Integrate </a:t>
            </a:r>
            <a:r>
              <a:rPr lang="en-US" dirty="0" err="1">
                <a:solidFill>
                  <a:srgbClr val="0070C0"/>
                </a:solidFill>
              </a:rPr>
              <a:t>viz</a:t>
            </a:r>
            <a:r>
              <a:rPr lang="en-US" dirty="0">
                <a:solidFill>
                  <a:srgbClr val="0070C0"/>
                </a:solidFill>
              </a:rPr>
              <a:t> with your SDMX data infrastructure</a:t>
            </a:r>
            <a:endParaRPr lang="en-US" noProof="0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Design your project with enough time and resources for experiments and late adjustments</a:t>
            </a:r>
          </a:p>
          <a:p>
            <a:r>
              <a:rPr lang="en-US" noProof="0" dirty="0">
                <a:solidFill>
                  <a:srgbClr val="0070C0"/>
                </a:solidFill>
              </a:rPr>
              <a:t>Communicating visually is a long term commitment</a:t>
            </a:r>
          </a:p>
          <a:p>
            <a:endParaRPr lang="en-US" noProof="0" dirty="0">
              <a:highlight>
                <a:srgbClr val="FFFF00"/>
              </a:highligh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08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Use cases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85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05" y="503459"/>
            <a:ext cx="11014915" cy="1325563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Stand alone or within corporate website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19" r="-205"/>
          <a:stretch/>
        </p:blipFill>
        <p:spPr>
          <a:xfrm>
            <a:off x="3088639" y="1473911"/>
            <a:ext cx="8403681" cy="4671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10" y="1735725"/>
            <a:ext cx="6679045" cy="4711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b="29333"/>
          <a:stretch/>
        </p:blipFill>
        <p:spPr>
          <a:xfrm>
            <a:off x="5126844" y="3261421"/>
            <a:ext cx="5667536" cy="28851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22247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0070C0"/>
                </a:solidFill>
              </a:rPr>
              <a:t>External embeds</a:t>
            </a:r>
          </a:p>
        </p:txBody>
      </p:sp>
      <p:pic>
        <p:nvPicPr>
          <p:cNvPr id="2050" name="A331CFEF-66EA-482A-8576-240CBBE164E4" descr="E8719363-AF2F-4270-A5BD-722AE839341F@oe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62" y="1369839"/>
            <a:ext cx="8357703" cy="514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F923FE63-79BA-4A1B-B0BF-B177FCFF8ED8" descr="534314A8-352F-48DB-84AA-B9981308B272@oec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73"/>
          <a:stretch/>
        </p:blipFill>
        <p:spPr bwMode="auto">
          <a:xfrm>
            <a:off x="2797804" y="4808239"/>
            <a:ext cx="3422372" cy="168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21027CCC-345C-4137-9A99-6B8843B3EDDC" descr="2F5936B5-3A90-4E33-AC28-C78C3B4DB6A1@oec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0" r="5289"/>
          <a:stretch/>
        </p:blipFill>
        <p:spPr bwMode="auto">
          <a:xfrm>
            <a:off x="4574222" y="2007027"/>
            <a:ext cx="5773551" cy="466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9A4A68AF-9A5A-4D15-A53B-A2CF782DF9AD" descr="0CA03156-D441-4AB6-A138-3266D3728D9F@oec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76"/>
          <a:stretch/>
        </p:blipFill>
        <p:spPr bwMode="auto">
          <a:xfrm>
            <a:off x="4888959" y="5076671"/>
            <a:ext cx="3409673" cy="159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9470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Social media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62" r="-605"/>
          <a:stretch/>
        </p:blipFill>
        <p:spPr>
          <a:xfrm>
            <a:off x="956389" y="1355227"/>
            <a:ext cx="6741759" cy="5204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948" y="2046843"/>
            <a:ext cx="6518914" cy="4685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26873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Additional options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1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79316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Additional options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004879"/>
            <a:ext cx="10515600" cy="4172084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Shared software solutions for data </a:t>
            </a:r>
            <a:r>
              <a:rPr lang="en-US" dirty="0" err="1">
                <a:solidFill>
                  <a:srgbClr val="0070C0"/>
                </a:solidFill>
              </a:rPr>
              <a:t>viz</a:t>
            </a:r>
            <a:r>
              <a:rPr lang="en-US" dirty="0">
                <a:solidFill>
                  <a:srgbClr val="0070C0"/>
                </a:solidFill>
              </a:rPr>
              <a:t> can reduce investment costs for data </a:t>
            </a:r>
            <a:r>
              <a:rPr lang="en-US" dirty="0" err="1">
                <a:solidFill>
                  <a:srgbClr val="0070C0"/>
                </a:solidFill>
              </a:rPr>
              <a:t>viz</a:t>
            </a:r>
            <a:r>
              <a:rPr lang="en-US" dirty="0">
                <a:solidFill>
                  <a:srgbClr val="0070C0"/>
                </a:solidFill>
              </a:rPr>
              <a:t> communication</a:t>
            </a:r>
          </a:p>
          <a:p>
            <a:r>
              <a:rPr lang="en-US" dirty="0">
                <a:solidFill>
                  <a:srgbClr val="0070C0"/>
                </a:solidFill>
              </a:rPr>
              <a:t>Shared tools provide a platform for peer learning on data </a:t>
            </a:r>
            <a:r>
              <a:rPr lang="en-US" dirty="0" err="1">
                <a:solidFill>
                  <a:srgbClr val="0070C0"/>
                </a:solidFill>
              </a:rPr>
              <a:t>viz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comms</a:t>
            </a:r>
            <a:r>
              <a:rPr lang="en-US" dirty="0">
                <a:solidFill>
                  <a:srgbClr val="0070C0"/>
                </a:solidFill>
              </a:rPr>
              <a:t> strategies</a:t>
            </a:r>
          </a:p>
          <a:p>
            <a:r>
              <a:rPr lang="en-US" dirty="0">
                <a:solidFill>
                  <a:srgbClr val="0070C0"/>
                </a:solidFill>
              </a:rPr>
              <a:t>Jointly developed </a:t>
            </a:r>
            <a:r>
              <a:rPr lang="en-US" dirty="0" err="1">
                <a:solidFill>
                  <a:srgbClr val="0070C0"/>
                </a:solidFill>
              </a:rPr>
              <a:t>viz</a:t>
            </a:r>
            <a:r>
              <a:rPr lang="en-US" dirty="0">
                <a:solidFill>
                  <a:srgbClr val="0070C0"/>
                </a:solidFill>
              </a:rPr>
              <a:t> software could be the staring point for a data hub with multiple sources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Conclusions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57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4566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err="1">
                <a:solidFill>
                  <a:srgbClr val="0070C0"/>
                </a:solidFill>
              </a:rPr>
              <a:t>Visualisations</a:t>
            </a:r>
            <a:r>
              <a:rPr lang="en-US" sz="2600" dirty="0">
                <a:solidFill>
                  <a:srgbClr val="0070C0"/>
                </a:solidFill>
              </a:rPr>
              <a:t> are able to support more story based data communication, while preserving the data provider’s neutrality</a:t>
            </a:r>
          </a:p>
          <a:p>
            <a:r>
              <a:rPr lang="en-US" sz="2600" dirty="0" err="1">
                <a:solidFill>
                  <a:srgbClr val="0070C0"/>
                </a:solidFill>
              </a:rPr>
              <a:t>Viz</a:t>
            </a:r>
            <a:r>
              <a:rPr lang="en-US" sz="2600" dirty="0">
                <a:solidFill>
                  <a:srgbClr val="0070C0"/>
                </a:solidFill>
              </a:rPr>
              <a:t> tools developed by official data providers are able to ensure the value (utility) of the data being displayed</a:t>
            </a:r>
          </a:p>
          <a:p>
            <a:r>
              <a:rPr lang="en-US" sz="2600" dirty="0" err="1">
                <a:solidFill>
                  <a:srgbClr val="0070C0"/>
                </a:solidFill>
              </a:rPr>
              <a:t>Viz</a:t>
            </a:r>
            <a:r>
              <a:rPr lang="en-US" sz="2600" dirty="0">
                <a:solidFill>
                  <a:srgbClr val="0070C0"/>
                </a:solidFill>
              </a:rPr>
              <a:t> tools should be built in a modular way with reusable features that work across different data sets</a:t>
            </a:r>
          </a:p>
          <a:p>
            <a:r>
              <a:rPr lang="en-US" sz="2600" dirty="0">
                <a:solidFill>
                  <a:srgbClr val="0070C0"/>
                </a:solidFill>
              </a:rPr>
              <a:t>Integration with SDMX based data warehouses reduces maintenance costs </a:t>
            </a:r>
          </a:p>
          <a:p>
            <a:r>
              <a:rPr lang="en-US" sz="2600" dirty="0" err="1">
                <a:solidFill>
                  <a:srgbClr val="0070C0"/>
                </a:solidFill>
              </a:rPr>
              <a:t>Visualisations</a:t>
            </a:r>
            <a:r>
              <a:rPr lang="en-US" sz="2600" dirty="0">
                <a:solidFill>
                  <a:srgbClr val="0070C0"/>
                </a:solidFill>
              </a:rPr>
              <a:t> have to be integrated into a broader communication strategy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55" y="6057847"/>
            <a:ext cx="1628458" cy="5190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50" y="5606639"/>
            <a:ext cx="1346203" cy="10096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954935"/>
            <a:ext cx="2012691" cy="6203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52" y="5556669"/>
            <a:ext cx="934962" cy="10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38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5727"/>
            <a:ext cx="10515600" cy="229258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98447"/>
            <a:ext cx="10515600" cy="3278516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matthias.rumpf@oecd.org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fcarausu@devstat.com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578497" y="27573"/>
            <a:ext cx="1117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Conference of European Statistics Stakeholders</a:t>
            </a:r>
          </a:p>
          <a:p>
            <a:pPr algn="ctr"/>
            <a:r>
              <a:rPr lang="en-US" sz="2400" cap="small" dirty="0">
                <a:solidFill>
                  <a:srgbClr val="0070C0"/>
                </a:solidFill>
              </a:rPr>
              <a:t>Budapest, 20–21 October 2016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05" y="5859624"/>
            <a:ext cx="2250335" cy="7172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01" y="5221071"/>
            <a:ext cx="1860293" cy="13952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718035"/>
            <a:ext cx="2781300" cy="857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112643"/>
            <a:ext cx="1292007" cy="14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2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682</Words>
  <Application>Microsoft Office PowerPoint</Application>
  <PresentationFormat>Panorámica</PresentationFormat>
  <Paragraphs>108</Paragraphs>
  <Slides>19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Visualising and sharing statistical narratives</vt:lpstr>
      <vt:lpstr>Outline</vt:lpstr>
      <vt:lpstr>Statistical narratives and data providers</vt:lpstr>
      <vt:lpstr>A plea for statistical narratives</vt:lpstr>
      <vt:lpstr>Statistical narratives: principles and practices</vt:lpstr>
      <vt:lpstr>Modules for visual narratives</vt:lpstr>
      <vt:lpstr>Setting up visuals and statistical narratives – challenges for data providers</vt:lpstr>
      <vt:lpstr>The visuals, a template based approach</vt:lpstr>
      <vt:lpstr>Accessible language for labels and metadata</vt:lpstr>
      <vt:lpstr>Manage set-up and updates</vt:lpstr>
      <vt:lpstr>Use cases</vt:lpstr>
      <vt:lpstr>Stand alone or within corporate website</vt:lpstr>
      <vt:lpstr>External embeds</vt:lpstr>
      <vt:lpstr>Social media</vt:lpstr>
      <vt:lpstr>Additional options</vt:lpstr>
      <vt:lpstr>Additional options</vt:lpstr>
      <vt:lpstr>Conclusions</vt:lpstr>
      <vt:lpstr>Conclusions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Flora Carausu</dc:creator>
  <cp:keywords/>
  <dc:description/>
  <cp:lastModifiedBy>Flora Carausu</cp:lastModifiedBy>
  <cp:revision>168</cp:revision>
  <dcterms:created xsi:type="dcterms:W3CDTF">2016-10-12T08:51:57Z</dcterms:created>
  <dcterms:modified xsi:type="dcterms:W3CDTF">2016-10-17T21:54:36Z</dcterms:modified>
  <cp:category/>
</cp:coreProperties>
</file>