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278" r:id="rId4"/>
    <p:sldId id="293" r:id="rId5"/>
    <p:sldId id="294" r:id="rId6"/>
    <p:sldId id="281" r:id="rId7"/>
    <p:sldId id="283" r:id="rId8"/>
    <p:sldId id="284" r:id="rId9"/>
    <p:sldId id="285" r:id="rId10"/>
    <p:sldId id="287" r:id="rId11"/>
    <p:sldId id="288" r:id="rId12"/>
    <p:sldId id="289" r:id="rId13"/>
    <p:sldId id="290" r:id="rId14"/>
    <p:sldId id="291" r:id="rId15"/>
    <p:sldId id="295" r:id="rId16"/>
    <p:sldId id="280" r:id="rId17"/>
    <p:sldId id="277" r:id="rId18"/>
  </p:sldIdLst>
  <p:sldSz cx="9144000" cy="6858000" type="screen4x3"/>
  <p:notesSz cx="6858000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66CF"/>
    <a:srgbClr val="3E6FD2"/>
    <a:srgbClr val="2D5EC1"/>
    <a:srgbClr val="BDDEFF"/>
    <a:srgbClr val="99CCFF"/>
    <a:srgbClr val="808080"/>
    <a:srgbClr val="FFD624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589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852" y="0"/>
            <a:ext cx="297254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4"/>
            <a:ext cx="297254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852" y="9428164"/>
            <a:ext cx="297254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8E91D888-2802-4F5D-95F1-369F4E63484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5720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852" y="0"/>
            <a:ext cx="297254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773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480" y="4714876"/>
            <a:ext cx="5487041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4"/>
            <a:ext cx="297254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852" y="9428164"/>
            <a:ext cx="297254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02BDB4DB-3FDD-4CB2-A278-419FD52F3B1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13842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DB4DB-3FDD-4CB2-A278-419FD52F3B1E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3155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8D402-6477-4D8F-9658-E6757629C035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6665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DB4DB-3FDD-4CB2-A278-419FD52F3B1E}" type="slidenum">
              <a:rPr lang="en-GB" altLang="en-US" smtClean="0"/>
              <a:pPr/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7124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971A466F-7ADA-4653-9D9C-6D0013F2C53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E3FC9-4374-4CCD-8F49-7C8D0FE632E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42079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EA2946-051B-4D5F-A6B3-B4A7BE21C7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2629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7E40B-E428-4B75-9AB8-AC4ED499CA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019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816F21-D5F7-45DE-AA3C-62B9863EF9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0683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1C7E7-8538-4198-9A3A-76F4BA9408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7871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BF6F34-E446-4E3C-8A69-76086FCB8F9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822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04729-0925-4601-82D5-A670DE84D4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48349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E5180-42DC-4170-8CC1-380490FAD9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607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80AF1-6EC4-487F-8A59-5B927A1575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8950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794745-3AC1-4CEA-83A8-3F05686626B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18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446F1101-350E-41E9-8F40-E1998B1A1815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ec.europa.eu/eurostat/cache/infographs/energy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915816" y="1556792"/>
            <a:ext cx="5976218" cy="2952328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4200" dirty="0" smtClean="0">
                <a:latin typeface="Calibri" panose="020F0502020204030204" pitchFamily="34" charset="0"/>
              </a:rPr>
              <a:t>Exploring new ways of communicating statistics: </a:t>
            </a:r>
            <a:r>
              <a:rPr lang="en-GB" sz="4400" dirty="0" smtClean="0">
                <a:latin typeface="Calibri" panose="020F0502020204030204" pitchFamily="34" charset="0"/>
              </a:rPr>
              <a:t/>
            </a:r>
            <a:br>
              <a:rPr lang="en-GB" sz="4400" dirty="0" smtClean="0">
                <a:latin typeface="Calibri" panose="020F0502020204030204" pitchFamily="34" charset="0"/>
              </a:rPr>
            </a:br>
            <a:r>
              <a:rPr lang="en-GB" sz="1000" dirty="0" smtClean="0">
                <a:latin typeface="Calibri" panose="020F0502020204030204" pitchFamily="34" charset="0"/>
              </a:rPr>
              <a:t/>
            </a:r>
            <a:br>
              <a:rPr lang="en-GB" sz="1000" dirty="0" smtClean="0">
                <a:latin typeface="Calibri" panose="020F0502020204030204" pitchFamily="34" charset="0"/>
              </a:rPr>
            </a:br>
            <a:r>
              <a:rPr lang="en-GB" sz="4200" dirty="0" smtClean="0">
                <a:latin typeface="Calibri" panose="020F0502020204030204" pitchFamily="34" charset="0"/>
              </a:rPr>
              <a:t>The </a:t>
            </a:r>
            <a:r>
              <a:rPr lang="en-GB" sz="4200" dirty="0">
                <a:latin typeface="Calibri" panose="020F0502020204030204" pitchFamily="34" charset="0"/>
              </a:rPr>
              <a:t>first Eurostat digital publication</a:t>
            </a:r>
            <a:endParaRPr lang="en-GB" altLang="en-US" sz="4200" dirty="0">
              <a:latin typeface="Calibri" panose="020F0502020204030204" pitchFamily="34" charset="0"/>
            </a:endParaRP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971600" y="5085184"/>
            <a:ext cx="8172400" cy="864096"/>
          </a:xfrm>
        </p:spPr>
        <p:txBody>
          <a:bodyPr/>
          <a:lstStyle/>
          <a:p>
            <a:r>
              <a:rPr lang="fr-BE" altLang="en-US" dirty="0" smtClean="0">
                <a:latin typeface="Calibri" panose="020F0502020204030204" pitchFamily="34" charset="0"/>
              </a:rPr>
              <a:t>Philippe </a:t>
            </a:r>
            <a:r>
              <a:rPr lang="fr-BE" altLang="en-US" dirty="0" err="1">
                <a:latin typeface="Calibri" panose="020F0502020204030204" pitchFamily="34" charset="0"/>
              </a:rPr>
              <a:t>B</a:t>
            </a:r>
            <a:r>
              <a:rPr lang="fr-BE" altLang="en-US" dirty="0" err="1" smtClean="0">
                <a:latin typeface="Calibri" panose="020F0502020204030204" pitchFamily="34" charset="0"/>
              </a:rPr>
              <a:t>autier</a:t>
            </a:r>
            <a:r>
              <a:rPr lang="fr-BE" altLang="en-US" dirty="0" smtClean="0">
                <a:latin typeface="Calibri" panose="020F0502020204030204" pitchFamily="34" charset="0"/>
              </a:rPr>
              <a:t> and Pascal Wolff</a:t>
            </a:r>
          </a:p>
          <a:p>
            <a:r>
              <a:rPr lang="fr-BE" altLang="en-US" dirty="0" smtClean="0">
                <a:latin typeface="Calibri" panose="020F0502020204030204" pitchFamily="34" charset="0"/>
              </a:rPr>
              <a:t>Eurostat</a:t>
            </a:r>
            <a:endParaRPr lang="en-GB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412776"/>
            <a:ext cx="8229600" cy="3168352"/>
          </a:xfrm>
        </p:spPr>
        <p:txBody>
          <a:bodyPr/>
          <a:lstStyle/>
          <a:p>
            <a:pPr marL="0"/>
            <a:r>
              <a:rPr lang="en-US" altLang="en-US" sz="2800" dirty="0" smtClean="0">
                <a:latin typeface="Calibri" panose="020F0502020204030204" pitchFamily="34" charset="0"/>
              </a:rPr>
              <a:t/>
            </a:r>
            <a:br>
              <a:rPr lang="en-US" altLang="en-US" sz="2800" dirty="0" smtClean="0">
                <a:latin typeface="Calibri" panose="020F0502020204030204" pitchFamily="34" charset="0"/>
              </a:rPr>
            </a:br>
            <a:r>
              <a:rPr lang="en-US" altLang="en-US" sz="2800" dirty="0">
                <a:latin typeface="Calibri" panose="020F0502020204030204" pitchFamily="34" charset="0"/>
              </a:rPr>
              <a:t/>
            </a:r>
            <a:br>
              <a:rPr lang="en-US" altLang="en-US" sz="2800" dirty="0">
                <a:latin typeface="Calibri" panose="020F0502020204030204" pitchFamily="34" charset="0"/>
              </a:rPr>
            </a:br>
            <a:r>
              <a:rPr lang="en-US" altLang="en-US" sz="2800" dirty="0" smtClean="0">
                <a:latin typeface="Calibri" panose="020F0502020204030204" pitchFamily="34" charset="0"/>
              </a:rPr>
              <a:t/>
            </a:r>
            <a:br>
              <a:rPr lang="en-US" altLang="en-US" sz="2800" dirty="0" smtClean="0">
                <a:latin typeface="Calibri" panose="020F0502020204030204" pitchFamily="34" charset="0"/>
              </a:rPr>
            </a:br>
            <a:r>
              <a:rPr lang="en-US" altLang="en-US" sz="2800" dirty="0">
                <a:latin typeface="Calibri" panose="020F0502020204030204" pitchFamily="34" charset="0"/>
              </a:rPr>
              <a:t/>
            </a:r>
            <a:br>
              <a:rPr lang="en-US" altLang="en-US" sz="2800" dirty="0">
                <a:latin typeface="Calibri" panose="020F0502020204030204" pitchFamily="34" charset="0"/>
              </a:rPr>
            </a:br>
            <a:r>
              <a:rPr lang="en-US" altLang="en-US" sz="2800" b="0" dirty="0" smtClean="0">
                <a:latin typeface="Calibri" panose="020F0502020204030204" pitchFamily="34" charset="0"/>
              </a:rPr>
              <a:t>In a world of fast-food information, European statistics should be:</a:t>
            </a:r>
            <a:br>
              <a:rPr lang="en-US" altLang="en-US" sz="2800" b="0" dirty="0" smtClean="0">
                <a:latin typeface="Calibri" panose="020F0502020204030204" pitchFamily="34" charset="0"/>
              </a:rPr>
            </a:br>
            <a:r>
              <a:rPr lang="en-US" altLang="en-US" sz="2800" b="0" dirty="0">
                <a:latin typeface="Calibri" panose="020F0502020204030204" pitchFamily="34" charset="0"/>
              </a:rPr>
              <a:t/>
            </a:r>
            <a:br>
              <a:rPr lang="en-US" altLang="en-US" sz="2800" b="0" dirty="0">
                <a:latin typeface="Calibri" panose="020F0502020204030204" pitchFamily="34" charset="0"/>
              </a:rPr>
            </a:br>
            <a:r>
              <a:rPr lang="en-US" altLang="en-US" sz="2800" b="0" dirty="0" smtClean="0">
                <a:latin typeface="Calibri" panose="020F0502020204030204" pitchFamily="34" charset="0"/>
              </a:rPr>
              <a:t>- </a:t>
            </a:r>
            <a:r>
              <a:rPr lang="fr-BE" sz="2800" b="0" dirty="0" err="1" smtClean="0">
                <a:latin typeface="Calibri" panose="020F0502020204030204" pitchFamily="34" charset="0"/>
              </a:rPr>
              <a:t>easily</a:t>
            </a:r>
            <a:r>
              <a:rPr lang="fr-BE" sz="2800" b="0" dirty="0" smtClean="0">
                <a:latin typeface="Calibri" panose="020F0502020204030204" pitchFamily="34" charset="0"/>
              </a:rPr>
              <a:t> accessible</a:t>
            </a:r>
            <a:br>
              <a:rPr lang="fr-BE" sz="2800" b="0" dirty="0" smtClean="0">
                <a:latin typeface="Calibri" panose="020F0502020204030204" pitchFamily="34" charset="0"/>
              </a:rPr>
            </a:br>
            <a:r>
              <a:rPr lang="fr-BE" sz="2800" b="0" dirty="0" smtClean="0">
                <a:latin typeface="Calibri" panose="020F0502020204030204" pitchFamily="34" charset="0"/>
              </a:rPr>
              <a:t>- </a:t>
            </a:r>
            <a:r>
              <a:rPr lang="fr-BE" sz="2800" b="0" dirty="0" err="1" smtClean="0">
                <a:latin typeface="Calibri" panose="020F0502020204030204" pitchFamily="34" charset="0"/>
              </a:rPr>
              <a:t>easy</a:t>
            </a:r>
            <a:r>
              <a:rPr lang="fr-BE" sz="2800" b="0" dirty="0" smtClean="0">
                <a:latin typeface="Calibri" panose="020F0502020204030204" pitchFamily="34" charset="0"/>
              </a:rPr>
              <a:t> to </a:t>
            </a:r>
            <a:r>
              <a:rPr lang="fr-BE" sz="2800" b="0" dirty="0" err="1" smtClean="0">
                <a:latin typeface="Calibri" panose="020F0502020204030204" pitchFamily="34" charset="0"/>
              </a:rPr>
              <a:t>understand</a:t>
            </a:r>
            <a:r>
              <a:rPr lang="fr-BE" sz="2800" b="0" dirty="0" smtClean="0">
                <a:latin typeface="Calibri" panose="020F0502020204030204" pitchFamily="34" charset="0"/>
              </a:rPr>
              <a:t/>
            </a:r>
            <a:br>
              <a:rPr lang="fr-BE" sz="2800" b="0" dirty="0" smtClean="0">
                <a:latin typeface="Calibri" panose="020F0502020204030204" pitchFamily="34" charset="0"/>
              </a:rPr>
            </a:br>
            <a:r>
              <a:rPr lang="fr-BE" sz="2800" b="0" dirty="0" smtClean="0">
                <a:latin typeface="Calibri" panose="020F0502020204030204" pitchFamily="34" charset="0"/>
              </a:rPr>
              <a:t>- interactive </a:t>
            </a:r>
            <a:br>
              <a:rPr lang="fr-BE" sz="2800" b="0" dirty="0" smtClean="0">
                <a:latin typeface="Calibri" panose="020F0502020204030204" pitchFamily="34" charset="0"/>
              </a:rPr>
            </a:br>
            <a:r>
              <a:rPr lang="fr-BE" sz="2800" b="0" dirty="0" smtClean="0">
                <a:latin typeface="Calibri" panose="020F0502020204030204" pitchFamily="34" charset="0"/>
              </a:rPr>
              <a:t>- </a:t>
            </a:r>
            <a:r>
              <a:rPr lang="fr-BE" sz="2800" b="0" dirty="0" err="1" smtClean="0">
                <a:latin typeface="Calibri" panose="020F0502020204030204" pitchFamily="34" charset="0"/>
              </a:rPr>
              <a:t>reusable</a:t>
            </a:r>
            <a:r>
              <a:rPr lang="en-GB" dirty="0">
                <a:latin typeface="Calibri" panose="020F0502020204030204" pitchFamily="34" charset="0"/>
              </a:rPr>
              <a:t/>
            </a:r>
            <a:br>
              <a:rPr lang="en-GB" dirty="0">
                <a:latin typeface="Calibri" panose="020F0502020204030204" pitchFamily="34" charset="0"/>
              </a:rPr>
            </a:br>
            <a:r>
              <a:rPr lang="en-US" altLang="en-US" sz="3200" dirty="0" smtClean="0">
                <a:latin typeface="Calibri" panose="020F0502020204030204" pitchFamily="34" charset="0"/>
              </a:rPr>
              <a:t/>
            </a:r>
            <a:br>
              <a:rPr lang="en-US" altLang="en-US" sz="3200" dirty="0" smtClean="0">
                <a:latin typeface="Calibri" panose="020F0502020204030204" pitchFamily="34" charset="0"/>
              </a:rPr>
            </a:br>
            <a:endParaRPr lang="en-US" altLang="en-US" sz="3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080" y="3356992"/>
            <a:ext cx="3276364" cy="158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3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936625"/>
          </a:xfrm>
        </p:spPr>
        <p:txBody>
          <a:bodyPr/>
          <a:lstStyle/>
          <a:p>
            <a:pPr algn="ctr"/>
            <a:r>
              <a:rPr lang="fr-BE" sz="3600" dirty="0" smtClean="0">
                <a:latin typeface="Calibri" panose="020F0502020204030204" pitchFamily="34" charset="0"/>
              </a:rPr>
              <a:t>The first Eurostat digital publication</a:t>
            </a:r>
            <a:br>
              <a:rPr lang="fr-BE" sz="3600" dirty="0" smtClean="0">
                <a:latin typeface="Calibri" panose="020F0502020204030204" pitchFamily="34" charset="0"/>
              </a:rPr>
            </a:br>
            <a:endParaRPr lang="en-GB" sz="36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3888532"/>
          </a:xfrm>
        </p:spPr>
        <p:txBody>
          <a:bodyPr/>
          <a:lstStyle/>
          <a:p>
            <a:endParaRPr lang="en-GB" sz="2800" i="0" dirty="0" smtClean="0">
              <a:latin typeface="Calibri" panose="020F0502020204030204" pitchFamily="34" charset="0"/>
            </a:endParaRPr>
          </a:p>
          <a:p>
            <a:r>
              <a:rPr lang="en-GB" sz="2800" i="0" dirty="0" smtClean="0">
                <a:latin typeface="Calibri" panose="020F0502020204030204" pitchFamily="34" charset="0"/>
              </a:rPr>
              <a:t>Presents statistics which better correspond to new behaviours of users: </a:t>
            </a:r>
          </a:p>
          <a:p>
            <a:endParaRPr lang="en-GB" sz="2800" i="0" dirty="0" smtClean="0">
              <a:latin typeface="Calibri" panose="020F0502020204030204" pitchFamily="34" charset="0"/>
            </a:endParaRPr>
          </a:p>
          <a:p>
            <a:r>
              <a:rPr lang="en-GB" sz="2800" i="0" dirty="0" smtClean="0">
                <a:latin typeface="Calibri" panose="020F0502020204030204" pitchFamily="34" charset="0"/>
              </a:rPr>
              <a:t>- short texts</a:t>
            </a:r>
          </a:p>
          <a:p>
            <a:r>
              <a:rPr lang="en-GB" sz="2800" i="0" dirty="0" smtClean="0">
                <a:latin typeface="Calibri" panose="020F0502020204030204" pitchFamily="34" charset="0"/>
              </a:rPr>
              <a:t>- interactive infographics </a:t>
            </a:r>
          </a:p>
          <a:p>
            <a:r>
              <a:rPr lang="en-GB" sz="2800" i="0" dirty="0" smtClean="0">
                <a:latin typeface="Calibri" panose="020F0502020204030204" pitchFamily="34" charset="0"/>
              </a:rPr>
              <a:t>- diversity of tools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894" y="3356992"/>
            <a:ext cx="292156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5007456"/>
            <a:ext cx="2088725" cy="115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578" y="5007456"/>
            <a:ext cx="1385430" cy="115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51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55" y="1628800"/>
            <a:ext cx="8229600" cy="936625"/>
          </a:xfrm>
        </p:spPr>
        <p:txBody>
          <a:bodyPr/>
          <a:lstStyle/>
          <a:p>
            <a:pPr algn="ctr"/>
            <a:r>
              <a:rPr lang="fr-BE" sz="3600" dirty="0">
                <a:latin typeface="Calibri" panose="020F0502020204030204" pitchFamily="34" charset="0"/>
              </a:rPr>
              <a:t>The first Eurostat digital publication</a:t>
            </a:r>
            <a:endParaRPr lang="en-GB" sz="36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2800" i="0" dirty="0" smtClean="0">
                <a:latin typeface="Calibri" panose="020F0502020204030204" pitchFamily="34" charset="0"/>
              </a:rPr>
              <a:t>Provides </a:t>
            </a:r>
            <a:r>
              <a:rPr lang="en-GB" sz="2800" i="0" dirty="0">
                <a:latin typeface="Calibri" panose="020F0502020204030204" pitchFamily="34" charset="0"/>
              </a:rPr>
              <a:t>statistical background to citizens who </a:t>
            </a:r>
            <a:r>
              <a:rPr lang="fr-BE" sz="2800" i="0" dirty="0" err="1">
                <a:latin typeface="Calibri" panose="020F0502020204030204" pitchFamily="34" charset="0"/>
              </a:rPr>
              <a:t>want</a:t>
            </a:r>
            <a:r>
              <a:rPr lang="fr-BE" sz="2800" i="0" dirty="0">
                <a:latin typeface="Calibri" panose="020F0502020204030204" pitchFamily="34" charset="0"/>
              </a:rPr>
              <a:t> to </a:t>
            </a:r>
            <a:r>
              <a:rPr lang="fr-BE" sz="2800" i="0" dirty="0" err="1">
                <a:latin typeface="Calibri" panose="020F0502020204030204" pitchFamily="34" charset="0"/>
              </a:rPr>
              <a:t>better</a:t>
            </a:r>
            <a:r>
              <a:rPr lang="fr-BE" sz="2800" i="0" dirty="0">
                <a:latin typeface="Calibri" panose="020F0502020204030204" pitchFamily="34" charset="0"/>
              </a:rPr>
              <a:t> </a:t>
            </a:r>
            <a:r>
              <a:rPr lang="fr-BE" sz="2800" i="0" dirty="0" err="1">
                <a:latin typeface="Calibri" panose="020F0502020204030204" pitchFamily="34" charset="0"/>
              </a:rPr>
              <a:t>understand</a:t>
            </a:r>
            <a:r>
              <a:rPr lang="en-GB" sz="2800" i="0" dirty="0">
                <a:latin typeface="Calibri" panose="020F0502020204030204" pitchFamily="34" charset="0"/>
              </a:rPr>
              <a:t> the priority of the European commission: </a:t>
            </a:r>
            <a:r>
              <a:rPr lang="en-GB" sz="2800" i="0" dirty="0" smtClean="0">
                <a:latin typeface="Calibri" panose="020F0502020204030204" pitchFamily="34" charset="0"/>
              </a:rPr>
              <a:t>the </a:t>
            </a:r>
            <a:r>
              <a:rPr lang="en-GB" sz="2800" b="1" i="0" dirty="0">
                <a:latin typeface="Calibri" panose="020F0502020204030204" pitchFamily="34" charset="0"/>
              </a:rPr>
              <a:t>Energy Union</a:t>
            </a:r>
            <a:r>
              <a:rPr lang="en-GB" sz="2800" i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437112"/>
            <a:ext cx="4387006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96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936625"/>
          </a:xfrm>
        </p:spPr>
        <p:txBody>
          <a:bodyPr/>
          <a:lstStyle/>
          <a:p>
            <a:pPr algn="ctr"/>
            <a:r>
              <a:rPr lang="fr-BE" sz="3600" dirty="0">
                <a:latin typeface="Calibri" panose="020F0502020204030204" pitchFamily="34" charset="0"/>
              </a:rPr>
              <a:t>The first Eurostat digital publication</a:t>
            </a:r>
            <a:endParaRPr lang="en-GB" sz="360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1560" y="2636912"/>
            <a:ext cx="813690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Replies to </a:t>
            </a:r>
            <a:r>
              <a:rPr lang="en-GB" sz="2800" dirty="0">
                <a:latin typeface="Calibri" panose="020F0502020204030204" pitchFamily="34" charset="0"/>
              </a:rPr>
              <a:t>the needs of less experienced users </a:t>
            </a:r>
            <a:r>
              <a:rPr lang="en-GB" sz="2800" b="1" dirty="0">
                <a:latin typeface="Calibri" panose="020F0502020204030204" pitchFamily="34" charset="0"/>
              </a:rPr>
              <a:t>and</a:t>
            </a:r>
            <a:r>
              <a:rPr lang="en-GB" sz="2800" dirty="0">
                <a:latin typeface="Calibri" panose="020F0502020204030204" pitchFamily="34" charset="0"/>
              </a:rPr>
              <a:t> </a:t>
            </a:r>
            <a:r>
              <a:rPr lang="en-GB" sz="2800" dirty="0" smtClean="0">
                <a:latin typeface="Calibri" panose="020F0502020204030204" pitchFamily="34" charset="0"/>
              </a:rPr>
              <a:t>experts.</a:t>
            </a:r>
            <a:endParaRPr lang="en-GB" sz="2800" dirty="0">
              <a:latin typeface="Calibri" panose="020F0502020204030204" pitchFamily="34" charset="0"/>
            </a:endParaRPr>
          </a:p>
          <a:p>
            <a:endParaRPr lang="en-GB" sz="2400" dirty="0"/>
          </a:p>
          <a:p>
            <a:endParaRPr lang="en-GB" sz="24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80000"/>
            <a:ext cx="3604105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80000"/>
            <a:ext cx="3652398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98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9366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sz="3600" dirty="0" smtClean="0">
                <a:latin typeface="Calibri" panose="020F0502020204030204" pitchFamily="34" charset="0"/>
              </a:rPr>
              <a:t>The </a:t>
            </a:r>
            <a:r>
              <a:rPr lang="fr-BE" sz="3600" dirty="0">
                <a:latin typeface="Calibri" panose="020F0502020204030204" pitchFamily="34" charset="0"/>
              </a:rPr>
              <a:t>first Eurostat digital </a:t>
            </a:r>
            <a:r>
              <a:rPr lang="fr-BE" sz="3600" dirty="0" smtClean="0">
                <a:latin typeface="Calibri" panose="020F0502020204030204" pitchFamily="34" charset="0"/>
              </a:rPr>
              <a:t>publication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 </a:t>
            </a:r>
            <a:br>
              <a:rPr lang="fr-BE" dirty="0" smtClean="0"/>
            </a:br>
            <a:r>
              <a:rPr lang="fr-BE" sz="36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Shedding</a:t>
            </a:r>
            <a:r>
              <a:rPr lang="fr-BE" sz="3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light on </a:t>
            </a:r>
            <a:r>
              <a:rPr lang="fr-BE" sz="36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energy</a:t>
            </a:r>
            <a:r>
              <a:rPr lang="fr-BE" sz="3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in the EU </a:t>
            </a:r>
            <a:br>
              <a:rPr lang="fr-BE" sz="3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fr-BE" sz="3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– A </a:t>
            </a:r>
            <a:r>
              <a:rPr lang="fr-BE" sz="36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guided</a:t>
            </a:r>
            <a:r>
              <a:rPr lang="fr-BE" sz="3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tour of </a:t>
            </a:r>
            <a:r>
              <a:rPr lang="fr-BE" sz="36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energy</a:t>
            </a:r>
            <a:r>
              <a:rPr lang="fr-BE" sz="3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fr-BE" sz="36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statistics</a:t>
            </a:r>
            <a:r>
              <a:rPr lang="fr-BE" sz="3600" dirty="0" smtClean="0">
                <a:latin typeface="Calibri" panose="020F0502020204030204" pitchFamily="34" charset="0"/>
              </a:rPr>
              <a:t/>
            </a:r>
            <a:br>
              <a:rPr lang="fr-BE" sz="3600" dirty="0" smtClean="0">
                <a:latin typeface="Calibri" panose="020F0502020204030204" pitchFamily="34" charset="0"/>
              </a:rPr>
            </a:br>
            <a:r>
              <a:rPr lang="fr-BE" sz="3600" dirty="0">
                <a:latin typeface="Calibri" panose="020F0502020204030204" pitchFamily="34" charset="0"/>
              </a:rPr>
              <a:t/>
            </a:r>
            <a:br>
              <a:rPr lang="fr-BE" sz="3600" dirty="0">
                <a:latin typeface="Calibri" panose="020F0502020204030204" pitchFamily="34" charset="0"/>
              </a:rPr>
            </a:br>
            <a:r>
              <a:rPr lang="fr-BE" i="1" dirty="0" smtClean="0"/>
              <a:t/>
            </a:r>
            <a:br>
              <a:rPr lang="fr-BE" i="1" dirty="0" smtClean="0"/>
            </a:br>
            <a:r>
              <a:rPr lang="fr-BE" i="1" dirty="0"/>
              <a:t/>
            </a:r>
            <a:br>
              <a:rPr lang="fr-BE" i="1" dirty="0"/>
            </a:br>
            <a:r>
              <a:rPr lang="fr-BE" sz="3600" dirty="0" err="1" smtClean="0">
                <a:latin typeface="Calibri" panose="020F0502020204030204" pitchFamily="34" charset="0"/>
              </a:rPr>
              <a:t>Let's</a:t>
            </a:r>
            <a:r>
              <a:rPr lang="fr-BE" sz="3600" dirty="0" smtClean="0">
                <a:latin typeface="Calibri" panose="020F0502020204030204" pitchFamily="34" charset="0"/>
              </a:rPr>
              <a:t> go live!</a:t>
            </a:r>
            <a:br>
              <a:rPr lang="fr-BE" sz="3600" dirty="0" smtClean="0">
                <a:latin typeface="Calibri" panose="020F0502020204030204" pitchFamily="34" charset="0"/>
              </a:rPr>
            </a:b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3074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01008"/>
            <a:ext cx="2816002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63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sz="3600" dirty="0" smtClean="0">
                <a:latin typeface="Calibri" panose="020F0502020204030204" pitchFamily="34" charset="0"/>
              </a:rPr>
              <a:t>Four </a:t>
            </a:r>
            <a:r>
              <a:rPr lang="fr-BE" sz="3600" dirty="0" err="1" smtClean="0">
                <a:latin typeface="Calibri" panose="020F0502020204030204" pitchFamily="34" charset="0"/>
              </a:rPr>
              <a:t>chapters</a:t>
            </a:r>
            <a:r>
              <a:rPr lang="fr-BE" sz="3600" dirty="0" smtClean="0">
                <a:latin typeface="Calibri" panose="020F0502020204030204" pitchFamily="34" charset="0"/>
              </a:rPr>
              <a:t> </a:t>
            </a:r>
            <a:r>
              <a:rPr lang="fr-BE" sz="3600" dirty="0" err="1" smtClean="0">
                <a:latin typeface="Calibri" panose="020F0502020204030204" pitchFamily="34" charset="0"/>
              </a:rPr>
              <a:t>answering</a:t>
            </a:r>
            <a:r>
              <a:rPr lang="fr-BE" sz="3600" dirty="0" smtClean="0">
                <a:latin typeface="Calibri" panose="020F0502020204030204" pitchFamily="34" charset="0"/>
              </a:rPr>
              <a:t> questions on </a:t>
            </a:r>
            <a:r>
              <a:rPr lang="fr-BE" sz="3600" dirty="0" err="1" smtClean="0">
                <a:latin typeface="Calibri" panose="020F0502020204030204" pitchFamily="34" charset="0"/>
              </a:rPr>
              <a:t>energy</a:t>
            </a: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92896"/>
            <a:ext cx="5294117" cy="374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03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sz="3600" dirty="0" smtClean="0">
                <a:latin typeface="Calibri" panose="020F0502020204030204" pitchFamily="34" charset="0"/>
              </a:rPr>
              <a:t>Policy background</a:t>
            </a: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8337600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73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sz="3600" dirty="0" err="1" smtClean="0">
                <a:latin typeface="Calibri" panose="020F0502020204030204" pitchFamily="34" charset="0"/>
              </a:rPr>
              <a:t>What</a:t>
            </a:r>
            <a:r>
              <a:rPr lang="fr-BE" sz="3600" dirty="0" smtClean="0">
                <a:latin typeface="Calibri" panose="020F0502020204030204" pitchFamily="34" charset="0"/>
              </a:rPr>
              <a:t> </a:t>
            </a:r>
            <a:r>
              <a:rPr lang="fr-BE" sz="3600" dirty="0" err="1" smtClean="0">
                <a:latin typeface="Calibri" panose="020F0502020204030204" pitchFamily="34" charset="0"/>
              </a:rPr>
              <a:t>energy</a:t>
            </a:r>
            <a:r>
              <a:rPr lang="fr-BE" sz="3600" dirty="0" smtClean="0">
                <a:latin typeface="Calibri" panose="020F0502020204030204" pitchFamily="34" charset="0"/>
              </a:rPr>
              <a:t> </a:t>
            </a:r>
            <a:r>
              <a:rPr lang="fr-BE" sz="3600" dirty="0" err="1" smtClean="0">
                <a:latin typeface="Calibri" panose="020F0502020204030204" pitchFamily="34" charset="0"/>
              </a:rPr>
              <a:t>is</a:t>
            </a:r>
            <a:r>
              <a:rPr lang="fr-BE" sz="3600" dirty="0" smtClean="0">
                <a:latin typeface="Calibri" panose="020F0502020204030204" pitchFamily="34" charset="0"/>
              </a:rPr>
              <a:t> </a:t>
            </a:r>
            <a:r>
              <a:rPr lang="fr-BE" sz="3600" dirty="0" err="1" smtClean="0">
                <a:latin typeface="Calibri" panose="020F0502020204030204" pitchFamily="34" charset="0"/>
              </a:rPr>
              <a:t>available</a:t>
            </a:r>
            <a:r>
              <a:rPr lang="fr-BE" sz="3600" dirty="0" smtClean="0">
                <a:latin typeface="Calibri" panose="020F0502020204030204" pitchFamily="34" charset="0"/>
              </a:rPr>
              <a:t> in the EU?</a:t>
            </a:r>
            <a:endParaRPr lang="en-GB" sz="3600" dirty="0">
              <a:latin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8352928" cy="413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09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sz="3600" dirty="0" smtClean="0">
                <a:latin typeface="Calibri" panose="020F0502020204030204" pitchFamily="34" charset="0"/>
              </a:rPr>
              <a:t>Interactive </a:t>
            </a:r>
            <a:r>
              <a:rPr lang="fr-BE" sz="3600" dirty="0" err="1" smtClean="0">
                <a:latin typeface="Calibri" panose="020F0502020204030204" pitchFamily="34" charset="0"/>
              </a:rPr>
              <a:t>infographics</a:t>
            </a: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855324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39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sz="3600" dirty="0" smtClean="0">
                <a:latin typeface="Calibri" panose="020F0502020204030204" pitchFamily="34" charset="0"/>
              </a:rPr>
              <a:t>Photos</a:t>
            </a: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22" y="2204864"/>
            <a:ext cx="7518202" cy="416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78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339851"/>
            <a:ext cx="8229600" cy="648990"/>
          </a:xfrm>
        </p:spPr>
        <p:txBody>
          <a:bodyPr/>
          <a:lstStyle/>
          <a:p>
            <a:pPr algn="ctr"/>
            <a:r>
              <a:rPr lang="fr-BE" sz="3600" dirty="0" smtClean="0">
                <a:latin typeface="Calibri" panose="020F0502020204030204" pitchFamily="34" charset="0"/>
              </a:rPr>
              <a:t>Flow </a:t>
            </a:r>
            <a:r>
              <a:rPr lang="fr-BE" sz="3600" dirty="0" err="1" smtClean="0">
                <a:latin typeface="Calibri" panose="020F0502020204030204" pitchFamily="34" charset="0"/>
              </a:rPr>
              <a:t>maps</a:t>
            </a: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368" y="1988840"/>
            <a:ext cx="5032904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289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sz="3600" dirty="0" err="1" smtClean="0">
                <a:latin typeface="Calibri" panose="020F0502020204030204" pitchFamily="34" charset="0"/>
              </a:rPr>
              <a:t>Energy</a:t>
            </a:r>
            <a:r>
              <a:rPr lang="fr-BE" sz="3600" dirty="0" smtClean="0">
                <a:latin typeface="Calibri" panose="020F0502020204030204" pitchFamily="34" charset="0"/>
              </a:rPr>
              <a:t> </a:t>
            </a:r>
            <a:r>
              <a:rPr lang="fr-BE" sz="3600" dirty="0" err="1" smtClean="0">
                <a:latin typeface="Calibri" panose="020F0502020204030204" pitchFamily="34" charset="0"/>
              </a:rPr>
              <a:t>flows</a:t>
            </a:r>
            <a:r>
              <a:rPr lang="fr-BE" sz="3600" dirty="0" smtClean="0">
                <a:latin typeface="Calibri" panose="020F0502020204030204" pitchFamily="34" charset="0"/>
              </a:rPr>
              <a:t> (</a:t>
            </a:r>
            <a:r>
              <a:rPr lang="fr-BE" sz="3600" dirty="0" err="1">
                <a:latin typeface="Calibri" panose="020F0502020204030204" pitchFamily="34" charset="0"/>
              </a:rPr>
              <a:t>S</a:t>
            </a:r>
            <a:r>
              <a:rPr lang="fr-BE" sz="3600" dirty="0" err="1" smtClean="0">
                <a:latin typeface="Calibri" panose="020F0502020204030204" pitchFamily="34" charset="0"/>
              </a:rPr>
              <a:t>ankey</a:t>
            </a:r>
            <a:r>
              <a:rPr lang="fr-BE" sz="3600" dirty="0" smtClean="0">
                <a:latin typeface="Calibri" panose="020F0502020204030204" pitchFamily="34" charset="0"/>
              </a:rPr>
              <a:t> </a:t>
            </a:r>
            <a:r>
              <a:rPr lang="fr-BE" sz="3600" dirty="0" err="1" smtClean="0">
                <a:latin typeface="Calibri" panose="020F0502020204030204" pitchFamily="34" charset="0"/>
              </a:rPr>
              <a:t>diagram</a:t>
            </a:r>
            <a:r>
              <a:rPr lang="fr-BE" sz="3600" dirty="0" smtClean="0">
                <a:latin typeface="Calibri" panose="020F0502020204030204" pitchFamily="34" charset="0"/>
              </a:rPr>
              <a:t>)</a:t>
            </a: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01" y="2492375"/>
            <a:ext cx="7956398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90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sz="3600" dirty="0" smtClean="0">
                <a:latin typeface="Calibri" panose="020F0502020204030204" pitchFamily="34" charset="0"/>
              </a:rPr>
              <a:t>Animations</a:t>
            </a: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4813509" cy="21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822" y="4365104"/>
            <a:ext cx="4839961" cy="223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2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Impact in </a:t>
            </a:r>
            <a:r>
              <a:rPr lang="fr-BE" dirty="0" err="1" smtClean="0"/>
              <a:t>various</a:t>
            </a:r>
            <a:r>
              <a:rPr lang="fr-BE" dirty="0" smtClean="0"/>
              <a:t> media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Over 3 </a:t>
            </a:r>
            <a:r>
              <a:rPr lang="fr-BE" dirty="0" err="1" smtClean="0"/>
              <a:t>weeks</a:t>
            </a:r>
            <a:r>
              <a:rPr lang="fr-BE" dirty="0" smtClean="0"/>
              <a:t> (20 Sep – 12 </a:t>
            </a:r>
            <a:r>
              <a:rPr lang="fr-BE" dirty="0" err="1" smtClean="0"/>
              <a:t>Oct</a:t>
            </a:r>
            <a:r>
              <a:rPr lang="fr-BE" dirty="0" smtClean="0"/>
              <a:t>):</a:t>
            </a:r>
          </a:p>
          <a:p>
            <a:pPr lvl="1"/>
            <a:endParaRPr lang="fr-BE" dirty="0" smtClean="0"/>
          </a:p>
          <a:p>
            <a:pPr lvl="1"/>
            <a:r>
              <a:rPr lang="fr-BE" b="0" dirty="0" smtClean="0"/>
              <a:t>457 Tweets</a:t>
            </a:r>
          </a:p>
          <a:p>
            <a:pPr lvl="1"/>
            <a:r>
              <a:rPr lang="fr-BE" b="0" dirty="0" smtClean="0"/>
              <a:t>39 </a:t>
            </a:r>
            <a:r>
              <a:rPr lang="fr-BE" b="0" dirty="0" smtClean="0"/>
              <a:t>mentions in </a:t>
            </a:r>
            <a:r>
              <a:rPr lang="fr-BE" b="0" dirty="0" err="1" smtClean="0"/>
              <a:t>other</a:t>
            </a:r>
            <a:r>
              <a:rPr lang="fr-BE" b="0" dirty="0" smtClean="0"/>
              <a:t> social </a:t>
            </a:r>
            <a:r>
              <a:rPr lang="fr-BE" b="0" dirty="0" smtClean="0"/>
              <a:t>media</a:t>
            </a:r>
          </a:p>
          <a:p>
            <a:pPr lvl="1"/>
            <a:r>
              <a:rPr lang="fr-BE" b="0" dirty="0" smtClean="0"/>
              <a:t>116 mentions in </a:t>
            </a:r>
            <a:r>
              <a:rPr lang="fr-BE" b="0" dirty="0" err="1" smtClean="0"/>
              <a:t>newspapers</a:t>
            </a:r>
            <a:r>
              <a:rPr lang="fr-BE" b="0" dirty="0" smtClean="0"/>
              <a:t> </a:t>
            </a:r>
            <a:r>
              <a:rPr lang="fr-BE" b="0" smtClean="0"/>
              <a:t>and blogs</a:t>
            </a:r>
            <a:endParaRPr lang="fr-BE" b="0" dirty="0" smtClean="0"/>
          </a:p>
          <a:p>
            <a:pPr lvl="1"/>
            <a:r>
              <a:rPr lang="fr-BE" b="0" dirty="0" smtClean="0"/>
              <a:t>7110 </a:t>
            </a:r>
            <a:r>
              <a:rPr lang="fr-BE" b="0" dirty="0" err="1" smtClean="0"/>
              <a:t>visits</a:t>
            </a:r>
            <a:r>
              <a:rPr lang="fr-BE" b="0" dirty="0" smtClean="0"/>
              <a:t> on Eurostat </a:t>
            </a:r>
            <a:r>
              <a:rPr lang="fr-BE" b="0" dirty="0" err="1" smtClean="0"/>
              <a:t>website</a:t>
            </a:r>
            <a:endParaRPr lang="fr-BE" b="0" dirty="0" smtClean="0"/>
          </a:p>
          <a:p>
            <a:pPr lvl="2"/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385831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sz="3600" dirty="0" smtClean="0">
                <a:latin typeface="Calibri" panose="020F0502020204030204" pitchFamily="34" charset="0"/>
              </a:rPr>
              <a:t>The </a:t>
            </a:r>
            <a:r>
              <a:rPr lang="fr-BE" sz="3600" dirty="0" err="1" smtClean="0">
                <a:latin typeface="Calibri" panose="020F0502020204030204" pitchFamily="34" charset="0"/>
              </a:rPr>
              <a:t>near</a:t>
            </a:r>
            <a:r>
              <a:rPr lang="fr-BE" sz="3600" dirty="0" smtClean="0">
                <a:latin typeface="Calibri" panose="020F0502020204030204" pitchFamily="34" charset="0"/>
              </a:rPr>
              <a:t> future...</a:t>
            </a:r>
            <a:endParaRPr lang="en-GB" sz="36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sz="2800" i="0" dirty="0" smtClean="0">
                <a:latin typeface="Calibri" panose="020F0502020204030204" pitchFamily="34" charset="0"/>
              </a:rPr>
              <a:t>More digital publications to come:</a:t>
            </a:r>
          </a:p>
          <a:p>
            <a:endParaRPr lang="fr-BE" dirty="0">
              <a:latin typeface="Calibri" panose="020F0502020204030204" pitchFamily="34" charset="0"/>
            </a:endParaRPr>
          </a:p>
          <a:p>
            <a:r>
              <a:rPr lang="fr-BE" sz="2800" i="0" dirty="0" smtClean="0">
                <a:latin typeface="Calibri" panose="020F0502020204030204" pitchFamily="34" charset="0"/>
              </a:rPr>
              <a:t>- </a:t>
            </a:r>
            <a:r>
              <a:rPr lang="fr-BE" sz="2800" i="0" dirty="0" err="1" smtClean="0">
                <a:latin typeface="Calibri" panose="020F0502020204030204" pitchFamily="34" charset="0"/>
              </a:rPr>
              <a:t>Women</a:t>
            </a:r>
            <a:r>
              <a:rPr lang="fr-BE" sz="2800" i="0" dirty="0" smtClean="0">
                <a:latin typeface="Calibri" panose="020F0502020204030204" pitchFamily="34" charset="0"/>
              </a:rPr>
              <a:t> and men in the EU  </a:t>
            </a:r>
          </a:p>
          <a:p>
            <a:endParaRPr lang="fr-BE" sz="2800" i="0" dirty="0" smtClean="0">
              <a:latin typeface="Calibri" panose="020F0502020204030204" pitchFamily="34" charset="0"/>
            </a:endParaRPr>
          </a:p>
          <a:p>
            <a:r>
              <a:rPr lang="fr-BE" sz="2800" i="0" dirty="0" smtClean="0">
                <a:latin typeface="Calibri" panose="020F0502020204030204" pitchFamily="34" charset="0"/>
              </a:rPr>
              <a:t>- The Digital Single </a:t>
            </a:r>
            <a:r>
              <a:rPr lang="fr-BE" sz="2800" i="0" dirty="0" err="1" smtClean="0">
                <a:latin typeface="Calibri" panose="020F0502020204030204" pitchFamily="34" charset="0"/>
              </a:rPr>
              <a:t>Market</a:t>
            </a:r>
            <a:endParaRPr lang="fr-BE" sz="2800" i="0" dirty="0" smtClean="0">
              <a:latin typeface="Calibri" panose="020F0502020204030204" pitchFamily="34" charset="0"/>
            </a:endParaRPr>
          </a:p>
          <a:p>
            <a:endParaRPr lang="fr-BE" i="0" dirty="0">
              <a:latin typeface="Calibri" panose="020F0502020204030204" pitchFamily="34" charset="0"/>
            </a:endParaRPr>
          </a:p>
          <a:p>
            <a:r>
              <a:rPr lang="fr-BE" sz="2800" i="0" dirty="0" smtClean="0">
                <a:latin typeface="Calibri" panose="020F0502020204030204" pitchFamily="34" charset="0"/>
              </a:rPr>
              <a:t>- ... ?</a:t>
            </a:r>
          </a:p>
          <a:p>
            <a:endParaRPr lang="en-GB" i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80928"/>
            <a:ext cx="13716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736" y="4077072"/>
            <a:ext cx="138112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20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r-BE" sz="3600" kern="1200" dirty="0" err="1">
                <a:latin typeface="Calibri" panose="020F0502020204030204" pitchFamily="34" charset="0"/>
              </a:rPr>
              <a:t>Thank</a:t>
            </a:r>
            <a:r>
              <a:rPr lang="fr-BE" sz="3600" kern="1200" dirty="0">
                <a:latin typeface="Calibri" panose="020F0502020204030204" pitchFamily="34" charset="0"/>
              </a:rPr>
              <a:t> </a:t>
            </a:r>
            <a:r>
              <a:rPr lang="fr-BE" sz="3600" kern="1200" dirty="0" err="1">
                <a:latin typeface="Calibri" panose="020F0502020204030204" pitchFamily="34" charset="0"/>
              </a:rPr>
              <a:t>you</a:t>
            </a:r>
            <a:r>
              <a:rPr lang="fr-BE" sz="3600" kern="1200" dirty="0">
                <a:latin typeface="Calibri" panose="020F0502020204030204" pitchFamily="34" charset="0"/>
              </a:rPr>
              <a:t> for </a:t>
            </a:r>
            <a:r>
              <a:rPr lang="fr-BE" sz="3600" kern="1200" dirty="0" err="1">
                <a:latin typeface="Calibri" panose="020F0502020204030204" pitchFamily="34" charset="0"/>
              </a:rPr>
              <a:t>your</a:t>
            </a:r>
            <a:r>
              <a:rPr lang="fr-BE" sz="3600" kern="1200" dirty="0">
                <a:latin typeface="Calibri" panose="020F0502020204030204" pitchFamily="34" charset="0"/>
              </a:rPr>
              <a:t> </a:t>
            </a:r>
            <a:r>
              <a:rPr lang="fr-BE" sz="3600" kern="1200" dirty="0" smtClean="0">
                <a:latin typeface="Calibri" panose="020F0502020204030204" pitchFamily="34" charset="0"/>
              </a:rPr>
              <a:t>attention! </a:t>
            </a:r>
            <a:br>
              <a:rPr lang="fr-BE" sz="3600" kern="1200" dirty="0" smtClean="0">
                <a:latin typeface="Calibri" panose="020F0502020204030204" pitchFamily="34" charset="0"/>
              </a:rPr>
            </a:br>
            <a:r>
              <a:rPr lang="fr-BE" sz="3600" kern="1200" dirty="0" err="1" smtClean="0">
                <a:latin typeface="Calibri" panose="020F0502020204030204" pitchFamily="34" charset="0"/>
              </a:rPr>
              <a:t>Any</a:t>
            </a:r>
            <a:r>
              <a:rPr lang="fr-BE" sz="3600" kern="1200" dirty="0" smtClean="0">
                <a:latin typeface="Calibri" panose="020F0502020204030204" pitchFamily="34" charset="0"/>
              </a:rPr>
              <a:t> questions?</a:t>
            </a:r>
            <a:endParaRPr lang="en-GB" sz="3600" kern="1200" dirty="0">
              <a:latin typeface="Calibri" panose="020F0502020204030204" pitchFamily="34" charset="0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2923381"/>
            <a:ext cx="20955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7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652</TotalTime>
  <Words>176</Words>
  <Application>Microsoft Office PowerPoint</Application>
  <PresentationFormat>On-screen Show (4:3)</PresentationFormat>
  <Paragraphs>44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blank</vt:lpstr>
      <vt:lpstr>Exploring new ways of communicating statistics:   The first Eurostat digital publication</vt:lpstr>
      <vt:lpstr>    In a world of fast-food information, European statistics should be:  - easily accessible - easy to understand - interactive  - reusable  </vt:lpstr>
      <vt:lpstr>The first Eurostat digital publication </vt:lpstr>
      <vt:lpstr>The first Eurostat digital publication</vt:lpstr>
      <vt:lpstr>The first Eurostat digital publication</vt:lpstr>
      <vt:lpstr>    The first Eurostat digital publication   Shedding light on energy in the EU  – A guided tour of energy statistics    Let's go live! </vt:lpstr>
      <vt:lpstr>Four chapters answering questions on energy</vt:lpstr>
      <vt:lpstr>Policy background</vt:lpstr>
      <vt:lpstr>What energy is available in the EU?</vt:lpstr>
      <vt:lpstr>Interactive infographics</vt:lpstr>
      <vt:lpstr>Photos</vt:lpstr>
      <vt:lpstr>Flow maps</vt:lpstr>
      <vt:lpstr>Energy flows (Sankey diagram)</vt:lpstr>
      <vt:lpstr>Animations</vt:lpstr>
      <vt:lpstr>Impact in various media</vt:lpstr>
      <vt:lpstr>The near future...</vt:lpstr>
      <vt:lpstr>Thank you for your attention!  Any questions?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new ways on communicating statistics</dc:title>
  <dc:creator>CORSELLI-NORDBLAD Louise (ESTAT)</dc:creator>
  <cp:lastModifiedBy>WOLFF Pascal (ESTAT)</cp:lastModifiedBy>
  <cp:revision>50</cp:revision>
  <cp:lastPrinted>2016-04-06T07:25:46Z</cp:lastPrinted>
  <dcterms:created xsi:type="dcterms:W3CDTF">2016-04-04T08:42:49Z</dcterms:created>
  <dcterms:modified xsi:type="dcterms:W3CDTF">2016-10-14T08:50:18Z</dcterms:modified>
</cp:coreProperties>
</file>