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4" r:id="rId1"/>
    <p:sldMasterId id="2147483789" r:id="rId2"/>
  </p:sldMasterIdLst>
  <p:notesMasterIdLst>
    <p:notesMasterId r:id="rId14"/>
  </p:notesMasterIdLst>
  <p:handoutMasterIdLst>
    <p:handoutMasterId r:id="rId15"/>
  </p:handoutMasterIdLst>
  <p:sldIdLst>
    <p:sldId id="261" r:id="rId3"/>
    <p:sldId id="299" r:id="rId4"/>
    <p:sldId id="300" r:id="rId5"/>
    <p:sldId id="303" r:id="rId6"/>
    <p:sldId id="304" r:id="rId7"/>
    <p:sldId id="305" r:id="rId8"/>
    <p:sldId id="306" r:id="rId9"/>
    <p:sldId id="312" r:id="rId10"/>
    <p:sldId id="308" r:id="rId11"/>
    <p:sldId id="311" r:id="rId12"/>
    <p:sldId id="302" r:id="rId13"/>
  </p:sldIdLst>
  <p:sldSz cx="9144000" cy="6858000" type="screen4x3"/>
  <p:notesSz cx="6718300" cy="98552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4">
          <p15:clr>
            <a:srgbClr val="A4A3A4"/>
          </p15:clr>
        </p15:guide>
        <p15:guide id="2" pos="2116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URANYI Daniel (ESTAT)" initials="D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DEFF"/>
    <a:srgbClr val="D00500"/>
    <a:srgbClr val="0F5494"/>
    <a:srgbClr val="3166CF"/>
    <a:srgbClr val="FFD624"/>
    <a:srgbClr val="3E6FD2"/>
    <a:srgbClr val="2D5EC1"/>
    <a:srgbClr val="CCFF99"/>
    <a:srgbClr val="CCFF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>
        <p:scale>
          <a:sx n="50" d="100"/>
          <a:sy n="50" d="100"/>
        </p:scale>
        <p:origin x="1968" y="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2214" y="-96"/>
      </p:cViewPr>
      <p:guideLst>
        <p:guide orient="horz" pos="3104"/>
        <p:guide pos="211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F1A1D8-5194-4E24-B873-E1F8E4DFB36A}" type="doc">
      <dgm:prSet loTypeId="urn:microsoft.com/office/officeart/2005/8/layout/venn1" loCatId="relationship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4975B396-A900-4D9C-8C8E-0A1FC6453881}">
      <dgm:prSet phldrT="[Text]" custT="1"/>
      <dgm:spPr>
        <a:solidFill>
          <a:schemeClr val="accent1"/>
        </a:solidFill>
      </dgm:spPr>
      <dgm:t>
        <a:bodyPr/>
        <a:lstStyle/>
        <a:p>
          <a:r>
            <a:rPr lang="en-US" dirty="0" smtClean="0"/>
            <a:t>Part 2: </a:t>
          </a:r>
          <a:r>
            <a:rPr lang="en-GB" b="1" i="0" dirty="0" smtClean="0">
              <a:solidFill>
                <a:srgbClr val="FF0000"/>
              </a:solidFill>
            </a:rPr>
            <a:t>Communicating through indicators</a:t>
          </a:r>
          <a:r>
            <a:rPr lang="en-US" sz="2000" b="0" dirty="0" smtClean="0">
              <a:solidFill>
                <a:srgbClr val="FF0000"/>
              </a:solidFill>
            </a:rPr>
            <a:t> </a:t>
          </a:r>
          <a:endParaRPr lang="en-GB" sz="2000" b="0" dirty="0">
            <a:solidFill>
              <a:srgbClr val="FF0000"/>
            </a:solidFill>
          </a:endParaRPr>
        </a:p>
      </dgm:t>
    </dgm:pt>
    <dgm:pt modelId="{F11D3259-7FEB-4444-BE7A-BC796034742D}" type="parTrans" cxnId="{A8CB6C64-1DD8-42AE-82EB-6B5300DA777D}">
      <dgm:prSet/>
      <dgm:spPr/>
      <dgm:t>
        <a:bodyPr/>
        <a:lstStyle/>
        <a:p>
          <a:endParaRPr lang="en-GB"/>
        </a:p>
      </dgm:t>
    </dgm:pt>
    <dgm:pt modelId="{DDDDBC28-2E6F-444E-8C01-2E36FA227EE0}" type="sibTrans" cxnId="{A8CB6C64-1DD8-42AE-82EB-6B5300DA777D}">
      <dgm:prSet/>
      <dgm:spPr/>
      <dgm:t>
        <a:bodyPr/>
        <a:lstStyle/>
        <a:p>
          <a:endParaRPr lang="en-GB"/>
        </a:p>
      </dgm:t>
    </dgm:pt>
    <dgm:pt modelId="{33068102-2ED3-4CFC-AA92-021CEE46F406}">
      <dgm:prSet phldrT="[Text]"/>
      <dgm:spPr>
        <a:solidFill>
          <a:srgbClr val="92D050">
            <a:alpha val="50000"/>
          </a:srgbClr>
        </a:solidFill>
      </dgm:spPr>
      <dgm:t>
        <a:bodyPr/>
        <a:lstStyle/>
        <a:p>
          <a:r>
            <a:rPr lang="en-US" dirty="0" smtClean="0"/>
            <a:t>Part 3: </a:t>
          </a:r>
          <a:r>
            <a:rPr lang="en-US" b="1" noProof="0" dirty="0" smtClean="0"/>
            <a:t>Relevance of indicators for policy making</a:t>
          </a:r>
          <a:endParaRPr lang="en-US" noProof="0" dirty="0"/>
        </a:p>
      </dgm:t>
    </dgm:pt>
    <dgm:pt modelId="{D115E2CA-2470-41F5-931B-7F204A560A94}" type="parTrans" cxnId="{569F5CDA-6FD7-4CA1-B6DE-16A26D18BA85}">
      <dgm:prSet/>
      <dgm:spPr/>
      <dgm:t>
        <a:bodyPr/>
        <a:lstStyle/>
        <a:p>
          <a:endParaRPr lang="en-GB"/>
        </a:p>
      </dgm:t>
    </dgm:pt>
    <dgm:pt modelId="{E99DF5FF-3FA2-4604-BFC3-1B28FF36E64D}" type="sibTrans" cxnId="{569F5CDA-6FD7-4CA1-B6DE-16A26D18BA85}">
      <dgm:prSet/>
      <dgm:spPr/>
      <dgm:t>
        <a:bodyPr/>
        <a:lstStyle/>
        <a:p>
          <a:endParaRPr lang="en-GB"/>
        </a:p>
      </dgm:t>
    </dgm:pt>
    <dgm:pt modelId="{6F90FC7C-BEB0-4D5B-AFF6-6A1C56DC1677}">
      <dgm:prSet phldrT="[Text]"/>
      <dgm:spPr>
        <a:solidFill>
          <a:srgbClr val="FFC000">
            <a:alpha val="50000"/>
          </a:srgbClr>
        </a:solidFill>
      </dgm:spPr>
      <dgm:t>
        <a:bodyPr/>
        <a:lstStyle/>
        <a:p>
          <a:r>
            <a:rPr lang="en-US" dirty="0" smtClean="0"/>
            <a:t>Part 1: </a:t>
          </a:r>
          <a:r>
            <a:rPr lang="en-GB" b="1" i="0" dirty="0" smtClean="0"/>
            <a:t>Indicator typologies and terminologies </a:t>
          </a:r>
          <a:endParaRPr lang="en-GB" b="1" i="0" dirty="0"/>
        </a:p>
      </dgm:t>
    </dgm:pt>
    <dgm:pt modelId="{D47B08BD-A0D1-4BC8-BAA6-3DAD4DA2381E}" type="parTrans" cxnId="{F6F03303-5566-4CBE-87D8-FDA253D08004}">
      <dgm:prSet/>
      <dgm:spPr/>
      <dgm:t>
        <a:bodyPr/>
        <a:lstStyle/>
        <a:p>
          <a:endParaRPr lang="en-GB"/>
        </a:p>
      </dgm:t>
    </dgm:pt>
    <dgm:pt modelId="{A26D30C4-9A2B-411D-9BC0-C73DF3416D44}" type="sibTrans" cxnId="{F6F03303-5566-4CBE-87D8-FDA253D08004}">
      <dgm:prSet/>
      <dgm:spPr/>
      <dgm:t>
        <a:bodyPr/>
        <a:lstStyle/>
        <a:p>
          <a:endParaRPr lang="en-GB"/>
        </a:p>
      </dgm:t>
    </dgm:pt>
    <dgm:pt modelId="{893A1F1C-B38A-4A0F-8A4C-2C933C2CE593}" type="pres">
      <dgm:prSet presAssocID="{56F1A1D8-5194-4E24-B873-E1F8E4DFB36A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C32DCF34-84EE-4157-8C46-D607EA503850}" type="pres">
      <dgm:prSet presAssocID="{4975B396-A900-4D9C-8C8E-0A1FC6453881}" presName="circ1" presStyleLbl="vennNode1" presStyleIdx="0" presStyleCnt="3"/>
      <dgm:spPr/>
      <dgm:t>
        <a:bodyPr/>
        <a:lstStyle/>
        <a:p>
          <a:endParaRPr lang="en-GB"/>
        </a:p>
      </dgm:t>
    </dgm:pt>
    <dgm:pt modelId="{59071D63-9482-46ED-98D7-289C427F14A6}" type="pres">
      <dgm:prSet presAssocID="{4975B396-A900-4D9C-8C8E-0A1FC6453881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E38B4ED-16E0-4CF9-A5A2-019FD8A375FA}" type="pres">
      <dgm:prSet presAssocID="{33068102-2ED3-4CFC-AA92-021CEE46F406}" presName="circ2" presStyleLbl="vennNode1" presStyleIdx="1" presStyleCnt="3"/>
      <dgm:spPr/>
      <dgm:t>
        <a:bodyPr/>
        <a:lstStyle/>
        <a:p>
          <a:endParaRPr lang="en-GB"/>
        </a:p>
      </dgm:t>
    </dgm:pt>
    <dgm:pt modelId="{F9D28870-B2FD-4CB9-AAB4-5369D54FB008}" type="pres">
      <dgm:prSet presAssocID="{33068102-2ED3-4CFC-AA92-021CEE46F406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1E7069C-F7E5-4C5B-8A71-F47755311161}" type="pres">
      <dgm:prSet presAssocID="{6F90FC7C-BEB0-4D5B-AFF6-6A1C56DC1677}" presName="circ3" presStyleLbl="vennNode1" presStyleIdx="2" presStyleCnt="3"/>
      <dgm:spPr/>
      <dgm:t>
        <a:bodyPr/>
        <a:lstStyle/>
        <a:p>
          <a:endParaRPr lang="en-GB"/>
        </a:p>
      </dgm:t>
    </dgm:pt>
    <dgm:pt modelId="{BD497E75-FEC2-4F15-B007-6CC21C7CEC96}" type="pres">
      <dgm:prSet presAssocID="{6F90FC7C-BEB0-4D5B-AFF6-6A1C56DC1677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62C05924-66B1-4F20-ABBA-1757A6F37E61}" type="presOf" srcId="{56F1A1D8-5194-4E24-B873-E1F8E4DFB36A}" destId="{893A1F1C-B38A-4A0F-8A4C-2C933C2CE593}" srcOrd="0" destOrd="0" presId="urn:microsoft.com/office/officeart/2005/8/layout/venn1"/>
    <dgm:cxn modelId="{569F5CDA-6FD7-4CA1-B6DE-16A26D18BA85}" srcId="{56F1A1D8-5194-4E24-B873-E1F8E4DFB36A}" destId="{33068102-2ED3-4CFC-AA92-021CEE46F406}" srcOrd="1" destOrd="0" parTransId="{D115E2CA-2470-41F5-931B-7F204A560A94}" sibTransId="{E99DF5FF-3FA2-4604-BFC3-1B28FF36E64D}"/>
    <dgm:cxn modelId="{86AF9923-7898-4272-9082-51458F16EF8F}" type="presOf" srcId="{4975B396-A900-4D9C-8C8E-0A1FC6453881}" destId="{C32DCF34-84EE-4157-8C46-D607EA503850}" srcOrd="0" destOrd="0" presId="urn:microsoft.com/office/officeart/2005/8/layout/venn1"/>
    <dgm:cxn modelId="{601F8B43-2452-4666-AE99-38B4691A77BB}" type="presOf" srcId="{4975B396-A900-4D9C-8C8E-0A1FC6453881}" destId="{59071D63-9482-46ED-98D7-289C427F14A6}" srcOrd="1" destOrd="0" presId="urn:microsoft.com/office/officeart/2005/8/layout/venn1"/>
    <dgm:cxn modelId="{21F23EC8-80C2-4587-A9BE-2A216D8CC4DE}" type="presOf" srcId="{6F90FC7C-BEB0-4D5B-AFF6-6A1C56DC1677}" destId="{01E7069C-F7E5-4C5B-8A71-F47755311161}" srcOrd="0" destOrd="0" presId="urn:microsoft.com/office/officeart/2005/8/layout/venn1"/>
    <dgm:cxn modelId="{A8CB6C64-1DD8-42AE-82EB-6B5300DA777D}" srcId="{56F1A1D8-5194-4E24-B873-E1F8E4DFB36A}" destId="{4975B396-A900-4D9C-8C8E-0A1FC6453881}" srcOrd="0" destOrd="0" parTransId="{F11D3259-7FEB-4444-BE7A-BC796034742D}" sibTransId="{DDDDBC28-2E6F-444E-8C01-2E36FA227EE0}"/>
    <dgm:cxn modelId="{987C633C-29F2-47DB-8F96-1AE1490771BA}" type="presOf" srcId="{33068102-2ED3-4CFC-AA92-021CEE46F406}" destId="{AE38B4ED-16E0-4CF9-A5A2-019FD8A375FA}" srcOrd="0" destOrd="0" presId="urn:microsoft.com/office/officeart/2005/8/layout/venn1"/>
    <dgm:cxn modelId="{F6F03303-5566-4CBE-87D8-FDA253D08004}" srcId="{56F1A1D8-5194-4E24-B873-E1F8E4DFB36A}" destId="{6F90FC7C-BEB0-4D5B-AFF6-6A1C56DC1677}" srcOrd="2" destOrd="0" parTransId="{D47B08BD-A0D1-4BC8-BAA6-3DAD4DA2381E}" sibTransId="{A26D30C4-9A2B-411D-9BC0-C73DF3416D44}"/>
    <dgm:cxn modelId="{BDE550AC-A0C7-4C5E-991B-9AB12EFAEE51}" type="presOf" srcId="{33068102-2ED3-4CFC-AA92-021CEE46F406}" destId="{F9D28870-B2FD-4CB9-AAB4-5369D54FB008}" srcOrd="1" destOrd="0" presId="urn:microsoft.com/office/officeart/2005/8/layout/venn1"/>
    <dgm:cxn modelId="{8D29B5A1-63A2-46C7-9C9F-BDACF8528C80}" type="presOf" srcId="{6F90FC7C-BEB0-4D5B-AFF6-6A1C56DC1677}" destId="{BD497E75-FEC2-4F15-B007-6CC21C7CEC96}" srcOrd="1" destOrd="0" presId="urn:microsoft.com/office/officeart/2005/8/layout/venn1"/>
    <dgm:cxn modelId="{3623D1DB-A6E4-4ECA-9BF7-FE2484317B95}" type="presParOf" srcId="{893A1F1C-B38A-4A0F-8A4C-2C933C2CE593}" destId="{C32DCF34-84EE-4157-8C46-D607EA503850}" srcOrd="0" destOrd="0" presId="urn:microsoft.com/office/officeart/2005/8/layout/venn1"/>
    <dgm:cxn modelId="{D07297EF-8B05-4906-A49E-901CAD4A7968}" type="presParOf" srcId="{893A1F1C-B38A-4A0F-8A4C-2C933C2CE593}" destId="{59071D63-9482-46ED-98D7-289C427F14A6}" srcOrd="1" destOrd="0" presId="urn:microsoft.com/office/officeart/2005/8/layout/venn1"/>
    <dgm:cxn modelId="{D59DA2BF-2328-4419-B0F4-57BA6AF21722}" type="presParOf" srcId="{893A1F1C-B38A-4A0F-8A4C-2C933C2CE593}" destId="{AE38B4ED-16E0-4CF9-A5A2-019FD8A375FA}" srcOrd="2" destOrd="0" presId="urn:microsoft.com/office/officeart/2005/8/layout/venn1"/>
    <dgm:cxn modelId="{C3248445-DF1D-41EB-8557-74707768A700}" type="presParOf" srcId="{893A1F1C-B38A-4A0F-8A4C-2C933C2CE593}" destId="{F9D28870-B2FD-4CB9-AAB4-5369D54FB008}" srcOrd="3" destOrd="0" presId="urn:microsoft.com/office/officeart/2005/8/layout/venn1"/>
    <dgm:cxn modelId="{FEDE0A6C-E254-485E-BF4C-6B30CE11C971}" type="presParOf" srcId="{893A1F1C-B38A-4A0F-8A4C-2C933C2CE593}" destId="{01E7069C-F7E5-4C5B-8A71-F47755311161}" srcOrd="4" destOrd="0" presId="urn:microsoft.com/office/officeart/2005/8/layout/venn1"/>
    <dgm:cxn modelId="{5690369C-F1FB-456A-A19F-B2434C471CBA}" type="presParOf" srcId="{893A1F1C-B38A-4A0F-8A4C-2C933C2CE593}" destId="{BD497E75-FEC2-4F15-B007-6CC21C7CEC96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1DB0A2D-FFF4-4198-B09E-A70DD725D562}" type="doc">
      <dgm:prSet loTypeId="urn:microsoft.com/office/officeart/2005/8/layout/arrow5" loCatId="relationship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GB"/>
        </a:p>
      </dgm:t>
    </dgm:pt>
    <dgm:pt modelId="{C6E246ED-8C24-4F7D-AF52-7413390922C9}">
      <dgm:prSet phldrT="[Text]" custT="1"/>
      <dgm:spPr/>
      <dgm:t>
        <a:bodyPr/>
        <a:lstStyle/>
        <a:p>
          <a:r>
            <a:rPr lang="en-GB" sz="1800" b="1" dirty="0" smtClean="0">
              <a:latin typeface="Calibri"/>
              <a:ea typeface="Calibri"/>
              <a:cs typeface="Times New Roman"/>
            </a:rPr>
            <a:t>clarity of the message</a:t>
          </a:r>
          <a:r>
            <a:rPr lang="en-GB" sz="1800" dirty="0" smtClean="0">
              <a:latin typeface="Calibri"/>
              <a:ea typeface="Calibri"/>
              <a:cs typeface="Times New Roman"/>
            </a:rPr>
            <a:t> and the </a:t>
          </a:r>
          <a:r>
            <a:rPr lang="en-GB" sz="1800" b="1" dirty="0" smtClean="0">
              <a:latin typeface="Calibri"/>
              <a:ea typeface="Calibri"/>
              <a:cs typeface="Times New Roman"/>
            </a:rPr>
            <a:t>transparency of the communication channels</a:t>
          </a:r>
          <a:r>
            <a:rPr lang="en-GB" sz="1800" dirty="0" smtClean="0">
              <a:latin typeface="Calibri"/>
              <a:ea typeface="Calibri"/>
              <a:cs typeface="Times New Roman"/>
            </a:rPr>
            <a:t> (informational approach ) </a:t>
          </a:r>
          <a:endParaRPr lang="en-GB" sz="1800" dirty="0"/>
        </a:p>
      </dgm:t>
    </dgm:pt>
    <dgm:pt modelId="{049F547D-87A7-4DD5-A78E-4CB928FFAB22}" type="parTrans" cxnId="{CD9FF5F9-85E2-4BC8-9C93-44030D9315B2}">
      <dgm:prSet/>
      <dgm:spPr/>
      <dgm:t>
        <a:bodyPr/>
        <a:lstStyle/>
        <a:p>
          <a:endParaRPr lang="en-GB"/>
        </a:p>
      </dgm:t>
    </dgm:pt>
    <dgm:pt modelId="{13FEBC83-A1B3-4DAB-B3F8-189013292C4C}" type="sibTrans" cxnId="{CD9FF5F9-85E2-4BC8-9C93-44030D9315B2}">
      <dgm:prSet/>
      <dgm:spPr/>
      <dgm:t>
        <a:bodyPr/>
        <a:lstStyle/>
        <a:p>
          <a:endParaRPr lang="en-GB"/>
        </a:p>
      </dgm:t>
    </dgm:pt>
    <dgm:pt modelId="{EDE5CCAD-38AD-4778-BEEE-D20F87F45A3E}">
      <dgm:prSet phldrT="[Text]"/>
      <dgm:spPr/>
      <dgm:t>
        <a:bodyPr/>
        <a:lstStyle/>
        <a:p>
          <a:r>
            <a:rPr lang="en-GB" b="1" dirty="0" smtClean="0">
              <a:latin typeface="Calibri"/>
              <a:ea typeface="Calibri"/>
              <a:cs typeface="Times New Roman"/>
            </a:rPr>
            <a:t>interactivity</a:t>
          </a:r>
          <a:r>
            <a:rPr lang="en-GB" dirty="0" smtClean="0">
              <a:latin typeface="Calibri"/>
              <a:ea typeface="Calibri"/>
              <a:cs typeface="Times New Roman"/>
            </a:rPr>
            <a:t> and </a:t>
          </a:r>
          <a:r>
            <a:rPr lang="en-GB" b="1" dirty="0" smtClean="0">
              <a:latin typeface="Calibri"/>
              <a:ea typeface="Calibri"/>
              <a:cs typeface="Times New Roman"/>
            </a:rPr>
            <a:t>context sensitivity</a:t>
          </a:r>
          <a:r>
            <a:rPr lang="en-GB" dirty="0" smtClean="0">
              <a:latin typeface="Calibri"/>
              <a:ea typeface="Calibri"/>
              <a:cs typeface="Times New Roman"/>
            </a:rPr>
            <a:t> (interactive communication approach)</a:t>
          </a:r>
          <a:endParaRPr lang="en-GB" dirty="0"/>
        </a:p>
      </dgm:t>
    </dgm:pt>
    <dgm:pt modelId="{F084C091-B3B1-46AE-B866-C993724221CA}" type="parTrans" cxnId="{C49392C0-FB81-438E-B811-AC2CB63CF35B}">
      <dgm:prSet/>
      <dgm:spPr/>
      <dgm:t>
        <a:bodyPr/>
        <a:lstStyle/>
        <a:p>
          <a:endParaRPr lang="en-GB"/>
        </a:p>
      </dgm:t>
    </dgm:pt>
    <dgm:pt modelId="{168C66B6-10C4-4E6B-92ED-92D8E2DAA75F}" type="sibTrans" cxnId="{C49392C0-FB81-438E-B811-AC2CB63CF35B}">
      <dgm:prSet/>
      <dgm:spPr/>
      <dgm:t>
        <a:bodyPr/>
        <a:lstStyle/>
        <a:p>
          <a:endParaRPr lang="en-GB"/>
        </a:p>
      </dgm:t>
    </dgm:pt>
    <dgm:pt modelId="{CB307A5F-084C-4B39-9A14-0AE336DDCBC9}" type="pres">
      <dgm:prSet presAssocID="{C1DB0A2D-FFF4-4198-B09E-A70DD725D56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0D278860-65A8-4B50-9D68-CBBFEBA4A31D}" type="pres">
      <dgm:prSet presAssocID="{C6E246ED-8C24-4F7D-AF52-7413390922C9}" presName="arrow" presStyleLbl="node1" presStyleIdx="0" presStyleCnt="2" custScaleX="96143" custScaleY="138488" custRadScaleRad="113184" custRadScaleInc="-66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25FA2D5-8FEC-435A-9ED2-7E8D8F46D6FE}" type="pres">
      <dgm:prSet presAssocID="{EDE5CCAD-38AD-4778-BEEE-D20F87F45A3E}" presName="arrow" presStyleLbl="node1" presStyleIdx="1" presStyleCnt="2" custScaleX="96143" custScaleY="138488" custRadScaleRad="46735" custRadScaleInc="160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8CA849B2-1F28-43F8-8875-154A59D59B9E}" type="presOf" srcId="{C1DB0A2D-FFF4-4198-B09E-A70DD725D562}" destId="{CB307A5F-084C-4B39-9A14-0AE336DDCBC9}" srcOrd="0" destOrd="0" presId="urn:microsoft.com/office/officeart/2005/8/layout/arrow5"/>
    <dgm:cxn modelId="{CD9FF5F9-85E2-4BC8-9C93-44030D9315B2}" srcId="{C1DB0A2D-FFF4-4198-B09E-A70DD725D562}" destId="{C6E246ED-8C24-4F7D-AF52-7413390922C9}" srcOrd="0" destOrd="0" parTransId="{049F547D-87A7-4DD5-A78E-4CB928FFAB22}" sibTransId="{13FEBC83-A1B3-4DAB-B3F8-189013292C4C}"/>
    <dgm:cxn modelId="{E3676E91-4513-401C-817B-387D7CCFDD89}" type="presOf" srcId="{C6E246ED-8C24-4F7D-AF52-7413390922C9}" destId="{0D278860-65A8-4B50-9D68-CBBFEBA4A31D}" srcOrd="0" destOrd="0" presId="urn:microsoft.com/office/officeart/2005/8/layout/arrow5"/>
    <dgm:cxn modelId="{52E7D16C-C253-45D5-9E6C-666711AE98AB}" type="presOf" srcId="{EDE5CCAD-38AD-4778-BEEE-D20F87F45A3E}" destId="{725FA2D5-8FEC-435A-9ED2-7E8D8F46D6FE}" srcOrd="0" destOrd="0" presId="urn:microsoft.com/office/officeart/2005/8/layout/arrow5"/>
    <dgm:cxn modelId="{C49392C0-FB81-438E-B811-AC2CB63CF35B}" srcId="{C1DB0A2D-FFF4-4198-B09E-A70DD725D562}" destId="{EDE5CCAD-38AD-4778-BEEE-D20F87F45A3E}" srcOrd="1" destOrd="0" parTransId="{F084C091-B3B1-46AE-B866-C993724221CA}" sibTransId="{168C66B6-10C4-4E6B-92ED-92D8E2DAA75F}"/>
    <dgm:cxn modelId="{F7A6894E-4C13-44E2-A408-FBE242FF3919}" type="presParOf" srcId="{CB307A5F-084C-4B39-9A14-0AE336DDCBC9}" destId="{0D278860-65A8-4B50-9D68-CBBFEBA4A31D}" srcOrd="0" destOrd="0" presId="urn:microsoft.com/office/officeart/2005/8/layout/arrow5"/>
    <dgm:cxn modelId="{76383A3D-F00C-468D-9CB9-BE198511E3BF}" type="presParOf" srcId="{CB307A5F-084C-4B39-9A14-0AE336DDCBC9}" destId="{725FA2D5-8FEC-435A-9ED2-7E8D8F46D6FE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2DCF34-84EE-4157-8C46-D607EA503850}">
      <dsp:nvSpPr>
        <dsp:cNvPr id="0" name=""/>
        <dsp:cNvSpPr/>
      </dsp:nvSpPr>
      <dsp:spPr>
        <a:xfrm>
          <a:off x="1872208" y="58506"/>
          <a:ext cx="2808312" cy="2808312"/>
        </a:xfrm>
        <a:prstGeom prst="ellipse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kern="1200" dirty="0" smtClean="0"/>
            <a:t>Part 2: </a:t>
          </a:r>
          <a:r>
            <a:rPr lang="en-GB" b="1" i="0" kern="1200" dirty="0" smtClean="0">
              <a:solidFill>
                <a:srgbClr val="FF0000"/>
              </a:solidFill>
            </a:rPr>
            <a:t>Communicating through indicators</a:t>
          </a:r>
          <a:r>
            <a:rPr lang="en-US" sz="2000" b="0" kern="1200" dirty="0" smtClean="0">
              <a:solidFill>
                <a:srgbClr val="FF0000"/>
              </a:solidFill>
            </a:rPr>
            <a:t> </a:t>
          </a:r>
          <a:endParaRPr lang="en-GB" sz="2000" b="0" kern="1200" dirty="0">
            <a:solidFill>
              <a:srgbClr val="FF0000"/>
            </a:solidFill>
          </a:endParaRPr>
        </a:p>
      </dsp:txBody>
      <dsp:txXfrm>
        <a:off x="2246649" y="549961"/>
        <a:ext cx="2059428" cy="1263740"/>
      </dsp:txXfrm>
    </dsp:sp>
    <dsp:sp modelId="{AE38B4ED-16E0-4CF9-A5A2-019FD8A375FA}">
      <dsp:nvSpPr>
        <dsp:cNvPr id="0" name=""/>
        <dsp:cNvSpPr/>
      </dsp:nvSpPr>
      <dsp:spPr>
        <a:xfrm>
          <a:off x="2885540" y="1813701"/>
          <a:ext cx="2808312" cy="2808312"/>
        </a:xfrm>
        <a:prstGeom prst="ellipse">
          <a:avLst/>
        </a:prstGeom>
        <a:solidFill>
          <a:srgbClr val="92D05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Part 3: </a:t>
          </a:r>
          <a:r>
            <a:rPr lang="en-US" sz="1700" b="1" kern="1200" noProof="0" dirty="0" smtClean="0"/>
            <a:t>Relevance of indicators for policy making</a:t>
          </a:r>
          <a:endParaRPr lang="en-US" sz="1700" kern="1200" noProof="0" dirty="0"/>
        </a:p>
      </dsp:txBody>
      <dsp:txXfrm>
        <a:off x="3744416" y="2539182"/>
        <a:ext cx="1684987" cy="1544571"/>
      </dsp:txXfrm>
    </dsp:sp>
    <dsp:sp modelId="{01E7069C-F7E5-4C5B-8A71-F47755311161}">
      <dsp:nvSpPr>
        <dsp:cNvPr id="0" name=""/>
        <dsp:cNvSpPr/>
      </dsp:nvSpPr>
      <dsp:spPr>
        <a:xfrm>
          <a:off x="858875" y="1813701"/>
          <a:ext cx="2808312" cy="2808312"/>
        </a:xfrm>
        <a:prstGeom prst="ellipse">
          <a:avLst/>
        </a:prstGeom>
        <a:solidFill>
          <a:srgbClr val="FFC00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Part 1: </a:t>
          </a:r>
          <a:r>
            <a:rPr lang="en-GB" sz="1700" b="1" i="0" kern="1200" dirty="0" smtClean="0"/>
            <a:t>Indicator typologies and terminologies </a:t>
          </a:r>
          <a:endParaRPr lang="en-GB" sz="1700" b="1" i="0" kern="1200" dirty="0"/>
        </a:p>
      </dsp:txBody>
      <dsp:txXfrm>
        <a:off x="1123324" y="2539182"/>
        <a:ext cx="1684987" cy="15445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278860-65A8-4B50-9D68-CBBFEBA4A31D}">
      <dsp:nvSpPr>
        <dsp:cNvPr id="0" name=""/>
        <dsp:cNvSpPr/>
      </dsp:nvSpPr>
      <dsp:spPr>
        <a:xfrm rot="16200000">
          <a:off x="47656" y="58767"/>
          <a:ext cx="2258746" cy="3253584"/>
        </a:xfrm>
        <a:prstGeom prst="downArrow">
          <a:avLst>
            <a:gd name="adj1" fmla="val 50000"/>
            <a:gd name="adj2" fmla="val 35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 smtClean="0">
              <a:latin typeface="Calibri"/>
              <a:ea typeface="Calibri"/>
              <a:cs typeface="Times New Roman"/>
            </a:rPr>
            <a:t>clarity of the message</a:t>
          </a:r>
          <a:r>
            <a:rPr lang="en-GB" sz="1800" kern="1200" dirty="0" smtClean="0">
              <a:latin typeface="Calibri"/>
              <a:ea typeface="Calibri"/>
              <a:cs typeface="Times New Roman"/>
            </a:rPr>
            <a:t> and the </a:t>
          </a:r>
          <a:r>
            <a:rPr lang="en-GB" sz="1800" b="1" kern="1200" dirty="0" smtClean="0">
              <a:latin typeface="Calibri"/>
              <a:ea typeface="Calibri"/>
              <a:cs typeface="Times New Roman"/>
            </a:rPr>
            <a:t>transparency of the communication channels</a:t>
          </a:r>
          <a:r>
            <a:rPr lang="en-GB" sz="1800" kern="1200" dirty="0" smtClean="0">
              <a:latin typeface="Calibri"/>
              <a:ea typeface="Calibri"/>
              <a:cs typeface="Times New Roman"/>
            </a:rPr>
            <a:t> (informational approach ) </a:t>
          </a:r>
          <a:endParaRPr lang="en-GB" sz="1800" kern="1200" dirty="0"/>
        </a:p>
      </dsp:txBody>
      <dsp:txXfrm rot="5400000">
        <a:off x="-449763" y="1120872"/>
        <a:ext cx="2858303" cy="1129373"/>
      </dsp:txXfrm>
    </dsp:sp>
    <dsp:sp modelId="{725FA2D5-8FEC-435A-9ED2-7E8D8F46D6FE}">
      <dsp:nvSpPr>
        <dsp:cNvPr id="0" name=""/>
        <dsp:cNvSpPr/>
      </dsp:nvSpPr>
      <dsp:spPr>
        <a:xfrm rot="5400000">
          <a:off x="3619498" y="58744"/>
          <a:ext cx="2258746" cy="3253584"/>
        </a:xfrm>
        <a:prstGeom prst="downArrow">
          <a:avLst>
            <a:gd name="adj1" fmla="val 50000"/>
            <a:gd name="adj2" fmla="val 35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b="1" kern="1200" dirty="0" smtClean="0">
              <a:latin typeface="Calibri"/>
              <a:ea typeface="Calibri"/>
              <a:cs typeface="Times New Roman"/>
            </a:rPr>
            <a:t>interactivity</a:t>
          </a:r>
          <a:r>
            <a:rPr lang="en-GB" sz="1900" kern="1200" dirty="0" smtClean="0">
              <a:latin typeface="Calibri"/>
              <a:ea typeface="Calibri"/>
              <a:cs typeface="Times New Roman"/>
            </a:rPr>
            <a:t> and </a:t>
          </a:r>
          <a:r>
            <a:rPr lang="en-GB" sz="1900" b="1" kern="1200" dirty="0" smtClean="0">
              <a:latin typeface="Calibri"/>
              <a:ea typeface="Calibri"/>
              <a:cs typeface="Times New Roman"/>
            </a:rPr>
            <a:t>context sensitivity</a:t>
          </a:r>
          <a:r>
            <a:rPr lang="en-GB" sz="1900" kern="1200" dirty="0" smtClean="0">
              <a:latin typeface="Calibri"/>
              <a:ea typeface="Calibri"/>
              <a:cs typeface="Times New Roman"/>
            </a:rPr>
            <a:t> (interactive communication approach)</a:t>
          </a:r>
          <a:endParaRPr lang="en-GB" sz="1900" kern="1200" dirty="0"/>
        </a:p>
      </dsp:txBody>
      <dsp:txXfrm rot="-5400000">
        <a:off x="3517360" y="1120850"/>
        <a:ext cx="2858303" cy="11293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11996" cy="49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06" tIns="45303" rIns="90606" bIns="45303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04736" y="1"/>
            <a:ext cx="2911996" cy="49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06" tIns="45303" rIns="90606" bIns="45303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60313"/>
            <a:ext cx="2911996" cy="493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06" tIns="45303" rIns="90606" bIns="45303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04736" y="9360313"/>
            <a:ext cx="2911996" cy="493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06" tIns="45303" rIns="90606" bIns="45303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5EC7A9CE-B5D3-4830-AA57-DD8049CE9F2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00963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11996" cy="49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06" tIns="45303" rIns="90606" bIns="45303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4736" y="1"/>
            <a:ext cx="2911996" cy="49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06" tIns="45303" rIns="90606" bIns="45303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6938" y="739775"/>
            <a:ext cx="4926012" cy="3695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1517" y="4680945"/>
            <a:ext cx="5375267" cy="4435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06" tIns="45303" rIns="90606" bIns="453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60313"/>
            <a:ext cx="2911996" cy="493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06" tIns="45303" rIns="90606" bIns="45303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4736" y="9360313"/>
            <a:ext cx="2911996" cy="493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06" tIns="45303" rIns="90606" bIns="45303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36441B25-C4D1-47DB-817D-B9C4FC5392F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74065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58E5858-0858-4D8B-BEBB-B8F806556C43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858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1125538"/>
            <a:ext cx="9144000" cy="5732462"/>
          </a:xfrm>
          <a:prstGeom prst="rect">
            <a:avLst/>
          </a:prstGeom>
          <a:solidFill>
            <a:srgbClr val="0F5494"/>
          </a:solidFill>
          <a:ln w="73025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5" name="Picture 6" descr="LOGO CE-EN-quadri.eps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6000" y="309600"/>
            <a:ext cx="1584325" cy="110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4230000" y="6669360"/>
            <a:ext cx="684213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39952" y="1641600"/>
            <a:ext cx="4536504" cy="2088232"/>
          </a:xfrm>
        </p:spPr>
        <p:txBody>
          <a:bodyPr/>
          <a:lstStyle>
            <a:lvl1pPr indent="0">
              <a:defRPr sz="4800">
                <a:solidFill>
                  <a:srgbClr val="FFD624"/>
                </a:solidFill>
              </a:defRPr>
            </a:lvl1pPr>
          </a:lstStyle>
          <a:p>
            <a:r>
              <a:rPr lang="en-GB" dirty="0" smtClean="0"/>
              <a:t>Title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7544" y="3933056"/>
            <a:ext cx="3744416" cy="1872208"/>
          </a:xfrm>
        </p:spPr>
        <p:txBody>
          <a:bodyPr/>
          <a:lstStyle>
            <a:lvl1pPr indent="0">
              <a:buNone/>
              <a:defRPr sz="3000" b="1" i="0">
                <a:solidFill>
                  <a:schemeClr val="bg1"/>
                </a:solidFill>
              </a:defRPr>
            </a:lvl1pPr>
            <a:lvl3pPr marL="228600" indent="-228600" algn="l">
              <a:defRPr sz="3000" b="1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 smtClean="0"/>
              <a:t>Subtitle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BB59E6E-B967-488E-B209-8B7FA0D7AF99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1125538"/>
            <a:ext cx="9144000" cy="5732462"/>
          </a:xfrm>
          <a:prstGeom prst="rect">
            <a:avLst/>
          </a:prstGeom>
          <a:solidFill>
            <a:srgbClr val="0F5494"/>
          </a:solidFill>
          <a:ln w="73025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11" name="Picture 6" descr="LOGO CE-EN-quadri.eps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6000" y="309600"/>
            <a:ext cx="1584325" cy="110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 userDrawn="1"/>
        </p:nvSpPr>
        <p:spPr>
          <a:xfrm>
            <a:off x="4230000" y="6669360"/>
            <a:ext cx="684213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98901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/>
          </a:p>
        </p:txBody>
      </p:sp>
      <p:pic>
        <p:nvPicPr>
          <p:cNvPr id="5" name="Picture 5" descr="LOGO CE-EN-NEG-quadri.ai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0400" y="3600"/>
            <a:ext cx="151130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4262438" y="6669360"/>
            <a:ext cx="596900" cy="198438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556271"/>
            <a:ext cx="8229600" cy="9366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37288"/>
            <a:ext cx="2895600" cy="4841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633788"/>
          </a:xfrm>
        </p:spPr>
        <p:txBody>
          <a:bodyPr/>
          <a:lstStyle>
            <a:lvl1pPr marL="342900" indent="-342900">
              <a:buClr>
                <a:srgbClr val="0F5494"/>
              </a:buClr>
              <a:buFont typeface="Arial" pitchFamily="34" charset="0"/>
              <a:buChar char="•"/>
              <a:defRPr i="0"/>
            </a:lvl1pPr>
            <a:lvl2pPr>
              <a:buClr>
                <a:srgbClr val="0F5494"/>
              </a:buClr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1" name="Date Placeholder 4"/>
          <p:cNvSpPr txBox="1">
            <a:spLocks/>
          </p:cNvSpPr>
          <p:nvPr/>
        </p:nvSpPr>
        <p:spPr bwMode="auto">
          <a:xfrm>
            <a:off x="467543" y="6288633"/>
            <a:ext cx="1584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 anchorCtr="0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sz="1100" i="1" dirty="0" smtClean="0">
                <a:solidFill>
                  <a:srgbClr val="002060"/>
                </a:solidFill>
                <a:latin typeface="Arial Narrow" pitchFamily="34" charset="0"/>
              </a:rPr>
              <a:t>09</a:t>
            </a:r>
            <a:r>
              <a:rPr lang="en-US" sz="1100" i="1" baseline="0" dirty="0" smtClean="0">
                <a:solidFill>
                  <a:srgbClr val="002060"/>
                </a:solidFill>
                <a:latin typeface="Arial Narrow" pitchFamily="34" charset="0"/>
              </a:rPr>
              <a:t>-Nov-</a:t>
            </a:r>
            <a:r>
              <a:rPr lang="en-US" sz="1100" i="1" dirty="0" smtClean="0">
                <a:solidFill>
                  <a:srgbClr val="002060"/>
                </a:solidFill>
                <a:latin typeface="Arial Narrow" pitchFamily="34" charset="0"/>
              </a:rPr>
              <a:t>2012</a:t>
            </a:r>
            <a:endParaRPr lang="en-GB" sz="1100" i="1" dirty="0">
              <a:solidFill>
                <a:srgbClr val="002060"/>
              </a:solidFill>
            </a:endParaRPr>
          </a:p>
        </p:txBody>
      </p:sp>
      <p:sp>
        <p:nvSpPr>
          <p:cNvPr id="12" name="Date Placeholder 4"/>
          <p:cNvSpPr txBox="1">
            <a:spLocks/>
          </p:cNvSpPr>
          <p:nvPr/>
        </p:nvSpPr>
        <p:spPr bwMode="auto">
          <a:xfrm>
            <a:off x="7092280" y="6313512"/>
            <a:ext cx="1584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 anchorCtr="0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r>
              <a:rPr lang="en-US" sz="1100" i="1" dirty="0" smtClean="0">
                <a:solidFill>
                  <a:srgbClr val="002060"/>
                </a:solidFill>
                <a:latin typeface="Arial Narrow" pitchFamily="34" charset="0"/>
              </a:rPr>
              <a:t>#</a:t>
            </a:r>
            <a:fld id="{E62BCE0E-0C9C-4BBC-B007-B57FF5C1BA36}" type="slidenum">
              <a:rPr lang="en-US" sz="1100" i="1" smtClean="0">
                <a:solidFill>
                  <a:srgbClr val="002060"/>
                </a:solidFill>
                <a:latin typeface="Arial Narrow" pitchFamily="34" charset="0"/>
              </a:rPr>
              <a:pPr algn="r"/>
              <a:t>‹#›</a:t>
            </a:fld>
            <a:endParaRPr lang="en-GB" sz="1100" i="1" dirty="0">
              <a:solidFill>
                <a:srgbClr val="002060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0" y="0"/>
            <a:ext cx="9144000" cy="98901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/>
          </a:p>
        </p:txBody>
      </p:sp>
      <p:pic>
        <p:nvPicPr>
          <p:cNvPr id="14" name="Picture 5" descr="LOGO CE-EN-NEG-quadri.ai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0400" y="3600"/>
            <a:ext cx="151130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14"/>
          <p:cNvSpPr/>
          <p:nvPr userDrawn="1"/>
        </p:nvSpPr>
        <p:spPr>
          <a:xfrm>
            <a:off x="4262438" y="6669360"/>
            <a:ext cx="596900" cy="198438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E88F9B-71EE-4D5C-B44E-012EF44E925A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87600"/>
            <a:ext cx="4038600" cy="363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387600"/>
            <a:ext cx="4038600" cy="363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6CDD1B-50E0-44E8-82B7-F85F69F6D40C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E8177A-0CE3-43B6-B11B-ED2E8AEAD8D3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855DDF-6655-40F2-8D9E-CA15739A7ECF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EBFC62-E3CF-4012-8A8B-ABF1C18EA022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8800BF-55FD-4017-8F82-94A8DE4F5750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747253-C9BC-4251-8AE3-8910CE9253F2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E98375-5C84-4176-84A5-B6A3E0825F02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8925" y="1123950"/>
            <a:ext cx="2058988" cy="4897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23950"/>
            <a:ext cx="6029325" cy="4897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7C7773-6390-40B5-8F3A-46FD9E5B7090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98901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/>
          </a:p>
        </p:txBody>
      </p:sp>
      <p:pic>
        <p:nvPicPr>
          <p:cNvPr id="5" name="Picture 5" descr="LOGO CE-EN-NEG-quadri.ai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0400" y="3600"/>
            <a:ext cx="151130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 userDrawn="1"/>
        </p:nvSpPr>
        <p:spPr>
          <a:xfrm>
            <a:off x="4262438" y="6669360"/>
            <a:ext cx="596900" cy="198438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556271"/>
            <a:ext cx="8229600" cy="9366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37288"/>
            <a:ext cx="2895600" cy="4841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61DAA-5BBC-4812-876F-0D7C7B9EA75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633788"/>
          </a:xfrm>
        </p:spPr>
        <p:txBody>
          <a:bodyPr/>
          <a:lstStyle>
            <a:lvl1pPr marL="342900" indent="-342900">
              <a:buClr>
                <a:srgbClr val="0F5494"/>
              </a:buClr>
              <a:buFont typeface="Arial" pitchFamily="34" charset="0"/>
              <a:buChar char="•"/>
              <a:defRPr i="0"/>
            </a:lvl1pPr>
            <a:lvl2pPr>
              <a:buClr>
                <a:srgbClr val="0F5494"/>
              </a:buClr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1" name="Date Placeholder 4"/>
          <p:cNvSpPr txBox="1">
            <a:spLocks/>
          </p:cNvSpPr>
          <p:nvPr userDrawn="1"/>
        </p:nvSpPr>
        <p:spPr bwMode="auto">
          <a:xfrm>
            <a:off x="185738" y="6400800"/>
            <a:ext cx="1584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sz="1200" i="1" dirty="0">
                <a:latin typeface="Arial Narrow" pitchFamily="34" charset="0"/>
              </a:rPr>
              <a:t>09-Nov-2012</a:t>
            </a:r>
            <a:endParaRPr lang="en-GB" sz="12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1125538"/>
            <a:ext cx="9144000" cy="5732462"/>
          </a:xfrm>
          <a:prstGeom prst="rect">
            <a:avLst/>
          </a:prstGeom>
          <a:solidFill>
            <a:srgbClr val="0F5494"/>
          </a:solidFill>
          <a:ln w="73025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/>
            <a:endParaRPr lang="en-US" altLang="en-US" sz="1800" b="0">
              <a:solidFill>
                <a:srgbClr val="FFFFFF"/>
              </a:solidFill>
            </a:endParaRPr>
          </a:p>
        </p:txBody>
      </p:sp>
      <p:pic>
        <p:nvPicPr>
          <p:cNvPr id="5" name="Picture 6" descr="LOGO CE-EN-quadri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0" y="309563"/>
            <a:ext cx="1584325" cy="11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230688" y="6669088"/>
            <a:ext cx="684212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9952" y="1641600"/>
            <a:ext cx="4536504" cy="2088232"/>
          </a:xfrm>
        </p:spPr>
        <p:txBody>
          <a:bodyPr/>
          <a:lstStyle>
            <a:lvl1pPr indent="0">
              <a:defRPr sz="4800">
                <a:solidFill>
                  <a:srgbClr val="FFD62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933056"/>
            <a:ext cx="3744416" cy="1872208"/>
          </a:xfrm>
        </p:spPr>
        <p:txBody>
          <a:bodyPr/>
          <a:lstStyle>
            <a:lvl1pPr indent="0">
              <a:buNone/>
              <a:defRPr sz="3000" b="1" i="0">
                <a:solidFill>
                  <a:schemeClr val="bg1"/>
                </a:solidFill>
              </a:defRPr>
            </a:lvl1pPr>
            <a:lvl3pPr marL="228600" indent="-228600" algn="l">
              <a:defRPr sz="3000" b="1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DEDE041-1B1A-4498-A806-2F6924BE52BA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10" name="Picture 3" descr="N:\doc\logo\Eurostat\200 estat neg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343" y="6682195"/>
            <a:ext cx="409313" cy="185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23247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98901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srgbClr val="FFFFFF"/>
              </a:solidFill>
            </a:endParaRPr>
          </a:p>
        </p:txBody>
      </p:sp>
      <p:pic>
        <p:nvPicPr>
          <p:cNvPr id="5" name="Picture 5" descr="LOGO CE-EN-NEG-quadri.ai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25" y="3175"/>
            <a:ext cx="15113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4262438" y="6669088"/>
            <a:ext cx="596900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556271"/>
            <a:ext cx="8229600" cy="9366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633788"/>
          </a:xfrm>
        </p:spPr>
        <p:txBody>
          <a:bodyPr/>
          <a:lstStyle>
            <a:lvl1pPr marL="342900" indent="-342900">
              <a:buClr>
                <a:srgbClr val="0F5494"/>
              </a:buClr>
              <a:buFont typeface="Arial" pitchFamily="34" charset="0"/>
              <a:buChar char="•"/>
              <a:defRPr i="0"/>
            </a:lvl1pPr>
            <a:lvl2pPr>
              <a:buClr>
                <a:srgbClr val="0F5494"/>
              </a:buClr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37288"/>
            <a:ext cx="2895600" cy="4841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D9B96-077F-40DA-8CE8-78C3B992D60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1697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1191E8-607F-445C-8A40-B62BDFD2C5B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701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87600"/>
            <a:ext cx="4038600" cy="363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387600"/>
            <a:ext cx="4038600" cy="363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5310A2-9878-42DD-BAEA-5689A5C3094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308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12E53-69E9-41DC-B1B6-C2B9BE69F6F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9850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D06DC-C484-4FDB-A8CE-C4DCE12BDE1B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3299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94DC8-7CA5-4A82-8CCD-8C3ACBBFF47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6374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B0C49-6AFD-4135-AE8F-C96DE1F7FAFD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4648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27A6F-F899-4724-9C13-0FA5606B684B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0001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A7347-D17F-45C0-82B2-EBFF086B4E1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945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8925" y="1123950"/>
            <a:ext cx="2058988" cy="4897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23950"/>
            <a:ext cx="6029325" cy="4897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711DF4-D234-45BD-99B7-F318766015C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23950"/>
            <a:ext cx="82296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Lorem ipsum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387600"/>
            <a:ext cx="8229600" cy="363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dirty="0" smtClean="0"/>
              <a:t>Et </a:t>
            </a:r>
            <a:r>
              <a:rPr lang="fr-BE" dirty="0" err="1" smtClean="0"/>
              <a:t>dolor</a:t>
            </a:r>
            <a:r>
              <a:rPr lang="fr-BE" dirty="0" smtClean="0"/>
              <a:t> </a:t>
            </a:r>
            <a:r>
              <a:rPr lang="fr-BE" dirty="0" err="1" smtClean="0"/>
              <a:t>fragum</a:t>
            </a:r>
            <a:endParaRPr lang="en-GB" dirty="0" smtClean="0"/>
          </a:p>
          <a:p>
            <a:pPr lvl="1"/>
            <a:r>
              <a:rPr lang="en-GB" dirty="0" smtClean="0"/>
              <a:t>Et </a:t>
            </a:r>
            <a:r>
              <a:rPr lang="en-GB" dirty="0" err="1" smtClean="0"/>
              <a:t>dolor</a:t>
            </a:r>
            <a:r>
              <a:rPr lang="en-GB" dirty="0" smtClean="0"/>
              <a:t> </a:t>
            </a:r>
            <a:r>
              <a:rPr lang="en-GB" dirty="0" err="1" smtClean="0"/>
              <a:t>fragum</a:t>
            </a:r>
            <a:endParaRPr lang="en-GB" dirty="0" smtClean="0"/>
          </a:p>
          <a:p>
            <a:pPr lvl="2"/>
            <a:r>
              <a:rPr lang="en-GB" dirty="0" smtClean="0"/>
              <a:t>- Et </a:t>
            </a:r>
            <a:r>
              <a:rPr lang="en-GB" dirty="0" err="1" smtClean="0"/>
              <a:t>dolor</a:t>
            </a:r>
            <a:r>
              <a:rPr lang="en-GB" dirty="0" smtClean="0"/>
              <a:t> </a:t>
            </a:r>
            <a:r>
              <a:rPr lang="en-GB" dirty="0" err="1" smtClean="0"/>
              <a:t>fragum</a:t>
            </a:r>
            <a:endParaRPr lang="en-GB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lang="en-GB" sz="14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9C8D21B7-B314-438C-91E9-7FF9087DC078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51" r:id="rId12"/>
  </p:sldLayoutIdLst>
  <p:txStyles>
    <p:titleStyle>
      <a:lvl1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23950"/>
            <a:ext cx="82296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Lorem ipsum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387600"/>
            <a:ext cx="8229600" cy="363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Et dolor fragum</a:t>
            </a:r>
            <a:endParaRPr lang="en-GB" altLang="en-US" smtClean="0"/>
          </a:p>
          <a:p>
            <a:pPr lvl="1"/>
            <a:r>
              <a:rPr lang="en-GB" altLang="en-US" smtClean="0"/>
              <a:t>Et dolor fragum</a:t>
            </a:r>
          </a:p>
          <a:p>
            <a:pPr lvl="2"/>
            <a:r>
              <a:rPr lang="en-GB" altLang="en-US" smtClean="0"/>
              <a:t>- Et dolor fragum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lang="en-GB" sz="14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F4C07D8F-94F1-4636-B803-21212B89CA6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688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</p:sldLayoutIdLst>
  <p:hf hdr="0" ftr="0" dt="0"/>
  <p:txStyles>
    <p:titleStyle>
      <a:lvl1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mariana.popova@ec.europa.e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1720" y="1641600"/>
            <a:ext cx="6984776" cy="2088232"/>
          </a:xfrm>
        </p:spPr>
        <p:txBody>
          <a:bodyPr/>
          <a:lstStyle/>
          <a:p>
            <a:r>
              <a:rPr lang="en-US" altLang="en-US" sz="3200" dirty="0"/>
              <a:t>Conference of European Statistics Stakeholders</a:t>
            </a:r>
            <a:br>
              <a:rPr lang="en-US" altLang="en-US" sz="3200" dirty="0"/>
            </a:br>
            <a:r>
              <a:rPr lang="en-GB" altLang="en-US" sz="1200" dirty="0"/>
              <a:t/>
            </a:r>
            <a:br>
              <a:rPr lang="en-GB" altLang="en-US" sz="1200" dirty="0"/>
            </a:br>
            <a:r>
              <a:rPr lang="en-GB" altLang="en-US" sz="2400" dirty="0" smtClean="0"/>
              <a:t>20-21 </a:t>
            </a:r>
            <a:r>
              <a:rPr lang="en-US" altLang="en-US" sz="2400" dirty="0" smtClean="0"/>
              <a:t>October </a:t>
            </a:r>
            <a:r>
              <a:rPr lang="en-GB" altLang="en-US" sz="2400" dirty="0" smtClean="0"/>
              <a:t>2016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933056"/>
            <a:ext cx="7992888" cy="2160240"/>
          </a:xfrm>
        </p:spPr>
        <p:txBody>
          <a:bodyPr/>
          <a:lstStyle/>
          <a:p>
            <a:r>
              <a:rPr lang="en-GB" dirty="0" smtClean="0"/>
              <a:t>Communicating </a:t>
            </a:r>
            <a:r>
              <a:rPr lang="en-GB" dirty="0"/>
              <a:t>through indicators</a:t>
            </a:r>
          </a:p>
          <a:p>
            <a:endParaRPr lang="it-IT" sz="2000" dirty="0" smtClean="0">
              <a:hlinkClick r:id="rId2"/>
            </a:endParaRPr>
          </a:p>
          <a:p>
            <a:r>
              <a:rPr lang="it-IT" sz="2000" dirty="0" smtClean="0">
                <a:hlinkClick r:id="rId2"/>
              </a:rPr>
              <a:t>mariana.popova@ec.europa.eu</a:t>
            </a:r>
            <a:endParaRPr lang="it-IT" sz="20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283968" y="6674940"/>
            <a:ext cx="7200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0" dirty="0" smtClean="0">
                <a:solidFill>
                  <a:schemeClr val="bg1"/>
                </a:solidFill>
              </a:rPr>
              <a:t>Eurostat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0" y="1556792"/>
            <a:ext cx="9612560" cy="936625"/>
          </a:xfrm>
        </p:spPr>
        <p:txBody>
          <a:bodyPr/>
          <a:lstStyle/>
          <a:p>
            <a:r>
              <a:rPr lang="en-GB" dirty="0"/>
              <a:t>Eurostat methodological series on </a:t>
            </a:r>
            <a:r>
              <a:rPr lang="en-GB" dirty="0" smtClean="0"/>
              <a:t>indicators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0D9B96-077F-40DA-8CE8-78C3B992D60F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en-GB">
              <a:solidFill>
                <a:srgbClr val="000000"/>
              </a:solidFill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525287840"/>
              </p:ext>
            </p:extLst>
          </p:nvPr>
        </p:nvGraphicFramePr>
        <p:xfrm>
          <a:off x="2915816" y="2123364"/>
          <a:ext cx="6552728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ounded Rectangular Callout 6"/>
          <p:cNvSpPr/>
          <p:nvPr/>
        </p:nvSpPr>
        <p:spPr>
          <a:xfrm>
            <a:off x="539552" y="2658162"/>
            <a:ext cx="2880320" cy="3610924"/>
          </a:xfrm>
          <a:prstGeom prst="wedgeRoundRectCallout">
            <a:avLst>
              <a:gd name="adj1" fmla="val 109990"/>
              <a:gd name="adj2" fmla="val -37131"/>
              <a:gd name="adj3" fmla="val 166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0F5494"/>
                </a:solidFill>
              </a:rPr>
              <a:t>To be released </a:t>
            </a:r>
            <a:r>
              <a:rPr lang="en-GB" sz="2000" dirty="0">
                <a:solidFill>
                  <a:srgbClr val="0F5494"/>
                </a:solidFill>
              </a:rPr>
              <a:t>in the Eurostat collection 'Manuals and guidelines' in November 2016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rgbClr val="0F5494"/>
              </a:solidFill>
            </a:endParaRPr>
          </a:p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srgbClr val="0F5494"/>
                </a:solidFill>
              </a:rPr>
              <a:t>Aimed both at </a:t>
            </a:r>
            <a:r>
              <a:rPr lang="en-US" sz="2000" dirty="0">
                <a:solidFill>
                  <a:srgbClr val="0F5494"/>
                </a:solidFill>
              </a:rPr>
              <a:t>practitioners and ordinary citizens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83968" y="6674940"/>
            <a:ext cx="7200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0" dirty="0" smtClean="0">
                <a:solidFill>
                  <a:schemeClr val="bg1"/>
                </a:solidFill>
              </a:rPr>
              <a:t>Eurostat</a:t>
            </a:r>
          </a:p>
        </p:txBody>
      </p:sp>
    </p:spTree>
    <p:extLst>
      <p:ext uri="{BB962C8B-B14F-4D97-AF65-F5344CB8AC3E}">
        <p14:creationId xmlns:p14="http://schemas.microsoft.com/office/powerpoint/2010/main" val="275098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 and target audience of the paper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08920"/>
            <a:ext cx="4042792" cy="3633788"/>
          </a:xfrm>
        </p:spPr>
        <p:txBody>
          <a:bodyPr/>
          <a:lstStyle/>
          <a:p>
            <a:r>
              <a:rPr lang="en-US" dirty="0" smtClean="0"/>
              <a:t>It</a:t>
            </a:r>
            <a:r>
              <a:rPr lang="en-US" b="1" dirty="0" smtClean="0"/>
              <a:t> is </a:t>
            </a:r>
            <a:r>
              <a:rPr lang="en-US" dirty="0" smtClean="0"/>
              <a:t>a discussion paper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0D9B96-077F-40DA-8CE8-78C3B992D60F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en-GB">
              <a:solidFill>
                <a:srgbClr val="000000"/>
              </a:solidFill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299" y="3604236"/>
            <a:ext cx="2808312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4427984" y="2708920"/>
            <a:ext cx="4680520" cy="363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Font typeface="Arial" pitchFamily="34" charset="0"/>
              <a:buChar char="•"/>
              <a:defRPr sz="2400" i="0">
                <a:solidFill>
                  <a:srgbClr val="0F5494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Char char="•"/>
              <a:defRPr sz="2000" b="1">
                <a:solidFill>
                  <a:srgbClr val="0F5494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F5494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b="0" kern="0" dirty="0" smtClean="0"/>
              <a:t>It</a:t>
            </a:r>
            <a:r>
              <a:rPr lang="en-US" b="1" kern="0" dirty="0" smtClean="0"/>
              <a:t> is not </a:t>
            </a:r>
            <a:r>
              <a:rPr lang="en-US" b="0" kern="0" dirty="0" smtClean="0"/>
              <a:t>a manual with step-by-step instructions</a:t>
            </a:r>
          </a:p>
          <a:p>
            <a:pPr marL="0" indent="0">
              <a:buFont typeface="Arial" pitchFamily="34" charset="0"/>
              <a:buNone/>
            </a:pPr>
            <a:endParaRPr lang="en-GB" b="0" kern="0" dirty="0"/>
          </a:p>
        </p:txBody>
      </p:sp>
      <p:grpSp>
        <p:nvGrpSpPr>
          <p:cNvPr id="12" name="Group 11"/>
          <p:cNvGrpSpPr/>
          <p:nvPr/>
        </p:nvGrpSpPr>
        <p:grpSpPr>
          <a:xfrm>
            <a:off x="5134941" y="3429000"/>
            <a:ext cx="2789610" cy="3268216"/>
            <a:chOff x="5468081" y="3356992"/>
            <a:chExt cx="2789610" cy="3268216"/>
          </a:xfrm>
        </p:grpSpPr>
        <p:pic>
          <p:nvPicPr>
            <p:cNvPr id="1037" name="Picture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8081" y="3501008"/>
              <a:ext cx="2600325" cy="312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Multiply 10"/>
            <p:cNvSpPr/>
            <p:nvPr/>
          </p:nvSpPr>
          <p:spPr>
            <a:xfrm>
              <a:off x="5776292" y="3356992"/>
              <a:ext cx="2481399" cy="2553668"/>
            </a:xfrm>
            <a:prstGeom prst="mathMultiply">
              <a:avLst/>
            </a:prstGeom>
            <a:solidFill>
              <a:srgbClr val="D00500"/>
            </a:solidFill>
            <a:ln>
              <a:solidFill>
                <a:srgbClr val="13317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GB" sz="1800" b="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283968" y="6674940"/>
            <a:ext cx="7200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0" dirty="0" smtClean="0">
                <a:solidFill>
                  <a:schemeClr val="bg1"/>
                </a:solidFill>
              </a:rPr>
              <a:t>Eurostat</a:t>
            </a:r>
          </a:p>
        </p:txBody>
      </p:sp>
    </p:spTree>
    <p:extLst>
      <p:ext uri="{BB962C8B-B14F-4D97-AF65-F5344CB8AC3E}">
        <p14:creationId xmlns:p14="http://schemas.microsoft.com/office/powerpoint/2010/main" val="356342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390205"/>
            <a:ext cx="8229600" cy="936625"/>
          </a:xfrm>
        </p:spPr>
        <p:txBody>
          <a:bodyPr/>
          <a:lstStyle/>
          <a:p>
            <a:r>
              <a:rPr lang="en-US" dirty="0" smtClean="0"/>
              <a:t>Approach followed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420888"/>
            <a:ext cx="4104456" cy="4176464"/>
          </a:xfrm>
        </p:spPr>
        <p:txBody>
          <a:bodyPr/>
          <a:lstStyle/>
          <a:p>
            <a:pPr marL="0" indent="0">
              <a:buNone/>
            </a:pPr>
            <a:r>
              <a:rPr lang="en-GB" sz="2200" dirty="0" smtClean="0"/>
              <a:t>Inductive </a:t>
            </a:r>
            <a:r>
              <a:rPr lang="en-GB" sz="2200" dirty="0"/>
              <a:t>approach: </a:t>
            </a:r>
            <a:endParaRPr lang="en-GB" sz="2200" dirty="0" smtClean="0"/>
          </a:p>
          <a:p>
            <a:r>
              <a:rPr lang="en-GB" sz="2200" b="1" dirty="0" smtClean="0"/>
              <a:t>Concrete experiences </a:t>
            </a:r>
            <a:r>
              <a:rPr lang="en-GB" sz="2200" dirty="0"/>
              <a:t>of communicating through </a:t>
            </a:r>
            <a:r>
              <a:rPr lang="en-GB" sz="2200" dirty="0" smtClean="0"/>
              <a:t>indicators…</a:t>
            </a:r>
          </a:p>
          <a:p>
            <a:r>
              <a:rPr lang="en-GB" sz="2200" dirty="0" smtClean="0"/>
              <a:t>…of </a:t>
            </a:r>
            <a:r>
              <a:rPr lang="en-GB" sz="2200" dirty="0"/>
              <a:t>Eurostat and other relevant national and international statistical </a:t>
            </a:r>
            <a:r>
              <a:rPr lang="en-GB" sz="2200" dirty="0" smtClean="0"/>
              <a:t>institutions… </a:t>
            </a:r>
          </a:p>
          <a:p>
            <a:r>
              <a:rPr lang="en-GB" sz="2200" dirty="0" smtClean="0"/>
              <a:t>…analysed </a:t>
            </a:r>
            <a:r>
              <a:rPr lang="en-GB" sz="2200" dirty="0"/>
              <a:t>and summarised as </a:t>
            </a:r>
            <a:r>
              <a:rPr lang="en-GB" sz="2200" b="1" dirty="0" smtClean="0"/>
              <a:t>case-studies</a:t>
            </a:r>
          </a:p>
          <a:p>
            <a:pPr marL="0" indent="0">
              <a:buNone/>
            </a:pPr>
            <a:endParaRPr lang="en-GB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0D9B96-077F-40DA-8CE8-78C3B992D60F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en-GB">
              <a:solidFill>
                <a:srgbClr val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472283"/>
            <a:ext cx="3882009" cy="41250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283968" y="6674940"/>
            <a:ext cx="7200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0" dirty="0" smtClean="0">
                <a:solidFill>
                  <a:schemeClr val="bg1"/>
                </a:solidFill>
              </a:rPr>
              <a:t>Eurostat</a:t>
            </a:r>
          </a:p>
        </p:txBody>
      </p:sp>
    </p:spTree>
    <p:extLst>
      <p:ext uri="{BB962C8B-B14F-4D97-AF65-F5344CB8AC3E}">
        <p14:creationId xmlns:p14="http://schemas.microsoft.com/office/powerpoint/2010/main" val="243874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208" y="1304503"/>
            <a:ext cx="8229600" cy="936625"/>
          </a:xfrm>
        </p:spPr>
        <p:txBody>
          <a:bodyPr/>
          <a:lstStyle/>
          <a:p>
            <a:r>
              <a:rPr lang="en-US" dirty="0" smtClean="0"/>
              <a:t>Structure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2736304"/>
          </a:xfrm>
        </p:spPr>
        <p:txBody>
          <a:bodyPr/>
          <a:lstStyle/>
          <a:p>
            <a:endParaRPr lang="en-GB" dirty="0" smtClean="0"/>
          </a:p>
          <a:p>
            <a:r>
              <a:rPr lang="en-GB" dirty="0"/>
              <a:t>Categorisation through the two basic concepts of communication – </a:t>
            </a:r>
            <a:r>
              <a:rPr lang="en-GB" b="1" dirty="0"/>
              <a:t>linear information transmission </a:t>
            </a:r>
            <a:r>
              <a:rPr lang="en-GB" dirty="0"/>
              <a:t>and</a:t>
            </a:r>
            <a:r>
              <a:rPr lang="en-GB" b="1" dirty="0"/>
              <a:t> communication as an interactive </a:t>
            </a:r>
            <a:r>
              <a:rPr lang="en-GB" b="1" dirty="0" smtClean="0"/>
              <a:t>exercise</a:t>
            </a:r>
            <a:endParaRPr lang="en-GB" dirty="0"/>
          </a:p>
          <a:p>
            <a:r>
              <a:rPr lang="en-GB" dirty="0"/>
              <a:t>How </a:t>
            </a:r>
            <a:r>
              <a:rPr lang="en-GB" dirty="0" smtClean="0"/>
              <a:t>indicators </a:t>
            </a:r>
            <a:r>
              <a:rPr lang="en-GB" dirty="0"/>
              <a:t>'use' the key elements  of the two concepts of communication: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0D9B96-077F-40DA-8CE8-78C3B992D60F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en-GB">
              <a:solidFill>
                <a:srgbClr val="000000"/>
              </a:solidFill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027315250"/>
              </p:ext>
            </p:extLst>
          </p:nvPr>
        </p:nvGraphicFramePr>
        <p:xfrm>
          <a:off x="1619672" y="4005064"/>
          <a:ext cx="7224464" cy="3256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283968" y="6674940"/>
            <a:ext cx="7200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0" dirty="0" smtClean="0">
                <a:solidFill>
                  <a:schemeClr val="bg1"/>
                </a:solidFill>
              </a:rPr>
              <a:t>Eurostat</a:t>
            </a:r>
          </a:p>
        </p:txBody>
      </p:sp>
    </p:spTree>
    <p:extLst>
      <p:ext uri="{BB962C8B-B14F-4D97-AF65-F5344CB8AC3E}">
        <p14:creationId xmlns:p14="http://schemas.microsoft.com/office/powerpoint/2010/main" val="322000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864" y="1517477"/>
            <a:ext cx="8229600" cy="936625"/>
          </a:xfrm>
        </p:spPr>
        <p:txBody>
          <a:bodyPr/>
          <a:lstStyle/>
          <a:p>
            <a:r>
              <a:rPr lang="en-US" dirty="0" smtClean="0"/>
              <a:t>Main </a:t>
            </a:r>
            <a:r>
              <a:rPr lang="en-US" dirty="0" smtClean="0"/>
              <a:t>content points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64904"/>
            <a:ext cx="8291264" cy="3888432"/>
          </a:xfrm>
        </p:spPr>
        <p:txBody>
          <a:bodyPr/>
          <a:lstStyle/>
          <a:p>
            <a:pPr>
              <a:lnSpc>
                <a:spcPct val="114000"/>
              </a:lnSpc>
              <a:buFont typeface="Wingdings" panose="05000000000000000000" pitchFamily="2" charset="2"/>
              <a:buChar char="ü"/>
            </a:pPr>
            <a:r>
              <a:rPr lang="en-US" sz="2000" dirty="0" smtClean="0"/>
              <a:t>What is the role of the context? </a:t>
            </a:r>
          </a:p>
          <a:p>
            <a:pPr>
              <a:lnSpc>
                <a:spcPct val="114000"/>
              </a:lnSpc>
              <a:buFont typeface="Wingdings" panose="05000000000000000000" pitchFamily="2" charset="2"/>
              <a:buChar char="ü"/>
            </a:pPr>
            <a:r>
              <a:rPr lang="en-US" sz="2000" dirty="0" smtClean="0"/>
              <a:t>When </a:t>
            </a:r>
            <a:r>
              <a:rPr lang="en-US" sz="2000" dirty="0"/>
              <a:t>is communication </a:t>
            </a:r>
            <a:r>
              <a:rPr lang="en-US" sz="2000" dirty="0" smtClean="0"/>
              <a:t>through indicators more than just dissemination and why interactivity matters? </a:t>
            </a:r>
          </a:p>
          <a:p>
            <a:pPr>
              <a:lnSpc>
                <a:spcPct val="114000"/>
              </a:lnSpc>
              <a:buFont typeface="Wingdings" panose="05000000000000000000" pitchFamily="2" charset="2"/>
              <a:buChar char="ü"/>
            </a:pPr>
            <a:r>
              <a:rPr lang="en-US" sz="2000" dirty="0" smtClean="0"/>
              <a:t>When to opt for interactive communication and when for linear information approach? </a:t>
            </a:r>
            <a:endParaRPr lang="en-US" sz="2000" dirty="0"/>
          </a:p>
          <a:p>
            <a:pPr>
              <a:lnSpc>
                <a:spcPct val="114000"/>
              </a:lnSpc>
              <a:buFont typeface="Wingdings" panose="05000000000000000000" pitchFamily="2" charset="2"/>
              <a:buChar char="ü"/>
            </a:pPr>
            <a:r>
              <a:rPr lang="en-US" sz="2000" dirty="0" smtClean="0"/>
              <a:t>When do we need a public consultation </a:t>
            </a:r>
            <a:r>
              <a:rPr lang="en-US" sz="2000" smtClean="0"/>
              <a:t>on indicator </a:t>
            </a:r>
            <a:r>
              <a:rPr lang="en-US" sz="2000" dirty="0" smtClean="0"/>
              <a:t>sets? </a:t>
            </a:r>
          </a:p>
          <a:p>
            <a:pPr>
              <a:lnSpc>
                <a:spcPct val="114000"/>
              </a:lnSpc>
              <a:buFont typeface="Wingdings" panose="05000000000000000000" pitchFamily="2" charset="2"/>
              <a:buChar char="ü"/>
            </a:pPr>
            <a:r>
              <a:rPr lang="en-US" sz="2000" dirty="0" smtClean="0"/>
              <a:t>Who are the users? </a:t>
            </a:r>
          </a:p>
          <a:p>
            <a:pPr>
              <a:lnSpc>
                <a:spcPct val="114000"/>
              </a:lnSpc>
              <a:buFont typeface="Wingdings" panose="05000000000000000000" pitchFamily="2" charset="2"/>
              <a:buChar char="ü"/>
            </a:pPr>
            <a:r>
              <a:rPr lang="en-US" sz="2000" dirty="0" smtClean="0"/>
              <a:t>Which techniques to apply to be clear? </a:t>
            </a:r>
          </a:p>
          <a:p>
            <a:pPr>
              <a:lnSpc>
                <a:spcPct val="114000"/>
              </a:lnSpc>
              <a:buFont typeface="Wingdings" panose="05000000000000000000" pitchFamily="2" charset="2"/>
              <a:buChar char="ü"/>
            </a:pPr>
            <a:r>
              <a:rPr lang="en-US" sz="2000" dirty="0" smtClean="0"/>
              <a:t>Indicators sets or composites? Are there ways between?</a:t>
            </a:r>
            <a:endParaRPr lang="en-GB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0D9B96-077F-40DA-8CE8-78C3B992D60F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3968" y="6674940"/>
            <a:ext cx="7200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0" dirty="0" smtClean="0">
                <a:solidFill>
                  <a:schemeClr val="bg1"/>
                </a:solidFill>
              </a:rPr>
              <a:t>Eurostat</a:t>
            </a:r>
          </a:p>
        </p:txBody>
      </p:sp>
    </p:spTree>
    <p:extLst>
      <p:ext uri="{BB962C8B-B14F-4D97-AF65-F5344CB8AC3E}">
        <p14:creationId xmlns:p14="http://schemas.microsoft.com/office/powerpoint/2010/main" val="182590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2"/>
          <p:cNvSpPr>
            <a:spLocks noGrp="1"/>
          </p:cNvSpPr>
          <p:nvPr>
            <p:ph idx="1"/>
          </p:nvPr>
        </p:nvSpPr>
        <p:spPr>
          <a:xfrm>
            <a:off x="107504" y="2132856"/>
            <a:ext cx="5184576" cy="417646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en-GB" b="1" dirty="0" smtClean="0">
                <a:solidFill>
                  <a:srgbClr val="0F5494"/>
                </a:solidFill>
              </a:rPr>
              <a:t>Publication</a:t>
            </a:r>
            <a:r>
              <a:rPr lang="en-GB" dirty="0" smtClean="0">
                <a:solidFill>
                  <a:srgbClr val="0F5494"/>
                </a:solidFill>
              </a:rPr>
              <a:t> </a:t>
            </a:r>
          </a:p>
          <a:p>
            <a:pPr marL="0" indent="0">
              <a:buNone/>
            </a:pPr>
            <a:endParaRPr lang="en-GB" sz="2000" dirty="0" smtClean="0">
              <a:solidFill>
                <a:srgbClr val="0F5494"/>
              </a:solidFill>
            </a:endParaRPr>
          </a:p>
          <a:p>
            <a:pPr marL="0" indent="0">
              <a:buNone/>
            </a:pPr>
            <a:endParaRPr lang="en-GB" sz="2000" dirty="0" smtClean="0">
              <a:solidFill>
                <a:srgbClr val="0F5494"/>
              </a:solidFill>
            </a:endParaRPr>
          </a:p>
          <a:p>
            <a:pPr marL="0" indent="0">
              <a:buNone/>
            </a:pPr>
            <a:r>
              <a:rPr lang="en-GB" sz="2000" dirty="0" smtClean="0">
                <a:solidFill>
                  <a:srgbClr val="0F5494"/>
                </a:solidFill>
              </a:rPr>
              <a:t>‘Figures </a:t>
            </a:r>
            <a:r>
              <a:rPr lang="en-GB" sz="2000" dirty="0">
                <a:solidFill>
                  <a:srgbClr val="0F5494"/>
                </a:solidFill>
              </a:rPr>
              <a:t>for the </a:t>
            </a:r>
            <a:r>
              <a:rPr lang="en-GB" sz="2000" dirty="0" smtClean="0">
                <a:solidFill>
                  <a:srgbClr val="0F5494"/>
                </a:solidFill>
              </a:rPr>
              <a:t>future: </a:t>
            </a:r>
          </a:p>
          <a:p>
            <a:pPr marL="0" indent="0">
              <a:buNone/>
            </a:pPr>
            <a:r>
              <a:rPr lang="en-GB" sz="2000" dirty="0" smtClean="0">
                <a:solidFill>
                  <a:srgbClr val="0F5494"/>
                </a:solidFill>
              </a:rPr>
              <a:t>Sustainable </a:t>
            </a:r>
          </a:p>
          <a:p>
            <a:pPr marL="0" indent="0">
              <a:buNone/>
            </a:pPr>
            <a:r>
              <a:rPr lang="en-GB" sz="2000" dirty="0" smtClean="0">
                <a:solidFill>
                  <a:srgbClr val="0F5494"/>
                </a:solidFill>
              </a:rPr>
              <a:t>development </a:t>
            </a:r>
          </a:p>
          <a:p>
            <a:pPr marL="0" indent="0">
              <a:buNone/>
            </a:pPr>
            <a:r>
              <a:rPr lang="en-GB" sz="2000" dirty="0" smtClean="0">
                <a:solidFill>
                  <a:srgbClr val="0F5494"/>
                </a:solidFill>
              </a:rPr>
              <a:t>in </a:t>
            </a:r>
            <a:r>
              <a:rPr lang="en-GB" sz="2000" dirty="0">
                <a:solidFill>
                  <a:srgbClr val="0F5494"/>
                </a:solidFill>
              </a:rPr>
              <a:t>our everyday </a:t>
            </a:r>
            <a:r>
              <a:rPr lang="en-GB" sz="2000" dirty="0" smtClean="0">
                <a:solidFill>
                  <a:srgbClr val="0F5494"/>
                </a:solidFill>
              </a:rPr>
              <a:t>lives</a:t>
            </a:r>
            <a:r>
              <a:rPr lang="en-GB" sz="2000" dirty="0">
                <a:solidFill>
                  <a:srgbClr val="0F5494"/>
                </a:solidFill>
              </a:rPr>
              <a:t>. </a:t>
            </a:r>
            <a:endParaRPr lang="en-GB" sz="2000" dirty="0" smtClean="0">
              <a:solidFill>
                <a:srgbClr val="0F5494"/>
              </a:solidFill>
            </a:endParaRPr>
          </a:p>
          <a:p>
            <a:pPr marL="0" indent="0">
              <a:buNone/>
            </a:pPr>
            <a:r>
              <a:rPr lang="en-GB" sz="2000" dirty="0" smtClean="0">
                <a:solidFill>
                  <a:srgbClr val="0F5494"/>
                </a:solidFill>
              </a:rPr>
              <a:t>A </a:t>
            </a:r>
            <a:r>
              <a:rPr lang="en-GB" sz="2000" dirty="0">
                <a:solidFill>
                  <a:srgbClr val="0F5494"/>
                </a:solidFill>
              </a:rPr>
              <a:t>guide for </a:t>
            </a:r>
            <a:r>
              <a:rPr lang="en-GB" sz="2000" dirty="0" smtClean="0">
                <a:solidFill>
                  <a:srgbClr val="0F5494"/>
                </a:solidFill>
              </a:rPr>
              <a:t>citizens’</a:t>
            </a:r>
            <a:endParaRPr lang="en-GB" sz="2000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</p:txBody>
      </p:sp>
      <p:sp>
        <p:nvSpPr>
          <p:cNvPr id="15363" name="Title 4"/>
          <p:cNvSpPr>
            <a:spLocks noGrp="1"/>
          </p:cNvSpPr>
          <p:nvPr>
            <p:ph type="title"/>
          </p:nvPr>
        </p:nvSpPr>
        <p:spPr>
          <a:xfrm>
            <a:off x="251520" y="1556792"/>
            <a:ext cx="9361040" cy="504056"/>
          </a:xfrm>
        </p:spPr>
        <p:txBody>
          <a:bodyPr/>
          <a:lstStyle/>
          <a:p>
            <a:pPr marL="0" indent="0"/>
            <a:r>
              <a:rPr lang="en-GB" sz="2800" dirty="0" smtClean="0"/>
              <a:t>Example of Eurostat 2016 </a:t>
            </a:r>
            <a:r>
              <a:rPr lang="en-GB" sz="2800" dirty="0"/>
              <a:t>‘Citizen package</a:t>
            </a:r>
            <a:r>
              <a:rPr lang="en-GB" sz="2800" dirty="0" smtClean="0"/>
              <a:t>’</a:t>
            </a:r>
            <a:br>
              <a:rPr lang="en-GB" sz="2800" dirty="0" smtClean="0"/>
            </a:br>
            <a:endParaRPr lang="en-GB" altLang="en-US" sz="2800" dirty="0" smtClean="0"/>
          </a:p>
        </p:txBody>
      </p:sp>
      <p:sp>
        <p:nvSpPr>
          <p:cNvPr id="1536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1pPr>
            <a:lvl2pPr marL="742950" indent="-28575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2pPr>
            <a:lvl3pPr marL="1143000" indent="-2286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3pPr>
            <a:lvl4pPr marL="1600200" indent="-2286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4pPr>
            <a:lvl5pPr marL="2057400" indent="-2286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9pPr>
          </a:lstStyle>
          <a:p>
            <a:pPr eaLnBrk="1" hangingPunct="1"/>
            <a:fld id="{B7053A31-B3A7-49C6-A676-6D433319497E}" type="slidenum">
              <a:rPr lang="en-GB" altLang="en-US" sz="1400" b="0" smtClean="0">
                <a:solidFill>
                  <a:srgbClr val="000000"/>
                </a:solidFill>
                <a:latin typeface="Arial" charset="0"/>
              </a:rPr>
              <a:pPr eaLnBrk="1" hangingPunct="1"/>
              <a:t>7</a:t>
            </a:fld>
            <a:endParaRPr lang="en-GB" altLang="en-US" sz="1400" b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5364088" y="2132856"/>
            <a:ext cx="3528392" cy="4176464"/>
          </a:xfrm>
          <a:prstGeom prst="rect">
            <a:avLst/>
          </a:prstGeom>
          <a:ln/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Font typeface="Arial" pitchFamily="34" charset="0"/>
              <a:buChar char="•"/>
              <a:defRPr sz="2400" i="0">
                <a:solidFill>
                  <a:srgbClr val="0F5494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Char char="•"/>
              <a:defRPr sz="2000" b="1">
                <a:solidFill>
                  <a:srgbClr val="0F5494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F5494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ctr">
              <a:buNone/>
            </a:pPr>
            <a:r>
              <a:rPr lang="en-GB" kern="0" dirty="0" smtClean="0"/>
              <a:t>Videos</a:t>
            </a:r>
            <a:r>
              <a:rPr lang="en-GB" b="0" kern="0" dirty="0" smtClean="0"/>
              <a:t> </a:t>
            </a:r>
          </a:p>
          <a:p>
            <a:endParaRPr lang="en-GB" b="0" kern="0" dirty="0" smtClean="0"/>
          </a:p>
          <a:p>
            <a:endParaRPr lang="en-GB" b="0" kern="0" dirty="0" smtClean="0"/>
          </a:p>
          <a:p>
            <a:endParaRPr lang="en-GB" b="0" kern="0" dirty="0" smtClean="0"/>
          </a:p>
          <a:p>
            <a:endParaRPr lang="en-GB" b="0" kern="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868" y="3068960"/>
            <a:ext cx="1800200" cy="2588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509120"/>
            <a:ext cx="2924494" cy="16531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6473" y="2708920"/>
            <a:ext cx="2944157" cy="1652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283968" y="6674940"/>
            <a:ext cx="7200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0" dirty="0" smtClean="0">
                <a:solidFill>
                  <a:schemeClr val="bg1"/>
                </a:solidFill>
              </a:rPr>
              <a:t>Eurostat</a:t>
            </a:r>
          </a:p>
        </p:txBody>
      </p:sp>
    </p:spTree>
    <p:extLst>
      <p:ext uri="{BB962C8B-B14F-4D97-AF65-F5344CB8AC3E}">
        <p14:creationId xmlns:p14="http://schemas.microsoft.com/office/powerpoint/2010/main" val="46295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2" y="1268760"/>
            <a:ext cx="8856216" cy="936625"/>
          </a:xfrm>
        </p:spPr>
        <p:txBody>
          <a:bodyPr/>
          <a:lstStyle/>
          <a:p>
            <a:r>
              <a:rPr lang="en-GB" dirty="0" smtClean="0"/>
              <a:t>What is the approach?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1" y="2258120"/>
            <a:ext cx="6702024" cy="1622727"/>
          </a:xfr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GB" b="1" dirty="0" smtClean="0">
                <a:solidFill>
                  <a:srgbClr val="0F5494"/>
                </a:solidFill>
              </a:rPr>
              <a:t>Fictional character </a:t>
            </a:r>
            <a:r>
              <a:rPr lang="en-GB" dirty="0" smtClean="0">
                <a:solidFill>
                  <a:srgbClr val="0F5494"/>
                </a:solidFill>
              </a:rPr>
              <a:t>– young Anne </a:t>
            </a:r>
            <a:r>
              <a:rPr lang="en-GB" dirty="0">
                <a:solidFill>
                  <a:srgbClr val="0F5494"/>
                </a:solidFill>
              </a:rPr>
              <a:t>and her closest environment of relatives and friends – centre of the </a:t>
            </a:r>
            <a:r>
              <a:rPr lang="en-GB" dirty="0" smtClean="0">
                <a:solidFill>
                  <a:srgbClr val="0F5494"/>
                </a:solidFill>
              </a:rPr>
              <a:t>story – relevance of indicators to everyday citizens lives</a:t>
            </a:r>
            <a:endParaRPr lang="en-GB" dirty="0">
              <a:solidFill>
                <a:srgbClr val="0F549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0D9B96-077F-40DA-8CE8-78C3B992D60F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en-GB">
              <a:solidFill>
                <a:srgbClr val="0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6006" y="2204863"/>
            <a:ext cx="1470438" cy="16759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41" y="4036301"/>
            <a:ext cx="4140565" cy="24352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Isosceles Triangle 7"/>
          <p:cNvSpPr/>
          <p:nvPr/>
        </p:nvSpPr>
        <p:spPr>
          <a:xfrm rot="5400000">
            <a:off x="6358203" y="2853461"/>
            <a:ext cx="1622730" cy="432048"/>
          </a:xfrm>
          <a:prstGeom prst="triangle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 sz="1800" b="0"/>
          </a:p>
        </p:txBody>
      </p:sp>
      <p:sp>
        <p:nvSpPr>
          <p:cNvPr id="14" name="Isosceles Triangle 13"/>
          <p:cNvSpPr/>
          <p:nvPr/>
        </p:nvSpPr>
        <p:spPr>
          <a:xfrm rot="16200000">
            <a:off x="3894382" y="5123800"/>
            <a:ext cx="1938992" cy="432048"/>
          </a:xfrm>
          <a:prstGeom prst="triangle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 sz="1800" b="0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5079902" y="4377758"/>
            <a:ext cx="3491880" cy="1931562"/>
          </a:xfrm>
          <a:prstGeom prst="rect">
            <a:avLst/>
          </a:prstGeom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Font typeface="Arial" pitchFamily="34" charset="0"/>
              <a:buChar char="•"/>
              <a:defRPr sz="2400" i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Char char="•"/>
              <a:defRPr sz="20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0"/>
              </a:spcBef>
              <a:buNone/>
            </a:pPr>
            <a:r>
              <a:rPr lang="en-US" b="0" dirty="0" smtClean="0">
                <a:solidFill>
                  <a:srgbClr val="0F5494"/>
                </a:solidFill>
              </a:rPr>
              <a:t>	Cluster </a:t>
            </a:r>
            <a:r>
              <a:rPr lang="en-US" b="0" dirty="0">
                <a:solidFill>
                  <a:srgbClr val="0F5494"/>
                </a:solidFill>
              </a:rPr>
              <a:t>approach – the importance of </a:t>
            </a:r>
            <a:r>
              <a:rPr lang="en-US" b="0" dirty="0" smtClean="0">
                <a:solidFill>
                  <a:srgbClr val="0F5494"/>
                </a:solidFill>
              </a:rPr>
              <a:t>the </a:t>
            </a:r>
            <a:r>
              <a:rPr lang="en-US" dirty="0" smtClean="0">
                <a:solidFill>
                  <a:srgbClr val="0F5494"/>
                </a:solidFill>
              </a:rPr>
              <a:t>context</a:t>
            </a:r>
            <a:r>
              <a:rPr lang="en-US" b="0" dirty="0" smtClean="0">
                <a:solidFill>
                  <a:srgbClr val="0F5494"/>
                </a:solidFill>
              </a:rPr>
              <a:t> </a:t>
            </a:r>
            <a:r>
              <a:rPr lang="en-US" b="0" dirty="0">
                <a:solidFill>
                  <a:srgbClr val="0F5494"/>
                </a:solidFill>
              </a:rPr>
              <a:t>for getting the message through</a:t>
            </a:r>
            <a:r>
              <a:rPr lang="en-GB" b="0" dirty="0">
                <a:solidFill>
                  <a:srgbClr val="0F5494"/>
                </a:solidFill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83968" y="6674940"/>
            <a:ext cx="7200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0" dirty="0" smtClean="0">
                <a:solidFill>
                  <a:schemeClr val="bg1"/>
                </a:solidFill>
              </a:rPr>
              <a:t>Eurostat</a:t>
            </a:r>
          </a:p>
        </p:txBody>
      </p:sp>
    </p:spTree>
    <p:extLst>
      <p:ext uri="{BB962C8B-B14F-4D97-AF65-F5344CB8AC3E}">
        <p14:creationId xmlns:p14="http://schemas.microsoft.com/office/powerpoint/2010/main" val="258848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about indicators and digital interactivity? 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7543" y="2601591"/>
            <a:ext cx="6851104" cy="588802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 Anne </a:t>
            </a:r>
            <a:r>
              <a:rPr lang="en-GB" dirty="0"/>
              <a:t>is </a:t>
            </a:r>
            <a:r>
              <a:rPr lang="en-GB" dirty="0" smtClean="0"/>
              <a:t>writing </a:t>
            </a:r>
            <a:r>
              <a:rPr lang="en-GB" dirty="0"/>
              <a:t>a blog about </a:t>
            </a:r>
            <a:r>
              <a:rPr lang="en-GB" dirty="0" smtClean="0"/>
              <a:t>SDGs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0D9B96-077F-40DA-8CE8-78C3B992D60F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en-GB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650" y="3175477"/>
            <a:ext cx="7400925" cy="23050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9" name="TextBox 18"/>
          <p:cNvSpPr txBox="1"/>
          <p:nvPr/>
        </p:nvSpPr>
        <p:spPr>
          <a:xfrm>
            <a:off x="4283968" y="6674940"/>
            <a:ext cx="7200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0" dirty="0" smtClean="0">
                <a:solidFill>
                  <a:schemeClr val="bg1"/>
                </a:solidFill>
              </a:rPr>
              <a:t>Eurostat</a:t>
            </a:r>
          </a:p>
        </p:txBody>
      </p:sp>
    </p:spTree>
    <p:extLst>
      <p:ext uri="{BB962C8B-B14F-4D97-AF65-F5344CB8AC3E}">
        <p14:creationId xmlns:p14="http://schemas.microsoft.com/office/powerpoint/2010/main" val="63806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275" y="3695869"/>
            <a:ext cx="1758040" cy="15397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Eurostat following Anne in the digital world – dissemination planning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3569962"/>
            <a:ext cx="5544616" cy="2955382"/>
          </a:xfrm>
        </p:spPr>
        <p:txBody>
          <a:bodyPr/>
          <a:lstStyle/>
          <a:p>
            <a:r>
              <a:rPr lang="en-GB" dirty="0" smtClean="0"/>
              <a:t>Eurostat </a:t>
            </a:r>
            <a:r>
              <a:rPr lang="en-GB" dirty="0"/>
              <a:t>Twitter </a:t>
            </a:r>
            <a:r>
              <a:rPr lang="en-GB" dirty="0" smtClean="0"/>
              <a:t>account – follow up stories in next 14 days</a:t>
            </a:r>
          </a:p>
          <a:p>
            <a:r>
              <a:rPr lang="en-GB" dirty="0" smtClean="0"/>
              <a:t>ESS </a:t>
            </a:r>
            <a:r>
              <a:rPr lang="en-GB" dirty="0"/>
              <a:t>Facebook </a:t>
            </a:r>
            <a:r>
              <a:rPr lang="en-GB" dirty="0" smtClean="0"/>
              <a:t>account </a:t>
            </a:r>
            <a:r>
              <a:rPr lang="en-GB" dirty="0"/>
              <a:t>shared by NSIs on their </a:t>
            </a:r>
            <a:r>
              <a:rPr lang="en-GB" dirty="0" smtClean="0"/>
              <a:t>accounts</a:t>
            </a:r>
          </a:p>
          <a:p>
            <a:r>
              <a:rPr lang="en-GB" dirty="0" smtClean="0"/>
              <a:t>EC Facebook (various accounts)</a:t>
            </a:r>
          </a:p>
          <a:p>
            <a:r>
              <a:rPr lang="en-GB" dirty="0" smtClean="0"/>
              <a:t>Videos on </a:t>
            </a:r>
            <a:r>
              <a:rPr lang="en-GB" dirty="0" err="1" smtClean="0"/>
              <a:t>EUTube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0D9B96-077F-40DA-8CE8-78C3B992D60F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88032" y="2527373"/>
            <a:ext cx="8964488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Font typeface="Arial" pitchFamily="34" charset="0"/>
              <a:buChar char="•"/>
              <a:defRPr sz="2400" i="0">
                <a:solidFill>
                  <a:srgbClr val="0F5494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Char char="•"/>
              <a:defRPr sz="2000" b="1">
                <a:solidFill>
                  <a:srgbClr val="0F5494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F5494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None/>
            </a:pPr>
            <a:r>
              <a:rPr lang="en-GB" b="0" kern="0" dirty="0" smtClean="0"/>
              <a:t>Citizens Package goes live on the 22</a:t>
            </a:r>
            <a:r>
              <a:rPr lang="en-GB" b="0" kern="0" baseline="30000" dirty="0" smtClean="0"/>
              <a:t>nd</a:t>
            </a:r>
            <a:r>
              <a:rPr lang="en-GB" b="0" kern="0" dirty="0" smtClean="0"/>
              <a:t> November 2016 not only through a news release but also at: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7992" y="4056954"/>
            <a:ext cx="1396121" cy="11786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170" y="4646300"/>
            <a:ext cx="1748206" cy="1781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283968" y="6674940"/>
            <a:ext cx="7200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0" dirty="0" smtClean="0">
                <a:solidFill>
                  <a:schemeClr val="bg1"/>
                </a:solidFill>
              </a:rPr>
              <a:t>Eurostat</a:t>
            </a:r>
          </a:p>
        </p:txBody>
      </p:sp>
    </p:spTree>
    <p:extLst>
      <p:ext uri="{BB962C8B-B14F-4D97-AF65-F5344CB8AC3E}">
        <p14:creationId xmlns:p14="http://schemas.microsoft.com/office/powerpoint/2010/main" val="604403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Key </a:t>
            </a:r>
            <a:r>
              <a:rPr lang="en-US" dirty="0"/>
              <a:t>messages and thank you for your attention!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19548"/>
            <a:ext cx="8229600" cy="3633788"/>
          </a:xfrm>
        </p:spPr>
        <p:txBody>
          <a:bodyPr/>
          <a:lstStyle/>
          <a:p>
            <a:pPr marL="0" indent="0">
              <a:lnSpc>
                <a:spcPct val="114000"/>
              </a:lnSpc>
              <a:buNone/>
            </a:pPr>
            <a:endParaRPr lang="en-GB" dirty="0" smtClean="0"/>
          </a:p>
          <a:p>
            <a:r>
              <a:rPr lang="en-US" dirty="0"/>
              <a:t>E</a:t>
            </a:r>
            <a:r>
              <a:rPr lang="en-US" dirty="0" smtClean="0"/>
              <a:t>ffective indicator-based communication is not only </a:t>
            </a:r>
            <a:r>
              <a:rPr lang="en-US" b="1" dirty="0" smtClean="0"/>
              <a:t>clear</a:t>
            </a:r>
            <a:r>
              <a:rPr lang="en-US" dirty="0" smtClean="0"/>
              <a:t> and </a:t>
            </a:r>
            <a:r>
              <a:rPr lang="en-US" b="1" dirty="0" smtClean="0"/>
              <a:t>precise</a:t>
            </a:r>
            <a:r>
              <a:rPr lang="en-US" dirty="0" smtClean="0"/>
              <a:t> but also </a:t>
            </a:r>
            <a:r>
              <a:rPr lang="en-US" b="1" dirty="0" smtClean="0"/>
              <a:t>relevant</a:t>
            </a:r>
            <a:r>
              <a:rPr lang="en-US" dirty="0" smtClean="0"/>
              <a:t>.</a:t>
            </a:r>
            <a:r>
              <a:rPr lang="en-US" b="1" dirty="0" smtClean="0"/>
              <a:t> </a:t>
            </a:r>
          </a:p>
          <a:p>
            <a:endParaRPr lang="en-US" b="1" dirty="0" smtClean="0"/>
          </a:p>
          <a:p>
            <a:r>
              <a:rPr lang="en-US" dirty="0" smtClean="0"/>
              <a:t>To this end it is highly recommended to make a full use of </a:t>
            </a:r>
            <a:r>
              <a:rPr lang="en-US" b="1" dirty="0" smtClean="0"/>
              <a:t>digital interactivity </a:t>
            </a:r>
            <a:r>
              <a:rPr lang="en-US" dirty="0" smtClean="0"/>
              <a:t>including online public consultations, digital dashboards, Twitter and Facebook accounts.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0D9B96-077F-40DA-8CE8-78C3B992D60F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3968" y="6674940"/>
            <a:ext cx="7200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0" dirty="0" smtClean="0">
                <a:solidFill>
                  <a:schemeClr val="bg1"/>
                </a:solidFill>
              </a:rPr>
              <a:t>Eurostat</a:t>
            </a:r>
          </a:p>
        </p:txBody>
      </p:sp>
    </p:spTree>
    <p:extLst>
      <p:ext uri="{BB962C8B-B14F-4D97-AF65-F5344CB8AC3E}">
        <p14:creationId xmlns:p14="http://schemas.microsoft.com/office/powerpoint/2010/main" val="113554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tat_blue_E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33176"/>
        </a:solidFill>
        <a:ln>
          <a:solidFill>
            <a:srgbClr val="133176"/>
          </a:solidFill>
        </a:ln>
      </a:spPr>
      <a:bodyPr anchor="ctr"/>
      <a:lstStyle>
        <a:defPPr algn="ctr" defTabSz="457200" fontAlgn="auto">
          <a:spcBef>
            <a:spcPts val="0"/>
          </a:spcBef>
          <a:spcAft>
            <a:spcPts val="0"/>
          </a:spcAft>
          <a:defRPr sz="1800" b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7600" b="1" i="0" u="none" strike="noStrike" cap="none" normalizeH="0" baseline="0" smtClean="0">
            <a:ln>
              <a:noFill/>
            </a:ln>
            <a:solidFill>
              <a:srgbClr val="FFD624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2400" b="0" dirty="0" err="1" smtClean="0">
            <a:solidFill>
              <a:srgbClr val="0F5494"/>
            </a:solidFill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pt0000001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33176"/>
        </a:solidFill>
        <a:ln>
          <a:solidFill>
            <a:srgbClr val="133176"/>
          </a:solidFill>
        </a:ln>
      </a:spPr>
      <a:bodyPr anchor="ctr"/>
      <a:lstStyle>
        <a:defPPr algn="ctr" defTabSz="457200" fontAlgn="auto">
          <a:spcBef>
            <a:spcPts val="0"/>
          </a:spcBef>
          <a:spcAft>
            <a:spcPts val="0"/>
          </a:spcAft>
          <a:defRPr sz="1800" b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7600" b="1" i="0" u="none" strike="noStrike" cap="none" normalizeH="0" baseline="0" smtClean="0">
            <a:ln>
              <a:noFill/>
            </a:ln>
            <a:solidFill>
              <a:srgbClr val="FFD624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2400" b="0" dirty="0" err="1" smtClean="0">
            <a:solidFill>
              <a:srgbClr val="0F5494"/>
            </a:solidFill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Estat_blue_EN</Template>
  <TotalTime>2718</TotalTime>
  <Words>421</Words>
  <Application>Microsoft Office PowerPoint</Application>
  <PresentationFormat>On-screen Show (4:3)</PresentationFormat>
  <Paragraphs>87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ＭＳ Ｐゴシック</vt:lpstr>
      <vt:lpstr>Arial</vt:lpstr>
      <vt:lpstr>Arial Narrow</vt:lpstr>
      <vt:lpstr>Calibri</vt:lpstr>
      <vt:lpstr>Times New Roman</vt:lpstr>
      <vt:lpstr>Verdana</vt:lpstr>
      <vt:lpstr>Wingdings</vt:lpstr>
      <vt:lpstr>Estat_blue_EN</vt:lpstr>
      <vt:lpstr>Ppt0000001</vt:lpstr>
      <vt:lpstr>Conference of European Statistics Stakeholders  20-21 October 2016</vt:lpstr>
      <vt:lpstr>Eurostat methodological series on indicators</vt:lpstr>
      <vt:lpstr>Purpose and target audience of the paper</vt:lpstr>
      <vt:lpstr>Approach followed </vt:lpstr>
      <vt:lpstr>Structure </vt:lpstr>
      <vt:lpstr>Main content points </vt:lpstr>
      <vt:lpstr>Example of Eurostat 2016 ‘Citizen package’ </vt:lpstr>
      <vt:lpstr>What is the approach?</vt:lpstr>
      <vt:lpstr>What about indicators and digital interactivity?  </vt:lpstr>
      <vt:lpstr>Eurostat following Anne in the digital world – dissemination planning  </vt:lpstr>
      <vt:lpstr> Key messages and thank you for your attention! </vt:lpstr>
    </vt:vector>
  </TitlesOfParts>
  <Company>European Commission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Implementation of SDMX for data and metadata exchange</dc:title>
  <dc:creator>laursam</dc:creator>
  <cp:lastModifiedBy>Mariana POPOVA (ESTAT)</cp:lastModifiedBy>
  <cp:revision>282</cp:revision>
  <cp:lastPrinted>2015-02-04T09:55:43Z</cp:lastPrinted>
  <dcterms:created xsi:type="dcterms:W3CDTF">2012-09-21T09:01:58Z</dcterms:created>
  <dcterms:modified xsi:type="dcterms:W3CDTF">2016-10-14T12:08:22Z</dcterms:modified>
</cp:coreProperties>
</file>