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8" r:id="rId2"/>
    <p:sldId id="259" r:id="rId3"/>
    <p:sldId id="260" r:id="rId4"/>
    <p:sldId id="281" r:id="rId5"/>
    <p:sldId id="282" r:id="rId6"/>
    <p:sldId id="283" r:id="rId7"/>
    <p:sldId id="284" r:id="rId8"/>
    <p:sldId id="285" r:id="rId9"/>
    <p:sldId id="286" r:id="rId10"/>
    <p:sldId id="262" r:id="rId11"/>
    <p:sldId id="263" r:id="rId12"/>
    <p:sldId id="261" r:id="rId13"/>
    <p:sldId id="266" r:id="rId14"/>
    <p:sldId id="272" r:id="rId15"/>
    <p:sldId id="265" r:id="rId16"/>
    <p:sldId id="274" r:id="rId17"/>
    <p:sldId id="269" r:id="rId18"/>
    <p:sldId id="270" r:id="rId19"/>
  </p:sldIdLst>
  <p:sldSz cx="9144000" cy="6858000" type="screen4x3"/>
  <p:notesSz cx="6797675" cy="992822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717B"/>
    <a:srgbClr val="DA2129"/>
    <a:srgbClr val="F1A1A5"/>
    <a:srgbClr val="FFE05D"/>
    <a:srgbClr val="FFEFAB"/>
    <a:srgbClr val="BB1605"/>
    <a:srgbClr val="FFCC00"/>
    <a:srgbClr val="FFFF00"/>
    <a:srgbClr val="4D4D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37" autoAdjust="0"/>
    <p:restoredTop sz="94434" autoAdjust="0"/>
  </p:normalViewPr>
  <p:slideViewPr>
    <p:cSldViewPr>
      <p:cViewPr>
        <p:scale>
          <a:sx n="87" d="100"/>
          <a:sy n="87" d="100"/>
        </p:scale>
        <p:origin x="-438" y="-4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75" d="100"/>
          <a:sy n="75" d="100"/>
        </p:scale>
        <p:origin x="-2188" y="-4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8FB4EA-CA32-48A5-BAA1-F497BABFFD0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6952B43-43D2-4088-9AF6-73A4E6B6969D}">
      <dgm:prSet phldrT="[Texto]"/>
      <dgm:spPr>
        <a:solidFill>
          <a:srgbClr val="DA2129"/>
        </a:solidFill>
      </dgm:spPr>
      <dgm:t>
        <a:bodyPr/>
        <a:lstStyle/>
        <a:p>
          <a:r>
            <a:rPr lang="es-ES" dirty="0" smtClean="0"/>
            <a:t>1986</a:t>
          </a:r>
          <a:endParaRPr lang="es-ES" dirty="0"/>
        </a:p>
      </dgm:t>
    </dgm:pt>
    <dgm:pt modelId="{8C70A20F-C067-4360-B44C-C219A3A2A97C}" type="parTrans" cxnId="{D677C7C4-B89B-417B-9D02-234F05EFC8DD}">
      <dgm:prSet/>
      <dgm:spPr/>
      <dgm:t>
        <a:bodyPr/>
        <a:lstStyle/>
        <a:p>
          <a:endParaRPr lang="es-ES"/>
        </a:p>
      </dgm:t>
    </dgm:pt>
    <dgm:pt modelId="{6A55E661-1A3C-49AB-BA86-8A69C8E196C8}" type="sibTrans" cxnId="{D677C7C4-B89B-417B-9D02-234F05EFC8DD}">
      <dgm:prSet/>
      <dgm:spPr/>
      <dgm:t>
        <a:bodyPr/>
        <a:lstStyle/>
        <a:p>
          <a:endParaRPr lang="es-ES"/>
        </a:p>
      </dgm:t>
    </dgm:pt>
    <dgm:pt modelId="{5E45B8EE-4853-4B30-9536-1CE38651D406}">
      <dgm:prSet phldrT="[Texto]"/>
      <dgm:spPr>
        <a:solidFill>
          <a:srgbClr val="FFE05D"/>
        </a:solidFill>
      </dgm:spPr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1999</a:t>
          </a:r>
          <a:endParaRPr lang="es-ES" dirty="0">
            <a:solidFill>
              <a:schemeClr val="tx1"/>
            </a:solidFill>
          </a:endParaRPr>
        </a:p>
      </dgm:t>
    </dgm:pt>
    <dgm:pt modelId="{6573034C-1272-4E2E-BB8C-E3B6985F8F8B}" type="parTrans" cxnId="{CE99AABA-CD85-4103-B754-E6D50EB7669A}">
      <dgm:prSet/>
      <dgm:spPr/>
      <dgm:t>
        <a:bodyPr/>
        <a:lstStyle/>
        <a:p>
          <a:endParaRPr lang="es-ES"/>
        </a:p>
      </dgm:t>
    </dgm:pt>
    <dgm:pt modelId="{AECC9B2E-E366-4975-B103-E77842860887}" type="sibTrans" cxnId="{CE99AABA-CD85-4103-B754-E6D50EB7669A}">
      <dgm:prSet/>
      <dgm:spPr/>
      <dgm:t>
        <a:bodyPr/>
        <a:lstStyle/>
        <a:p>
          <a:endParaRPr lang="es-ES"/>
        </a:p>
      </dgm:t>
    </dgm:pt>
    <dgm:pt modelId="{DD31F754-9C70-4455-B562-E3D6D9B2BE04}">
      <dgm:prSet phldrT="[Texto]"/>
      <dgm:spPr>
        <a:solidFill>
          <a:srgbClr val="DA2129"/>
        </a:solidFill>
      </dgm:spPr>
      <dgm:t>
        <a:bodyPr/>
        <a:lstStyle/>
        <a:p>
          <a:r>
            <a:rPr lang="es-ES" dirty="0" smtClean="0"/>
            <a:t>2008</a:t>
          </a:r>
          <a:endParaRPr lang="es-ES" dirty="0"/>
        </a:p>
      </dgm:t>
    </dgm:pt>
    <dgm:pt modelId="{F5585368-B8D4-461F-B4B8-5C5935C072CD}" type="parTrans" cxnId="{C438511A-9708-4B5F-8018-6B1F017F91A4}">
      <dgm:prSet/>
      <dgm:spPr/>
      <dgm:t>
        <a:bodyPr/>
        <a:lstStyle/>
        <a:p>
          <a:endParaRPr lang="es-ES"/>
        </a:p>
      </dgm:t>
    </dgm:pt>
    <dgm:pt modelId="{1355517E-DE91-465D-AC77-3040BEE3008E}" type="sibTrans" cxnId="{C438511A-9708-4B5F-8018-6B1F017F91A4}">
      <dgm:prSet/>
      <dgm:spPr/>
      <dgm:t>
        <a:bodyPr/>
        <a:lstStyle/>
        <a:p>
          <a:endParaRPr lang="es-ES"/>
        </a:p>
      </dgm:t>
    </dgm:pt>
    <dgm:pt modelId="{3340BD69-9658-480A-AB10-509DC6D6B29B}">
      <dgm:prSet/>
      <dgm:spPr>
        <a:solidFill>
          <a:srgbClr val="FFE05D"/>
        </a:solidFill>
      </dgm:spPr>
      <dgm:t>
        <a:bodyPr/>
        <a:lstStyle/>
        <a:p>
          <a:r>
            <a:rPr lang="es-ES" b="1" dirty="0" smtClean="0">
              <a:solidFill>
                <a:schemeClr val="tx1"/>
              </a:solidFill>
            </a:rPr>
            <a:t>2010</a:t>
          </a:r>
          <a:endParaRPr lang="es-ES" b="1" dirty="0">
            <a:solidFill>
              <a:schemeClr val="tx1"/>
            </a:solidFill>
          </a:endParaRPr>
        </a:p>
      </dgm:t>
    </dgm:pt>
    <dgm:pt modelId="{A6B8DC76-C2B7-47F7-8EC9-EF1F4C5B58F5}" type="parTrans" cxnId="{52E3EB44-06BE-4681-9C82-EDAF943C3B07}">
      <dgm:prSet/>
      <dgm:spPr/>
      <dgm:t>
        <a:bodyPr/>
        <a:lstStyle/>
        <a:p>
          <a:endParaRPr lang="es-ES"/>
        </a:p>
      </dgm:t>
    </dgm:pt>
    <dgm:pt modelId="{0CBFC072-D76F-4FBC-B4A6-553CDE75C678}" type="sibTrans" cxnId="{52E3EB44-06BE-4681-9C82-EDAF943C3B07}">
      <dgm:prSet/>
      <dgm:spPr/>
      <dgm:t>
        <a:bodyPr/>
        <a:lstStyle/>
        <a:p>
          <a:endParaRPr lang="es-ES"/>
        </a:p>
      </dgm:t>
    </dgm:pt>
    <dgm:pt modelId="{902F2DCC-8599-402D-B9A9-B14C88BFEB0F}">
      <dgm:prSet/>
      <dgm:spPr>
        <a:solidFill>
          <a:srgbClr val="DA2129"/>
        </a:solidFill>
      </dgm:spPr>
      <dgm:t>
        <a:bodyPr/>
        <a:lstStyle/>
        <a:p>
          <a:r>
            <a:rPr lang="es-ES" b="1" dirty="0" smtClean="0"/>
            <a:t>2011</a:t>
          </a:r>
          <a:endParaRPr lang="es-ES" b="1" dirty="0"/>
        </a:p>
      </dgm:t>
    </dgm:pt>
    <dgm:pt modelId="{25D97194-ADC1-4268-A277-4F0714087205}" type="parTrans" cxnId="{24D6A4BD-AD39-419F-8BDD-EB100780F3D5}">
      <dgm:prSet/>
      <dgm:spPr/>
      <dgm:t>
        <a:bodyPr/>
        <a:lstStyle/>
        <a:p>
          <a:endParaRPr lang="es-ES"/>
        </a:p>
      </dgm:t>
    </dgm:pt>
    <dgm:pt modelId="{7BB01B33-7EA5-46B9-A21D-0228AE180D8C}" type="sibTrans" cxnId="{24D6A4BD-AD39-419F-8BDD-EB100780F3D5}">
      <dgm:prSet/>
      <dgm:spPr/>
      <dgm:t>
        <a:bodyPr/>
        <a:lstStyle/>
        <a:p>
          <a:endParaRPr lang="es-ES"/>
        </a:p>
      </dgm:t>
    </dgm:pt>
    <dgm:pt modelId="{755880F9-CCCB-4298-86CE-8EABBE86EFEB}" type="pres">
      <dgm:prSet presAssocID="{DD8FB4EA-CA32-48A5-BAA1-F497BABFFD05}" presName="Name0" presStyleCnt="0">
        <dgm:presLayoutVars>
          <dgm:dir/>
          <dgm:animLvl val="lvl"/>
          <dgm:resizeHandles val="exact"/>
        </dgm:presLayoutVars>
      </dgm:prSet>
      <dgm:spPr/>
    </dgm:pt>
    <dgm:pt modelId="{DF8588B3-B430-4089-A73A-E5E9C54FEBA1}" type="pres">
      <dgm:prSet presAssocID="{46952B43-43D2-4088-9AF6-73A4E6B6969D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5A95CDB-49BC-4516-A745-3CDB7EF77326}" type="pres">
      <dgm:prSet presAssocID="{6A55E661-1A3C-49AB-BA86-8A69C8E196C8}" presName="parTxOnlySpace" presStyleCnt="0"/>
      <dgm:spPr/>
    </dgm:pt>
    <dgm:pt modelId="{EE17FA2E-2959-4E2F-AA77-2BC7BAAB436B}" type="pres">
      <dgm:prSet presAssocID="{5E45B8EE-4853-4B30-9536-1CE38651D406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52995C2-0A84-4E6F-8EA8-942F19FFED4F}" type="pres">
      <dgm:prSet presAssocID="{AECC9B2E-E366-4975-B103-E77842860887}" presName="parTxOnlySpace" presStyleCnt="0"/>
      <dgm:spPr/>
    </dgm:pt>
    <dgm:pt modelId="{4A66C115-CD6F-4DE5-868A-4AE6EB18B0C1}" type="pres">
      <dgm:prSet presAssocID="{DD31F754-9C70-4455-B562-E3D6D9B2BE04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1E2723B-D157-4EAD-B1F1-B67EB81D2C95}" type="pres">
      <dgm:prSet presAssocID="{1355517E-DE91-465D-AC77-3040BEE3008E}" presName="parTxOnlySpace" presStyleCnt="0"/>
      <dgm:spPr/>
    </dgm:pt>
    <dgm:pt modelId="{E0CE2724-A23A-4F9E-8778-C5CCEABE3E17}" type="pres">
      <dgm:prSet presAssocID="{3340BD69-9658-480A-AB10-509DC6D6B29B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A95D601-6806-46BB-8821-59EADB3B6A47}" type="pres">
      <dgm:prSet presAssocID="{0CBFC072-D76F-4FBC-B4A6-553CDE75C678}" presName="parTxOnlySpace" presStyleCnt="0"/>
      <dgm:spPr/>
    </dgm:pt>
    <dgm:pt modelId="{3E368E47-0E6B-4B6A-A7A9-04DC82123EDA}" type="pres">
      <dgm:prSet presAssocID="{902F2DCC-8599-402D-B9A9-B14C88BFEB0F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629C008-58FE-4818-A919-5214E1E28313}" type="presOf" srcId="{DD31F754-9C70-4455-B562-E3D6D9B2BE04}" destId="{4A66C115-CD6F-4DE5-868A-4AE6EB18B0C1}" srcOrd="0" destOrd="0" presId="urn:microsoft.com/office/officeart/2005/8/layout/chevron1"/>
    <dgm:cxn modelId="{CE99AABA-CD85-4103-B754-E6D50EB7669A}" srcId="{DD8FB4EA-CA32-48A5-BAA1-F497BABFFD05}" destId="{5E45B8EE-4853-4B30-9536-1CE38651D406}" srcOrd="1" destOrd="0" parTransId="{6573034C-1272-4E2E-BB8C-E3B6985F8F8B}" sibTransId="{AECC9B2E-E366-4975-B103-E77842860887}"/>
    <dgm:cxn modelId="{E2E0D294-FA0C-4AD3-9879-969342ABB5EB}" type="presOf" srcId="{3340BD69-9658-480A-AB10-509DC6D6B29B}" destId="{E0CE2724-A23A-4F9E-8778-C5CCEABE3E17}" srcOrd="0" destOrd="0" presId="urn:microsoft.com/office/officeart/2005/8/layout/chevron1"/>
    <dgm:cxn modelId="{52E3EB44-06BE-4681-9C82-EDAF943C3B07}" srcId="{DD8FB4EA-CA32-48A5-BAA1-F497BABFFD05}" destId="{3340BD69-9658-480A-AB10-509DC6D6B29B}" srcOrd="3" destOrd="0" parTransId="{A6B8DC76-C2B7-47F7-8EC9-EF1F4C5B58F5}" sibTransId="{0CBFC072-D76F-4FBC-B4A6-553CDE75C678}"/>
    <dgm:cxn modelId="{D677C7C4-B89B-417B-9D02-234F05EFC8DD}" srcId="{DD8FB4EA-CA32-48A5-BAA1-F497BABFFD05}" destId="{46952B43-43D2-4088-9AF6-73A4E6B6969D}" srcOrd="0" destOrd="0" parTransId="{8C70A20F-C067-4360-B44C-C219A3A2A97C}" sibTransId="{6A55E661-1A3C-49AB-BA86-8A69C8E196C8}"/>
    <dgm:cxn modelId="{C438511A-9708-4B5F-8018-6B1F017F91A4}" srcId="{DD8FB4EA-CA32-48A5-BAA1-F497BABFFD05}" destId="{DD31F754-9C70-4455-B562-E3D6D9B2BE04}" srcOrd="2" destOrd="0" parTransId="{F5585368-B8D4-461F-B4B8-5C5935C072CD}" sibTransId="{1355517E-DE91-465D-AC77-3040BEE3008E}"/>
    <dgm:cxn modelId="{EE7C36AA-41D9-4FDC-8533-B4B4EA30BEFC}" type="presOf" srcId="{5E45B8EE-4853-4B30-9536-1CE38651D406}" destId="{EE17FA2E-2959-4E2F-AA77-2BC7BAAB436B}" srcOrd="0" destOrd="0" presId="urn:microsoft.com/office/officeart/2005/8/layout/chevron1"/>
    <dgm:cxn modelId="{8C3ECEF3-06E8-42B9-9970-CB981EBB109B}" type="presOf" srcId="{902F2DCC-8599-402D-B9A9-B14C88BFEB0F}" destId="{3E368E47-0E6B-4B6A-A7A9-04DC82123EDA}" srcOrd="0" destOrd="0" presId="urn:microsoft.com/office/officeart/2005/8/layout/chevron1"/>
    <dgm:cxn modelId="{FB778113-FFF7-425D-84C7-2FA0BD1D648F}" type="presOf" srcId="{46952B43-43D2-4088-9AF6-73A4E6B6969D}" destId="{DF8588B3-B430-4089-A73A-E5E9C54FEBA1}" srcOrd="0" destOrd="0" presId="urn:microsoft.com/office/officeart/2005/8/layout/chevron1"/>
    <dgm:cxn modelId="{B5320E45-7CAD-43BE-AB10-EC299722E510}" type="presOf" srcId="{DD8FB4EA-CA32-48A5-BAA1-F497BABFFD05}" destId="{755880F9-CCCB-4298-86CE-8EABBE86EFEB}" srcOrd="0" destOrd="0" presId="urn:microsoft.com/office/officeart/2005/8/layout/chevron1"/>
    <dgm:cxn modelId="{24D6A4BD-AD39-419F-8BDD-EB100780F3D5}" srcId="{DD8FB4EA-CA32-48A5-BAA1-F497BABFFD05}" destId="{902F2DCC-8599-402D-B9A9-B14C88BFEB0F}" srcOrd="4" destOrd="0" parTransId="{25D97194-ADC1-4268-A277-4F0714087205}" sibTransId="{7BB01B33-7EA5-46B9-A21D-0228AE180D8C}"/>
    <dgm:cxn modelId="{BD120E94-6611-4808-A9C7-15B238EE2DE1}" type="presParOf" srcId="{755880F9-CCCB-4298-86CE-8EABBE86EFEB}" destId="{DF8588B3-B430-4089-A73A-E5E9C54FEBA1}" srcOrd="0" destOrd="0" presId="urn:microsoft.com/office/officeart/2005/8/layout/chevron1"/>
    <dgm:cxn modelId="{1EF526ED-A666-44E8-994D-CB7BF58A4783}" type="presParOf" srcId="{755880F9-CCCB-4298-86CE-8EABBE86EFEB}" destId="{25A95CDB-49BC-4516-A745-3CDB7EF77326}" srcOrd="1" destOrd="0" presId="urn:microsoft.com/office/officeart/2005/8/layout/chevron1"/>
    <dgm:cxn modelId="{25ED6680-EF58-4039-84F0-900E0EEAAAD1}" type="presParOf" srcId="{755880F9-CCCB-4298-86CE-8EABBE86EFEB}" destId="{EE17FA2E-2959-4E2F-AA77-2BC7BAAB436B}" srcOrd="2" destOrd="0" presId="urn:microsoft.com/office/officeart/2005/8/layout/chevron1"/>
    <dgm:cxn modelId="{45240C65-C4DF-4E70-B79B-B7E9BD707BDB}" type="presParOf" srcId="{755880F9-CCCB-4298-86CE-8EABBE86EFEB}" destId="{D52995C2-0A84-4E6F-8EA8-942F19FFED4F}" srcOrd="3" destOrd="0" presId="urn:microsoft.com/office/officeart/2005/8/layout/chevron1"/>
    <dgm:cxn modelId="{ED613AA2-AB68-476E-9281-7813A545D922}" type="presParOf" srcId="{755880F9-CCCB-4298-86CE-8EABBE86EFEB}" destId="{4A66C115-CD6F-4DE5-868A-4AE6EB18B0C1}" srcOrd="4" destOrd="0" presId="urn:microsoft.com/office/officeart/2005/8/layout/chevron1"/>
    <dgm:cxn modelId="{0E545261-76B8-42CC-8770-BFBD16DB50B0}" type="presParOf" srcId="{755880F9-CCCB-4298-86CE-8EABBE86EFEB}" destId="{91E2723B-D157-4EAD-B1F1-B67EB81D2C95}" srcOrd="5" destOrd="0" presId="urn:microsoft.com/office/officeart/2005/8/layout/chevron1"/>
    <dgm:cxn modelId="{5A0F4BF7-3809-4A8C-A396-F3678831CB6F}" type="presParOf" srcId="{755880F9-CCCB-4298-86CE-8EABBE86EFEB}" destId="{E0CE2724-A23A-4F9E-8778-C5CCEABE3E17}" srcOrd="6" destOrd="0" presId="urn:microsoft.com/office/officeart/2005/8/layout/chevron1"/>
    <dgm:cxn modelId="{FE4C786C-861A-41DD-AA64-B8C768E73170}" type="presParOf" srcId="{755880F9-CCCB-4298-86CE-8EABBE86EFEB}" destId="{8A95D601-6806-46BB-8821-59EADB3B6A47}" srcOrd="7" destOrd="0" presId="urn:microsoft.com/office/officeart/2005/8/layout/chevron1"/>
    <dgm:cxn modelId="{77481B87-A5BF-458C-8473-8563D7628748}" type="presParOf" srcId="{755880F9-CCCB-4298-86CE-8EABBE86EFEB}" destId="{3E368E47-0E6B-4B6A-A7A9-04DC82123EDA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8588B3-B430-4089-A73A-E5E9C54FEBA1}">
      <dsp:nvSpPr>
        <dsp:cNvPr id="0" name=""/>
        <dsp:cNvSpPr/>
      </dsp:nvSpPr>
      <dsp:spPr>
        <a:xfrm>
          <a:off x="1488" y="167133"/>
          <a:ext cx="1324570" cy="529828"/>
        </a:xfrm>
        <a:prstGeom prst="chevron">
          <a:avLst/>
        </a:prstGeom>
        <a:solidFill>
          <a:srgbClr val="DA212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1986</a:t>
          </a:r>
          <a:endParaRPr lang="es-ES" sz="2500" kern="1200" dirty="0"/>
        </a:p>
      </dsp:txBody>
      <dsp:txXfrm>
        <a:off x="266402" y="167133"/>
        <a:ext cx="794742" cy="529828"/>
      </dsp:txXfrm>
    </dsp:sp>
    <dsp:sp modelId="{EE17FA2E-2959-4E2F-AA77-2BC7BAAB436B}">
      <dsp:nvSpPr>
        <dsp:cNvPr id="0" name=""/>
        <dsp:cNvSpPr/>
      </dsp:nvSpPr>
      <dsp:spPr>
        <a:xfrm>
          <a:off x="1193601" y="167133"/>
          <a:ext cx="1324570" cy="529828"/>
        </a:xfrm>
        <a:prstGeom prst="chevron">
          <a:avLst/>
        </a:prstGeom>
        <a:solidFill>
          <a:srgbClr val="FFE05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>
              <a:solidFill>
                <a:schemeClr val="tx1"/>
              </a:solidFill>
            </a:rPr>
            <a:t>1999</a:t>
          </a:r>
          <a:endParaRPr lang="es-ES" sz="2500" kern="1200" dirty="0">
            <a:solidFill>
              <a:schemeClr val="tx1"/>
            </a:solidFill>
          </a:endParaRPr>
        </a:p>
      </dsp:txBody>
      <dsp:txXfrm>
        <a:off x="1458515" y="167133"/>
        <a:ext cx="794742" cy="529828"/>
      </dsp:txXfrm>
    </dsp:sp>
    <dsp:sp modelId="{4A66C115-CD6F-4DE5-868A-4AE6EB18B0C1}">
      <dsp:nvSpPr>
        <dsp:cNvPr id="0" name=""/>
        <dsp:cNvSpPr/>
      </dsp:nvSpPr>
      <dsp:spPr>
        <a:xfrm>
          <a:off x="2385714" y="167133"/>
          <a:ext cx="1324570" cy="529828"/>
        </a:xfrm>
        <a:prstGeom prst="chevron">
          <a:avLst/>
        </a:prstGeom>
        <a:solidFill>
          <a:srgbClr val="DA212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2008</a:t>
          </a:r>
          <a:endParaRPr lang="es-ES" sz="2500" kern="1200" dirty="0"/>
        </a:p>
      </dsp:txBody>
      <dsp:txXfrm>
        <a:off x="2650628" y="167133"/>
        <a:ext cx="794742" cy="529828"/>
      </dsp:txXfrm>
    </dsp:sp>
    <dsp:sp modelId="{E0CE2724-A23A-4F9E-8778-C5CCEABE3E17}">
      <dsp:nvSpPr>
        <dsp:cNvPr id="0" name=""/>
        <dsp:cNvSpPr/>
      </dsp:nvSpPr>
      <dsp:spPr>
        <a:xfrm>
          <a:off x="3577828" y="167133"/>
          <a:ext cx="1324570" cy="529828"/>
        </a:xfrm>
        <a:prstGeom prst="chevron">
          <a:avLst/>
        </a:prstGeom>
        <a:solidFill>
          <a:srgbClr val="FFE05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b="1" kern="1200" dirty="0" smtClean="0">
              <a:solidFill>
                <a:schemeClr val="tx1"/>
              </a:solidFill>
            </a:rPr>
            <a:t>2010</a:t>
          </a:r>
          <a:endParaRPr lang="es-ES" sz="2500" b="1" kern="1200" dirty="0">
            <a:solidFill>
              <a:schemeClr val="tx1"/>
            </a:solidFill>
          </a:endParaRPr>
        </a:p>
      </dsp:txBody>
      <dsp:txXfrm>
        <a:off x="3842742" y="167133"/>
        <a:ext cx="794742" cy="529828"/>
      </dsp:txXfrm>
    </dsp:sp>
    <dsp:sp modelId="{3E368E47-0E6B-4B6A-A7A9-04DC82123EDA}">
      <dsp:nvSpPr>
        <dsp:cNvPr id="0" name=""/>
        <dsp:cNvSpPr/>
      </dsp:nvSpPr>
      <dsp:spPr>
        <a:xfrm>
          <a:off x="4769941" y="167133"/>
          <a:ext cx="1324570" cy="529828"/>
        </a:xfrm>
        <a:prstGeom prst="chevron">
          <a:avLst/>
        </a:prstGeom>
        <a:solidFill>
          <a:srgbClr val="DA212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b="1" kern="1200" dirty="0" smtClean="0"/>
            <a:t>2011</a:t>
          </a:r>
          <a:endParaRPr lang="es-ES" sz="2500" b="1" kern="1200" dirty="0"/>
        </a:p>
      </dsp:txBody>
      <dsp:txXfrm>
        <a:off x="5034855" y="167133"/>
        <a:ext cx="794742" cy="5298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454EF7-B4F9-472E-BD64-00757D98386C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C8459C-7B35-4EE5-9C97-521136BE44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81653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738769-3014-44B5-92C9-86F36C5361FC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53C11A-D1D9-46BB-A09A-FBEBCFA361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1929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50913" y="355600"/>
            <a:ext cx="4962525" cy="3722688"/>
          </a:xfrm>
        </p:spPr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C11A-D1D9-46BB-A09A-FBEBCFA36101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6845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0913" y="427038"/>
            <a:ext cx="4962525" cy="3722687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C11A-D1D9-46BB-A09A-FBEBCFA36101}" type="slidenum">
              <a:rPr lang="es-ES" smtClean="0"/>
              <a:t>2</a:t>
            </a:fld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9877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0913" y="500063"/>
            <a:ext cx="4962525" cy="3722687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C11A-D1D9-46BB-A09A-FBEBCFA36101}" type="slidenum">
              <a:rPr lang="es-ES" smtClean="0"/>
              <a:t>3</a:t>
            </a:fld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7532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0913" y="500063"/>
            <a:ext cx="4962525" cy="3722687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C11A-D1D9-46BB-A09A-FBEBCFA36101}" type="slidenum">
              <a:rPr lang="es-ES" smtClean="0"/>
              <a:t>4</a:t>
            </a:fld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7532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0913" y="500063"/>
            <a:ext cx="4962525" cy="3722687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C11A-D1D9-46BB-A09A-FBEBCFA36101}" type="slidenum">
              <a:rPr lang="es-ES" smtClean="0"/>
              <a:t>5</a:t>
            </a:fld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7532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0913" y="500063"/>
            <a:ext cx="4962525" cy="3722687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C11A-D1D9-46BB-A09A-FBEBCFA36101}" type="slidenum">
              <a:rPr lang="es-ES" smtClean="0"/>
              <a:t>6</a:t>
            </a:fld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7532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0913" y="500063"/>
            <a:ext cx="4962525" cy="3722687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C11A-D1D9-46BB-A09A-FBEBCFA36101}" type="slidenum">
              <a:rPr lang="es-ES" smtClean="0"/>
              <a:t>7</a:t>
            </a:fld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75329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0913" y="500063"/>
            <a:ext cx="4962525" cy="3722687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C11A-D1D9-46BB-A09A-FBEBCFA36101}" type="slidenum">
              <a:rPr lang="es-ES" smtClean="0"/>
              <a:t>8</a:t>
            </a:fld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7532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0913" y="500063"/>
            <a:ext cx="4962525" cy="3722687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C11A-D1D9-46BB-A09A-FBEBCFA36101}" type="slidenum">
              <a:rPr lang="es-ES" smtClean="0"/>
              <a:t>9</a:t>
            </a:fld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7532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0913" y="427038"/>
            <a:ext cx="4962525" cy="3722687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C11A-D1D9-46BB-A09A-FBEBCFA36101}" type="slidenum">
              <a:rPr lang="es-ES" smtClean="0"/>
              <a:t>10</a:t>
            </a:fld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75329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877888" y="427038"/>
            <a:ext cx="4962525" cy="3722687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C11A-D1D9-46BB-A09A-FBEBCFA36101}" type="slidenum">
              <a:rPr lang="es-ES" smtClean="0"/>
              <a:t>11</a:t>
            </a:fld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75329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877888" y="355600"/>
            <a:ext cx="4962525" cy="3722688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C11A-D1D9-46BB-A09A-FBEBCFA36101}" type="slidenum">
              <a:rPr lang="es-ES" smtClean="0"/>
              <a:t>12</a:t>
            </a:fld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98215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0913" y="284163"/>
            <a:ext cx="4962525" cy="3722687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C11A-D1D9-46BB-A09A-FBEBCFA36101}" type="slidenum">
              <a:rPr lang="es-ES" smtClean="0"/>
              <a:t>13</a:t>
            </a:fld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75329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877888" y="355600"/>
            <a:ext cx="4962525" cy="3722688"/>
          </a:xfrm>
        </p:spPr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C11A-D1D9-46BB-A09A-FBEBCFA36101}" type="slidenum">
              <a:rPr lang="es-ES" smtClean="0"/>
              <a:t>14</a:t>
            </a:fld>
            <a:endParaRPr lang="es-ES"/>
          </a:p>
        </p:txBody>
      </p:sp>
      <p:sp>
        <p:nvSpPr>
          <p:cNvPr id="4" name="3 Marcador de notas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08906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0913" y="427038"/>
            <a:ext cx="4962525" cy="3722687"/>
          </a:xfrm>
        </p:spPr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C11A-D1D9-46BB-A09A-FBEBCFA36101}" type="slidenum">
              <a:rPr lang="es-ES" smtClean="0"/>
              <a:t>15</a:t>
            </a:fld>
            <a:endParaRPr lang="es-ES"/>
          </a:p>
        </p:txBody>
      </p:sp>
      <p:sp>
        <p:nvSpPr>
          <p:cNvPr id="4" name="3 Marcador de notas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75329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0913" y="427038"/>
            <a:ext cx="4962525" cy="3722687"/>
          </a:xfrm>
        </p:spPr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C11A-D1D9-46BB-A09A-FBEBCFA36101}" type="slidenum">
              <a:rPr lang="es-ES" smtClean="0"/>
              <a:t>16</a:t>
            </a:fld>
            <a:endParaRPr lang="es-ES"/>
          </a:p>
        </p:txBody>
      </p:sp>
      <p:sp>
        <p:nvSpPr>
          <p:cNvPr id="4" name="3 Marcador de notas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75329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877888" y="427038"/>
            <a:ext cx="4962525" cy="3722687"/>
          </a:xfrm>
        </p:spPr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C11A-D1D9-46BB-A09A-FBEBCFA36101}" type="slidenum">
              <a:rPr lang="es-ES" smtClean="0"/>
              <a:t>17</a:t>
            </a:fld>
            <a:endParaRPr lang="es-ES"/>
          </a:p>
        </p:txBody>
      </p:sp>
      <p:sp>
        <p:nvSpPr>
          <p:cNvPr id="4" name="3 Marcador de notas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91371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50913" y="427038"/>
            <a:ext cx="4962525" cy="3722687"/>
          </a:xfrm>
        </p:spPr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C11A-D1D9-46BB-A09A-FBEBCFA36101}" type="slidenum">
              <a:rPr lang="es-ES" smtClean="0"/>
              <a:t>18</a:t>
            </a:fld>
            <a:endParaRPr lang="es-ES"/>
          </a:p>
        </p:txBody>
      </p:sp>
      <p:sp>
        <p:nvSpPr>
          <p:cNvPr id="4" name="3 Marcador de notas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6957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24375-FE84-47FC-B173-3B0D1C932BAB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2FC42-73A7-4D59-877A-82280811C7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5528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24375-FE84-47FC-B173-3B0D1C932BAB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2FC42-73A7-4D59-877A-82280811C7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7280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24375-FE84-47FC-B173-3B0D1C932BAB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2FC42-73A7-4D59-877A-82280811C7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5181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24375-FE84-47FC-B173-3B0D1C932BAB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2FC42-73A7-4D59-877A-82280811C7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9343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24375-FE84-47FC-B173-3B0D1C932BAB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2FC42-73A7-4D59-877A-82280811C7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9524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24375-FE84-47FC-B173-3B0D1C932BAB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2FC42-73A7-4D59-877A-82280811C7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0976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24375-FE84-47FC-B173-3B0D1C932BAB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2FC42-73A7-4D59-877A-82280811C7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6854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24375-FE84-47FC-B173-3B0D1C932BAB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2FC42-73A7-4D59-877A-82280811C7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9962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24375-FE84-47FC-B173-3B0D1C932BAB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2FC42-73A7-4D59-877A-82280811C7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5890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24375-FE84-47FC-B173-3B0D1C932BAB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2FC42-73A7-4D59-877A-82280811C7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759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24375-FE84-47FC-B173-3B0D1C932BAB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2FC42-73A7-4D59-877A-82280811C7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9102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24375-FE84-47FC-B173-3B0D1C932BAB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2FC42-73A7-4D59-877A-82280811C7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7385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odismet.es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1.png"/><Relationship Id="rId5" Type="http://schemas.openxmlformats.org/officeDocument/2006/relationships/diagramData" Target="../diagrams/data1.xml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hyperlink" Target="http://www.odismet.es/" TargetMode="External"/><Relationship Id="rId4" Type="http://schemas.openxmlformats.org/officeDocument/2006/relationships/hyperlink" Target="mailto:slobato@fundaciononce.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9053" r="11468" b="9128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788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Marcador de número de diapositiva"/>
          <p:cNvSpPr txBox="1">
            <a:spLocks/>
          </p:cNvSpPr>
          <p:nvPr/>
        </p:nvSpPr>
        <p:spPr>
          <a:xfrm>
            <a:off x="22746581" y="13035074"/>
            <a:ext cx="944880" cy="538292"/>
          </a:xfrm>
          <a:prstGeom prst="rect">
            <a:avLst/>
          </a:prstGeom>
        </p:spPr>
        <p:txBody>
          <a:bodyPr vert="horz" lIns="181148" tIns="90618" rIns="181148" bIns="90618" rtlCol="0" anchor="ctr"/>
          <a:lstStyle>
            <a:defPPr>
              <a:defRPr lang="es-ES"/>
            </a:defPPr>
            <a:lvl1pPr marL="0" algn="ctr" defTabSz="1828617" rtl="0" eaLnBrk="1" latinLnBrk="0" hangingPunct="1">
              <a:defRPr sz="1900" kern="1200">
                <a:solidFill>
                  <a:schemeClr val="bg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  <a:lvl2pPr marL="91431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92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23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543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85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16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468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1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BFFA6-61B1-4984-983B-9D1AEC0ED12D}" type="slidenum"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PT Sans" panose="020B0503020203020204" pitchFamily="34" charset="0"/>
              </a:rPr>
              <a:pPr marL="0" marR="0" lvl="0" indent="0" algn="ctr" defTabSz="181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PT Sans" panose="020B0503020203020204" pitchFamily="34" charset="0"/>
            </a:endParaRPr>
          </a:p>
        </p:txBody>
      </p:sp>
      <p:pic>
        <p:nvPicPr>
          <p:cNvPr id="58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2" r="16719" b="23761"/>
          <a:stretch/>
        </p:blipFill>
        <p:spPr>
          <a:xfrm>
            <a:off x="7956376" y="6448098"/>
            <a:ext cx="1187624" cy="374868"/>
          </a:xfrm>
          <a:prstGeom prst="rect">
            <a:avLst/>
          </a:prstGeom>
        </p:spPr>
      </p:pic>
      <p:pic>
        <p:nvPicPr>
          <p:cNvPr id="6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83449" r="80935" b="9128"/>
          <a:stretch/>
        </p:blipFill>
        <p:spPr bwMode="auto">
          <a:xfrm rot="10800000">
            <a:off x="6989258" y="-6"/>
            <a:ext cx="2154739" cy="1484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7 Rectángulo"/>
          <p:cNvSpPr/>
          <p:nvPr/>
        </p:nvSpPr>
        <p:spPr>
          <a:xfrm>
            <a:off x="251098" y="1260672"/>
            <a:ext cx="8342831" cy="4491395"/>
          </a:xfrm>
          <a:prstGeom prst="rect">
            <a:avLst/>
          </a:prstGeom>
        </p:spPr>
        <p:txBody>
          <a:bodyPr wrap="square" lIns="241719" tIns="120859" rIns="241719" bIns="120859">
            <a:spAutoFit/>
          </a:bodyPr>
          <a:lstStyle/>
          <a:p>
            <a:pPr marL="534988" indent="-534988" algn="just" defTabSz="1828617">
              <a:spcAft>
                <a:spcPts val="2400"/>
              </a:spcAft>
              <a:buSzPct val="110000"/>
              <a:buBlip>
                <a:blip r:embed="rId5"/>
              </a:buBlip>
            </a:pPr>
            <a:r>
              <a:rPr 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Initiative promoted by the </a:t>
            </a:r>
            <a:r>
              <a:rPr lang="en-US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ONCE Foundation </a:t>
            </a:r>
            <a:r>
              <a:rPr 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in </a:t>
            </a:r>
            <a:r>
              <a:rPr lang="en-US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2014</a:t>
            </a:r>
          </a:p>
          <a:p>
            <a:pPr marL="534988" indent="-534988" algn="just" defTabSz="1828617">
              <a:spcAft>
                <a:spcPts val="2400"/>
              </a:spcAft>
              <a:buSzPct val="110000"/>
              <a:buBlip>
                <a:blip r:embed="rId5"/>
              </a:buBlip>
            </a:pPr>
            <a:r>
              <a:rPr 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Co-financed by the </a:t>
            </a:r>
            <a:r>
              <a:rPr lang="en-US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European Social Fund </a:t>
            </a:r>
            <a:r>
              <a:rPr lang="en-US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and </a:t>
            </a:r>
            <a:r>
              <a:rPr 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supported by </a:t>
            </a:r>
            <a:r>
              <a:rPr lang="en-US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Spanish Government </a:t>
            </a:r>
            <a:r>
              <a:rPr 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through Ministry </a:t>
            </a:r>
            <a:r>
              <a:rPr lang="en-US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of </a:t>
            </a:r>
            <a:r>
              <a:rPr 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Employment and Social </a:t>
            </a:r>
            <a:r>
              <a:rPr lang="en-US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Security</a:t>
            </a:r>
          </a:p>
          <a:p>
            <a:pPr marL="534988" indent="-534988" algn="just" defTabSz="1828617">
              <a:spcAft>
                <a:spcPts val="2400"/>
              </a:spcAft>
              <a:buSzPct val="110000"/>
              <a:buBlip>
                <a:blip r:embed="rId5"/>
              </a:buBlip>
            </a:pP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Updated statistics on the situation of </a:t>
            </a:r>
            <a:r>
              <a:rPr lang="en-GB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people with disabilities </a:t>
            </a: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in Spain as regards to the </a:t>
            </a:r>
            <a:r>
              <a:rPr lang="en-GB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labour market</a:t>
            </a:r>
          </a:p>
          <a:p>
            <a:pPr marL="534988" indent="-534988" algn="just" defTabSz="1828617">
              <a:spcAft>
                <a:spcPts val="2400"/>
              </a:spcAft>
              <a:buSzPct val="110000"/>
              <a:buBlip>
                <a:blip r:embed="rId5"/>
              </a:buBlip>
            </a:pP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Compliance with existing </a:t>
            </a:r>
            <a:r>
              <a:rPr lang="en-GB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legal framework </a:t>
            </a: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at national and international level (i.e. UN Convention on the Rights of Persons with Disabilities art. 31, etc</a:t>
            </a: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.)</a:t>
            </a:r>
            <a:endParaRPr lang="en-US" sz="240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2 Marcador de texto"/>
          <p:cNvSpPr txBox="1">
            <a:spLocks/>
          </p:cNvSpPr>
          <p:nvPr/>
        </p:nvSpPr>
        <p:spPr>
          <a:xfrm>
            <a:off x="251098" y="89596"/>
            <a:ext cx="8856984" cy="764703"/>
          </a:xfrm>
          <a:prstGeom prst="rect">
            <a:avLst/>
          </a:prstGeom>
        </p:spPr>
        <p:txBody>
          <a:bodyPr vert="horz" lIns="90701" tIns="45304" rIns="90701" bIns="45304" rtlCol="0" anchor="ctr">
            <a:normAutofit/>
          </a:bodyPr>
          <a:lstStyle>
            <a:defPPr>
              <a:defRPr lang="es-ES"/>
            </a:defPPr>
            <a:lvl1pPr marR="0" lvl="0" indent="0" defTabSz="2415902" fontAlgn="auto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/>
                <a:ea typeface="Segoe UI" panose="020B0502040204020203" pitchFamily="34" charset="0"/>
                <a:cs typeface="Helvetica" panose="020B0604020202020204" pitchFamily="34" charset="0"/>
              </a:defRPr>
            </a:lvl1pPr>
            <a:lvl2pPr marL="1371669" indent="-457223" defTabSz="182889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/>
            </a:lvl2pPr>
            <a:lvl3pPr marL="2286114" indent="-457223" defTabSz="182889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/>
            </a:lvl3pPr>
            <a:lvl4pPr marL="3200560" indent="-457223" defTabSz="182889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/>
            </a:lvl4pPr>
            <a:lvl5pPr marL="4115006" indent="-457223" defTabSz="182889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/>
            </a:lvl5pPr>
            <a:lvl6pPr marL="5029451" indent="-457223" defTabSz="182889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/>
            </a:lvl6pPr>
            <a:lvl7pPr marL="5943897" indent="-457223" defTabSz="182889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/>
            </a:lvl7pPr>
            <a:lvl8pPr marL="6858343" indent="-457223" defTabSz="182889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/>
            </a:lvl8pPr>
            <a:lvl9pPr marL="7772789" indent="-457223" defTabSz="182889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/>
            </a:lvl9pPr>
          </a:lstStyle>
          <a:p>
            <a:r>
              <a:rPr lang="en-GB" sz="3600" dirty="0">
                <a:latin typeface="Arial Narrow" panose="020B0606020202030204" pitchFamily="34" charset="0"/>
              </a:rPr>
              <a:t>ODISMET</a:t>
            </a:r>
          </a:p>
        </p:txBody>
      </p:sp>
      <p:cxnSp>
        <p:nvCxnSpPr>
          <p:cNvPr id="26" name="40 Conector recto"/>
          <p:cNvCxnSpPr/>
          <p:nvPr/>
        </p:nvCxnSpPr>
        <p:spPr>
          <a:xfrm>
            <a:off x="256154" y="855752"/>
            <a:ext cx="4166360" cy="0"/>
          </a:xfrm>
          <a:prstGeom prst="line">
            <a:avLst/>
          </a:prstGeom>
          <a:noFill/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cxn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5" b="33203"/>
          <a:stretch/>
        </p:blipFill>
        <p:spPr>
          <a:xfrm>
            <a:off x="-8547" y="5864371"/>
            <a:ext cx="1277051" cy="993629"/>
          </a:xfrm>
          <a:prstGeom prst="rect">
            <a:avLst/>
          </a:prstGeom>
        </p:spPr>
      </p:pic>
      <p:cxnSp>
        <p:nvCxnSpPr>
          <p:cNvPr id="13" name="40 Conector recto"/>
          <p:cNvCxnSpPr/>
          <p:nvPr/>
        </p:nvCxnSpPr>
        <p:spPr>
          <a:xfrm>
            <a:off x="251098" y="854300"/>
            <a:ext cx="1440582" cy="1452"/>
          </a:xfrm>
          <a:prstGeom prst="line">
            <a:avLst/>
          </a:prstGeom>
          <a:solidFill>
            <a:srgbClr val="DA2129"/>
          </a:solidFill>
          <a:ln w="38100">
            <a:solidFill>
              <a:srgbClr val="DA2129"/>
            </a:solidFill>
          </a:ln>
        </p:spPr>
      </p:cxnSp>
      <p:pic>
        <p:nvPicPr>
          <p:cNvPr id="10" name="Picture 17" descr="Resultado de imagen de cess 2016 budapest, 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1" y="6483084"/>
            <a:ext cx="1129411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16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Marcador de número de diapositiva"/>
          <p:cNvSpPr txBox="1">
            <a:spLocks/>
          </p:cNvSpPr>
          <p:nvPr/>
        </p:nvSpPr>
        <p:spPr>
          <a:xfrm>
            <a:off x="22746581" y="13035074"/>
            <a:ext cx="944880" cy="538292"/>
          </a:xfrm>
          <a:prstGeom prst="rect">
            <a:avLst/>
          </a:prstGeom>
        </p:spPr>
        <p:txBody>
          <a:bodyPr vert="horz" lIns="181148" tIns="90618" rIns="181148" bIns="90618" rtlCol="0" anchor="ctr"/>
          <a:lstStyle>
            <a:defPPr>
              <a:defRPr lang="es-ES"/>
            </a:defPPr>
            <a:lvl1pPr marL="0" algn="ctr" defTabSz="1828617" rtl="0" eaLnBrk="1" latinLnBrk="0" hangingPunct="1">
              <a:defRPr sz="1900" kern="1200">
                <a:solidFill>
                  <a:schemeClr val="bg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  <a:lvl2pPr marL="91431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92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23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543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85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16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468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1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BFFA6-61B1-4984-983B-9D1AEC0ED12D}" type="slidenum"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PT Sans" panose="020B0503020203020204" pitchFamily="34" charset="0"/>
              </a:rPr>
              <a:pPr marL="0" marR="0" lvl="0" indent="0" algn="ctr" defTabSz="181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PT Sans" panose="020B0503020203020204" pitchFamily="34" charset="0"/>
            </a:endParaRPr>
          </a:p>
        </p:txBody>
      </p:sp>
      <p:pic>
        <p:nvPicPr>
          <p:cNvPr id="58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2" r="16719" b="23761"/>
          <a:stretch/>
        </p:blipFill>
        <p:spPr>
          <a:xfrm>
            <a:off x="7956376" y="6448098"/>
            <a:ext cx="1187624" cy="374868"/>
          </a:xfrm>
          <a:prstGeom prst="rect">
            <a:avLst/>
          </a:prstGeom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83449" r="80935" b="9128"/>
          <a:stretch/>
        </p:blipFill>
        <p:spPr bwMode="auto">
          <a:xfrm rot="10800000">
            <a:off x="6989257" y="-6"/>
            <a:ext cx="2154740" cy="1484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7 Rectángulo"/>
          <p:cNvSpPr/>
          <p:nvPr/>
        </p:nvSpPr>
        <p:spPr>
          <a:xfrm>
            <a:off x="247328" y="1124744"/>
            <a:ext cx="8342831" cy="5091559"/>
          </a:xfrm>
          <a:prstGeom prst="rect">
            <a:avLst/>
          </a:prstGeom>
        </p:spPr>
        <p:txBody>
          <a:bodyPr wrap="square" lIns="241719" tIns="120859" rIns="241719" bIns="120859">
            <a:spAutoFit/>
          </a:bodyPr>
          <a:lstStyle/>
          <a:p>
            <a:pPr marL="534988" indent="-534988" algn="just" defTabSz="1828617">
              <a:spcAft>
                <a:spcPts val="3000"/>
              </a:spcAft>
              <a:buSzPct val="110000"/>
              <a:buBlip>
                <a:blip r:embed="rId5"/>
              </a:buBlip>
            </a:pPr>
            <a:r>
              <a:rPr lang="en-GB" sz="24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Online</a:t>
            </a: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r>
              <a:rPr lang="en-GB" sz="24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Observatory</a:t>
            </a: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 (</a:t>
            </a: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  <a:hlinkClick r:id="rId6"/>
              </a:rPr>
              <a:t>www.odismet.es</a:t>
            </a: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) gathering, analysing and </a:t>
            </a:r>
            <a:r>
              <a:rPr lang="en-GB" sz="2400" dirty="0" err="1" smtClean="0">
                <a:solidFill>
                  <a:srgbClr val="000000"/>
                </a:solidFill>
                <a:latin typeface="Arial Narrow" panose="020B0606020202030204" pitchFamily="34" charset="0"/>
              </a:rPr>
              <a:t>visibilizing</a:t>
            </a: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r>
              <a:rPr lang="en-GB" sz="24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all existing</a:t>
            </a: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 statistical information (international, national, regional) 	</a:t>
            </a:r>
          </a:p>
          <a:p>
            <a:pPr marL="534988" indent="-534988" algn="just" defTabSz="1828617">
              <a:spcAft>
                <a:spcPts val="3000"/>
              </a:spcAft>
              <a:buSzPct val="110000"/>
              <a:buBlip>
                <a:blip r:embed="rId5"/>
              </a:buBlip>
            </a:pPr>
            <a:r>
              <a:rPr lang="en-GB" sz="24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Databank</a:t>
            </a: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 with analysed </a:t>
            </a: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indicators </a:t>
            </a: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(</a:t>
            </a:r>
            <a:r>
              <a:rPr lang="en-GB" sz="24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55</a:t>
            </a: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r>
              <a:rPr lang="en-GB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basic and </a:t>
            </a:r>
            <a:r>
              <a:rPr lang="en-GB" sz="24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17 interactive </a:t>
            </a: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in </a:t>
            </a:r>
            <a:r>
              <a:rPr lang="en-GB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7</a:t>
            </a: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 thematic </a:t>
            </a: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areas)</a:t>
            </a:r>
          </a:p>
          <a:p>
            <a:pPr marL="534988" indent="-534988" algn="just" defTabSz="1828617">
              <a:spcAft>
                <a:spcPts val="3000"/>
              </a:spcAft>
              <a:buSzPct val="110000"/>
              <a:buBlip>
                <a:blip r:embed="rId5"/>
              </a:buBlip>
            </a:pP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Other </a:t>
            </a:r>
            <a:r>
              <a:rPr lang="en-GB" sz="24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products </a:t>
            </a: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(</a:t>
            </a:r>
            <a:r>
              <a:rPr lang="en-US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database </a:t>
            </a:r>
            <a:r>
              <a:rPr 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on </a:t>
            </a:r>
            <a:r>
              <a:rPr lang="en-US" sz="2400" dirty="0" err="1">
                <a:solidFill>
                  <a:srgbClr val="000000"/>
                </a:solidFill>
                <a:latin typeface="Arial Narrow" panose="020B0606020202030204" pitchFamily="34" charset="0"/>
              </a:rPr>
              <a:t>labour</a:t>
            </a:r>
            <a:r>
              <a:rPr 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 inclusion policies and measures, </a:t>
            </a:r>
            <a:r>
              <a:rPr lang="en-US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virtual library, newsletters, periodical </a:t>
            </a:r>
            <a:r>
              <a:rPr 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studies and </a:t>
            </a:r>
            <a:r>
              <a:rPr lang="en-US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annual reports)</a:t>
            </a:r>
            <a:endParaRPr lang="en-GB" sz="2400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534988" indent="-534988" algn="just" defTabSz="1828617">
              <a:spcAft>
                <a:spcPts val="3000"/>
              </a:spcAft>
              <a:buSzPct val="110000"/>
              <a:buBlip>
                <a:blip r:embed="rId5"/>
              </a:buBlip>
            </a:pPr>
            <a:r>
              <a:rPr lang="en-GB" sz="24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Leaflet and </a:t>
            </a:r>
            <a:r>
              <a:rPr lang="en-GB" sz="2400" b="1" dirty="0" err="1" smtClean="0">
                <a:solidFill>
                  <a:srgbClr val="000000"/>
                </a:solidFill>
                <a:latin typeface="Arial Narrow" panose="020B0606020202030204" pitchFamily="34" charset="0"/>
              </a:rPr>
              <a:t>infography</a:t>
            </a: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: access to </a:t>
            </a:r>
            <a:r>
              <a:rPr lang="en-GB" sz="24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wide audience </a:t>
            </a: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(specialized and general public)</a:t>
            </a:r>
            <a:endParaRPr lang="en-GB" sz="240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2 Marcador de texto"/>
          <p:cNvSpPr txBox="1">
            <a:spLocks/>
          </p:cNvSpPr>
          <p:nvPr/>
        </p:nvSpPr>
        <p:spPr>
          <a:xfrm>
            <a:off x="257816" y="89597"/>
            <a:ext cx="8856984" cy="764703"/>
          </a:xfrm>
          <a:prstGeom prst="rect">
            <a:avLst/>
          </a:prstGeom>
        </p:spPr>
        <p:txBody>
          <a:bodyPr vert="horz" lIns="90701" tIns="45304" rIns="90701" bIns="45304" rtlCol="0" anchor="ctr">
            <a:normAutofit/>
          </a:bodyPr>
          <a:lstStyle>
            <a:lvl1pPr marL="0" indent="-457223" algn="l" defTabSz="2415902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lang="en-US" sz="59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  <a:lvl2pPr marL="137166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114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560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5006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451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897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343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78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2415902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Segoe UI" panose="020B0502040204020203" pitchFamily="34" charset="0"/>
                <a:cs typeface="Helvetica" panose="020B0604020202020204" pitchFamily="34" charset="0"/>
              </a:rPr>
              <a:t>INFORMATION</a:t>
            </a:r>
            <a:r>
              <a:rPr lang="en-GB" sz="3600" b="1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Segoe UI" panose="020B0502040204020203" pitchFamily="34" charset="0"/>
                <a:cs typeface="Helvetica" panose="020B0604020202020204" pitchFamily="34" charset="0"/>
              </a:rPr>
              <a:t> </a:t>
            </a:r>
            <a:r>
              <a:rPr lang="en-GB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Segoe UI" panose="020B0502040204020203" pitchFamily="34" charset="0"/>
                <a:cs typeface="Helvetica" panose="020B0604020202020204" pitchFamily="34" charset="0"/>
              </a:rPr>
              <a:t>OFFERED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5" b="33203"/>
          <a:stretch/>
        </p:blipFill>
        <p:spPr>
          <a:xfrm>
            <a:off x="-8547" y="5864371"/>
            <a:ext cx="1277051" cy="993629"/>
          </a:xfrm>
          <a:prstGeom prst="rect">
            <a:avLst/>
          </a:prstGeom>
        </p:spPr>
      </p:pic>
      <p:cxnSp>
        <p:nvCxnSpPr>
          <p:cNvPr id="12" name="40 Conector recto"/>
          <p:cNvCxnSpPr/>
          <p:nvPr/>
        </p:nvCxnSpPr>
        <p:spPr>
          <a:xfrm>
            <a:off x="256154" y="855752"/>
            <a:ext cx="4166360" cy="0"/>
          </a:xfrm>
          <a:prstGeom prst="line">
            <a:avLst/>
          </a:prstGeom>
          <a:noFill/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13" name="40 Conector recto"/>
          <p:cNvCxnSpPr/>
          <p:nvPr/>
        </p:nvCxnSpPr>
        <p:spPr>
          <a:xfrm>
            <a:off x="251098" y="854300"/>
            <a:ext cx="1440582" cy="1452"/>
          </a:xfrm>
          <a:prstGeom prst="line">
            <a:avLst/>
          </a:prstGeom>
          <a:solidFill>
            <a:srgbClr val="DA2129"/>
          </a:solidFill>
          <a:ln w="38100">
            <a:solidFill>
              <a:srgbClr val="DA2129"/>
            </a:solidFill>
          </a:ln>
        </p:spPr>
      </p:cxnSp>
      <p:pic>
        <p:nvPicPr>
          <p:cNvPr id="10" name="Picture 17" descr="Resultado de imagen de cess 2016 budapest, 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1" y="6483084"/>
            <a:ext cx="1129411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605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2"/>
          <a:stretch/>
        </p:blipFill>
        <p:spPr bwMode="auto">
          <a:xfrm>
            <a:off x="12286" y="854300"/>
            <a:ext cx="9143999" cy="550028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1 Marcador de número de diapositiva"/>
          <p:cNvSpPr txBox="1">
            <a:spLocks/>
          </p:cNvSpPr>
          <p:nvPr/>
        </p:nvSpPr>
        <p:spPr>
          <a:xfrm>
            <a:off x="22746581" y="13035074"/>
            <a:ext cx="944880" cy="538292"/>
          </a:xfrm>
          <a:prstGeom prst="rect">
            <a:avLst/>
          </a:prstGeom>
        </p:spPr>
        <p:txBody>
          <a:bodyPr vert="horz" lIns="181148" tIns="90618" rIns="181148" bIns="90618" rtlCol="0" anchor="ctr"/>
          <a:lstStyle>
            <a:defPPr>
              <a:defRPr lang="es-ES"/>
            </a:defPPr>
            <a:lvl1pPr marL="0" algn="ctr" defTabSz="1828617" rtl="0" eaLnBrk="1" latinLnBrk="0" hangingPunct="1">
              <a:defRPr sz="1900" kern="1200">
                <a:solidFill>
                  <a:schemeClr val="bg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  <a:lvl2pPr marL="91431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92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23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543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85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16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468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1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BFFA6-61B1-4984-983B-9D1AEC0ED12D}" type="slidenum"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PT Sans" panose="020B0503020203020204" pitchFamily="34" charset="0"/>
              </a:rPr>
              <a:pPr marL="0" marR="0" lvl="0" indent="0" algn="ctr" defTabSz="181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PT Sans" panose="020B0503020203020204" pitchFamily="34" charset="0"/>
            </a:endParaRPr>
          </a:p>
        </p:txBody>
      </p:sp>
      <p:pic>
        <p:nvPicPr>
          <p:cNvPr id="58" name="Imagen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2" r="16719" b="23761"/>
          <a:stretch/>
        </p:blipFill>
        <p:spPr>
          <a:xfrm>
            <a:off x="7956376" y="6448098"/>
            <a:ext cx="1187624" cy="374868"/>
          </a:xfrm>
          <a:prstGeom prst="rect">
            <a:avLst/>
          </a:prstGeom>
        </p:spPr>
      </p:pic>
      <p:sp>
        <p:nvSpPr>
          <p:cNvPr id="30" name="2 Marcador de texto"/>
          <p:cNvSpPr txBox="1">
            <a:spLocks/>
          </p:cNvSpPr>
          <p:nvPr/>
        </p:nvSpPr>
        <p:spPr>
          <a:xfrm>
            <a:off x="257816" y="89597"/>
            <a:ext cx="8856984" cy="764703"/>
          </a:xfrm>
          <a:prstGeom prst="rect">
            <a:avLst/>
          </a:prstGeom>
        </p:spPr>
        <p:txBody>
          <a:bodyPr vert="horz" lIns="90701" tIns="45304" rIns="90701" bIns="45304" rtlCol="0" anchor="ctr">
            <a:normAutofit/>
          </a:bodyPr>
          <a:lstStyle>
            <a:lvl1pPr marL="0" indent="-457223" algn="l" defTabSz="2415902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lang="en-US" sz="59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  <a:lvl2pPr marL="137166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114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560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5006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451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897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343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78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2415902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Segoe UI" panose="020B0502040204020203" pitchFamily="34" charset="0"/>
                <a:cs typeface="Helvetica" panose="020B0604020202020204" pitchFamily="34" charset="0"/>
              </a:rPr>
              <a:t>WEBSITE</a:t>
            </a:r>
            <a:endParaRPr lang="en-GB" sz="36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Segoe UI" panose="020B0502040204020203" pitchFamily="34" charset="0"/>
              <a:cs typeface="Helvetica" panose="020B060402020202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5" b="33203"/>
          <a:stretch/>
        </p:blipFill>
        <p:spPr>
          <a:xfrm>
            <a:off x="-8547" y="5864371"/>
            <a:ext cx="1277051" cy="993629"/>
          </a:xfrm>
          <a:prstGeom prst="rect">
            <a:avLst/>
          </a:prstGeom>
        </p:spPr>
      </p:pic>
      <p:cxnSp>
        <p:nvCxnSpPr>
          <p:cNvPr id="12" name="40 Conector recto"/>
          <p:cNvCxnSpPr/>
          <p:nvPr/>
        </p:nvCxnSpPr>
        <p:spPr>
          <a:xfrm>
            <a:off x="256154" y="855752"/>
            <a:ext cx="4166360" cy="0"/>
          </a:xfrm>
          <a:prstGeom prst="line">
            <a:avLst/>
          </a:prstGeom>
          <a:noFill/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13" name="40 Conector recto"/>
          <p:cNvCxnSpPr/>
          <p:nvPr/>
        </p:nvCxnSpPr>
        <p:spPr>
          <a:xfrm>
            <a:off x="251098" y="854300"/>
            <a:ext cx="1440582" cy="1452"/>
          </a:xfrm>
          <a:prstGeom prst="line">
            <a:avLst/>
          </a:prstGeom>
          <a:solidFill>
            <a:srgbClr val="DA2129"/>
          </a:solidFill>
          <a:ln w="38100">
            <a:solidFill>
              <a:srgbClr val="DA2129"/>
            </a:solidFill>
          </a:ln>
        </p:spPr>
      </p:cxnSp>
      <p:pic>
        <p:nvPicPr>
          <p:cNvPr id="10" name="Picture 17" descr="Resultado de imagen de cess 2016 budapest, 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1" y="6483084"/>
            <a:ext cx="1129411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83449" r="80935" b="9128"/>
          <a:stretch/>
        </p:blipFill>
        <p:spPr bwMode="auto">
          <a:xfrm rot="10800000">
            <a:off x="6989257" y="-6"/>
            <a:ext cx="2154740" cy="1484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465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Marcador de número de diapositiva"/>
          <p:cNvSpPr txBox="1">
            <a:spLocks/>
          </p:cNvSpPr>
          <p:nvPr/>
        </p:nvSpPr>
        <p:spPr>
          <a:xfrm>
            <a:off x="22746581" y="13035074"/>
            <a:ext cx="944880" cy="538292"/>
          </a:xfrm>
          <a:prstGeom prst="rect">
            <a:avLst/>
          </a:prstGeom>
        </p:spPr>
        <p:txBody>
          <a:bodyPr vert="horz" lIns="181148" tIns="90618" rIns="181148" bIns="90618" rtlCol="0" anchor="ctr"/>
          <a:lstStyle>
            <a:defPPr>
              <a:defRPr lang="es-ES"/>
            </a:defPPr>
            <a:lvl1pPr marL="0" algn="ctr" defTabSz="1828617" rtl="0" eaLnBrk="1" latinLnBrk="0" hangingPunct="1">
              <a:defRPr sz="1900" kern="1200">
                <a:solidFill>
                  <a:schemeClr val="bg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  <a:lvl2pPr marL="91431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92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23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543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85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16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468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1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BFFA6-61B1-4984-983B-9D1AEC0ED12D}" type="slidenum"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PT Sans" panose="020B0503020203020204" pitchFamily="34" charset="0"/>
              </a:rPr>
              <a:pPr marL="0" marR="0" lvl="0" indent="0" algn="ctr" defTabSz="181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PT Sans" panose="020B0503020203020204" pitchFamily="34" charset="0"/>
            </a:endParaRPr>
          </a:p>
        </p:txBody>
      </p:sp>
      <p:pic>
        <p:nvPicPr>
          <p:cNvPr id="58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2" r="16719" b="23761"/>
          <a:stretch/>
        </p:blipFill>
        <p:spPr>
          <a:xfrm>
            <a:off x="7956376" y="6448098"/>
            <a:ext cx="1187624" cy="374868"/>
          </a:xfrm>
          <a:prstGeom prst="rect">
            <a:avLst/>
          </a:prstGeom>
        </p:spPr>
      </p:pic>
      <p:pic>
        <p:nvPicPr>
          <p:cNvPr id="10" name="Picture 17" descr="Resultado de imagen de cess 2016 budapest,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1" y="6483084"/>
            <a:ext cx="1129411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83449" r="80935" b="9128"/>
          <a:stretch/>
        </p:blipFill>
        <p:spPr bwMode="auto">
          <a:xfrm rot="10800000">
            <a:off x="6989257" y="-6"/>
            <a:ext cx="2154740" cy="1484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2" b="1"/>
          <a:stretch/>
        </p:blipFill>
        <p:spPr bwMode="auto">
          <a:xfrm>
            <a:off x="65148" y="188640"/>
            <a:ext cx="9045043" cy="61291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5" b="33203"/>
          <a:stretch/>
        </p:blipFill>
        <p:spPr>
          <a:xfrm>
            <a:off x="-8547" y="5864371"/>
            <a:ext cx="1277051" cy="99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00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Marcador de número de diapositiva"/>
          <p:cNvSpPr txBox="1">
            <a:spLocks/>
          </p:cNvSpPr>
          <p:nvPr/>
        </p:nvSpPr>
        <p:spPr>
          <a:xfrm>
            <a:off x="22746581" y="13035074"/>
            <a:ext cx="944880" cy="538292"/>
          </a:xfrm>
          <a:prstGeom prst="rect">
            <a:avLst/>
          </a:prstGeom>
        </p:spPr>
        <p:txBody>
          <a:bodyPr vert="horz" lIns="181148" tIns="90618" rIns="181148" bIns="90618" rtlCol="0" anchor="ctr"/>
          <a:lstStyle>
            <a:defPPr>
              <a:defRPr lang="es-ES"/>
            </a:defPPr>
            <a:lvl1pPr marL="0" algn="ctr" defTabSz="1828617" rtl="0" eaLnBrk="1" latinLnBrk="0" hangingPunct="1">
              <a:defRPr sz="1900" kern="1200">
                <a:solidFill>
                  <a:schemeClr val="bg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  <a:lvl2pPr marL="91431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92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23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543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85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16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468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1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BFFA6-61B1-4984-983B-9D1AEC0ED12D}" type="slidenum"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PT Sans" panose="020B0503020203020204" pitchFamily="34" charset="0"/>
              </a:rPr>
              <a:pPr marL="0" marR="0" lvl="0" indent="0" algn="ctr" defTabSz="181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PT Sans" panose="020B0503020203020204" pitchFamily="34" charset="0"/>
            </a:endParaRPr>
          </a:p>
        </p:txBody>
      </p:sp>
      <p:pic>
        <p:nvPicPr>
          <p:cNvPr id="58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2" r="16719" b="23761"/>
          <a:stretch/>
        </p:blipFill>
        <p:spPr>
          <a:xfrm>
            <a:off x="7956376" y="6448098"/>
            <a:ext cx="1187624" cy="37486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5" b="33203"/>
          <a:stretch/>
        </p:blipFill>
        <p:spPr>
          <a:xfrm>
            <a:off x="-8547" y="5864371"/>
            <a:ext cx="1277051" cy="993629"/>
          </a:xfrm>
          <a:prstGeom prst="rect">
            <a:avLst/>
          </a:prstGeom>
        </p:spPr>
      </p:pic>
      <p:pic>
        <p:nvPicPr>
          <p:cNvPr id="10" name="Picture 17" descr="Resultado de imagen de cess 2016 budapest,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1" y="6483084"/>
            <a:ext cx="1129411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" t="-591" r="3614" b="21652"/>
          <a:stretch/>
        </p:blipFill>
        <p:spPr bwMode="auto">
          <a:xfrm>
            <a:off x="673024" y="3990"/>
            <a:ext cx="7877164" cy="637189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83449" r="80935" b="9128"/>
          <a:stretch/>
        </p:blipFill>
        <p:spPr bwMode="auto">
          <a:xfrm rot="10800000">
            <a:off x="6989257" y="-6"/>
            <a:ext cx="2154740" cy="1484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277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83449" r="80935" b="9128"/>
          <a:stretch/>
        </p:blipFill>
        <p:spPr bwMode="auto">
          <a:xfrm rot="10800000">
            <a:off x="6989257" y="-6"/>
            <a:ext cx="2154740" cy="1484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1 Marcador de número de diapositiva"/>
          <p:cNvSpPr txBox="1">
            <a:spLocks/>
          </p:cNvSpPr>
          <p:nvPr/>
        </p:nvSpPr>
        <p:spPr>
          <a:xfrm>
            <a:off x="22746581" y="13035074"/>
            <a:ext cx="944880" cy="538292"/>
          </a:xfrm>
          <a:prstGeom prst="rect">
            <a:avLst/>
          </a:prstGeom>
        </p:spPr>
        <p:txBody>
          <a:bodyPr vert="horz" lIns="181148" tIns="90618" rIns="181148" bIns="90618" rtlCol="0" anchor="ctr"/>
          <a:lstStyle>
            <a:defPPr>
              <a:defRPr lang="es-ES"/>
            </a:defPPr>
            <a:lvl1pPr marL="0" algn="ctr" defTabSz="1828617" rtl="0" eaLnBrk="1" latinLnBrk="0" hangingPunct="1">
              <a:defRPr sz="1900" kern="1200">
                <a:solidFill>
                  <a:schemeClr val="bg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  <a:lvl2pPr marL="91431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92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23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543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85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16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468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1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BFFA6-61B1-4984-983B-9D1AEC0ED12D}" type="slidenum"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PT Sans" panose="020B0503020203020204" pitchFamily="34" charset="0"/>
              </a:rPr>
              <a:pPr marL="0" marR="0" lvl="0" indent="0" algn="ctr" defTabSz="181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PT Sans" panose="020B0503020203020204" pitchFamily="34" charset="0"/>
            </a:endParaRPr>
          </a:p>
        </p:txBody>
      </p:sp>
      <p:pic>
        <p:nvPicPr>
          <p:cNvPr id="58" name="Imagen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2" r="16719" b="23761"/>
          <a:stretch/>
        </p:blipFill>
        <p:spPr>
          <a:xfrm>
            <a:off x="7956376" y="6448098"/>
            <a:ext cx="1187624" cy="374868"/>
          </a:xfrm>
          <a:prstGeom prst="rect">
            <a:avLst/>
          </a:prstGeom>
        </p:spPr>
      </p:pic>
      <p:pic>
        <p:nvPicPr>
          <p:cNvPr id="10" name="Picture 17" descr="Resultado de imagen de cess 2016 budapest,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1" y="6483084"/>
            <a:ext cx="1129411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84" y="116632"/>
            <a:ext cx="8369088" cy="626389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5" b="33203"/>
          <a:stretch/>
        </p:blipFill>
        <p:spPr>
          <a:xfrm>
            <a:off x="-8547" y="5864371"/>
            <a:ext cx="1277051" cy="99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7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83449" r="80935" b="9128"/>
          <a:stretch/>
        </p:blipFill>
        <p:spPr bwMode="auto">
          <a:xfrm rot="10800000">
            <a:off x="6989257" y="-6"/>
            <a:ext cx="2154740" cy="1484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9" b="4779"/>
          <a:stretch/>
        </p:blipFill>
        <p:spPr bwMode="auto">
          <a:xfrm>
            <a:off x="179512" y="221365"/>
            <a:ext cx="8784976" cy="61725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1 Marcador de número de diapositiva"/>
          <p:cNvSpPr txBox="1">
            <a:spLocks/>
          </p:cNvSpPr>
          <p:nvPr/>
        </p:nvSpPr>
        <p:spPr>
          <a:xfrm>
            <a:off x="22746581" y="13035074"/>
            <a:ext cx="944880" cy="538292"/>
          </a:xfrm>
          <a:prstGeom prst="rect">
            <a:avLst/>
          </a:prstGeom>
        </p:spPr>
        <p:txBody>
          <a:bodyPr vert="horz" lIns="181148" tIns="90618" rIns="181148" bIns="90618" rtlCol="0" anchor="ctr"/>
          <a:lstStyle>
            <a:defPPr>
              <a:defRPr lang="es-ES"/>
            </a:defPPr>
            <a:lvl1pPr marL="0" algn="ctr" defTabSz="1828617" rtl="0" eaLnBrk="1" latinLnBrk="0" hangingPunct="1">
              <a:defRPr sz="1900" kern="1200">
                <a:solidFill>
                  <a:schemeClr val="bg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  <a:lvl2pPr marL="91431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92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23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543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85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16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468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1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BFFA6-61B1-4984-983B-9D1AEC0ED12D}" type="slidenum"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PT Sans" panose="020B0503020203020204" pitchFamily="34" charset="0"/>
              </a:rPr>
              <a:pPr marL="0" marR="0" lvl="0" indent="0" algn="ctr" defTabSz="181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PT Sans" panose="020B0503020203020204" pitchFamily="34" charset="0"/>
            </a:endParaRPr>
          </a:p>
        </p:txBody>
      </p:sp>
      <p:pic>
        <p:nvPicPr>
          <p:cNvPr id="58" name="Imagen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2" r="16719" b="23761"/>
          <a:stretch/>
        </p:blipFill>
        <p:spPr>
          <a:xfrm>
            <a:off x="7956376" y="6448098"/>
            <a:ext cx="1187624" cy="374868"/>
          </a:xfrm>
          <a:prstGeom prst="rect">
            <a:avLst/>
          </a:prstGeom>
        </p:spPr>
      </p:pic>
      <p:pic>
        <p:nvPicPr>
          <p:cNvPr id="10" name="Picture 17" descr="Resultado de imagen de cess 2016 budapest, 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1" y="6483084"/>
            <a:ext cx="1129411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5" b="33203"/>
          <a:stretch/>
        </p:blipFill>
        <p:spPr>
          <a:xfrm>
            <a:off x="-8547" y="5864371"/>
            <a:ext cx="1277051" cy="99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6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75" y="72067"/>
            <a:ext cx="8640960" cy="628911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83449" r="80935" b="9128"/>
          <a:stretch/>
        </p:blipFill>
        <p:spPr bwMode="auto">
          <a:xfrm rot="10800000">
            <a:off x="6989257" y="-6"/>
            <a:ext cx="2154740" cy="1484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1 Marcador de número de diapositiva"/>
          <p:cNvSpPr txBox="1">
            <a:spLocks/>
          </p:cNvSpPr>
          <p:nvPr/>
        </p:nvSpPr>
        <p:spPr>
          <a:xfrm>
            <a:off x="22746581" y="13035074"/>
            <a:ext cx="944880" cy="538292"/>
          </a:xfrm>
          <a:prstGeom prst="rect">
            <a:avLst/>
          </a:prstGeom>
        </p:spPr>
        <p:txBody>
          <a:bodyPr vert="horz" lIns="181148" tIns="90618" rIns="181148" bIns="90618" rtlCol="0" anchor="ctr"/>
          <a:lstStyle>
            <a:defPPr>
              <a:defRPr lang="es-ES"/>
            </a:defPPr>
            <a:lvl1pPr marL="0" algn="ctr" defTabSz="1828617" rtl="0" eaLnBrk="1" latinLnBrk="0" hangingPunct="1">
              <a:defRPr sz="1900" kern="1200">
                <a:solidFill>
                  <a:schemeClr val="bg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  <a:lvl2pPr marL="91431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92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23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543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85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16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468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1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BFFA6-61B1-4984-983B-9D1AEC0ED12D}" type="slidenum"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PT Sans" panose="020B0503020203020204" pitchFamily="34" charset="0"/>
              </a:rPr>
              <a:pPr marL="0" marR="0" lvl="0" indent="0" algn="ctr" defTabSz="181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PT Sans" panose="020B0503020203020204" pitchFamily="34" charset="0"/>
            </a:endParaRPr>
          </a:p>
        </p:txBody>
      </p:sp>
      <p:pic>
        <p:nvPicPr>
          <p:cNvPr id="58" name="Imagen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2" r="16719" b="23761"/>
          <a:stretch/>
        </p:blipFill>
        <p:spPr>
          <a:xfrm>
            <a:off x="7956376" y="6448098"/>
            <a:ext cx="1187624" cy="374868"/>
          </a:xfrm>
          <a:prstGeom prst="rect">
            <a:avLst/>
          </a:prstGeom>
        </p:spPr>
      </p:pic>
      <p:pic>
        <p:nvPicPr>
          <p:cNvPr id="10" name="Picture 17" descr="Resultado de imagen de cess 2016 budapest, 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1" y="6483084"/>
            <a:ext cx="1129411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5" b="33203"/>
          <a:stretch/>
        </p:blipFill>
        <p:spPr>
          <a:xfrm>
            <a:off x="-8547" y="5864371"/>
            <a:ext cx="1277051" cy="99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27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Marcador de número de diapositiva"/>
          <p:cNvSpPr txBox="1">
            <a:spLocks/>
          </p:cNvSpPr>
          <p:nvPr/>
        </p:nvSpPr>
        <p:spPr>
          <a:xfrm>
            <a:off x="22746581" y="13035074"/>
            <a:ext cx="944880" cy="538292"/>
          </a:xfrm>
          <a:prstGeom prst="rect">
            <a:avLst/>
          </a:prstGeom>
        </p:spPr>
        <p:txBody>
          <a:bodyPr vert="horz" lIns="181148" tIns="90618" rIns="181148" bIns="90618" rtlCol="0" anchor="ctr"/>
          <a:lstStyle>
            <a:defPPr>
              <a:defRPr lang="es-ES"/>
            </a:defPPr>
            <a:lvl1pPr marL="0" algn="ctr" defTabSz="1828617" rtl="0" eaLnBrk="1" latinLnBrk="0" hangingPunct="1">
              <a:defRPr sz="1900" kern="1200">
                <a:solidFill>
                  <a:schemeClr val="bg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  <a:lvl2pPr marL="91431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92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23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543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85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16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468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1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BFFA6-61B1-4984-983B-9D1AEC0ED12D}" type="slidenum"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PT Sans" panose="020B0503020203020204" pitchFamily="34" charset="0"/>
              </a:rPr>
              <a:pPr marL="0" marR="0" lvl="0" indent="0" algn="ctr" defTabSz="181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PT Sans" panose="020B0503020203020204" pitchFamily="34" charset="0"/>
            </a:endParaRPr>
          </a:p>
        </p:txBody>
      </p:sp>
      <p:sp>
        <p:nvSpPr>
          <p:cNvPr id="15" name="2 Marcador de texto"/>
          <p:cNvSpPr txBox="1">
            <a:spLocks/>
          </p:cNvSpPr>
          <p:nvPr/>
        </p:nvSpPr>
        <p:spPr>
          <a:xfrm>
            <a:off x="255084" y="78445"/>
            <a:ext cx="8856984" cy="764703"/>
          </a:xfrm>
          <a:prstGeom prst="rect">
            <a:avLst/>
          </a:prstGeom>
        </p:spPr>
        <p:txBody>
          <a:bodyPr vert="horz" lIns="90701" tIns="45304" rIns="90701" bIns="45304" rtlCol="0" anchor="ctr">
            <a:normAutofit/>
          </a:bodyPr>
          <a:lstStyle>
            <a:lvl1pPr marL="0" indent="-457223" algn="l" defTabSz="2415902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lang="en-US" sz="59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  <a:lvl2pPr marL="137166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114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560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5006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451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897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343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78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2415902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Segoe UI" panose="020B0502040204020203" pitchFamily="34" charset="0"/>
                <a:cs typeface="Helvetica" panose="020B0604020202020204" pitchFamily="34" charset="0"/>
              </a:rPr>
              <a:t>NEED ADDRESSED</a:t>
            </a:r>
          </a:p>
        </p:txBody>
      </p:sp>
      <p:pic>
        <p:nvPicPr>
          <p:cNvPr id="58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2" r="16719" b="23761"/>
          <a:stretch/>
        </p:blipFill>
        <p:spPr>
          <a:xfrm>
            <a:off x="7956376" y="6448098"/>
            <a:ext cx="1187624" cy="374868"/>
          </a:xfrm>
          <a:prstGeom prst="rect">
            <a:avLst/>
          </a:prstGeom>
        </p:spPr>
      </p:pic>
      <p:sp>
        <p:nvSpPr>
          <p:cNvPr id="25" name="7 Rectángulo"/>
          <p:cNvSpPr/>
          <p:nvPr/>
        </p:nvSpPr>
        <p:spPr>
          <a:xfrm>
            <a:off x="183033" y="1071143"/>
            <a:ext cx="8342831" cy="5691724"/>
          </a:xfrm>
          <a:prstGeom prst="rect">
            <a:avLst/>
          </a:prstGeom>
        </p:spPr>
        <p:txBody>
          <a:bodyPr wrap="square" lIns="241719" tIns="120859" rIns="241719" bIns="120859">
            <a:spAutoFit/>
          </a:bodyPr>
          <a:lstStyle/>
          <a:p>
            <a:pPr marL="534988" indent="-534988" algn="just" defTabSz="1828617">
              <a:spcAft>
                <a:spcPts val="1800"/>
              </a:spcAft>
              <a:buSzPct val="110000"/>
              <a:buBlip>
                <a:blip r:embed="rId4"/>
              </a:buBlip>
            </a:pPr>
            <a:r>
              <a:rPr 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People with disabilities face more difficulties and </a:t>
            </a:r>
            <a:r>
              <a:rPr lang="en-US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barriers</a:t>
            </a:r>
            <a:r>
              <a:rPr 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 to enter the </a:t>
            </a:r>
            <a:r>
              <a:rPr lang="en-US" sz="2400" dirty="0" err="1">
                <a:solidFill>
                  <a:srgbClr val="000000"/>
                </a:solidFill>
                <a:latin typeface="Arial Narrow" panose="020B0606020202030204" pitchFamily="34" charset="0"/>
              </a:rPr>
              <a:t>labour</a:t>
            </a:r>
            <a:r>
              <a:rPr 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 market. 	</a:t>
            </a:r>
          </a:p>
          <a:p>
            <a:pPr marL="534988" indent="-534988" algn="just" defTabSz="1828617">
              <a:spcAft>
                <a:spcPts val="1800"/>
              </a:spcAft>
              <a:buSzPct val="110000"/>
              <a:buBlip>
                <a:blip r:embed="rId4"/>
              </a:buBlip>
            </a:pPr>
            <a:r>
              <a:rPr lang="en-GB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Measures and policies</a:t>
            </a: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 arisen in </a:t>
            </a: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last </a:t>
            </a: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few years fostered by international regulation and social movements.</a:t>
            </a:r>
          </a:p>
          <a:p>
            <a:pPr marL="534988" indent="-534988" algn="just" defTabSz="1828617">
              <a:spcAft>
                <a:spcPts val="1800"/>
              </a:spcAft>
              <a:buSzPct val="110000"/>
              <a:buBlip>
                <a:blip r:embed="rId4"/>
              </a:buBlip>
            </a:pPr>
            <a:r>
              <a:rPr lang="en-GB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No data or evidence </a:t>
            </a: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available</a:t>
            </a:r>
            <a:r>
              <a:rPr lang="en-GB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 on results </a:t>
            </a: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and impact of labour inclusion initiatives</a:t>
            </a:r>
          </a:p>
          <a:p>
            <a:pPr marL="534988" indent="-534988" algn="just" defTabSz="1828617">
              <a:spcAft>
                <a:spcPts val="1800"/>
              </a:spcAft>
              <a:buSzPct val="110000"/>
              <a:buBlip>
                <a:blip r:embed="rId4"/>
              </a:buBlip>
            </a:pPr>
            <a:r>
              <a:rPr lang="en-GB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Critical need </a:t>
            </a: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for:</a:t>
            </a:r>
          </a:p>
          <a:p>
            <a:pPr marL="804863" lvl="2" indent="-182563" defTabSz="8953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sz="2300" dirty="0">
                <a:solidFill>
                  <a:srgbClr val="000000"/>
                </a:solidFill>
                <a:latin typeface="Arial Narrow" panose="020B0606020202030204" pitchFamily="34" charset="0"/>
              </a:rPr>
              <a:t>Analysis in </a:t>
            </a:r>
            <a:r>
              <a:rPr lang="en-GB" sz="2300" b="1" dirty="0">
                <a:solidFill>
                  <a:srgbClr val="000000"/>
                </a:solidFill>
                <a:latin typeface="Arial Narrow" panose="020B0606020202030204" pitchFamily="34" charset="0"/>
              </a:rPr>
              <a:t>transversal</a:t>
            </a:r>
            <a:r>
              <a:rPr lang="en-GB" sz="2300" dirty="0">
                <a:solidFill>
                  <a:srgbClr val="000000"/>
                </a:solidFill>
                <a:latin typeface="Arial Narrow" panose="020B0606020202030204" pitchFamily="34" charset="0"/>
              </a:rPr>
              <a:t> way of employment trends and evolution of indicators</a:t>
            </a:r>
          </a:p>
          <a:p>
            <a:pPr marL="804863" lvl="2" indent="-182563" defTabSz="8953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sz="2300" b="1" dirty="0">
                <a:solidFill>
                  <a:srgbClr val="000000"/>
                </a:solidFill>
                <a:latin typeface="Arial Narrow" panose="020B0606020202030204" pitchFamily="34" charset="0"/>
              </a:rPr>
              <a:t>Reliable</a:t>
            </a:r>
            <a:r>
              <a:rPr lang="en-GB" sz="2300" dirty="0">
                <a:solidFill>
                  <a:srgbClr val="000000"/>
                </a:solidFill>
                <a:latin typeface="Arial Narrow" panose="020B0606020202030204" pitchFamily="34" charset="0"/>
              </a:rPr>
              <a:t> statistical data</a:t>
            </a:r>
          </a:p>
          <a:p>
            <a:pPr marL="804863" lvl="2" indent="-182563" defTabSz="8953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sz="2300" b="1" dirty="0">
                <a:solidFill>
                  <a:srgbClr val="000000"/>
                </a:solidFill>
                <a:latin typeface="Arial Narrow" panose="020B0606020202030204" pitchFamily="34" charset="0"/>
              </a:rPr>
              <a:t>Systematic</a:t>
            </a:r>
            <a:r>
              <a:rPr lang="en-GB" sz="2300" dirty="0">
                <a:solidFill>
                  <a:srgbClr val="000000"/>
                </a:solidFill>
                <a:latin typeface="Arial Narrow" panose="020B0606020202030204" pitchFamily="34" charset="0"/>
              </a:rPr>
              <a:t> analysis framework </a:t>
            </a:r>
            <a:endParaRPr lang="en-US" sz="230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5" b="33203"/>
          <a:stretch/>
        </p:blipFill>
        <p:spPr>
          <a:xfrm>
            <a:off x="-8547" y="5864371"/>
            <a:ext cx="1277051" cy="993629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83449" r="80935" b="9128"/>
          <a:stretch/>
        </p:blipFill>
        <p:spPr bwMode="auto">
          <a:xfrm rot="10800000">
            <a:off x="6989258" y="-6"/>
            <a:ext cx="2154739" cy="1484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40 Conector recto"/>
          <p:cNvCxnSpPr/>
          <p:nvPr/>
        </p:nvCxnSpPr>
        <p:spPr>
          <a:xfrm>
            <a:off x="256154" y="855752"/>
            <a:ext cx="4166360" cy="0"/>
          </a:xfrm>
          <a:prstGeom prst="line">
            <a:avLst/>
          </a:prstGeom>
          <a:noFill/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16" name="40 Conector recto"/>
          <p:cNvCxnSpPr/>
          <p:nvPr/>
        </p:nvCxnSpPr>
        <p:spPr>
          <a:xfrm>
            <a:off x="251098" y="854300"/>
            <a:ext cx="1440582" cy="1452"/>
          </a:xfrm>
          <a:prstGeom prst="line">
            <a:avLst/>
          </a:prstGeom>
          <a:solidFill>
            <a:srgbClr val="DA2129"/>
          </a:solidFill>
          <a:ln w="38100">
            <a:solidFill>
              <a:srgbClr val="DA2129"/>
            </a:solidFill>
          </a:ln>
        </p:spPr>
      </p:cxnSp>
      <p:pic>
        <p:nvPicPr>
          <p:cNvPr id="11" name="Picture 17" descr="Resultado de imagen de cess 2016 budapest, 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1" y="6483084"/>
            <a:ext cx="1129411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85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Marcador de número de diapositiva"/>
          <p:cNvSpPr txBox="1">
            <a:spLocks/>
          </p:cNvSpPr>
          <p:nvPr/>
        </p:nvSpPr>
        <p:spPr>
          <a:xfrm>
            <a:off x="22746581" y="13035074"/>
            <a:ext cx="944880" cy="538292"/>
          </a:xfrm>
          <a:prstGeom prst="rect">
            <a:avLst/>
          </a:prstGeom>
        </p:spPr>
        <p:txBody>
          <a:bodyPr vert="horz" lIns="181148" tIns="90618" rIns="181148" bIns="90618" rtlCol="0" anchor="ctr"/>
          <a:lstStyle>
            <a:defPPr>
              <a:defRPr lang="es-ES"/>
            </a:defPPr>
            <a:lvl1pPr marL="0" algn="ctr" defTabSz="1828617" rtl="0" eaLnBrk="1" latinLnBrk="0" hangingPunct="1">
              <a:defRPr sz="1900" kern="1200">
                <a:solidFill>
                  <a:schemeClr val="bg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  <a:lvl2pPr marL="91431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92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23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543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85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16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468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1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BFFA6-61B1-4984-983B-9D1AEC0ED12D}" type="slidenum"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PT Sans" panose="020B0503020203020204" pitchFamily="34" charset="0"/>
              </a:rPr>
              <a:pPr marL="0" marR="0" lvl="0" indent="0" algn="ctr" defTabSz="181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PT Sans" panose="020B0503020203020204" pitchFamily="34" charset="0"/>
            </a:endParaRPr>
          </a:p>
        </p:txBody>
      </p:sp>
      <p:pic>
        <p:nvPicPr>
          <p:cNvPr id="58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2" r="16719" b="23761"/>
          <a:stretch/>
        </p:blipFill>
        <p:spPr>
          <a:xfrm>
            <a:off x="7956376" y="6448098"/>
            <a:ext cx="1187624" cy="374868"/>
          </a:xfrm>
          <a:prstGeom prst="rect">
            <a:avLst/>
          </a:prstGeom>
        </p:spPr>
      </p:pic>
      <p:sp>
        <p:nvSpPr>
          <p:cNvPr id="26" name="7 Rectángulo"/>
          <p:cNvSpPr/>
          <p:nvPr/>
        </p:nvSpPr>
        <p:spPr>
          <a:xfrm>
            <a:off x="256925" y="1124744"/>
            <a:ext cx="8342831" cy="5106948"/>
          </a:xfrm>
          <a:prstGeom prst="rect">
            <a:avLst/>
          </a:prstGeom>
        </p:spPr>
        <p:txBody>
          <a:bodyPr wrap="square" lIns="241719" tIns="120859" rIns="241719" bIns="120859">
            <a:spAutoFit/>
          </a:bodyPr>
          <a:lstStyle/>
          <a:p>
            <a:pPr marL="534988" indent="-534988" algn="just" defTabSz="1828617">
              <a:spcAft>
                <a:spcPts val="2400"/>
              </a:spcAft>
              <a:buSzPct val="110000"/>
              <a:buBlip>
                <a:blip r:embed="rId4"/>
              </a:buBlip>
            </a:pPr>
            <a:r>
              <a:rPr lang="en-US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Many</a:t>
            </a:r>
            <a:r>
              <a:rPr 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 information </a:t>
            </a:r>
            <a:r>
              <a:rPr lang="en-US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sources</a:t>
            </a:r>
            <a:r>
              <a:rPr 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 available but only on specific aspects (</a:t>
            </a:r>
            <a:r>
              <a:rPr lang="en-US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partial</a:t>
            </a:r>
            <a:r>
              <a:rPr 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); impossible to make a thorough analysis</a:t>
            </a:r>
          </a:p>
          <a:p>
            <a:pPr marL="534988" indent="-534988" algn="just" defTabSz="1828617">
              <a:spcAft>
                <a:spcPts val="2400"/>
              </a:spcAft>
              <a:buSzPct val="110000"/>
              <a:buBlip>
                <a:blip r:embed="rId4"/>
              </a:buBlip>
            </a:pPr>
            <a:r>
              <a:rPr lang="en-GB" sz="2400" b="1" noProof="1">
                <a:solidFill>
                  <a:srgbClr val="000000"/>
                </a:solidFill>
                <a:latin typeface="Arial Narrow" panose="020B0606020202030204" pitchFamily="34" charset="0"/>
              </a:rPr>
              <a:t>Insufficient/non-existent</a:t>
            </a:r>
            <a:r>
              <a:rPr lang="en-GB" sz="2400" noProof="1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r>
              <a:rPr lang="en-GB" sz="2400" b="1" noProof="1">
                <a:solidFill>
                  <a:srgbClr val="000000"/>
                </a:solidFill>
                <a:latin typeface="Arial Narrow" panose="020B0606020202030204" pitchFamily="34" charset="0"/>
              </a:rPr>
              <a:t>updates</a:t>
            </a:r>
            <a:r>
              <a:rPr lang="en-GB" sz="2400" noProof="1">
                <a:solidFill>
                  <a:srgbClr val="000000"/>
                </a:solidFill>
                <a:latin typeface="Arial Narrow" panose="020B0606020202030204" pitchFamily="34" charset="0"/>
              </a:rPr>
              <a:t> (main statistical operation performed aprox. every 10 years)</a:t>
            </a:r>
          </a:p>
          <a:p>
            <a:pPr marL="534988" indent="-534988" algn="just" defTabSz="1828617">
              <a:spcAft>
                <a:spcPts val="2400"/>
              </a:spcAft>
              <a:buSzPct val="110000"/>
              <a:buBlip>
                <a:blip r:embed="rId4"/>
              </a:buBlip>
            </a:pPr>
            <a:r>
              <a:rPr lang="en-GB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Two types of sources</a:t>
            </a: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: </a:t>
            </a: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statistical </a:t>
            </a: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data and administrative records. Two different ways of dealing with disability</a:t>
            </a:r>
          </a:p>
          <a:p>
            <a:pPr marL="534988" indent="-534988" algn="just" defTabSz="1828617">
              <a:spcAft>
                <a:spcPts val="2400"/>
              </a:spcAft>
              <a:buSzPct val="110000"/>
              <a:buBlip>
                <a:blip r:embed="rId4"/>
              </a:buBlip>
            </a:pPr>
            <a:r>
              <a:rPr lang="en-GB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Access to records </a:t>
            </a: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not always easy</a:t>
            </a:r>
          </a:p>
          <a:p>
            <a:pPr marL="534988" indent="-534988" algn="just" defTabSz="1828617">
              <a:spcAft>
                <a:spcPts val="2400"/>
              </a:spcAft>
              <a:buSzPct val="110000"/>
              <a:buBlip>
                <a:blip r:embed="rId4"/>
              </a:buBlip>
            </a:pP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Disability lacking a </a:t>
            </a:r>
            <a:r>
              <a:rPr lang="en-GB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stable conceptual identification</a:t>
            </a:r>
          </a:p>
          <a:p>
            <a:pPr marL="534988" indent="-534988" algn="just" defTabSz="1828617">
              <a:spcAft>
                <a:spcPts val="2400"/>
              </a:spcAft>
              <a:buSzPct val="110000"/>
              <a:buBlip>
                <a:blip r:embed="rId4"/>
              </a:buBlip>
            </a:pP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Statistics based on subjective </a:t>
            </a:r>
            <a:r>
              <a:rPr lang="en-GB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self-perception of disability</a:t>
            </a:r>
          </a:p>
        </p:txBody>
      </p:sp>
      <p:sp>
        <p:nvSpPr>
          <p:cNvPr id="27" name="2 Marcador de texto"/>
          <p:cNvSpPr txBox="1">
            <a:spLocks/>
          </p:cNvSpPr>
          <p:nvPr/>
        </p:nvSpPr>
        <p:spPr>
          <a:xfrm>
            <a:off x="251098" y="89597"/>
            <a:ext cx="8856984" cy="764703"/>
          </a:xfrm>
          <a:prstGeom prst="rect">
            <a:avLst/>
          </a:prstGeom>
        </p:spPr>
        <p:txBody>
          <a:bodyPr vert="horz" lIns="90701" tIns="45304" rIns="90701" bIns="45304" rtlCol="0" anchor="ctr">
            <a:normAutofit/>
          </a:bodyPr>
          <a:lstStyle>
            <a:lvl1pPr marL="0" indent="-457223" algn="l" defTabSz="2415902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lang="en-US" sz="59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  <a:lvl2pPr marL="137166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114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560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5006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451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897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343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78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  <a:defRPr/>
            </a:pPr>
            <a:r>
              <a:rPr lang="en-GB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Segoe UI" panose="020B0502040204020203" pitchFamily="34" charset="0"/>
                <a:cs typeface="Helvetica" panose="020B0604020202020204" pitchFamily="34" charset="0"/>
              </a:rPr>
              <a:t>PREVIOUS SITUATION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5" b="33203"/>
          <a:stretch/>
        </p:blipFill>
        <p:spPr>
          <a:xfrm>
            <a:off x="-8547" y="5864371"/>
            <a:ext cx="1277051" cy="993629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83449" r="80935" b="9128"/>
          <a:stretch/>
        </p:blipFill>
        <p:spPr bwMode="auto">
          <a:xfrm rot="10800000">
            <a:off x="6989258" y="-6"/>
            <a:ext cx="2154739" cy="1484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40 Conector recto"/>
          <p:cNvCxnSpPr/>
          <p:nvPr/>
        </p:nvCxnSpPr>
        <p:spPr>
          <a:xfrm>
            <a:off x="256154" y="855752"/>
            <a:ext cx="4166360" cy="0"/>
          </a:xfrm>
          <a:prstGeom prst="line">
            <a:avLst/>
          </a:prstGeom>
          <a:noFill/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12" name="40 Conector recto"/>
          <p:cNvCxnSpPr/>
          <p:nvPr/>
        </p:nvCxnSpPr>
        <p:spPr>
          <a:xfrm>
            <a:off x="251098" y="854300"/>
            <a:ext cx="1440582" cy="1452"/>
          </a:xfrm>
          <a:prstGeom prst="line">
            <a:avLst/>
          </a:prstGeom>
          <a:solidFill>
            <a:srgbClr val="DA2129"/>
          </a:solidFill>
          <a:ln w="38100">
            <a:solidFill>
              <a:srgbClr val="DA2129"/>
            </a:solidFill>
          </a:ln>
        </p:spPr>
      </p:cxnSp>
      <p:pic>
        <p:nvPicPr>
          <p:cNvPr id="13" name="Picture 17" descr="Resultado de imagen de cess 2016 budapest, 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1" y="6483084"/>
            <a:ext cx="1129411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67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Marcador de número de diapositiva"/>
          <p:cNvSpPr txBox="1">
            <a:spLocks/>
          </p:cNvSpPr>
          <p:nvPr/>
        </p:nvSpPr>
        <p:spPr>
          <a:xfrm>
            <a:off x="22746581" y="13035074"/>
            <a:ext cx="944880" cy="538292"/>
          </a:xfrm>
          <a:prstGeom prst="rect">
            <a:avLst/>
          </a:prstGeom>
        </p:spPr>
        <p:txBody>
          <a:bodyPr vert="horz" lIns="181148" tIns="90618" rIns="181148" bIns="90618" rtlCol="0" anchor="ctr"/>
          <a:lstStyle>
            <a:defPPr>
              <a:defRPr lang="es-ES"/>
            </a:defPPr>
            <a:lvl1pPr marL="0" algn="ctr" defTabSz="1828617" rtl="0" eaLnBrk="1" latinLnBrk="0" hangingPunct="1">
              <a:defRPr sz="1900" kern="1200">
                <a:solidFill>
                  <a:schemeClr val="bg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  <a:lvl2pPr marL="91431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92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23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543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85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16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468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1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BFFA6-61B1-4984-983B-9D1AEC0ED12D}" type="slidenum"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PT Sans" panose="020B0503020203020204" pitchFamily="34" charset="0"/>
              </a:rPr>
              <a:pPr marL="0" marR="0" lvl="0" indent="0" algn="ctr" defTabSz="181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PT Sans" panose="020B0503020203020204" pitchFamily="34" charset="0"/>
            </a:endParaRPr>
          </a:p>
        </p:txBody>
      </p:sp>
      <p:pic>
        <p:nvPicPr>
          <p:cNvPr id="58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2" r="16719" b="23761"/>
          <a:stretch/>
        </p:blipFill>
        <p:spPr>
          <a:xfrm>
            <a:off x="7956376" y="6448098"/>
            <a:ext cx="1187624" cy="374868"/>
          </a:xfrm>
          <a:prstGeom prst="rect">
            <a:avLst/>
          </a:prstGeom>
        </p:spPr>
      </p:pic>
      <p:sp>
        <p:nvSpPr>
          <p:cNvPr id="17" name="7 Rectángulo"/>
          <p:cNvSpPr/>
          <p:nvPr/>
        </p:nvSpPr>
        <p:spPr>
          <a:xfrm>
            <a:off x="256147" y="1412776"/>
            <a:ext cx="8342831" cy="2798624"/>
          </a:xfrm>
          <a:prstGeom prst="rect">
            <a:avLst/>
          </a:prstGeom>
        </p:spPr>
        <p:txBody>
          <a:bodyPr wrap="square" lIns="241719" tIns="120859" rIns="241719" bIns="120859">
            <a:spAutoFit/>
          </a:bodyPr>
          <a:lstStyle/>
          <a:p>
            <a:pPr marL="534988" indent="-534988" algn="just" defTabSz="1828617">
              <a:spcAft>
                <a:spcPts val="4200"/>
              </a:spcAft>
              <a:buSzPct val="110000"/>
              <a:buBlip>
                <a:blip r:embed="rId4"/>
              </a:buBlip>
            </a:pPr>
            <a:r>
              <a:rPr lang="en-US" sz="3200" b="1" dirty="0">
                <a:solidFill>
                  <a:srgbClr val="000000"/>
                </a:solidFill>
                <a:latin typeface="Arial Narrow" panose="020B0606020202030204" pitchFamily="34" charset="0"/>
              </a:rPr>
              <a:t>Unprecedented</a:t>
            </a:r>
            <a:r>
              <a:rPr lang="en-US" sz="3200" dirty="0">
                <a:solidFill>
                  <a:srgbClr val="000000"/>
                </a:solidFill>
                <a:latin typeface="PT Sans" panose="020B0503020203020204" pitchFamily="34" charset="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Arial Narrow" panose="020B0606020202030204" pitchFamily="34" charset="0"/>
              </a:rPr>
              <a:t>initiative in Europe</a:t>
            </a:r>
          </a:p>
          <a:p>
            <a:pPr marL="534988" indent="-534988" algn="just" defTabSz="1828617">
              <a:spcAft>
                <a:spcPts val="4200"/>
              </a:spcAft>
              <a:buSzPct val="110000"/>
              <a:buBlip>
                <a:blip r:embed="rId4"/>
              </a:buBlip>
            </a:pPr>
            <a:r>
              <a:rPr lang="en-GB" sz="3200" dirty="0">
                <a:solidFill>
                  <a:srgbClr val="000000"/>
                </a:solidFill>
                <a:latin typeface="Arial Narrow" panose="020B0606020202030204" pitchFamily="34" charset="0"/>
              </a:rPr>
              <a:t>Public-private </a:t>
            </a:r>
            <a:r>
              <a:rPr lang="en-GB" sz="3200" b="1" dirty="0">
                <a:solidFill>
                  <a:srgbClr val="000000"/>
                </a:solidFill>
                <a:latin typeface="Arial Narrow" panose="020B0606020202030204" pitchFamily="34" charset="0"/>
              </a:rPr>
              <a:t>partnership</a:t>
            </a:r>
          </a:p>
          <a:p>
            <a:pPr marL="534988" indent="-534988" algn="just" defTabSz="1828617">
              <a:spcAft>
                <a:spcPts val="4200"/>
              </a:spcAft>
              <a:buSzPct val="110000"/>
              <a:buBlip>
                <a:blip r:embed="rId4"/>
              </a:buBlip>
            </a:pPr>
            <a:r>
              <a:rPr lang="en-GB" sz="3200" noProof="1" smtClean="0">
                <a:solidFill>
                  <a:srgbClr val="000000"/>
                </a:solidFill>
                <a:latin typeface="Arial Narrow" panose="020B0606020202030204" pitchFamily="34" charset="0"/>
              </a:rPr>
              <a:t>Accessibility for all</a:t>
            </a:r>
            <a:endParaRPr lang="en-GB" sz="3200" noProof="1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2 Marcador de texto"/>
          <p:cNvSpPr txBox="1">
            <a:spLocks/>
          </p:cNvSpPr>
          <p:nvPr/>
        </p:nvSpPr>
        <p:spPr>
          <a:xfrm>
            <a:off x="251098" y="69986"/>
            <a:ext cx="8856984" cy="764703"/>
          </a:xfrm>
          <a:prstGeom prst="rect">
            <a:avLst/>
          </a:prstGeom>
        </p:spPr>
        <p:txBody>
          <a:bodyPr vert="horz" lIns="90701" tIns="45304" rIns="90701" bIns="45304" rtlCol="0" anchor="ctr">
            <a:normAutofit/>
          </a:bodyPr>
          <a:lstStyle>
            <a:lvl1pPr marL="0" indent="-457223" algn="l" defTabSz="2415902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lang="en-US" sz="59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  <a:lvl2pPr marL="137166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114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560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5006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451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897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343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78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indent="0" fontAlgn="auto"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GB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Segoe UI" panose="020B0502040204020203" pitchFamily="34" charset="0"/>
                <a:cs typeface="Helvetica" panose="020B0604020202020204" pitchFamily="34" charset="0"/>
              </a:rPr>
              <a:t>KEY ASPECTS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5" b="33203"/>
          <a:stretch/>
        </p:blipFill>
        <p:spPr>
          <a:xfrm>
            <a:off x="-8547" y="5864371"/>
            <a:ext cx="1277051" cy="993629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83449" r="80935" b="9128"/>
          <a:stretch/>
        </p:blipFill>
        <p:spPr bwMode="auto">
          <a:xfrm rot="10800000">
            <a:off x="6989258" y="-6"/>
            <a:ext cx="2154739" cy="1484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40 Conector recto"/>
          <p:cNvCxnSpPr/>
          <p:nvPr/>
        </p:nvCxnSpPr>
        <p:spPr>
          <a:xfrm>
            <a:off x="256154" y="855752"/>
            <a:ext cx="4166360" cy="0"/>
          </a:xfrm>
          <a:prstGeom prst="line">
            <a:avLst/>
          </a:prstGeom>
          <a:noFill/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12" name="40 Conector recto"/>
          <p:cNvCxnSpPr/>
          <p:nvPr/>
        </p:nvCxnSpPr>
        <p:spPr>
          <a:xfrm>
            <a:off x="251098" y="854300"/>
            <a:ext cx="1440582" cy="1452"/>
          </a:xfrm>
          <a:prstGeom prst="line">
            <a:avLst/>
          </a:prstGeom>
          <a:solidFill>
            <a:srgbClr val="DA2129"/>
          </a:solidFill>
          <a:ln w="38100">
            <a:solidFill>
              <a:srgbClr val="DA2129"/>
            </a:solidFill>
          </a:ln>
        </p:spPr>
      </p:cxnSp>
      <p:pic>
        <p:nvPicPr>
          <p:cNvPr id="13" name="Picture 17" descr="Resultado de imagen de cess 2016 budapest, 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1" y="6483084"/>
            <a:ext cx="1129411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421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Marcador de número de diapositiva"/>
          <p:cNvSpPr txBox="1">
            <a:spLocks/>
          </p:cNvSpPr>
          <p:nvPr/>
        </p:nvSpPr>
        <p:spPr>
          <a:xfrm>
            <a:off x="22746581" y="13035074"/>
            <a:ext cx="944880" cy="538292"/>
          </a:xfrm>
          <a:prstGeom prst="rect">
            <a:avLst/>
          </a:prstGeom>
        </p:spPr>
        <p:txBody>
          <a:bodyPr vert="horz" lIns="181148" tIns="90618" rIns="181148" bIns="90618" rtlCol="0" anchor="ctr"/>
          <a:lstStyle>
            <a:defPPr>
              <a:defRPr lang="es-ES"/>
            </a:defPPr>
            <a:lvl1pPr marL="0" algn="ctr" defTabSz="1828617" rtl="0" eaLnBrk="1" latinLnBrk="0" hangingPunct="1">
              <a:defRPr sz="1900" kern="1200">
                <a:solidFill>
                  <a:schemeClr val="bg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  <a:lvl2pPr marL="91431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92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23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543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85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16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468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1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BFFA6-61B1-4984-983B-9D1AEC0ED12D}" type="slidenum"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PT Sans" panose="020B0503020203020204" pitchFamily="34" charset="0"/>
              </a:rPr>
              <a:pPr marL="0" marR="0" lvl="0" indent="0" algn="ctr" defTabSz="181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PT Sans" panose="020B0503020203020204" pitchFamily="34" charset="0"/>
            </a:endParaRPr>
          </a:p>
        </p:txBody>
      </p:sp>
      <p:pic>
        <p:nvPicPr>
          <p:cNvPr id="58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2" r="16719" b="23761"/>
          <a:stretch/>
        </p:blipFill>
        <p:spPr>
          <a:xfrm>
            <a:off x="7956376" y="6448098"/>
            <a:ext cx="1187624" cy="374868"/>
          </a:xfrm>
          <a:prstGeom prst="rect">
            <a:avLst/>
          </a:prstGeom>
        </p:spPr>
      </p:pic>
      <p:sp>
        <p:nvSpPr>
          <p:cNvPr id="35" name="7 Rectángulo"/>
          <p:cNvSpPr/>
          <p:nvPr/>
        </p:nvSpPr>
        <p:spPr>
          <a:xfrm>
            <a:off x="207356" y="889919"/>
            <a:ext cx="8342831" cy="5291614"/>
          </a:xfrm>
          <a:prstGeom prst="rect">
            <a:avLst/>
          </a:prstGeom>
        </p:spPr>
        <p:txBody>
          <a:bodyPr wrap="square" lIns="241719" tIns="120859" rIns="241719" bIns="120859">
            <a:spAutoFit/>
          </a:bodyPr>
          <a:lstStyle/>
          <a:p>
            <a:pPr marL="534988" indent="-534988" algn="just" defTabSz="1828617">
              <a:spcAft>
                <a:spcPts val="1800"/>
              </a:spcAft>
              <a:buSzPct val="110000"/>
              <a:buBlip>
                <a:blip r:embed="rId4"/>
              </a:buBlip>
            </a:pPr>
            <a:r>
              <a:rPr 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Main partner: </a:t>
            </a:r>
            <a:r>
              <a:rPr lang="en-US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INE</a:t>
            </a:r>
            <a:r>
              <a:rPr 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 (Spanish Statistical </a:t>
            </a:r>
            <a:r>
              <a:rPr lang="en-US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Office), </a:t>
            </a:r>
            <a:r>
              <a:rPr 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public body with a legal power to require any administrative information</a:t>
            </a:r>
          </a:p>
          <a:p>
            <a:pPr marL="534988" indent="-534988" algn="just" defTabSz="1828617">
              <a:lnSpc>
                <a:spcPct val="125000"/>
              </a:lnSpc>
              <a:spcAft>
                <a:spcPts val="1800"/>
              </a:spcAft>
              <a:buSzPct val="110000"/>
              <a:buBlip>
                <a:blip r:embed="rId4"/>
              </a:buBlip>
            </a:pPr>
            <a:r>
              <a:rPr lang="en-GB" sz="2400" noProof="1" smtClean="0">
                <a:solidFill>
                  <a:srgbClr val="000000"/>
                </a:solidFill>
                <a:latin typeface="Arial Narrow" panose="020B0606020202030204" pitchFamily="34" charset="0"/>
              </a:rPr>
              <a:t>Long </a:t>
            </a:r>
            <a:r>
              <a:rPr lang="en-GB" sz="2400" b="1" noProof="1" smtClean="0">
                <a:solidFill>
                  <a:srgbClr val="000000"/>
                </a:solidFill>
                <a:latin typeface="Arial Narrow" panose="020B0606020202030204" pitchFamily="34" charset="0"/>
              </a:rPr>
              <a:t>history</a:t>
            </a:r>
            <a:r>
              <a:rPr lang="en-GB" sz="2400" noProof="1" smtClean="0">
                <a:solidFill>
                  <a:srgbClr val="000000"/>
                </a:solidFill>
                <a:latin typeface="Arial Narrow" panose="020B0606020202030204" pitchFamily="34" charset="0"/>
              </a:rPr>
              <a:t> of collaboration before ODISMET:</a:t>
            </a:r>
          </a:p>
          <a:p>
            <a:pPr marL="534988" indent="-534988" algn="just" defTabSz="1828617">
              <a:lnSpc>
                <a:spcPct val="125000"/>
              </a:lnSpc>
              <a:spcAft>
                <a:spcPts val="1800"/>
              </a:spcAft>
              <a:buSzPct val="110000"/>
              <a:buBlip>
                <a:blip r:embed="rId4"/>
              </a:buBlip>
            </a:pPr>
            <a:endParaRPr lang="en-GB" sz="2400" noProof="1" smtClean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534988" indent="-534988" algn="just" defTabSz="1828617">
              <a:spcBef>
                <a:spcPts val="4800"/>
              </a:spcBef>
              <a:spcAft>
                <a:spcPts val="1800"/>
              </a:spcAft>
              <a:buSzPct val="110000"/>
              <a:buBlip>
                <a:blip r:embed="rId4"/>
              </a:buBlip>
            </a:pPr>
            <a:r>
              <a:rPr lang="en-GB" sz="2400" noProof="1" smtClean="0">
                <a:solidFill>
                  <a:srgbClr val="000000"/>
                </a:solidFill>
                <a:latin typeface="Arial Narrow" panose="020B0606020202030204" pitchFamily="34" charset="0"/>
              </a:rPr>
              <a:t>Information </a:t>
            </a:r>
            <a:r>
              <a:rPr lang="en-GB" sz="2400" b="1" noProof="1">
                <a:solidFill>
                  <a:srgbClr val="000000"/>
                </a:solidFill>
                <a:latin typeface="Arial Narrow" panose="020B0606020202030204" pitchFamily="34" charset="0"/>
              </a:rPr>
              <a:t>quality</a:t>
            </a:r>
            <a:r>
              <a:rPr lang="en-GB" sz="2400" noProof="1">
                <a:solidFill>
                  <a:srgbClr val="000000"/>
                </a:solidFill>
                <a:latin typeface="Arial Narrow" panose="020B0606020202030204" pitchFamily="34" charset="0"/>
              </a:rPr>
              <a:t> – Official information on degree and ty pe of disability (resulting from an objective professional assessment)</a:t>
            </a:r>
          </a:p>
          <a:p>
            <a:pPr marL="534988" indent="-534988" algn="just" defTabSz="1828617">
              <a:spcAft>
                <a:spcPts val="1800"/>
              </a:spcAft>
              <a:buSzPct val="110000"/>
              <a:buBlip>
                <a:blip r:embed="rId4"/>
              </a:buBlip>
            </a:pPr>
            <a:r>
              <a:rPr lang="en-GB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Sustainability</a:t>
            </a: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 granted due to INE’s agreements and fluent collaboration with Public Administrations (</a:t>
            </a:r>
            <a:r>
              <a:rPr 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Institute for Older Persons and Social Services – IMSERSO)</a:t>
            </a:r>
            <a:endParaRPr lang="en-GB" sz="240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2 Marcador de texto"/>
          <p:cNvSpPr txBox="1">
            <a:spLocks/>
          </p:cNvSpPr>
          <p:nvPr/>
        </p:nvSpPr>
        <p:spPr>
          <a:xfrm>
            <a:off x="260729" y="89596"/>
            <a:ext cx="8856984" cy="764703"/>
          </a:xfrm>
          <a:prstGeom prst="rect">
            <a:avLst/>
          </a:prstGeom>
        </p:spPr>
        <p:txBody>
          <a:bodyPr vert="horz" lIns="90701" tIns="45304" rIns="90701" bIns="45304" rtlCol="0" anchor="ctr">
            <a:normAutofit/>
          </a:bodyPr>
          <a:lstStyle>
            <a:lvl1pPr marL="0" indent="-457223" algn="l" defTabSz="2415902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lang="en-US" sz="59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  <a:lvl2pPr marL="137166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114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560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5006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451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897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343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78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  <a:defRPr/>
            </a:pPr>
            <a:r>
              <a:rPr lang="en-GB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Segoe UI" panose="020B0502040204020203" pitchFamily="34" charset="0"/>
                <a:cs typeface="Helvetica" panose="020B0604020202020204" pitchFamily="34" charset="0"/>
              </a:rPr>
              <a:t>PUBLIC-PRIVATE COLLABORATION</a:t>
            </a:r>
          </a:p>
        </p:txBody>
      </p:sp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205609384"/>
              </p:ext>
            </p:extLst>
          </p:nvPr>
        </p:nvGraphicFramePr>
        <p:xfrm>
          <a:off x="991427" y="2708920"/>
          <a:ext cx="6096000" cy="864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5" b="33203"/>
          <a:stretch/>
        </p:blipFill>
        <p:spPr>
          <a:xfrm>
            <a:off x="-8547" y="5864371"/>
            <a:ext cx="1277051" cy="993629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83449" r="80935" b="9128"/>
          <a:stretch/>
        </p:blipFill>
        <p:spPr bwMode="auto">
          <a:xfrm rot="10800000">
            <a:off x="6989258" y="-6"/>
            <a:ext cx="2154739" cy="1484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40 Conector recto"/>
          <p:cNvCxnSpPr/>
          <p:nvPr/>
        </p:nvCxnSpPr>
        <p:spPr>
          <a:xfrm>
            <a:off x="256154" y="855752"/>
            <a:ext cx="4166360" cy="0"/>
          </a:xfrm>
          <a:prstGeom prst="line">
            <a:avLst/>
          </a:prstGeom>
          <a:noFill/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16" name="40 Conector recto"/>
          <p:cNvCxnSpPr/>
          <p:nvPr/>
        </p:nvCxnSpPr>
        <p:spPr>
          <a:xfrm>
            <a:off x="251098" y="854300"/>
            <a:ext cx="1440582" cy="1452"/>
          </a:xfrm>
          <a:prstGeom prst="line">
            <a:avLst/>
          </a:prstGeom>
          <a:solidFill>
            <a:srgbClr val="DA2129"/>
          </a:solidFill>
          <a:ln w="38100">
            <a:solidFill>
              <a:srgbClr val="DA2129"/>
            </a:solidFill>
          </a:ln>
        </p:spPr>
      </p:cxnSp>
      <p:sp>
        <p:nvSpPr>
          <p:cNvPr id="7" name="6 CuadroTexto"/>
          <p:cNvSpPr txBox="1"/>
          <p:nvPr/>
        </p:nvSpPr>
        <p:spPr>
          <a:xfrm>
            <a:off x="7155897" y="2276872"/>
            <a:ext cx="1988103" cy="1728192"/>
          </a:xfrm>
          <a:prstGeom prst="rect">
            <a:avLst/>
          </a:prstGeom>
          <a:noFill/>
        </p:spPr>
        <p:txBody>
          <a:bodyPr wrap="square" lIns="72000" tIns="36000" rIns="72000" bIns="36000" rtlCol="0">
            <a:normAutofit fontScale="92500"/>
          </a:bodyPr>
          <a:lstStyle/>
          <a:p>
            <a:r>
              <a:rPr lang="en-GB" sz="2800" dirty="0">
                <a:ln w="11430">
                  <a:noFill/>
                </a:ln>
                <a:latin typeface="Freestyle Script" panose="030804020302050B0404" pitchFamily="66" charset="0"/>
              </a:rPr>
              <a:t>Agreement </a:t>
            </a:r>
            <a:r>
              <a:rPr lang="en-GB" sz="2800" dirty="0" smtClean="0">
                <a:ln w="11430">
                  <a:noFill/>
                </a:ln>
                <a:latin typeface="Freestyle Script" panose="030804020302050B0404" pitchFamily="66" charset="0"/>
              </a:rPr>
              <a:t>for Pilot </a:t>
            </a:r>
            <a:r>
              <a:rPr lang="en-GB" sz="2800" dirty="0">
                <a:ln w="11430">
                  <a:noFill/>
                </a:ln>
                <a:latin typeface="Freestyle Script" panose="030804020302050B0404" pitchFamily="66" charset="0"/>
              </a:rPr>
              <a:t>Statistical Project </a:t>
            </a:r>
            <a:r>
              <a:rPr lang="en-GB" sz="2800" dirty="0" smtClean="0">
                <a:ln w="11430">
                  <a:noFill/>
                </a:ln>
                <a:latin typeface="Freestyle Script" panose="030804020302050B0404" pitchFamily="66" charset="0"/>
              </a:rPr>
              <a:t>(origin of 47.3% </a:t>
            </a:r>
            <a:r>
              <a:rPr lang="en-GB" sz="2800" dirty="0">
                <a:ln w="11430">
                  <a:noFill/>
                </a:ln>
                <a:latin typeface="Freestyle Script" panose="030804020302050B0404" pitchFamily="66" charset="0"/>
              </a:rPr>
              <a:t>of </a:t>
            </a:r>
            <a:r>
              <a:rPr lang="en-GB" sz="2800" dirty="0" smtClean="0">
                <a:ln w="11430">
                  <a:noFill/>
                </a:ln>
                <a:latin typeface="Freestyle Script" panose="030804020302050B0404" pitchFamily="66" charset="0"/>
              </a:rPr>
              <a:t>current indicators)</a:t>
            </a:r>
            <a:endParaRPr lang="en-GB" sz="2800" dirty="0">
              <a:ln w="11430">
                <a:noFill/>
              </a:ln>
              <a:latin typeface="Freestyle Script" panose="030804020302050B0404" pitchFamily="66" charset="0"/>
            </a:endParaRP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03" t="17994" b="32284"/>
          <a:stretch/>
        </p:blipFill>
        <p:spPr>
          <a:xfrm>
            <a:off x="4484917" y="2492896"/>
            <a:ext cx="2670979" cy="1244699"/>
          </a:xfrm>
          <a:prstGeom prst="rect">
            <a:avLst/>
          </a:prstGeom>
        </p:spPr>
      </p:pic>
      <p:pic>
        <p:nvPicPr>
          <p:cNvPr id="20" name="Picture 17" descr="Resultado de imagen de cess 2016 budapest, 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1" y="6483084"/>
            <a:ext cx="1129411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2 Grupo"/>
          <p:cNvGrpSpPr/>
          <p:nvPr/>
        </p:nvGrpSpPr>
        <p:grpSpPr>
          <a:xfrm>
            <a:off x="8092129" y="3402313"/>
            <a:ext cx="1056220" cy="289111"/>
            <a:chOff x="8092129" y="3402313"/>
            <a:chExt cx="1056220" cy="289111"/>
          </a:xfrm>
        </p:grpSpPr>
        <p:sp>
          <p:nvSpPr>
            <p:cNvPr id="2" name="1 Arco"/>
            <p:cNvSpPr/>
            <p:nvPr/>
          </p:nvSpPr>
          <p:spPr>
            <a:xfrm rot="181368" flipH="1">
              <a:off x="8092129" y="3402313"/>
              <a:ext cx="1056220" cy="285523"/>
            </a:xfrm>
            <a:prstGeom prst="arc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16 Arco"/>
            <p:cNvSpPr/>
            <p:nvPr/>
          </p:nvSpPr>
          <p:spPr>
            <a:xfrm flipH="1">
              <a:off x="8140511" y="3403392"/>
              <a:ext cx="925386" cy="288032"/>
            </a:xfrm>
            <a:prstGeom prst="arc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46681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Graphic spid="13" grpId="0">
        <p:bldAsOne/>
      </p:bldGraphic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Marcador de número de diapositiva"/>
          <p:cNvSpPr txBox="1">
            <a:spLocks/>
          </p:cNvSpPr>
          <p:nvPr/>
        </p:nvSpPr>
        <p:spPr>
          <a:xfrm>
            <a:off x="22746581" y="13035074"/>
            <a:ext cx="944880" cy="538292"/>
          </a:xfrm>
          <a:prstGeom prst="rect">
            <a:avLst/>
          </a:prstGeom>
        </p:spPr>
        <p:txBody>
          <a:bodyPr vert="horz" lIns="181148" tIns="90618" rIns="181148" bIns="90618" rtlCol="0" anchor="ctr"/>
          <a:lstStyle>
            <a:defPPr>
              <a:defRPr lang="es-ES"/>
            </a:defPPr>
            <a:lvl1pPr marL="0" algn="ctr" defTabSz="1828617" rtl="0" eaLnBrk="1" latinLnBrk="0" hangingPunct="1">
              <a:defRPr sz="1900" kern="1200">
                <a:solidFill>
                  <a:schemeClr val="bg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  <a:lvl2pPr marL="91431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92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23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543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85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16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468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1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BFFA6-61B1-4984-983B-9D1AEC0ED12D}" type="slidenum"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PT Sans" panose="020B0503020203020204" pitchFamily="34" charset="0"/>
              </a:rPr>
              <a:pPr marL="0" marR="0" lvl="0" indent="0" algn="ctr" defTabSz="181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PT Sans" panose="020B0503020203020204" pitchFamily="34" charset="0"/>
            </a:endParaRPr>
          </a:p>
        </p:txBody>
      </p:sp>
      <p:pic>
        <p:nvPicPr>
          <p:cNvPr id="58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2" r="16719" b="23761"/>
          <a:stretch/>
        </p:blipFill>
        <p:spPr>
          <a:xfrm>
            <a:off x="7956376" y="6448098"/>
            <a:ext cx="1187624" cy="374868"/>
          </a:xfrm>
          <a:prstGeom prst="rect">
            <a:avLst/>
          </a:prstGeom>
        </p:spPr>
      </p:pic>
      <p:sp>
        <p:nvSpPr>
          <p:cNvPr id="25" name="2 Marcador de texto"/>
          <p:cNvSpPr txBox="1">
            <a:spLocks/>
          </p:cNvSpPr>
          <p:nvPr/>
        </p:nvSpPr>
        <p:spPr>
          <a:xfrm>
            <a:off x="251098" y="89597"/>
            <a:ext cx="8856984" cy="764703"/>
          </a:xfrm>
          <a:prstGeom prst="rect">
            <a:avLst/>
          </a:prstGeom>
        </p:spPr>
        <p:txBody>
          <a:bodyPr vert="horz" lIns="90701" tIns="45304" rIns="90701" bIns="45304" rtlCol="0" anchor="ctr">
            <a:normAutofit/>
          </a:bodyPr>
          <a:lstStyle>
            <a:lvl1pPr marL="0" indent="-457223" algn="l" defTabSz="2415902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lang="en-US" sz="59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  <a:lvl2pPr marL="137166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114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560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5006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451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897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343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78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indent="0" fontAlgn="auto"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GB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Segoe UI" panose="020B0502040204020203" pitchFamily="34" charset="0"/>
                <a:cs typeface="Helvetica" panose="020B0604020202020204" pitchFamily="34" charset="0"/>
              </a:rPr>
              <a:t>MAIN DATA SOURCES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3792513" y="3767356"/>
            <a:ext cx="1260000" cy="1260000"/>
            <a:chOff x="3792513" y="3767356"/>
            <a:chExt cx="1260000" cy="1260000"/>
          </a:xfrm>
        </p:grpSpPr>
        <p:sp>
          <p:nvSpPr>
            <p:cNvPr id="8" name="Elipse 7"/>
            <p:cNvSpPr/>
            <p:nvPr/>
          </p:nvSpPr>
          <p:spPr>
            <a:xfrm>
              <a:off x="3792513" y="3767356"/>
              <a:ext cx="1260000" cy="126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1A1A5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29" name="Imagen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22" r="16719" b="23761"/>
            <a:stretch/>
          </p:blipFill>
          <p:spPr>
            <a:xfrm>
              <a:off x="3828700" y="4216997"/>
              <a:ext cx="1187624" cy="374868"/>
            </a:xfrm>
            <a:prstGeom prst="rect">
              <a:avLst/>
            </a:prstGeom>
          </p:spPr>
        </p:pic>
      </p:grpSp>
      <p:sp>
        <p:nvSpPr>
          <p:cNvPr id="12" name="Flecha derecha 11"/>
          <p:cNvSpPr/>
          <p:nvPr/>
        </p:nvSpPr>
        <p:spPr>
          <a:xfrm rot="1794137">
            <a:off x="2943363" y="3882381"/>
            <a:ext cx="648072" cy="231841"/>
          </a:xfrm>
          <a:prstGeom prst="rightArrow">
            <a:avLst>
              <a:gd name="adj1" fmla="val 41314"/>
              <a:gd name="adj2" fmla="val 75713"/>
            </a:avLst>
          </a:prstGeom>
          <a:gradFill flip="none" rotWithShape="1">
            <a:gsLst>
              <a:gs pos="29000">
                <a:srgbClr val="DA2129"/>
              </a:gs>
              <a:gs pos="7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Flecha derecha 29"/>
          <p:cNvSpPr/>
          <p:nvPr/>
        </p:nvSpPr>
        <p:spPr>
          <a:xfrm rot="5400000">
            <a:off x="4098477" y="3255127"/>
            <a:ext cx="648072" cy="231841"/>
          </a:xfrm>
          <a:prstGeom prst="rightArrow">
            <a:avLst>
              <a:gd name="adj1" fmla="val 41314"/>
              <a:gd name="adj2" fmla="val 75713"/>
            </a:avLst>
          </a:prstGeom>
          <a:gradFill flip="none" rotWithShape="1">
            <a:gsLst>
              <a:gs pos="29000">
                <a:srgbClr val="DA2129"/>
              </a:gs>
              <a:gs pos="7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Flecha derecha 30"/>
          <p:cNvSpPr/>
          <p:nvPr/>
        </p:nvSpPr>
        <p:spPr>
          <a:xfrm rot="9123300">
            <a:off x="5169297" y="3833418"/>
            <a:ext cx="648072" cy="231841"/>
          </a:xfrm>
          <a:prstGeom prst="rightArrow">
            <a:avLst>
              <a:gd name="adj1" fmla="val 41314"/>
              <a:gd name="adj2" fmla="val 75713"/>
            </a:avLst>
          </a:prstGeom>
          <a:gradFill flip="none" rotWithShape="1">
            <a:gsLst>
              <a:gs pos="29000">
                <a:srgbClr val="DA2129"/>
              </a:gs>
              <a:gs pos="7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Flecha derecha 31"/>
          <p:cNvSpPr/>
          <p:nvPr/>
        </p:nvSpPr>
        <p:spPr>
          <a:xfrm rot="20104035">
            <a:off x="3166932" y="4847848"/>
            <a:ext cx="648072" cy="231841"/>
          </a:xfrm>
          <a:prstGeom prst="rightArrow">
            <a:avLst>
              <a:gd name="adj1" fmla="val 41314"/>
              <a:gd name="adj2" fmla="val 75713"/>
            </a:avLst>
          </a:prstGeom>
          <a:gradFill flip="none" rotWithShape="1">
            <a:gsLst>
              <a:gs pos="29000">
                <a:srgbClr val="DA2129"/>
              </a:gs>
              <a:gs pos="7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Flecha derecha 32"/>
          <p:cNvSpPr/>
          <p:nvPr/>
        </p:nvSpPr>
        <p:spPr>
          <a:xfrm rot="12281502">
            <a:off x="5112570" y="4767110"/>
            <a:ext cx="648072" cy="231841"/>
          </a:xfrm>
          <a:prstGeom prst="rightArrow">
            <a:avLst>
              <a:gd name="adj1" fmla="val 41314"/>
              <a:gd name="adj2" fmla="val 75713"/>
            </a:avLst>
          </a:prstGeom>
          <a:gradFill flip="none" rotWithShape="1">
            <a:gsLst>
              <a:gs pos="29000">
                <a:srgbClr val="DA2129"/>
              </a:gs>
              <a:gs pos="7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" name="2 Grupo"/>
          <p:cNvGrpSpPr/>
          <p:nvPr/>
        </p:nvGrpSpPr>
        <p:grpSpPr>
          <a:xfrm>
            <a:off x="342708" y="1314006"/>
            <a:ext cx="2376264" cy="2225334"/>
            <a:chOff x="342708" y="1314006"/>
            <a:chExt cx="2376264" cy="2225334"/>
          </a:xfrm>
        </p:grpSpPr>
        <p:sp>
          <p:nvSpPr>
            <p:cNvPr id="4" name="Rectángulo redondeado 3"/>
            <p:cNvSpPr/>
            <p:nvPr/>
          </p:nvSpPr>
          <p:spPr>
            <a:xfrm>
              <a:off x="342709" y="1927955"/>
              <a:ext cx="2376263" cy="1611385"/>
            </a:xfrm>
            <a:prstGeom prst="roundRect">
              <a:avLst>
                <a:gd name="adj" fmla="val 3798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t" anchorCtr="0">
              <a:spAutoFit/>
            </a:bodyPr>
            <a:lstStyle/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4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Employment of People with Disabilities </a:t>
              </a:r>
            </a:p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4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Salaries of People with Disabilities</a:t>
              </a:r>
            </a:p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4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Survey on Social Inclusion and Health</a:t>
              </a:r>
            </a:p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4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Survey on living conditions</a:t>
              </a:r>
              <a:endParaRPr lang="es-ES" sz="1400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" name="Redondear rectángulo de esquina del mismo lado 1"/>
            <p:cNvSpPr/>
            <p:nvPr/>
          </p:nvSpPr>
          <p:spPr>
            <a:xfrm>
              <a:off x="342708" y="1314006"/>
              <a:ext cx="2376264" cy="597939"/>
            </a:xfrm>
            <a:prstGeom prst="round2SameRect">
              <a:avLst>
                <a:gd name="adj1" fmla="val 16667"/>
                <a:gd name="adj2" fmla="val 3552"/>
              </a:avLst>
            </a:prstGeom>
            <a:solidFill>
              <a:srgbClr val="DA212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spAutoFit/>
            </a:bodyPr>
            <a:lstStyle/>
            <a:p>
              <a:pPr lvl="0" algn="ctr"/>
              <a:r>
                <a:rPr lang="en-GB" sz="1600" b="1" kern="0" noProof="1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INE</a:t>
              </a:r>
            </a:p>
            <a:p>
              <a:pPr lvl="0" algn="ctr"/>
              <a:r>
                <a:rPr lang="en-GB" sz="1600" b="1" kern="0" noProof="1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Spanish </a:t>
              </a:r>
              <a:r>
                <a:rPr lang="en-GB" sz="1600" b="1" kern="0" noProof="1">
                  <a:solidFill>
                    <a:schemeClr val="bg1"/>
                  </a:solidFill>
                  <a:latin typeface="Arial Narrow" panose="020B0606020202030204" pitchFamily="34" charset="0"/>
                </a:rPr>
                <a:t>Statistical </a:t>
              </a:r>
              <a:r>
                <a:rPr lang="en-GB" sz="1600" b="1" kern="0" noProof="1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Office</a:t>
              </a:r>
              <a:endParaRPr lang="es-ES" sz="1600" b="1" kern="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5" name="4 Grupo"/>
          <p:cNvGrpSpPr/>
          <p:nvPr/>
        </p:nvGrpSpPr>
        <p:grpSpPr>
          <a:xfrm>
            <a:off x="3234382" y="1058972"/>
            <a:ext cx="2376264" cy="1807881"/>
            <a:chOff x="3234382" y="1058972"/>
            <a:chExt cx="2376264" cy="1807881"/>
          </a:xfrm>
        </p:grpSpPr>
        <p:sp>
          <p:nvSpPr>
            <p:cNvPr id="18" name="Rectángulo redondeado 17"/>
            <p:cNvSpPr/>
            <p:nvPr/>
          </p:nvSpPr>
          <p:spPr>
            <a:xfrm>
              <a:off x="3234382" y="1683569"/>
              <a:ext cx="2376264" cy="1183284"/>
            </a:xfrm>
            <a:prstGeom prst="roundRect">
              <a:avLst>
                <a:gd name="adj" fmla="val 561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4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Annual Report on the </a:t>
              </a:r>
              <a:r>
                <a:rPr lang="en-US" sz="1400" dirty="0" err="1">
                  <a:solidFill>
                    <a:schemeClr val="tx1"/>
                  </a:solidFill>
                  <a:latin typeface="Arial Narrow" panose="020B0606020202030204" pitchFamily="34" charset="0"/>
                </a:rPr>
                <a:t>Labour</a:t>
              </a:r>
              <a:r>
                <a:rPr lang="en-US" sz="14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 Market and People with Disabilities </a:t>
              </a:r>
            </a:p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4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Statistics on recruitment of People with Disabilities</a:t>
              </a:r>
              <a:endParaRPr lang="es-ES" sz="1400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7" name="Redondear rectángulo de esquina del mismo lado 16"/>
            <p:cNvSpPr/>
            <p:nvPr/>
          </p:nvSpPr>
          <p:spPr>
            <a:xfrm>
              <a:off x="3234382" y="1058972"/>
              <a:ext cx="2376264" cy="592474"/>
            </a:xfrm>
            <a:prstGeom prst="round2SameRect">
              <a:avLst/>
            </a:prstGeom>
            <a:solidFill>
              <a:srgbClr val="DA212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600" b="1" kern="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SEPE - Spanish Public Employment Service</a:t>
              </a:r>
              <a:endParaRPr lang="es-ES" sz="1600" b="1" kern="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6" name="5 Grupo"/>
          <p:cNvGrpSpPr/>
          <p:nvPr/>
        </p:nvGrpSpPr>
        <p:grpSpPr>
          <a:xfrm>
            <a:off x="6133182" y="1382598"/>
            <a:ext cx="2376264" cy="2698969"/>
            <a:chOff x="6133182" y="1382598"/>
            <a:chExt cx="2376264" cy="2698969"/>
          </a:xfrm>
        </p:grpSpPr>
        <p:sp>
          <p:nvSpPr>
            <p:cNvPr id="20" name="Rectángulo redondeado 19"/>
            <p:cNvSpPr/>
            <p:nvPr/>
          </p:nvSpPr>
          <p:spPr>
            <a:xfrm>
              <a:off x="6133182" y="2233199"/>
              <a:ext cx="2376264" cy="1848368"/>
            </a:xfrm>
            <a:prstGeom prst="roundRect">
              <a:avLst>
                <a:gd name="adj" fmla="val 5341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400" dirty="0" err="1">
                  <a:solidFill>
                    <a:schemeClr val="tx1"/>
                  </a:solidFill>
                  <a:latin typeface="Arial Narrow" panose="020B0606020202030204" pitchFamily="34" charset="0"/>
                </a:rPr>
                <a:t>Labour</a:t>
              </a:r>
              <a:r>
                <a:rPr lang="en-US" sz="14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 Statistics Bulletin of the Ministry of Employment and Social Security</a:t>
              </a:r>
            </a:p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4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Annual Statistics of the Ministry of Employment and Social Security</a:t>
              </a:r>
            </a:p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4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Statistics on Non-University Studies </a:t>
              </a:r>
              <a:endParaRPr lang="es-ES" sz="1400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9" name="Redondear rectángulo de esquina del mismo lado 18"/>
            <p:cNvSpPr/>
            <p:nvPr/>
          </p:nvSpPr>
          <p:spPr>
            <a:xfrm>
              <a:off x="6133182" y="1382598"/>
              <a:ext cx="2376264" cy="850601"/>
            </a:xfrm>
            <a:prstGeom prst="round2SameRect">
              <a:avLst/>
            </a:prstGeom>
            <a:solidFill>
              <a:srgbClr val="DA212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600" b="1" kern="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Spanish Ministry of Education, Culture </a:t>
              </a:r>
              <a:endParaRPr lang="en-GB" sz="1600" b="1" kern="0" dirty="0" smtClean="0">
                <a:solidFill>
                  <a:schemeClr val="bg1"/>
                </a:solidFill>
                <a:latin typeface="Arial Narrow" panose="020B0606020202030204" pitchFamily="34" charset="0"/>
              </a:endParaRPr>
            </a:p>
            <a:p>
              <a:pPr algn="ctr"/>
              <a:r>
                <a:rPr lang="en-GB" sz="1600" b="1" kern="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and </a:t>
              </a:r>
              <a:r>
                <a:rPr lang="en-GB" sz="1600" b="1" kern="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Sports</a:t>
              </a:r>
              <a:endParaRPr lang="es-ES" sz="1600" b="1" kern="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7" name="6 Grupo"/>
          <p:cNvGrpSpPr/>
          <p:nvPr/>
        </p:nvGrpSpPr>
        <p:grpSpPr>
          <a:xfrm>
            <a:off x="5833909" y="4883030"/>
            <a:ext cx="2376264" cy="1357980"/>
            <a:chOff x="5472100" y="5183676"/>
            <a:chExt cx="2376264" cy="1357980"/>
          </a:xfrm>
        </p:grpSpPr>
        <p:sp>
          <p:nvSpPr>
            <p:cNvPr id="28" name="Rectángulo redondeado 27"/>
            <p:cNvSpPr/>
            <p:nvPr/>
          </p:nvSpPr>
          <p:spPr>
            <a:xfrm>
              <a:off x="5472101" y="6018584"/>
              <a:ext cx="2376263" cy="523072"/>
            </a:xfrm>
            <a:prstGeom prst="roundRect">
              <a:avLst>
                <a:gd name="adj" fmla="val 6568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t" anchorCtr="0">
              <a:spAutoFit/>
            </a:bodyPr>
            <a:lstStyle/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4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Special Needs Education Country Data</a:t>
              </a:r>
            </a:p>
          </p:txBody>
        </p:sp>
        <p:sp>
          <p:nvSpPr>
            <p:cNvPr id="23" name="Redondear rectángulo de esquina del mismo lado 22"/>
            <p:cNvSpPr/>
            <p:nvPr/>
          </p:nvSpPr>
          <p:spPr>
            <a:xfrm>
              <a:off x="5472100" y="5183676"/>
              <a:ext cx="2376264" cy="834908"/>
            </a:xfrm>
            <a:prstGeom prst="round2SameRect">
              <a:avLst>
                <a:gd name="adj1" fmla="val 10727"/>
                <a:gd name="adj2" fmla="val 0"/>
              </a:avLst>
            </a:prstGeom>
            <a:solidFill>
              <a:srgbClr val="DA212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600" b="1" kern="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European Agency for Development in Special Needs </a:t>
              </a:r>
              <a:r>
                <a:rPr lang="en-GB" sz="1600" b="1" kern="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Education</a:t>
              </a:r>
              <a:endParaRPr lang="es-ES" sz="1600" b="1" kern="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9" name="8 Grupo"/>
          <p:cNvGrpSpPr/>
          <p:nvPr/>
        </p:nvGrpSpPr>
        <p:grpSpPr>
          <a:xfrm>
            <a:off x="646771" y="4883030"/>
            <a:ext cx="2376264" cy="1523799"/>
            <a:chOff x="710757" y="5013418"/>
            <a:chExt cx="2376264" cy="1523799"/>
          </a:xfrm>
        </p:grpSpPr>
        <p:sp>
          <p:nvSpPr>
            <p:cNvPr id="22" name="Rectángulo redondeado 21"/>
            <p:cNvSpPr/>
            <p:nvPr/>
          </p:nvSpPr>
          <p:spPr>
            <a:xfrm>
              <a:off x="710757" y="5353933"/>
              <a:ext cx="2376264" cy="1183284"/>
            </a:xfrm>
            <a:prstGeom prst="roundRect">
              <a:avLst>
                <a:gd name="adj" fmla="val 549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4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European Union </a:t>
              </a:r>
              <a:r>
                <a:rPr lang="en-US" sz="1400" dirty="0" err="1">
                  <a:solidFill>
                    <a:schemeClr val="tx1"/>
                  </a:solidFill>
                  <a:latin typeface="Arial Narrow" panose="020B0606020202030204" pitchFamily="34" charset="0"/>
                </a:rPr>
                <a:t>Labour</a:t>
              </a:r>
              <a:r>
                <a:rPr lang="en-US" sz="14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 Survey</a:t>
              </a:r>
            </a:p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4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European </a:t>
              </a:r>
              <a:r>
                <a:rPr lang="en-US" sz="1400" dirty="0" err="1">
                  <a:solidFill>
                    <a:schemeClr val="tx1"/>
                  </a:solidFill>
                  <a:latin typeface="Arial Narrow" panose="020B0606020202030204" pitchFamily="34" charset="0"/>
                </a:rPr>
                <a:t>Labour</a:t>
              </a:r>
              <a:r>
                <a:rPr lang="en-US" sz="14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 Market Policy Statistics </a:t>
              </a:r>
            </a:p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4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Statistics on Income and Living Conditions</a:t>
              </a:r>
            </a:p>
          </p:txBody>
        </p:sp>
        <p:sp>
          <p:nvSpPr>
            <p:cNvPr id="21" name="Redondear rectángulo de esquina del mismo lado 20"/>
            <p:cNvSpPr/>
            <p:nvPr/>
          </p:nvSpPr>
          <p:spPr>
            <a:xfrm>
              <a:off x="710757" y="5013418"/>
              <a:ext cx="2376264" cy="340515"/>
            </a:xfrm>
            <a:prstGeom prst="round2SameRect">
              <a:avLst>
                <a:gd name="adj1" fmla="val 16667"/>
                <a:gd name="adj2" fmla="val 7267"/>
              </a:avLst>
            </a:prstGeom>
            <a:solidFill>
              <a:srgbClr val="DA212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s-ES" sz="1600" b="1" kern="0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Eurostat</a:t>
              </a:r>
              <a:endParaRPr lang="es-ES" sz="1600" b="1" kern="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  <p:pic>
        <p:nvPicPr>
          <p:cNvPr id="34" name="Imagen 3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5" b="33203"/>
          <a:stretch/>
        </p:blipFill>
        <p:spPr>
          <a:xfrm>
            <a:off x="-8547" y="5864371"/>
            <a:ext cx="1277051" cy="993629"/>
          </a:xfrm>
          <a:prstGeom prst="rect">
            <a:avLst/>
          </a:prstGeom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83449" r="80935" b="9128"/>
          <a:stretch/>
        </p:blipFill>
        <p:spPr bwMode="auto">
          <a:xfrm rot="10800000">
            <a:off x="6989258" y="-6"/>
            <a:ext cx="2154739" cy="1484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6" name="40 Conector recto"/>
          <p:cNvCxnSpPr/>
          <p:nvPr/>
        </p:nvCxnSpPr>
        <p:spPr>
          <a:xfrm>
            <a:off x="256154" y="855752"/>
            <a:ext cx="4166360" cy="0"/>
          </a:xfrm>
          <a:prstGeom prst="line">
            <a:avLst/>
          </a:prstGeom>
          <a:noFill/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37" name="40 Conector recto"/>
          <p:cNvCxnSpPr/>
          <p:nvPr/>
        </p:nvCxnSpPr>
        <p:spPr>
          <a:xfrm>
            <a:off x="251098" y="854300"/>
            <a:ext cx="1440582" cy="1452"/>
          </a:xfrm>
          <a:prstGeom prst="line">
            <a:avLst/>
          </a:prstGeom>
          <a:solidFill>
            <a:srgbClr val="DA2129"/>
          </a:solidFill>
          <a:ln w="38100">
            <a:solidFill>
              <a:srgbClr val="DA2129"/>
            </a:solidFill>
          </a:ln>
        </p:spPr>
      </p:cxnSp>
      <p:pic>
        <p:nvPicPr>
          <p:cNvPr id="39" name="Picture 17" descr="Resultado de imagen de cess 2016 budapest, 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1" y="6483084"/>
            <a:ext cx="1129411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82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2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Marcador de número de diapositiva"/>
          <p:cNvSpPr txBox="1">
            <a:spLocks/>
          </p:cNvSpPr>
          <p:nvPr/>
        </p:nvSpPr>
        <p:spPr>
          <a:xfrm>
            <a:off x="22746581" y="13035074"/>
            <a:ext cx="944880" cy="538292"/>
          </a:xfrm>
          <a:prstGeom prst="rect">
            <a:avLst/>
          </a:prstGeom>
        </p:spPr>
        <p:txBody>
          <a:bodyPr vert="horz" lIns="181148" tIns="90618" rIns="181148" bIns="90618" rtlCol="0" anchor="ctr"/>
          <a:lstStyle>
            <a:defPPr>
              <a:defRPr lang="es-ES"/>
            </a:defPPr>
            <a:lvl1pPr marL="0" algn="ctr" defTabSz="1828617" rtl="0" eaLnBrk="1" latinLnBrk="0" hangingPunct="1">
              <a:defRPr sz="1900" kern="1200">
                <a:solidFill>
                  <a:schemeClr val="bg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  <a:lvl2pPr marL="91431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92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23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543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85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16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468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1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BFFA6-61B1-4984-983B-9D1AEC0ED12D}" type="slidenum"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PT Sans" panose="020B0503020203020204" pitchFamily="34" charset="0"/>
              </a:rPr>
              <a:pPr marL="0" marR="0" lvl="0" indent="0" algn="ctr" defTabSz="181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PT Sans" panose="020B0503020203020204" pitchFamily="34" charset="0"/>
            </a:endParaRPr>
          </a:p>
        </p:txBody>
      </p:sp>
      <p:pic>
        <p:nvPicPr>
          <p:cNvPr id="58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2" r="16719" b="23761"/>
          <a:stretch/>
        </p:blipFill>
        <p:spPr>
          <a:xfrm>
            <a:off x="7956376" y="6448098"/>
            <a:ext cx="1187624" cy="374868"/>
          </a:xfrm>
          <a:prstGeom prst="rect">
            <a:avLst/>
          </a:prstGeom>
        </p:spPr>
      </p:pic>
      <p:sp>
        <p:nvSpPr>
          <p:cNvPr id="96" name="7 Rectángulo"/>
          <p:cNvSpPr/>
          <p:nvPr/>
        </p:nvSpPr>
        <p:spPr>
          <a:xfrm>
            <a:off x="251098" y="1052736"/>
            <a:ext cx="8342831" cy="5507058"/>
          </a:xfrm>
          <a:prstGeom prst="rect">
            <a:avLst/>
          </a:prstGeom>
        </p:spPr>
        <p:txBody>
          <a:bodyPr wrap="square" lIns="241719" tIns="120859" rIns="241719" bIns="120859">
            <a:spAutoFit/>
          </a:bodyPr>
          <a:lstStyle/>
          <a:p>
            <a:pPr marL="534988" indent="-534988" algn="just" defTabSz="1828617">
              <a:spcAft>
                <a:spcPts val="1200"/>
              </a:spcAft>
              <a:buSzPct val="110000"/>
              <a:buBlip>
                <a:blip r:embed="rId4"/>
              </a:buBlip>
            </a:pPr>
            <a:r>
              <a:rPr lang="en-US" sz="24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Design for All</a:t>
            </a:r>
            <a:r>
              <a:rPr lang="en-US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: AA </a:t>
            </a:r>
            <a:r>
              <a:rPr 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Conformance to Web Content Accessibility Guidelines 1.0. </a:t>
            </a:r>
          </a:p>
          <a:p>
            <a:pPr marL="534988" indent="-534988" algn="just" defTabSz="1828617">
              <a:spcAft>
                <a:spcPts val="1200"/>
              </a:spcAft>
              <a:buSzPct val="110000"/>
              <a:buBlip>
                <a:blip r:embed="rId4"/>
              </a:buBlip>
            </a:pPr>
            <a:r>
              <a:rPr lang="en-US" sz="24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Every user </a:t>
            </a:r>
            <a:r>
              <a:rPr lang="en-US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(specialized or not):</a:t>
            </a:r>
          </a:p>
          <a:p>
            <a:pPr marL="900113" lvl="1" indent="-276225" algn="just" defTabSz="1828617">
              <a:spcAft>
                <a:spcPts val="1200"/>
              </a:spcAft>
              <a:buSzPct val="110000"/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Public </a:t>
            </a:r>
            <a:r>
              <a:rPr lang="en-US" sz="2000" b="1" dirty="0">
                <a:solidFill>
                  <a:srgbClr val="000000"/>
                </a:solidFill>
                <a:latin typeface="Arial Narrow" panose="020B0606020202030204" pitchFamily="34" charset="0"/>
              </a:rPr>
              <a:t>administrations </a:t>
            </a:r>
            <a:r>
              <a:rPr lang="en-US" sz="2000" dirty="0">
                <a:solidFill>
                  <a:srgbClr val="000000"/>
                </a:solidFill>
                <a:latin typeface="Arial Narrow" panose="020B0606020202030204" pitchFamily="34" charset="0"/>
              </a:rPr>
              <a:t>in charge of employment policies and inclusion of people with disabilities</a:t>
            </a:r>
          </a:p>
          <a:p>
            <a:pPr marL="900113" lvl="1" indent="-276225" algn="just" defTabSz="1828617">
              <a:spcAft>
                <a:spcPts val="1200"/>
              </a:spcAft>
              <a:buSzPct val="110000"/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0000"/>
                </a:solidFill>
                <a:latin typeface="Arial Narrow" panose="020B0606020202030204" pitchFamily="34" charset="0"/>
              </a:rPr>
              <a:t>3rd </a:t>
            </a:r>
            <a:r>
              <a:rPr lang="en-US" sz="20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Sector </a:t>
            </a:r>
            <a:r>
              <a:rPr lang="en-US" sz="2000" dirty="0">
                <a:solidFill>
                  <a:srgbClr val="000000"/>
                </a:solidFill>
                <a:latin typeface="Arial Narrow" panose="020B0606020202030204" pitchFamily="34" charset="0"/>
              </a:rPr>
              <a:t>entities working in social and </a:t>
            </a:r>
            <a:r>
              <a:rPr lang="en-US" sz="2000" dirty="0" err="1">
                <a:solidFill>
                  <a:srgbClr val="000000"/>
                </a:solidFill>
                <a:latin typeface="Arial Narrow" panose="020B0606020202030204" pitchFamily="34" charset="0"/>
              </a:rPr>
              <a:t>labour</a:t>
            </a:r>
            <a:r>
              <a:rPr lang="en-US" sz="2000" dirty="0">
                <a:solidFill>
                  <a:srgbClr val="000000"/>
                </a:solidFill>
                <a:latin typeface="Arial Narrow" panose="020B0606020202030204" pitchFamily="34" charset="0"/>
              </a:rPr>
              <a:t> initiatives </a:t>
            </a:r>
          </a:p>
          <a:p>
            <a:pPr marL="900113" lvl="1" indent="-276225" algn="just" defTabSz="1828617">
              <a:spcAft>
                <a:spcPts val="1200"/>
              </a:spcAft>
              <a:buSzPct val="110000"/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0000"/>
                </a:solidFill>
                <a:latin typeface="Arial Narrow" panose="020B0606020202030204" pitchFamily="34" charset="0"/>
              </a:rPr>
              <a:t>Disability </a:t>
            </a:r>
            <a:r>
              <a:rPr lang="en-US" sz="20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Movement </a:t>
            </a:r>
            <a:endParaRPr lang="en-US" sz="20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900113" lvl="1" indent="-276225" algn="just" defTabSz="1828617">
              <a:spcAft>
                <a:spcPts val="1200"/>
              </a:spcAft>
              <a:buSzPct val="110000"/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0000"/>
                </a:solidFill>
                <a:latin typeface="Arial Narrow" panose="020B0606020202030204" pitchFamily="34" charset="0"/>
              </a:rPr>
              <a:t>Professionals</a:t>
            </a:r>
            <a:r>
              <a:rPr lang="en-US" sz="2000" dirty="0">
                <a:solidFill>
                  <a:srgbClr val="000000"/>
                </a:solidFill>
                <a:latin typeface="Arial Narrow" panose="020B0606020202030204" pitchFamily="34" charset="0"/>
              </a:rPr>
              <a:t> in the disability sector </a:t>
            </a:r>
          </a:p>
          <a:p>
            <a:pPr marL="900113" lvl="1" indent="-276225" algn="just" defTabSz="1828617">
              <a:spcAft>
                <a:spcPts val="1200"/>
              </a:spcAft>
              <a:buSzPct val="110000"/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0000"/>
                </a:solidFill>
                <a:latin typeface="Arial Narrow" panose="020B0606020202030204" pitchFamily="34" charset="0"/>
              </a:rPr>
              <a:t>Researchers</a:t>
            </a:r>
            <a:r>
              <a:rPr lang="en-US" sz="2000" dirty="0">
                <a:solidFill>
                  <a:srgbClr val="000000"/>
                </a:solidFill>
                <a:latin typeface="Arial Narrow" panose="020B0606020202030204" pitchFamily="34" charset="0"/>
              </a:rPr>
              <a:t>, teachers and students </a:t>
            </a:r>
          </a:p>
          <a:p>
            <a:pPr marL="900113" lvl="1" indent="-276225" algn="just" defTabSz="1828617">
              <a:spcAft>
                <a:spcPts val="1200"/>
              </a:spcAft>
              <a:buSzPct val="110000"/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0000"/>
                </a:solidFill>
                <a:latin typeface="Arial Narrow" panose="020B0606020202030204" pitchFamily="34" charset="0"/>
              </a:rPr>
              <a:t>The </a:t>
            </a:r>
            <a:r>
              <a:rPr lang="en-US" sz="2000" b="1" dirty="0">
                <a:solidFill>
                  <a:srgbClr val="000000"/>
                </a:solidFill>
                <a:latin typeface="Arial Narrow" panose="020B0606020202030204" pitchFamily="34" charset="0"/>
              </a:rPr>
              <a:t>M</a:t>
            </a:r>
            <a:r>
              <a:rPr lang="en-US" sz="20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edia</a:t>
            </a:r>
            <a:endParaRPr lang="en-US" sz="20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900113" lvl="1" indent="-276225" algn="just" defTabSz="1828617">
              <a:spcAft>
                <a:spcPts val="1200"/>
              </a:spcAft>
              <a:buSzPct val="110000"/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0000"/>
                </a:solidFill>
                <a:latin typeface="Arial Narrow" panose="020B0606020202030204" pitchFamily="34" charset="0"/>
              </a:rPr>
              <a:t>Companies</a:t>
            </a:r>
            <a:r>
              <a:rPr lang="en-US" sz="2000" dirty="0">
                <a:solidFill>
                  <a:srgbClr val="000000"/>
                </a:solidFill>
                <a:latin typeface="Arial Narrow" panose="020B0606020202030204" pitchFamily="34" charset="0"/>
              </a:rPr>
              <a:t> interested in hiring people with disabilities</a:t>
            </a:r>
          </a:p>
          <a:p>
            <a:pPr marL="900113" lvl="1" indent="-276225" algn="just" defTabSz="1828617">
              <a:spcAft>
                <a:spcPts val="1200"/>
              </a:spcAft>
              <a:buSzPct val="110000"/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0000"/>
                </a:solidFill>
                <a:latin typeface="Arial Narrow" panose="020B0606020202030204" pitchFamily="34" charset="0"/>
              </a:rPr>
              <a:t>People with disabilities </a:t>
            </a:r>
            <a:r>
              <a:rPr lang="en-US" sz="2000" dirty="0">
                <a:solidFill>
                  <a:srgbClr val="000000"/>
                </a:solidFill>
                <a:latin typeface="Arial Narrow" panose="020B0606020202030204" pitchFamily="34" charset="0"/>
              </a:rPr>
              <a:t>themselves and their relatives</a:t>
            </a:r>
          </a:p>
        </p:txBody>
      </p:sp>
      <p:sp>
        <p:nvSpPr>
          <p:cNvPr id="25" name="2 Marcador de texto"/>
          <p:cNvSpPr txBox="1">
            <a:spLocks/>
          </p:cNvSpPr>
          <p:nvPr/>
        </p:nvSpPr>
        <p:spPr>
          <a:xfrm>
            <a:off x="251098" y="89597"/>
            <a:ext cx="8856984" cy="764703"/>
          </a:xfrm>
          <a:prstGeom prst="rect">
            <a:avLst/>
          </a:prstGeom>
        </p:spPr>
        <p:txBody>
          <a:bodyPr vert="horz" lIns="90701" tIns="45304" rIns="90701" bIns="45304" rtlCol="0" anchor="ctr">
            <a:normAutofit/>
          </a:bodyPr>
          <a:lstStyle>
            <a:lvl1pPr marL="0" indent="-457223" algn="l" defTabSz="2415902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lang="en-US" sz="59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  <a:lvl2pPr marL="137166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114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560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5006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451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897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343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78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  <a:defRPr/>
            </a:pPr>
            <a:r>
              <a:rPr lang="en-GB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Segoe UI" panose="020B0502040204020203" pitchFamily="34" charset="0"/>
                <a:cs typeface="Helvetica" panose="020B0604020202020204" pitchFamily="34" charset="0"/>
              </a:rPr>
              <a:t>ACCESSIBILITY</a:t>
            </a:r>
            <a:endParaRPr lang="en-GB" sz="36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Segoe UI" panose="020B0502040204020203" pitchFamily="34" charset="0"/>
              <a:cs typeface="Helvetica" panose="020B060402020202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5" b="33203"/>
          <a:stretch/>
        </p:blipFill>
        <p:spPr>
          <a:xfrm>
            <a:off x="-8547" y="5864371"/>
            <a:ext cx="1277051" cy="993629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83449" r="80935" b="9128"/>
          <a:stretch/>
        </p:blipFill>
        <p:spPr bwMode="auto">
          <a:xfrm rot="10800000">
            <a:off x="6989258" y="-6"/>
            <a:ext cx="2154739" cy="1484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40 Conector recto"/>
          <p:cNvCxnSpPr/>
          <p:nvPr/>
        </p:nvCxnSpPr>
        <p:spPr>
          <a:xfrm>
            <a:off x="256154" y="855752"/>
            <a:ext cx="4166360" cy="0"/>
          </a:xfrm>
          <a:prstGeom prst="line">
            <a:avLst/>
          </a:prstGeom>
          <a:noFill/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12" name="40 Conector recto"/>
          <p:cNvCxnSpPr/>
          <p:nvPr/>
        </p:nvCxnSpPr>
        <p:spPr>
          <a:xfrm>
            <a:off x="251098" y="854300"/>
            <a:ext cx="1440582" cy="1452"/>
          </a:xfrm>
          <a:prstGeom prst="line">
            <a:avLst/>
          </a:prstGeom>
          <a:solidFill>
            <a:srgbClr val="DA2129"/>
          </a:solidFill>
          <a:ln w="38100">
            <a:solidFill>
              <a:srgbClr val="DA2129"/>
            </a:solidFill>
          </a:ln>
        </p:spPr>
      </p:cxnSp>
      <p:pic>
        <p:nvPicPr>
          <p:cNvPr id="13" name="Picture 17" descr="Resultado de imagen de cess 2016 budapest, 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1" y="6483084"/>
            <a:ext cx="1129411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12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86"/>
            <a:ext cx="9144000" cy="6838228"/>
          </a:xfrm>
          <a:prstGeom prst="rect">
            <a:avLst/>
          </a:prstGeom>
        </p:spPr>
      </p:pic>
      <p:sp>
        <p:nvSpPr>
          <p:cNvPr id="14" name="1 Marcador de número de diapositiva"/>
          <p:cNvSpPr txBox="1">
            <a:spLocks/>
          </p:cNvSpPr>
          <p:nvPr/>
        </p:nvSpPr>
        <p:spPr>
          <a:xfrm>
            <a:off x="22746581" y="13035074"/>
            <a:ext cx="944880" cy="538292"/>
          </a:xfrm>
          <a:prstGeom prst="rect">
            <a:avLst/>
          </a:prstGeom>
        </p:spPr>
        <p:txBody>
          <a:bodyPr vert="horz" lIns="181148" tIns="90618" rIns="181148" bIns="90618" rtlCol="0" anchor="ctr"/>
          <a:lstStyle>
            <a:defPPr>
              <a:defRPr lang="es-ES"/>
            </a:defPPr>
            <a:lvl1pPr marL="0" algn="ctr" defTabSz="1828617" rtl="0" eaLnBrk="1" latinLnBrk="0" hangingPunct="1">
              <a:defRPr sz="1900" kern="1200">
                <a:solidFill>
                  <a:schemeClr val="bg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  <a:lvl2pPr marL="91431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92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23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543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85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16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468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1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BFFA6-61B1-4984-983B-9D1AEC0ED12D}" type="slidenum"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PT Sans" panose="020B0503020203020204" pitchFamily="34" charset="0"/>
              </a:rPr>
              <a:pPr marL="0" marR="0" lvl="0" indent="0" algn="ctr" defTabSz="181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PT Sans" panose="020B0503020203020204" pitchFamily="34" charset="0"/>
            </a:endParaRPr>
          </a:p>
        </p:txBody>
      </p:sp>
      <p:pic>
        <p:nvPicPr>
          <p:cNvPr id="58" name="Imagen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2" r="16719" b="23761"/>
          <a:stretch/>
        </p:blipFill>
        <p:spPr>
          <a:xfrm>
            <a:off x="7956376" y="6448098"/>
            <a:ext cx="1187624" cy="374868"/>
          </a:xfrm>
          <a:prstGeom prst="rect">
            <a:avLst/>
          </a:prstGeom>
        </p:spPr>
      </p:pic>
      <p:sp>
        <p:nvSpPr>
          <p:cNvPr id="25" name="2 Marcador de texto"/>
          <p:cNvSpPr txBox="1">
            <a:spLocks/>
          </p:cNvSpPr>
          <p:nvPr/>
        </p:nvSpPr>
        <p:spPr>
          <a:xfrm>
            <a:off x="251098" y="89597"/>
            <a:ext cx="8856984" cy="764703"/>
          </a:xfrm>
          <a:prstGeom prst="rect">
            <a:avLst/>
          </a:prstGeom>
        </p:spPr>
        <p:txBody>
          <a:bodyPr vert="horz" lIns="90701" tIns="45304" rIns="90701" bIns="45304" rtlCol="0" anchor="ctr">
            <a:normAutofit/>
          </a:bodyPr>
          <a:lstStyle>
            <a:lvl1pPr marL="0" indent="-457223" algn="l" defTabSz="2415902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lang="en-US" sz="59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  <a:lvl2pPr marL="137166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114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560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5006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451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897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343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78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  <a:defRPr/>
            </a:pPr>
            <a:r>
              <a:rPr lang="en-GB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Segoe UI" panose="020B0502040204020203" pitchFamily="34" charset="0"/>
                <a:cs typeface="Helvetica" panose="020B0604020202020204" pitchFamily="34" charset="0"/>
              </a:rPr>
              <a:t>RESULTS</a:t>
            </a:r>
            <a:endParaRPr lang="en-GB" sz="36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Segoe UI" panose="020B0502040204020203" pitchFamily="34" charset="0"/>
              <a:cs typeface="Helvetica" panose="020B060402020202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83449" r="80935" b="9128"/>
          <a:stretch/>
        </p:blipFill>
        <p:spPr bwMode="auto">
          <a:xfrm rot="10800000">
            <a:off x="6989258" y="-6"/>
            <a:ext cx="2154739" cy="1484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40 Conector recto"/>
          <p:cNvCxnSpPr/>
          <p:nvPr/>
        </p:nvCxnSpPr>
        <p:spPr>
          <a:xfrm>
            <a:off x="256154" y="855752"/>
            <a:ext cx="4166360" cy="0"/>
          </a:xfrm>
          <a:prstGeom prst="line">
            <a:avLst/>
          </a:prstGeom>
          <a:noFill/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12" name="40 Conector recto"/>
          <p:cNvCxnSpPr/>
          <p:nvPr/>
        </p:nvCxnSpPr>
        <p:spPr>
          <a:xfrm>
            <a:off x="251098" y="854300"/>
            <a:ext cx="1440582" cy="1452"/>
          </a:xfrm>
          <a:prstGeom prst="line">
            <a:avLst/>
          </a:prstGeom>
          <a:solidFill>
            <a:srgbClr val="DA2129"/>
          </a:solidFill>
          <a:ln w="38100">
            <a:solidFill>
              <a:srgbClr val="DA2129"/>
            </a:solidFill>
          </a:ln>
        </p:spPr>
      </p:cxnSp>
      <p:pic>
        <p:nvPicPr>
          <p:cNvPr id="13" name="Picture 17" descr="Resultado de imagen de cess 2016 budapest, 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1" y="6483084"/>
            <a:ext cx="1129411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5" b="33203"/>
          <a:stretch/>
        </p:blipFill>
        <p:spPr>
          <a:xfrm>
            <a:off x="-8547" y="5864371"/>
            <a:ext cx="1277051" cy="99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53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Marcador de número de diapositiva"/>
          <p:cNvSpPr txBox="1">
            <a:spLocks/>
          </p:cNvSpPr>
          <p:nvPr/>
        </p:nvSpPr>
        <p:spPr>
          <a:xfrm>
            <a:off x="22746581" y="13035074"/>
            <a:ext cx="944880" cy="538292"/>
          </a:xfrm>
          <a:prstGeom prst="rect">
            <a:avLst/>
          </a:prstGeom>
        </p:spPr>
        <p:txBody>
          <a:bodyPr vert="horz" lIns="181148" tIns="90618" rIns="181148" bIns="90618" rtlCol="0" anchor="ctr"/>
          <a:lstStyle>
            <a:defPPr>
              <a:defRPr lang="es-ES"/>
            </a:defPPr>
            <a:lvl1pPr marL="0" algn="ctr" defTabSz="1828617" rtl="0" eaLnBrk="1" latinLnBrk="0" hangingPunct="1">
              <a:defRPr sz="1900" kern="1200">
                <a:solidFill>
                  <a:schemeClr val="bg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  <a:lvl2pPr marL="91431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92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235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543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85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160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468" algn="l" defTabSz="182861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1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7BFFA6-61B1-4984-983B-9D1AEC0ED12D}" type="slidenum">
              <a:rPr kumimoji="0" lang="en-GB" sz="1900" b="0" i="0" u="none" strike="noStrike" kern="1200" cap="none" spc="0" normalizeH="0" baseline="0" noProof="0" smtClean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PT Sans" panose="020B0503020203020204" pitchFamily="34" charset="0"/>
              </a:rPr>
              <a:pPr marL="0" marR="0" lvl="0" indent="0" algn="ctr" defTabSz="181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PT Sans" panose="020B0503020203020204" pitchFamily="34" charset="0"/>
            </a:endParaRPr>
          </a:p>
        </p:txBody>
      </p:sp>
      <p:pic>
        <p:nvPicPr>
          <p:cNvPr id="58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2" r="16719" b="23761"/>
          <a:stretch/>
        </p:blipFill>
        <p:spPr>
          <a:xfrm>
            <a:off x="7956376" y="6448098"/>
            <a:ext cx="1187624" cy="374868"/>
          </a:xfrm>
          <a:prstGeom prst="rect">
            <a:avLst/>
          </a:prstGeom>
        </p:spPr>
      </p:pic>
      <p:sp>
        <p:nvSpPr>
          <p:cNvPr id="96" name="7 Rectángulo"/>
          <p:cNvSpPr/>
          <p:nvPr/>
        </p:nvSpPr>
        <p:spPr>
          <a:xfrm>
            <a:off x="251098" y="1052736"/>
            <a:ext cx="8342831" cy="5106948"/>
          </a:xfrm>
          <a:prstGeom prst="rect">
            <a:avLst/>
          </a:prstGeom>
        </p:spPr>
        <p:txBody>
          <a:bodyPr wrap="square" lIns="241719" tIns="120859" rIns="241719" bIns="120859">
            <a:spAutoFit/>
          </a:bodyPr>
          <a:lstStyle/>
          <a:p>
            <a:pPr marL="534988" indent="-534988" algn="just" defTabSz="1828617">
              <a:spcAft>
                <a:spcPts val="2400"/>
              </a:spcAft>
              <a:buSzPct val="110000"/>
              <a:buBlip>
                <a:blip r:embed="rId4"/>
              </a:buBlip>
            </a:pPr>
            <a:r>
              <a:rPr 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Importance of </a:t>
            </a:r>
            <a:r>
              <a:rPr lang="en-US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involving the Public Body </a:t>
            </a:r>
            <a:r>
              <a:rPr 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for Statistics</a:t>
            </a:r>
          </a:p>
          <a:p>
            <a:pPr marL="534988" indent="-534988" algn="just" defTabSz="1828617">
              <a:spcAft>
                <a:spcPts val="2400"/>
              </a:spcAft>
              <a:buSzPct val="110000"/>
              <a:buBlip>
                <a:blip r:embed="rId4"/>
              </a:buBlip>
            </a:pP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Huge </a:t>
            </a:r>
            <a:r>
              <a:rPr lang="en-GB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initial effort </a:t>
            </a: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needed to clean data from records</a:t>
            </a:r>
          </a:p>
          <a:p>
            <a:pPr marL="534988" indent="-534988" algn="just" defTabSz="1828617">
              <a:spcAft>
                <a:spcPts val="2400"/>
              </a:spcAft>
              <a:buSzPct val="110000"/>
              <a:buBlip>
                <a:blip r:embed="rId4"/>
              </a:buBlip>
            </a:pP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Essential </a:t>
            </a:r>
            <a:r>
              <a:rPr lang="en-GB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collaboration with Administrations </a:t>
            </a: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providing records and statistics</a:t>
            </a:r>
          </a:p>
          <a:p>
            <a:pPr marL="534988" indent="-534988" algn="just" defTabSz="1828617">
              <a:spcAft>
                <a:spcPts val="2400"/>
              </a:spcAft>
              <a:buSzPct val="110000"/>
              <a:buBlip>
                <a:blip r:embed="rId4"/>
              </a:buBlip>
            </a:pPr>
            <a:r>
              <a:rPr lang="en-GB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Systematic</a:t>
            </a: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 scheduling of reports</a:t>
            </a:r>
          </a:p>
          <a:p>
            <a:pPr marL="534988" indent="-534988" algn="just" defTabSz="1828617">
              <a:spcAft>
                <a:spcPts val="2400"/>
              </a:spcAft>
              <a:buSzPct val="110000"/>
              <a:buBlip>
                <a:blip r:embed="rId4"/>
              </a:buBlip>
            </a:pPr>
            <a:r>
              <a:rPr lang="en-GB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Automation</a:t>
            </a: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 of data update processes through TABLEAU SOFTWARE (Visual Business Intelligence) for data visualization and analysis. </a:t>
            </a:r>
          </a:p>
          <a:p>
            <a:pPr marL="534988" indent="-534988" algn="just" defTabSz="1828617">
              <a:spcAft>
                <a:spcPts val="2400"/>
              </a:spcAft>
              <a:buSzPct val="110000"/>
              <a:buBlip>
                <a:blip r:embed="rId4"/>
              </a:buBlip>
            </a:pPr>
            <a:r>
              <a:rPr lang="en-GB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Difficult comparability </a:t>
            </a: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with other European Countries</a:t>
            </a:r>
          </a:p>
        </p:txBody>
      </p:sp>
      <p:sp>
        <p:nvSpPr>
          <p:cNvPr id="10" name="2 Marcador de texto"/>
          <p:cNvSpPr txBox="1">
            <a:spLocks/>
          </p:cNvSpPr>
          <p:nvPr/>
        </p:nvSpPr>
        <p:spPr>
          <a:xfrm>
            <a:off x="251098" y="88871"/>
            <a:ext cx="8856984" cy="764703"/>
          </a:xfrm>
          <a:prstGeom prst="rect">
            <a:avLst/>
          </a:prstGeom>
        </p:spPr>
        <p:txBody>
          <a:bodyPr vert="horz" lIns="90701" tIns="45304" rIns="90701" bIns="45304" rtlCol="0" anchor="ctr">
            <a:normAutofit/>
          </a:bodyPr>
          <a:lstStyle>
            <a:lvl1pPr marL="0" indent="-457223" algn="l" defTabSz="2415902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lang="en-US" sz="59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  <a:lvl2pPr marL="137166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114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560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5006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451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897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343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78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  <a:defRPr/>
            </a:pPr>
            <a:r>
              <a:rPr lang="en-GB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Segoe UI" panose="020B0502040204020203" pitchFamily="34" charset="0"/>
                <a:cs typeface="Helvetica" panose="020B0604020202020204" pitchFamily="34" charset="0"/>
              </a:rPr>
              <a:t>CONCLUSIONS </a:t>
            </a:r>
            <a:r>
              <a:rPr lang="en-GB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Segoe UI" panose="020B0502040204020203" pitchFamily="34" charset="0"/>
                <a:cs typeface="Helvetica" panose="020B0604020202020204" pitchFamily="34" charset="0"/>
              </a:rPr>
              <a:t>- </a:t>
            </a:r>
            <a:r>
              <a:rPr lang="en-GB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Segoe UI" panose="020B0502040204020203" pitchFamily="34" charset="0"/>
                <a:cs typeface="Helvetica" panose="020B0604020202020204" pitchFamily="34" charset="0"/>
              </a:rPr>
              <a:t>LESSONS LEARNT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5" b="33203"/>
          <a:stretch/>
        </p:blipFill>
        <p:spPr>
          <a:xfrm>
            <a:off x="-8547" y="5864371"/>
            <a:ext cx="1277051" cy="993629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83449" r="80935" b="9128"/>
          <a:stretch/>
        </p:blipFill>
        <p:spPr bwMode="auto">
          <a:xfrm rot="10800000">
            <a:off x="6989258" y="-6"/>
            <a:ext cx="2154739" cy="1484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40 Conector recto"/>
          <p:cNvCxnSpPr/>
          <p:nvPr/>
        </p:nvCxnSpPr>
        <p:spPr>
          <a:xfrm>
            <a:off x="256154" y="855752"/>
            <a:ext cx="4166360" cy="0"/>
          </a:xfrm>
          <a:prstGeom prst="line">
            <a:avLst/>
          </a:prstGeom>
          <a:noFill/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16" name="40 Conector recto"/>
          <p:cNvCxnSpPr/>
          <p:nvPr/>
        </p:nvCxnSpPr>
        <p:spPr>
          <a:xfrm>
            <a:off x="251098" y="854300"/>
            <a:ext cx="1440582" cy="1452"/>
          </a:xfrm>
          <a:prstGeom prst="line">
            <a:avLst/>
          </a:prstGeom>
          <a:solidFill>
            <a:srgbClr val="DA2129"/>
          </a:solidFill>
          <a:ln w="38100">
            <a:solidFill>
              <a:srgbClr val="DA2129"/>
            </a:solidFill>
          </a:ln>
        </p:spPr>
      </p:cxnSp>
      <p:pic>
        <p:nvPicPr>
          <p:cNvPr id="11" name="Picture 17" descr="Resultado de imagen de cess 2016 budapest, 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1" y="6483084"/>
            <a:ext cx="1129411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86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9053" r="11468" b="9128"/>
          <a:stretch/>
        </p:blipFill>
        <p:spPr bwMode="auto">
          <a:xfrm>
            <a:off x="7360" y="-14846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827584" y="2188483"/>
            <a:ext cx="7208160" cy="26086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defTabSz="2415902">
              <a:lnSpc>
                <a:spcPct val="90000"/>
              </a:lnSpc>
              <a:spcBef>
                <a:spcPts val="2000"/>
              </a:spcBef>
              <a:defRPr/>
            </a:pPr>
            <a:r>
              <a:rPr lang="en-GB" sz="8000" b="1" dirty="0">
                <a:solidFill>
                  <a:srgbClr val="DA2129"/>
                </a:solidFill>
                <a:latin typeface="Arial Narrow" panose="020B0606020202030204" pitchFamily="34" charset="0"/>
                <a:ea typeface="Segoe UI" panose="020B0502040204020203" pitchFamily="34" charset="0"/>
                <a:cs typeface="Helvetica" panose="020B0604020202020204" pitchFamily="34" charset="0"/>
              </a:rPr>
              <a:t>Thank </a:t>
            </a:r>
            <a:r>
              <a:rPr lang="en-GB" sz="8000" b="1" dirty="0" smtClean="0">
                <a:solidFill>
                  <a:srgbClr val="DA2129"/>
                </a:solidFill>
                <a:latin typeface="Arial Narrow" panose="020B0606020202030204" pitchFamily="34" charset="0"/>
                <a:ea typeface="Segoe UI" panose="020B0502040204020203" pitchFamily="34" charset="0"/>
                <a:cs typeface="Helvetica" panose="020B0604020202020204" pitchFamily="34" charset="0"/>
              </a:rPr>
              <a:t>you!</a:t>
            </a:r>
            <a:endParaRPr lang="en-GB" sz="8000" b="1" dirty="0">
              <a:solidFill>
                <a:srgbClr val="DA2129"/>
              </a:solidFill>
              <a:latin typeface="Arial Narrow" panose="020B0606020202030204" pitchFamily="34" charset="0"/>
              <a:ea typeface="Segoe UI" panose="020B0502040204020203" pitchFamily="34" charset="0"/>
              <a:cs typeface="Helvetica" panose="020B0604020202020204" pitchFamily="34" charset="0"/>
            </a:endParaRPr>
          </a:p>
        </p:txBody>
      </p:sp>
      <p:sp>
        <p:nvSpPr>
          <p:cNvPr id="7" name="2 Marcador de texto"/>
          <p:cNvSpPr txBox="1">
            <a:spLocks/>
          </p:cNvSpPr>
          <p:nvPr/>
        </p:nvSpPr>
        <p:spPr>
          <a:xfrm>
            <a:off x="1299316" y="3394995"/>
            <a:ext cx="6264696" cy="3010796"/>
          </a:xfrm>
          <a:custGeom>
            <a:avLst/>
            <a:gdLst>
              <a:gd name="connsiteX0" fmla="*/ 0 w 6264696"/>
              <a:gd name="connsiteY0" fmla="*/ 0 h 3010796"/>
              <a:gd name="connsiteX1" fmla="*/ 6264696 w 6264696"/>
              <a:gd name="connsiteY1" fmla="*/ 0 h 3010796"/>
              <a:gd name="connsiteX2" fmla="*/ 6264696 w 6264696"/>
              <a:gd name="connsiteY2" fmla="*/ 3010796 h 3010796"/>
              <a:gd name="connsiteX3" fmla="*/ 0 w 6264696"/>
              <a:gd name="connsiteY3" fmla="*/ 3010796 h 3010796"/>
              <a:gd name="connsiteX4" fmla="*/ 0 w 6264696"/>
              <a:gd name="connsiteY4" fmla="*/ 0 h 3010796"/>
              <a:gd name="connsiteX0" fmla="*/ 0 w 6264696"/>
              <a:gd name="connsiteY0" fmla="*/ 0 h 3010796"/>
              <a:gd name="connsiteX1" fmla="*/ 6264696 w 6264696"/>
              <a:gd name="connsiteY1" fmla="*/ 0 h 3010796"/>
              <a:gd name="connsiteX2" fmla="*/ 5678099 w 6264696"/>
              <a:gd name="connsiteY2" fmla="*/ 2458705 h 3010796"/>
              <a:gd name="connsiteX3" fmla="*/ 0 w 6264696"/>
              <a:gd name="connsiteY3" fmla="*/ 3010796 h 3010796"/>
              <a:gd name="connsiteX4" fmla="*/ 0 w 6264696"/>
              <a:gd name="connsiteY4" fmla="*/ 0 h 3010796"/>
              <a:gd name="connsiteX0" fmla="*/ 0 w 6264696"/>
              <a:gd name="connsiteY0" fmla="*/ 0 h 3010796"/>
              <a:gd name="connsiteX1" fmla="*/ 6264696 w 6264696"/>
              <a:gd name="connsiteY1" fmla="*/ 0 h 3010796"/>
              <a:gd name="connsiteX2" fmla="*/ 5281284 w 6264696"/>
              <a:gd name="connsiteY2" fmla="*/ 2682992 h 3010796"/>
              <a:gd name="connsiteX3" fmla="*/ 0 w 6264696"/>
              <a:gd name="connsiteY3" fmla="*/ 3010796 h 3010796"/>
              <a:gd name="connsiteX4" fmla="*/ 0 w 6264696"/>
              <a:gd name="connsiteY4" fmla="*/ 0 h 3010796"/>
              <a:gd name="connsiteX0" fmla="*/ 0 w 6264696"/>
              <a:gd name="connsiteY0" fmla="*/ 0 h 3010796"/>
              <a:gd name="connsiteX1" fmla="*/ 6264696 w 6264696"/>
              <a:gd name="connsiteY1" fmla="*/ 0 h 3010796"/>
              <a:gd name="connsiteX2" fmla="*/ 5143262 w 6264696"/>
              <a:gd name="connsiteY2" fmla="*/ 2682992 h 3010796"/>
              <a:gd name="connsiteX3" fmla="*/ 0 w 6264696"/>
              <a:gd name="connsiteY3" fmla="*/ 3010796 h 3010796"/>
              <a:gd name="connsiteX4" fmla="*/ 0 w 6264696"/>
              <a:gd name="connsiteY4" fmla="*/ 0 h 3010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64696" h="3010796">
                <a:moveTo>
                  <a:pt x="0" y="0"/>
                </a:moveTo>
                <a:lnTo>
                  <a:pt x="6264696" y="0"/>
                </a:lnTo>
                <a:lnTo>
                  <a:pt x="5143262" y="2682992"/>
                </a:lnTo>
                <a:lnTo>
                  <a:pt x="0" y="301079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vert="horz" lIns="90701" tIns="45304" rIns="90701" bIns="45304" rtlCol="0" anchor="ctr">
            <a:normAutofit/>
          </a:bodyPr>
          <a:lstStyle>
            <a:lvl1pPr marL="0" indent="-457223" algn="l" defTabSz="2415902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lang="en-US" sz="59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  <a:lvl2pPr marL="137166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114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560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5006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451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897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343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78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415902" rtl="0" eaLnBrk="1" fontAlgn="auto" latinLnBrk="0" hangingPunct="1">
              <a:lnSpc>
                <a:spcPct val="9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 b="1" dirty="0" smtClean="0">
                <a:solidFill>
                  <a:schemeClr val="tx1"/>
                </a:solidFill>
                <a:latin typeface="Arial Narrow" panose="020B0606020202030204" pitchFamily="34" charset="0"/>
                <a:ea typeface="Segoe UI" panose="020B0502040204020203" pitchFamily="34" charset="0"/>
                <a:cs typeface="Helvetica" panose="020B0604020202020204" pitchFamily="34" charset="0"/>
              </a:rPr>
              <a:t>Sabina </a:t>
            </a:r>
            <a:r>
              <a:rPr lang="en-GB" sz="2800" b="1" dirty="0" err="1" smtClean="0">
                <a:solidFill>
                  <a:schemeClr val="tx1"/>
                </a:solidFill>
                <a:latin typeface="Arial Narrow" panose="020B0606020202030204" pitchFamily="34" charset="0"/>
                <a:ea typeface="Segoe UI" panose="020B0502040204020203" pitchFamily="34" charset="0"/>
                <a:cs typeface="Helvetica" panose="020B0604020202020204" pitchFamily="34" charset="0"/>
              </a:rPr>
              <a:t>Lobato</a:t>
            </a:r>
            <a:endParaRPr lang="en-GB" sz="2800" b="1" dirty="0" smtClean="0">
              <a:solidFill>
                <a:schemeClr val="tx1"/>
              </a:solidFill>
              <a:latin typeface="Arial Narrow" panose="020B0606020202030204" pitchFamily="34" charset="0"/>
              <a:ea typeface="Segoe UI" panose="020B0502040204020203" pitchFamily="34" charset="0"/>
              <a:cs typeface="Helvetica" panose="020B0604020202020204" pitchFamily="34" charset="0"/>
            </a:endParaRPr>
          </a:p>
          <a:p>
            <a:pPr marL="0" marR="0" lvl="0" indent="0" algn="ctr" defTabSz="2415902" rtl="0" eaLnBrk="1" fontAlgn="auto" latinLnBrk="0" hangingPunct="1">
              <a:lnSpc>
                <a:spcPct val="9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 b="1" dirty="0" smtClean="0">
                <a:solidFill>
                  <a:schemeClr val="tx1"/>
                </a:solidFill>
                <a:latin typeface="Arial Narrow" panose="020B0606020202030204" pitchFamily="34" charset="0"/>
                <a:ea typeface="Segoe UI" panose="020B0502040204020203" pitchFamily="34" charset="0"/>
                <a:cs typeface="Helvetica" panose="020B0604020202020204" pitchFamily="34" charset="0"/>
              </a:rPr>
              <a:t>ONCE Foundation</a:t>
            </a:r>
          </a:p>
          <a:p>
            <a:pPr marL="0" marR="0" lvl="0" indent="0" algn="ctr" defTabSz="2415902" rtl="0" eaLnBrk="1" fontAlgn="auto" latinLnBrk="0" hangingPunct="1">
              <a:lnSpc>
                <a:spcPct val="9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Segoe UI" panose="020B0502040204020203" pitchFamily="34" charset="0"/>
                <a:cs typeface="Helvetica" panose="020B0604020202020204" pitchFamily="34" charset="0"/>
                <a:hlinkClick r:id="rId4"/>
              </a:rPr>
              <a:t>slobato@fundaciononce.es</a:t>
            </a:r>
            <a:endParaRPr lang="en-GB" sz="2800" i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Segoe UI" panose="020B0502040204020203" pitchFamily="34" charset="0"/>
              <a:cs typeface="Helvetica" panose="020B0604020202020204" pitchFamily="34" charset="0"/>
            </a:endParaRPr>
          </a:p>
          <a:p>
            <a:pPr indent="0" algn="ctr">
              <a:spcBef>
                <a:spcPts val="600"/>
              </a:spcBef>
              <a:buNone/>
              <a:defRPr/>
            </a:pPr>
            <a:r>
              <a:rPr lang="es-ES_tradnl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Segoe UI" panose="020B0502040204020203" pitchFamily="34" charset="0"/>
                <a:cs typeface="Helvetica" panose="020B0604020202020204" pitchFamily="34" charset="0"/>
                <a:hlinkClick r:id="rId5"/>
              </a:rPr>
              <a:t>www.odismet.es</a:t>
            </a:r>
            <a:r>
              <a:rPr lang="es-ES_tradnl" sz="2800" dirty="0">
                <a:solidFill>
                  <a:schemeClr val="accent1"/>
                </a:solidFill>
                <a:latin typeface="Arial Narrow" panose="020B0606020202030204" pitchFamily="34" charset="0"/>
              </a:rPr>
              <a:t>           </a:t>
            </a:r>
          </a:p>
          <a:p>
            <a:pPr indent="0" algn="ctr">
              <a:spcBef>
                <a:spcPts val="600"/>
              </a:spcBef>
              <a:buNone/>
              <a:defRPr/>
            </a:pPr>
            <a:r>
              <a:rPr lang="es-ES_tradnl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       </a:t>
            </a:r>
            <a:r>
              <a:rPr lang="es-ES_tradnl" sz="2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@</a:t>
            </a:r>
            <a:r>
              <a:rPr lang="es-ES_tradnl" sz="28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Odismet</a:t>
            </a:r>
            <a:endParaRPr lang="en-GB" sz="28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Segoe UI" panose="020B0502040204020203" pitchFamily="34" charset="0"/>
              <a:cs typeface="Helvetica" panose="020B0604020202020204" pitchFamily="34" charset="0"/>
            </a:endParaRPr>
          </a:p>
        </p:txBody>
      </p:sp>
      <p:sp>
        <p:nvSpPr>
          <p:cNvPr id="11" name="2 Marcador de texto"/>
          <p:cNvSpPr txBox="1">
            <a:spLocks/>
          </p:cNvSpPr>
          <p:nvPr/>
        </p:nvSpPr>
        <p:spPr>
          <a:xfrm>
            <a:off x="1447012" y="6243005"/>
            <a:ext cx="6797396" cy="614995"/>
          </a:xfrm>
          <a:prstGeom prst="rect">
            <a:avLst/>
          </a:prstGeom>
          <a:solidFill>
            <a:schemeClr val="bg1"/>
          </a:solidFill>
        </p:spPr>
        <p:txBody>
          <a:bodyPr vert="horz" lIns="90701" tIns="45304" rIns="90701" bIns="45304" rtlCol="0" anchor="ctr">
            <a:normAutofit/>
          </a:bodyPr>
          <a:lstStyle>
            <a:lvl1pPr marL="0" indent="-457223" algn="l" defTabSz="2415902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lang="en-US" sz="59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  <a:lvl2pPr marL="137166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114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560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5006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451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897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343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789" indent="-457223" algn="l" defTabSz="182889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2415902" rtl="0" eaLnBrk="1" fontAlgn="auto" latinLnBrk="0" hangingPunct="1">
              <a:lnSpc>
                <a:spcPct val="90000"/>
              </a:lnSpc>
              <a:spcBef>
                <a:spcPts val="12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28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Segoe UI" panose="020B0502040204020203" pitchFamily="34" charset="0"/>
              <a:cs typeface="Helvetica" panose="020B0604020202020204" pitchFamily="34" charset="0"/>
            </a:endParaRPr>
          </a:p>
        </p:txBody>
      </p:sp>
      <p:pic>
        <p:nvPicPr>
          <p:cNvPr id="2050" name="Picture 2" descr="Resultado de imagen de twitte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665820"/>
            <a:ext cx="415227" cy="33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n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2" r="16719" b="23761"/>
          <a:stretch/>
        </p:blipFill>
        <p:spPr>
          <a:xfrm>
            <a:off x="7311984" y="6243005"/>
            <a:ext cx="1691680" cy="53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2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</TotalTime>
  <Words>572</Words>
  <Application>Microsoft Office PowerPoint</Application>
  <PresentationFormat>Presentación en pantalla (4:3)</PresentationFormat>
  <Paragraphs>122</Paragraphs>
  <Slides>18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FUNDACION ONCE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FUNDOSA</dc:creator>
  <cp:lastModifiedBy>FUNDOSA</cp:lastModifiedBy>
  <cp:revision>255</cp:revision>
  <cp:lastPrinted>2016-10-14T12:22:20Z</cp:lastPrinted>
  <dcterms:created xsi:type="dcterms:W3CDTF">2016-10-11T07:15:12Z</dcterms:created>
  <dcterms:modified xsi:type="dcterms:W3CDTF">2016-10-18T12:10:04Z</dcterms:modified>
</cp:coreProperties>
</file>