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554" r:id="rId2"/>
    <p:sldId id="604" r:id="rId3"/>
    <p:sldId id="646" r:id="rId4"/>
    <p:sldId id="647" r:id="rId5"/>
    <p:sldId id="662" r:id="rId6"/>
    <p:sldId id="650" r:id="rId7"/>
    <p:sldId id="663" r:id="rId8"/>
    <p:sldId id="664" r:id="rId9"/>
    <p:sldId id="656" r:id="rId10"/>
    <p:sldId id="659" r:id="rId11"/>
    <p:sldId id="657" r:id="rId12"/>
    <p:sldId id="660" r:id="rId13"/>
    <p:sldId id="665" r:id="rId14"/>
    <p:sldId id="649" r:id="rId15"/>
    <p:sldId id="653" r:id="rId16"/>
    <p:sldId id="654" r:id="rId17"/>
    <p:sldId id="667" r:id="rId18"/>
    <p:sldId id="652" r:id="rId19"/>
  </p:sldIdLst>
  <p:sldSz cx="9144000" cy="6858000" type="screen4x3"/>
  <p:notesSz cx="6946900" cy="100838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5500" kern="1200">
        <a:solidFill>
          <a:srgbClr val="B20029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5500" kern="1200">
        <a:solidFill>
          <a:srgbClr val="B20029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5500" kern="1200">
        <a:solidFill>
          <a:srgbClr val="B20029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5500" kern="1200">
        <a:solidFill>
          <a:srgbClr val="B20029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5500" kern="1200">
        <a:solidFill>
          <a:srgbClr val="B20029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500" kern="1200">
        <a:solidFill>
          <a:srgbClr val="B20029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500" kern="1200">
        <a:solidFill>
          <a:srgbClr val="B20029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500" kern="1200">
        <a:solidFill>
          <a:srgbClr val="B20029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500" kern="1200">
        <a:solidFill>
          <a:srgbClr val="B20029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76">
          <p15:clr>
            <a:srgbClr val="A4A3A4"/>
          </p15:clr>
        </p15:guide>
        <p15:guide id="2" pos="218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orbert Rainer" initials="rai" lastIdx="9" clrIdx="0"/>
  <p:cmAuthor id="1" name="Josef Richter" initials="JR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0000"/>
    <a:srgbClr val="A50021"/>
    <a:srgbClr val="AE002C"/>
    <a:srgbClr val="B20029"/>
    <a:srgbClr val="C60000"/>
    <a:srgbClr val="DDDDDD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8" autoAdjust="0"/>
    <p:restoredTop sz="86469" autoAdjust="0"/>
  </p:normalViewPr>
  <p:slideViewPr>
    <p:cSldViewPr>
      <p:cViewPr varScale="1">
        <p:scale>
          <a:sx n="75" d="100"/>
          <a:sy n="75" d="100"/>
        </p:scale>
        <p:origin x="1109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8" y="2405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15"/>
    </p:cViewPr>
  </p:sorterViewPr>
  <p:notesViewPr>
    <p:cSldViewPr>
      <p:cViewPr varScale="1">
        <p:scale>
          <a:sx n="37" d="100"/>
          <a:sy n="37" d="100"/>
        </p:scale>
        <p:origin x="-1542" y="-72"/>
      </p:cViewPr>
      <p:guideLst>
        <p:guide orient="horz" pos="3176"/>
        <p:guide pos="218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1" tIns="48631" rIns="97261" bIns="48631" numCol="1" anchor="t" anchorCtr="0" compatLnSpc="1">
            <a:prstTxWarp prst="textNoShape">
              <a:avLst/>
            </a:prstTxWarp>
          </a:bodyPr>
          <a:lstStyle>
            <a:lvl1pPr defTabSz="973138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de-AT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1" tIns="48631" rIns="97261" bIns="48631" numCol="1" anchor="t" anchorCtr="0" compatLnSpc="1">
            <a:prstTxWarp prst="textNoShape">
              <a:avLst/>
            </a:prstTxWarp>
          </a:bodyPr>
          <a:lstStyle>
            <a:lvl1pPr algn="r" defTabSz="973138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de-AT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78975"/>
            <a:ext cx="300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1" tIns="48631" rIns="97261" bIns="48631" numCol="1" anchor="b" anchorCtr="0" compatLnSpc="1">
            <a:prstTxWarp prst="textNoShape">
              <a:avLst/>
            </a:prstTxWarp>
          </a:bodyPr>
          <a:lstStyle>
            <a:lvl1pPr defTabSz="973138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de-AT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9578975"/>
            <a:ext cx="300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1" tIns="48631" rIns="97261" bIns="48631" numCol="1" anchor="b" anchorCtr="0" compatLnSpc="1">
            <a:prstTxWarp prst="textNoShape">
              <a:avLst/>
            </a:prstTxWarp>
          </a:bodyPr>
          <a:lstStyle>
            <a:lvl1pPr algn="r" defTabSz="973138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fld id="{B64C966C-7B2A-436E-90BC-03C0897E6B6A}" type="slidenum">
              <a:rPr lang="de-AT"/>
              <a:pPr/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1" tIns="48631" rIns="97261" bIns="48631" numCol="1" anchor="t" anchorCtr="0" compatLnSpc="1">
            <a:prstTxWarp prst="textNoShape">
              <a:avLst/>
            </a:prstTxWarp>
          </a:bodyPr>
          <a:lstStyle>
            <a:lvl1pPr defTabSz="97313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1" tIns="48631" rIns="97261" bIns="48631" numCol="1" anchor="t" anchorCtr="0" compatLnSpc="1">
            <a:prstTxWarp prst="textNoShape">
              <a:avLst/>
            </a:prstTxWarp>
          </a:bodyPr>
          <a:lstStyle>
            <a:lvl1pPr algn="r" defTabSz="97313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5675" y="755650"/>
            <a:ext cx="5041900" cy="37814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789488"/>
            <a:ext cx="5095875" cy="453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1" tIns="48631" rIns="97261" bIns="486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Textformatierung des Masters zu bearbeiten.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78975"/>
            <a:ext cx="300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1" tIns="48631" rIns="97261" bIns="48631" numCol="1" anchor="b" anchorCtr="0" compatLnSpc="1">
            <a:prstTxWarp prst="textNoShape">
              <a:avLst/>
            </a:prstTxWarp>
          </a:bodyPr>
          <a:lstStyle>
            <a:lvl1pPr defTabSz="97313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9578975"/>
            <a:ext cx="300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1" tIns="48631" rIns="97261" bIns="48631" numCol="1" anchor="b" anchorCtr="0" compatLnSpc="1">
            <a:prstTxWarp prst="textNoShape">
              <a:avLst/>
            </a:prstTxWarp>
          </a:bodyPr>
          <a:lstStyle>
            <a:lvl1pPr algn="r" defTabSz="97313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B1674709-0757-4004-9B0A-A9D1E2E0F194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5851C7-3AF6-43FA-A3FF-9727F00127C0}" type="datetime1">
              <a:rPr lang="de-DE"/>
              <a:pPr/>
              <a:t>05.10.2016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F5A8490-DBA2-466A-9383-5DFC934F3E2C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4BBDCE-2DD3-42E5-B354-FE6797EEE113}" type="datetime1">
              <a:rPr lang="de-DE"/>
              <a:pPr/>
              <a:t>05.10.2016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36EB19F-B52A-4616-B17B-76DB575A55A0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8E76F0-EDF8-4E05-BBC2-9F03751B8C38}" type="datetime1">
              <a:rPr lang="de-DE"/>
              <a:pPr/>
              <a:t>05.10.2016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55E76F-4BC4-41CB-B769-5AFB2888FEC1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DD4CFC-DB56-45E2-B382-40EB725A061B}" type="datetime1">
              <a:rPr lang="de-DE"/>
              <a:pPr/>
              <a:t>05.10.2016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7BE0D02-D960-4A7F-8B7D-407B537AD4C7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4A5781-AF06-4AA0-8C60-F688306D201D}" type="datetime1">
              <a:rPr lang="de-DE"/>
              <a:pPr/>
              <a:t>05.10.2016</a:t>
            </a:fld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C55E838-716D-4CE8-AEB5-035B36AE06BB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5BD154-1B90-45E7-9B82-A4DE728C0465}" type="datetime1">
              <a:rPr lang="de-DE"/>
              <a:pPr/>
              <a:t>05.10.2016</a:t>
            </a:fld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BE0DFE-15A9-45D8-BC69-82000324C745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476560-A07E-4A2B-AA85-446DABF6282E}" type="datetime1">
              <a:rPr lang="de-DE"/>
              <a:pPr/>
              <a:t>05.10.2016</a:t>
            </a:fld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B3BC46-BFE6-46F1-A831-C4A69BB7C53E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A047B3-1180-4B19-88FE-17FBEDDA94B6}" type="datetime1">
              <a:rPr lang="de-DE"/>
              <a:pPr/>
              <a:t>05.10.2016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824F1D4-C2AF-4740-94D1-DE0C0B0F3ACC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69D772-2B21-4841-8FF0-0C475C7C7AD5}" type="datetime1">
              <a:rPr lang="de-DE"/>
              <a:pPr/>
              <a:t>05.10.2016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235168-4292-4921-813E-E54FAE0DB16E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1EC7EA-DD2A-4D1B-8C13-BB7CED66C0B7}" type="datetime1">
              <a:rPr lang="de-DE"/>
              <a:pPr/>
              <a:t>05.10.2016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CDACAB-6407-422F-8C3A-A4A453ECAB50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4593CD-D6A4-496D-BE2F-CB3D56BE7AB7}" type="datetime1">
              <a:rPr lang="de-DE"/>
              <a:pPr/>
              <a:t>05.10.2016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5E84F7-D24C-4CF1-B9F7-35CB0277DE4B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9" rIns="91436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Textformatierung des Masters zu bearbeiten.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8120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9" rIns="91436" bIns="45719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AE002C"/>
                </a:solidFill>
              </a:defRPr>
            </a:lvl1pPr>
          </a:lstStyle>
          <a:p>
            <a:fld id="{354A5FFF-E6DB-4036-BF96-E636AE6C4E6E}" type="datetime1">
              <a:rPr lang="de-DE"/>
              <a:pPr/>
              <a:t>05.10.2016</a:t>
            </a:fld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341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9" rIns="91436" bIns="4571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AE002C"/>
                </a:solidFill>
              </a:defRPr>
            </a:lvl1pPr>
          </a:lstStyle>
          <a:p>
            <a:fld id="{FA3A85F4-EC46-4571-9466-7F2E12458934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3352800" y="6329363"/>
            <a:ext cx="19812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6" tIns="45719" rIns="91436" bIns="45719"/>
          <a:lstStyle/>
          <a:p>
            <a:endParaRPr lang="de-DE" sz="1200">
              <a:latin typeface="Times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A5002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A5002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A5002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A5002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A50021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A50021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A50021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A50021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A5002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1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640960" cy="4827587"/>
          </a:xfrm>
        </p:spPr>
        <p:txBody>
          <a:bodyPr/>
          <a:lstStyle/>
          <a:p>
            <a:pPr algn="ctr">
              <a:buNone/>
            </a:pPr>
            <a:endParaRPr lang="de-AT" sz="10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ts val="0"/>
              </a:spcBef>
              <a:buNone/>
            </a:pPr>
            <a:endParaRPr lang="de-AT" sz="8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ts val="0"/>
              </a:spcBef>
              <a:buNone/>
            </a:pPr>
            <a:endParaRPr lang="de-AT" sz="20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4400" b="1" dirty="0">
                <a:solidFill>
                  <a:srgbClr val="A50021"/>
                </a:solidFill>
                <a:latin typeface="+mj-lt"/>
              </a:rPr>
              <a:t>Towards more flexibility in responding to users’ needs  </a:t>
            </a:r>
          </a:p>
          <a:p>
            <a:pPr algn="ctr">
              <a:spcBef>
                <a:spcPts val="0"/>
              </a:spcBef>
              <a:buNone/>
            </a:pPr>
            <a:endParaRPr lang="en-US" sz="4000" b="1" dirty="0">
              <a:solidFill>
                <a:srgbClr val="A50021"/>
              </a:solidFill>
              <a:latin typeface="+mj-lt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4400" b="1" dirty="0">
                <a:solidFill>
                  <a:srgbClr val="A50021"/>
                </a:solidFill>
                <a:latin typeface="+mj-lt"/>
              </a:rPr>
              <a:t> Obstacles, bottlenecks and options </a:t>
            </a:r>
            <a:endParaRPr lang="de-DE" sz="4400" b="1" dirty="0">
              <a:solidFill>
                <a:srgbClr val="A50021"/>
              </a:solidFill>
              <a:latin typeface="+mj-lt"/>
            </a:endParaRPr>
          </a:p>
          <a:p>
            <a:pPr algn="ctr">
              <a:spcBef>
                <a:spcPts val="0"/>
              </a:spcBef>
              <a:buNone/>
            </a:pPr>
            <a:endParaRPr lang="de-AT" sz="2800" b="1" dirty="0">
              <a:solidFill>
                <a:srgbClr val="A50021"/>
              </a:solidFill>
              <a:latin typeface="+mj-lt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8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de-DE" sz="1600" dirty="0">
                <a:solidFill>
                  <a:schemeClr val="accent2"/>
                </a:solidFill>
              </a:rPr>
              <a:t>      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1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152636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600" b="1" dirty="0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2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640960" cy="4827587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de-AT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Contents</a:t>
            </a:r>
          </a:p>
          <a:p>
            <a:pPr>
              <a:spcBef>
                <a:spcPts val="0"/>
              </a:spcBef>
              <a:buNone/>
            </a:pPr>
            <a:endParaRPr lang="de-AT" sz="20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GB" sz="2400" b="1" dirty="0">
                <a:latin typeface="+mj-lt"/>
              </a:rPr>
              <a:t>Introduction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GB" sz="800" b="1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GB" sz="2400" b="1" dirty="0">
                <a:latin typeface="+mj-lt"/>
              </a:rPr>
              <a:t>Obstacles and bottlenecks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GB" sz="800" b="1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GB" sz="2400" b="1" dirty="0">
                <a:latin typeface="+mj-lt"/>
              </a:rPr>
              <a:t>Options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GB" sz="800" b="1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GB" sz="2400" b="1" dirty="0">
                <a:latin typeface="+mj-lt"/>
              </a:rPr>
              <a:t>Conclusions</a:t>
            </a:r>
            <a:endParaRPr lang="en-GB" sz="2400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en-GB" sz="2400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2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3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040" y="908720"/>
            <a:ext cx="8317432" cy="4827587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GB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Introduction</a:t>
            </a:r>
          </a:p>
          <a:p>
            <a:pPr>
              <a:spcBef>
                <a:spcPts val="0"/>
              </a:spcBef>
              <a:buNone/>
            </a:pPr>
            <a:endParaRPr lang="de-AT" sz="20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2200" b="1" dirty="0">
                <a:latin typeface="+mj-lt"/>
              </a:rPr>
              <a:t>Objectives of the European statistical programme 2013-17: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GB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GB" sz="2200" dirty="0">
                <a:latin typeface="+mj-lt"/>
              </a:rPr>
              <a:t>“The programme shall </a:t>
            </a:r>
            <a:r>
              <a:rPr lang="en-US" sz="2200" dirty="0">
                <a:latin typeface="+mj-lt"/>
              </a:rPr>
              <a:t>shall include the development of appropriate instruments resulting in enhanced quality, a </a:t>
            </a:r>
            <a:r>
              <a:rPr lang="en-US" sz="2200" b="1" dirty="0">
                <a:latin typeface="+mj-lt"/>
              </a:rPr>
              <a:t>greater flexibility </a:t>
            </a:r>
            <a:r>
              <a:rPr lang="en-US" sz="2200" dirty="0">
                <a:latin typeface="+mj-lt"/>
              </a:rPr>
              <a:t>of the ESS and the increased ability to satisfy users’ needs in a timely manner” (Article 4). </a:t>
            </a:r>
            <a:endParaRPr lang="en-GB" sz="22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GB" sz="2200" dirty="0">
              <a:latin typeface="+mj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2200" b="1" dirty="0">
                <a:latin typeface="+mj-lt"/>
                <a:ea typeface="+mn-ea"/>
                <a:cs typeface="+mn-cs"/>
              </a:rPr>
              <a:t>ESS Vision 2020:</a:t>
            </a:r>
          </a:p>
          <a:p>
            <a:pPr marL="0" indent="0">
              <a:spcBef>
                <a:spcPts val="0"/>
              </a:spcBef>
              <a:buNone/>
            </a:pPr>
            <a:endParaRPr lang="en-GB" sz="800" b="1" dirty="0">
              <a:latin typeface="+mj-lt"/>
              <a:ea typeface="+mn-ea"/>
              <a:cs typeface="+mn-cs"/>
            </a:endParaRP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600" dirty="0">
                <a:latin typeface="+mj-lt"/>
                <a:ea typeface="+mn-ea"/>
                <a:cs typeface="+mn-cs"/>
              </a:rPr>
              <a:t>“</a:t>
            </a:r>
            <a:r>
              <a:rPr lang="en-US" sz="2200" dirty="0">
                <a:latin typeface="+mj-lt"/>
                <a:ea typeface="+mn-ea"/>
                <a:cs typeface="+mn-cs"/>
              </a:rPr>
              <a:t>We have to become more efficient and make improvements in some key aspects such as timeliness, agility and </a:t>
            </a:r>
            <a:r>
              <a:rPr lang="en-US" sz="2200" b="1" dirty="0">
                <a:latin typeface="+mj-lt"/>
                <a:ea typeface="+mn-ea"/>
                <a:cs typeface="+mn-cs"/>
              </a:rPr>
              <a:t>flexibility</a:t>
            </a:r>
            <a:r>
              <a:rPr lang="en-US" sz="2200" dirty="0">
                <a:latin typeface="+mj-lt"/>
                <a:ea typeface="+mn-ea"/>
                <a:cs typeface="+mn-cs"/>
              </a:rPr>
              <a:t>”.</a:t>
            </a:r>
            <a:endParaRPr lang="de-AT" sz="2200" dirty="0">
              <a:latin typeface="+mj-lt"/>
              <a:ea typeface="+mn-ea"/>
              <a:cs typeface="+mn-cs"/>
            </a:endParaRPr>
          </a:p>
          <a:p>
            <a:pPr>
              <a:spcBef>
                <a:spcPts val="0"/>
              </a:spcBef>
              <a:buNone/>
            </a:pPr>
            <a:endParaRPr lang="de-AT" sz="2200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3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81237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4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640960" cy="4827587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GB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Introduction</a:t>
            </a:r>
          </a:p>
          <a:p>
            <a:pPr>
              <a:spcBef>
                <a:spcPts val="0"/>
              </a:spcBef>
              <a:buNone/>
            </a:pPr>
            <a:endParaRPr lang="de-AT" sz="20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+mj-lt"/>
                <a:ea typeface="+mj-ea"/>
                <a:cs typeface="+mj-cs"/>
              </a:rPr>
              <a:t>FRIBS</a:t>
            </a:r>
            <a:r>
              <a:rPr lang="en-US" sz="2200" dirty="0">
                <a:latin typeface="+mj-lt"/>
                <a:ea typeface="+mj-ea"/>
                <a:cs typeface="+mj-cs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sz="800" dirty="0">
              <a:latin typeface="+mj-lt"/>
              <a:ea typeface="+mj-ea"/>
              <a:cs typeface="+mj-cs"/>
            </a:endParaRP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  <a:ea typeface="+mj-ea"/>
                <a:cs typeface="+mj-cs"/>
              </a:rPr>
              <a:t>“The </a:t>
            </a:r>
            <a:r>
              <a:rPr lang="en-US" sz="2200" b="1" dirty="0">
                <a:latin typeface="+mj-lt"/>
                <a:ea typeface="+mj-ea"/>
                <a:cs typeface="+mj-cs"/>
              </a:rPr>
              <a:t>flexibility</a:t>
            </a:r>
            <a:r>
              <a:rPr lang="en-US" sz="2200" dirty="0">
                <a:latin typeface="+mj-lt"/>
                <a:ea typeface="+mj-ea"/>
                <a:cs typeface="+mj-cs"/>
              </a:rPr>
              <a:t> of European business statistics should be improved to enable it to react to the changing economic environment and to provide a quick and timely response to emerging user needs” </a:t>
            </a:r>
            <a:r>
              <a:rPr lang="en-GB" sz="2200" dirty="0">
                <a:latin typeface="+mj-lt"/>
                <a:ea typeface="+mj-ea"/>
                <a:cs typeface="+mj-cs"/>
              </a:rPr>
              <a:t>(Public consultation paper p. 2).</a:t>
            </a:r>
          </a:p>
          <a:p>
            <a:pPr marL="0" indent="0">
              <a:spcBef>
                <a:spcPts val="0"/>
              </a:spcBef>
              <a:buNone/>
            </a:pPr>
            <a:endParaRPr lang="en-GB" sz="2200" dirty="0">
              <a:latin typeface="+mj-lt"/>
              <a:ea typeface="+mj-ea"/>
              <a:cs typeface="+mj-c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2200" b="1" dirty="0">
                <a:latin typeface="+mj-lt"/>
              </a:rPr>
              <a:t>Means to increase flexibility according to the ESS Vision 2020:</a:t>
            </a:r>
          </a:p>
          <a:p>
            <a:pPr marL="0" indent="0">
              <a:spcBef>
                <a:spcPts val="0"/>
              </a:spcBef>
              <a:buNone/>
            </a:pPr>
            <a:endParaRPr lang="en-GB" sz="1200" b="1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GB" sz="2200" dirty="0">
                <a:latin typeface="+mj-lt"/>
              </a:rPr>
              <a:t>Strengthening strategic alliances with both public and private partners in order to be more flexible. 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de-DE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GB" sz="2200" dirty="0">
                <a:latin typeface="+mj-lt"/>
              </a:rPr>
              <a:t>Emphasis on new IT tools and methodological developments and on an improved </a:t>
            </a:r>
            <a:r>
              <a:rPr lang="en-US" sz="2200" dirty="0">
                <a:latin typeface="+mj-lt"/>
              </a:rPr>
              <a:t>dissemination and communication strategy.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US" sz="1200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4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003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5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640960" cy="4827587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GB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Introduction</a:t>
            </a:r>
          </a:p>
          <a:p>
            <a:pPr>
              <a:spcBef>
                <a:spcPts val="0"/>
              </a:spcBef>
              <a:buNone/>
            </a:pPr>
            <a:endParaRPr lang="de-AT" sz="20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GB" sz="2200" dirty="0">
                <a:latin typeface="+mj-lt"/>
              </a:rPr>
              <a:t>Are the lack of appropriate instruments and the need for developing an excellent dissemination and communication strategy really the key limiting factors in this context? 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GB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200" dirty="0">
                <a:latin typeface="+mj-lt"/>
              </a:rPr>
              <a:t>European statistics are based on legal acts and compulsory methodologies.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US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200" dirty="0">
                <a:latin typeface="+mj-lt"/>
              </a:rPr>
              <a:t>In the legal framework the ‘stove-pipe principle’ is omnipresent. Consistency and coherence between closely related statistical domains is often not guaranteed.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US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200" dirty="0">
                <a:latin typeface="+mj-lt"/>
              </a:rPr>
              <a:t>Major obstacles in reacting quickly to new needs are thus embodied in the legal framework on which statistics in Europe rest. 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de-DE" sz="22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de-DE" sz="22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de-AT" sz="2200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de-AT" sz="2400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5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30985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6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640960" cy="4827587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GB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Obstacles and bottlenecks</a:t>
            </a:r>
          </a:p>
          <a:p>
            <a:pPr>
              <a:spcBef>
                <a:spcPts val="0"/>
              </a:spcBef>
              <a:buNone/>
            </a:pPr>
            <a:endParaRPr lang="de-AT" sz="20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200" dirty="0">
                <a:latin typeface="+mj-lt"/>
              </a:rPr>
              <a:t>A well-known bottleneck is the fact that it takes years to revise a Regulation. 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US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200" dirty="0">
                <a:latin typeface="+mj-lt"/>
              </a:rPr>
              <a:t>The other key factors are general characteristics of the system such as 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200" dirty="0">
                <a:latin typeface="+mj-lt"/>
              </a:rPr>
              <a:t>the “output-orientation” of most legal acts and 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200" dirty="0">
                <a:latin typeface="+mj-lt"/>
              </a:rPr>
              <a:t>the lack of consistency across statistical domains.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</a:pPr>
            <a:endParaRPr lang="en-US" sz="800" dirty="0">
              <a:latin typeface="+mj-lt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2200" dirty="0">
                <a:latin typeface="+mj-lt"/>
              </a:rPr>
              <a:t>The legal acts usually define minimum requirements.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200" dirty="0">
                <a:latin typeface="+mj-lt"/>
              </a:rPr>
              <a:t>In most cases Member States are free to collect additional data, offer more detailed results, etc.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200" dirty="0">
                <a:latin typeface="+mj-lt"/>
              </a:rPr>
              <a:t>A number of methodological manuals recommend ‘best practices’ and aim at a certain standardisation of processes.</a:t>
            </a:r>
            <a:endParaRPr lang="en-GB" altLang="de-DE" sz="2200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6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53063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7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640960" cy="4827587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GB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Obstacles and bottlenecks</a:t>
            </a:r>
          </a:p>
          <a:p>
            <a:pPr>
              <a:spcBef>
                <a:spcPts val="0"/>
              </a:spcBef>
              <a:buNone/>
            </a:pPr>
            <a:endParaRPr lang="de-AT" sz="20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+mj-lt"/>
              </a:rPr>
              <a:t>Output-orientation</a:t>
            </a:r>
          </a:p>
          <a:p>
            <a:pPr marL="0" indent="0">
              <a:spcBef>
                <a:spcPts val="0"/>
              </a:spcBef>
              <a:buNone/>
            </a:pPr>
            <a:endParaRPr lang="en-US" sz="800" b="1" dirty="0">
              <a:latin typeface="+mj-lt"/>
            </a:endParaRP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</a:rPr>
              <a:t>The basic concepts of European statistics are usually laid down in Regulations. 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</a:rPr>
              <a:t>Such concepts are: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</a:rPr>
              <a:t>Statistical unit,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</a:rPr>
              <a:t>Target population – scope,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</a:rPr>
              <a:t>Classifications and their application (breakdowns, special aggregates).</a:t>
            </a:r>
            <a:endParaRPr lang="en-US" sz="2400" b="1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7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30418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8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640960" cy="4827587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GB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Obstacles and bottlenecks</a:t>
            </a:r>
          </a:p>
          <a:p>
            <a:pPr>
              <a:spcBef>
                <a:spcPts val="0"/>
              </a:spcBef>
              <a:buNone/>
            </a:pPr>
            <a:endParaRPr lang="de-AT" sz="20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+mj-lt"/>
              </a:rPr>
              <a:t>Output-orientation</a:t>
            </a:r>
          </a:p>
          <a:p>
            <a:pPr marL="0" indent="0">
              <a:spcBef>
                <a:spcPts val="0"/>
              </a:spcBef>
              <a:buNone/>
            </a:pPr>
            <a:endParaRPr lang="en-US" sz="800" b="1" dirty="0">
              <a:latin typeface="+mj-lt"/>
            </a:endParaRP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</a:rPr>
              <a:t>The Regulations also include very specific and detailed provisions regarding the information which has to be transmitted: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+mj-lt"/>
              </a:rPr>
              <a:t> 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</a:rPr>
              <a:t>Variables and their definitions;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</a:rPr>
              <a:t>Reference periods, periodicity;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</a:rPr>
              <a:t>Availability of data, form of transmission;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</a:rPr>
              <a:t>Quality requirements.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1400" dirty="0">
              <a:latin typeface="+mj-lt"/>
            </a:endParaRP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</a:rPr>
              <a:t>The legal acts define in a rather precise and detailed way, which kind of information has to be provided when and in which format. 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8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22651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9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640960" cy="4827587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GB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Obstacles and bottlenecks</a:t>
            </a:r>
          </a:p>
          <a:p>
            <a:pPr>
              <a:spcBef>
                <a:spcPts val="0"/>
              </a:spcBef>
              <a:buNone/>
            </a:pPr>
            <a:endParaRPr lang="de-AT" sz="20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+mj-lt"/>
              </a:rPr>
              <a:t>Output-orientation</a:t>
            </a:r>
          </a:p>
          <a:p>
            <a:pPr marL="0" indent="0">
              <a:spcBef>
                <a:spcPts val="0"/>
              </a:spcBef>
              <a:buNone/>
            </a:pPr>
            <a:endParaRPr lang="en-US" sz="800" b="1" dirty="0">
              <a:latin typeface="+mj-lt"/>
            </a:endParaRPr>
          </a:p>
          <a:p>
            <a:pPr marL="0" indent="0">
              <a:buNone/>
            </a:pPr>
            <a:r>
              <a:rPr lang="en-GB" sz="2200" dirty="0">
                <a:latin typeface="+mj-lt"/>
              </a:rPr>
              <a:t>Member States are usually free to decide which sources are to be used, which processes are to be applied. </a:t>
            </a:r>
            <a:r>
              <a:rPr lang="en-US" sz="2200" dirty="0">
                <a:latin typeface="+mj-lt"/>
              </a:rPr>
              <a:t>A typical formulation in a Regulation (abridged):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+mj-lt"/>
              </a:rPr>
              <a:t>       	</a:t>
            </a:r>
            <a:r>
              <a:rPr lang="en-US" sz="2000" dirty="0">
                <a:latin typeface="+mj-lt"/>
              </a:rPr>
              <a:t>Member States may acquire the necessary data using a 	combination of the different sources specified below, applying the 	principle of administrative simplification:</a:t>
            </a:r>
          </a:p>
          <a:p>
            <a:pPr marL="857250" lvl="3" indent="0">
              <a:buNone/>
            </a:pPr>
            <a:r>
              <a:rPr lang="en-US" dirty="0">
                <a:latin typeface="+mj-lt"/>
                <a:ea typeface="+mn-ea"/>
                <a:cs typeface="+mn-cs"/>
              </a:rPr>
              <a:t>(a) Compulsory surveys;</a:t>
            </a:r>
          </a:p>
          <a:p>
            <a:pPr marL="857250" lvl="3" indent="0">
              <a:buNone/>
            </a:pPr>
            <a:r>
              <a:rPr lang="en-US" dirty="0">
                <a:latin typeface="+mj-lt"/>
                <a:ea typeface="+mn-ea"/>
                <a:cs typeface="+mn-cs"/>
              </a:rPr>
              <a:t>(b) Other sources which are at least equivalent as regards      accuracy and quality;</a:t>
            </a:r>
          </a:p>
          <a:p>
            <a:pPr marL="857250" lvl="3" indent="0">
              <a:buNone/>
            </a:pPr>
            <a:r>
              <a:rPr lang="en-US" dirty="0">
                <a:latin typeface="+mj-lt"/>
                <a:ea typeface="+mn-ea"/>
                <a:cs typeface="+mn-cs"/>
              </a:rPr>
              <a:t>(c) Statistical estimation procedures, where some of the     characteristics have not been observed for all of the units.</a:t>
            </a:r>
          </a:p>
          <a:p>
            <a:pPr marL="1371600" lvl="3" indent="0">
              <a:buNone/>
            </a:pPr>
            <a:endParaRPr lang="en-GB" dirty="0"/>
          </a:p>
          <a:p>
            <a:pPr lvl="1">
              <a:spcBef>
                <a:spcPts val="0"/>
              </a:spcBef>
              <a:buFont typeface="Courier New" pitchFamily="49" charset="0"/>
              <a:buChar char="o"/>
            </a:pPr>
            <a:endParaRPr lang="de-AT" sz="1800" dirty="0"/>
          </a:p>
          <a:p>
            <a:pPr>
              <a:spcBef>
                <a:spcPts val="0"/>
              </a:spcBef>
              <a:buNone/>
            </a:pPr>
            <a:endParaRPr lang="en-GB" sz="1800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sz="1800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sz="1800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sz="1800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sz="1800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9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8554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10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640960" cy="4827587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GB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Obstacles and bottlenecks</a:t>
            </a:r>
          </a:p>
          <a:p>
            <a:pPr>
              <a:spcBef>
                <a:spcPts val="0"/>
              </a:spcBef>
              <a:buNone/>
            </a:pPr>
            <a:endParaRPr lang="de-AT" sz="20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+mj-lt"/>
              </a:rPr>
              <a:t>Output-orientation</a:t>
            </a:r>
          </a:p>
          <a:p>
            <a:pPr marL="0" indent="0">
              <a:spcBef>
                <a:spcPts val="0"/>
              </a:spcBef>
              <a:buNone/>
            </a:pPr>
            <a:endParaRPr lang="en-US" sz="800" b="1" dirty="0">
              <a:latin typeface="+mj-lt"/>
            </a:endParaRP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</a:rPr>
              <a:t>Because of the output-orientation many statistical projects are fit for the purpose of a single (often narrowly defined) analytical goal only.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</a:rPr>
              <a:t>If the data to be transmitted are based on sample surveys these surveys are “made to measure” surveys to meet the requirements laid down in a specific legal act, i.e. tailored according to a specific target population, a specific breakdown by economic activities and size classes.   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</a:rPr>
              <a:t>It is difficult (often impossible) to re-use this information for other purposes. 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10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86865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11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640960" cy="4827587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GB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Obstacles and bottlenecks</a:t>
            </a:r>
          </a:p>
          <a:p>
            <a:pPr>
              <a:spcBef>
                <a:spcPts val="0"/>
              </a:spcBef>
              <a:buNone/>
            </a:pPr>
            <a:endParaRPr lang="de-AT" sz="20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+mj-lt"/>
              </a:rPr>
              <a:t>Lack of consistency across domains</a:t>
            </a:r>
          </a:p>
          <a:p>
            <a:pPr marL="0" indent="0">
              <a:spcBef>
                <a:spcPts val="0"/>
              </a:spcBef>
              <a:buNone/>
            </a:pPr>
            <a:endParaRPr lang="en-US" sz="800" b="1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200" dirty="0">
                <a:latin typeface="+mj-lt"/>
              </a:rPr>
              <a:t>The lack of consistency even across closely related statistical domains does not allow the combination of material from different statistical sources to answer emerging questions in a meaningful way quickly. 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US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200" dirty="0">
                <a:latin typeface="+mj-lt"/>
              </a:rPr>
              <a:t>In the case of business statistics the lack of consistency is inter alia given with reference to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000" dirty="0">
                <a:latin typeface="+mj-lt"/>
              </a:rPr>
              <a:t>Statistical units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000" dirty="0">
                <a:latin typeface="+mj-lt"/>
              </a:rPr>
              <a:t>Target populations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000" dirty="0">
                <a:latin typeface="+mj-lt"/>
              </a:rPr>
              <a:t>Breakdown by activities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000" dirty="0">
                <a:latin typeface="+mj-lt"/>
              </a:rPr>
              <a:t>Breakdown by size classes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de-AT" sz="2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+mj-lt"/>
              </a:rPr>
              <a:t> </a:t>
            </a: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11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41169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12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075785"/>
            <a:ext cx="8640960" cy="4827587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GB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Obstacles and bottlenecks</a:t>
            </a:r>
          </a:p>
          <a:p>
            <a:pPr>
              <a:spcBef>
                <a:spcPts val="0"/>
              </a:spcBef>
              <a:buNone/>
            </a:pPr>
            <a:endParaRPr lang="de-AT" sz="8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+mj-lt"/>
              </a:rPr>
              <a:t>Lack of consistency across domains - Example: Present breakdown of annual enterprise statistics by NACE Rev. 2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12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  <p:pic>
        <p:nvPicPr>
          <p:cNvPr id="7" name="Grafik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780928"/>
            <a:ext cx="3527425" cy="360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afik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6437" y="2708920"/>
            <a:ext cx="3457575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7322716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13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640960" cy="4827587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GB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Obstacles and bottlenecks</a:t>
            </a:r>
          </a:p>
          <a:p>
            <a:pPr>
              <a:spcBef>
                <a:spcPts val="0"/>
              </a:spcBef>
              <a:buNone/>
            </a:pPr>
            <a:endParaRPr lang="de-AT" sz="8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+mj-lt"/>
              </a:rPr>
              <a:t>Lack of consistency across domains - Example: Present breakdown of annual enterprise statistics by NACE Rev. 2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13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  <p:pic>
        <p:nvPicPr>
          <p:cNvPr id="7" name="Grafik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492896"/>
            <a:ext cx="3743325" cy="388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227540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14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640960" cy="4827587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de-AT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Options</a:t>
            </a:r>
          </a:p>
          <a:p>
            <a:pPr>
              <a:spcBef>
                <a:spcPts val="0"/>
              </a:spcBef>
              <a:buNone/>
            </a:pPr>
            <a:endParaRPr lang="de-AT" sz="20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GB" sz="2200" dirty="0">
                <a:latin typeface="+mj-lt"/>
              </a:rPr>
              <a:t>Farewell to the “stove-pipe principle” - t</a:t>
            </a:r>
            <a:r>
              <a:rPr lang="en-US" sz="2200" dirty="0">
                <a:latin typeface="+mj-lt"/>
              </a:rPr>
              <a:t>he vision of integrated systems such as FRIBS.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US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200" dirty="0">
                <a:latin typeface="+mj-lt"/>
              </a:rPr>
              <a:t>Common concepts are a necessary but not a sufficient criterion. 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US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200" dirty="0">
                <a:latin typeface="+mj-lt"/>
              </a:rPr>
              <a:t>Coherence and compatibility will only be given in the case of a certain </a:t>
            </a:r>
            <a:r>
              <a:rPr lang="en-GB" sz="2200" dirty="0">
                <a:latin typeface="+mj-lt"/>
              </a:rPr>
              <a:t>harmonisation</a:t>
            </a:r>
            <a:r>
              <a:rPr lang="en-US" sz="2200" dirty="0">
                <a:latin typeface="+mj-lt"/>
              </a:rPr>
              <a:t> of processes. 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US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200" dirty="0">
                <a:latin typeface="+mj-lt"/>
              </a:rPr>
              <a:t>Of particular importance: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</a:pPr>
            <a:r>
              <a:rPr lang="en-US" sz="1800" dirty="0">
                <a:latin typeface="+mj-lt"/>
              </a:rPr>
              <a:t>	</a:t>
            </a:r>
            <a:r>
              <a:rPr lang="en-US" sz="2000" dirty="0">
                <a:latin typeface="+mj-lt"/>
              </a:rPr>
              <a:t>Identification of units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000" dirty="0">
                <a:latin typeface="+mj-lt"/>
              </a:rPr>
              <a:t>	Process of classifying units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000" dirty="0">
                <a:latin typeface="+mj-lt"/>
              </a:rPr>
              <a:t>	Maintenance of the statistical business registers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000" dirty="0">
                <a:latin typeface="+mj-lt"/>
              </a:rPr>
              <a:t>  Related statistical projects need to be based on the same version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</a:rPr>
              <a:t>      of the statistical business register </a:t>
            </a:r>
          </a:p>
          <a:p>
            <a:pPr marL="0" indent="0">
              <a:spcBef>
                <a:spcPts val="0"/>
              </a:spcBef>
              <a:buNone/>
            </a:pPr>
            <a:br>
              <a:rPr lang="en-GB" sz="2200" dirty="0">
                <a:latin typeface="+mj-lt"/>
              </a:rPr>
            </a:br>
            <a:endParaRPr lang="de-AT" sz="2200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de-AT" sz="2400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14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86722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15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640960" cy="4827587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de-AT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Options</a:t>
            </a:r>
          </a:p>
          <a:p>
            <a:pPr>
              <a:spcBef>
                <a:spcPts val="0"/>
              </a:spcBef>
              <a:buNone/>
            </a:pPr>
            <a:endParaRPr lang="de-AT" sz="20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GB" sz="2200" dirty="0">
                <a:latin typeface="+mj-lt"/>
              </a:rPr>
              <a:t>Promotion of </a:t>
            </a:r>
            <a:r>
              <a:rPr lang="en-GB" sz="2200" dirty="0" err="1">
                <a:latin typeface="+mj-lt"/>
              </a:rPr>
              <a:t>datawarehouse</a:t>
            </a:r>
            <a:r>
              <a:rPr lang="en-GB" sz="2200" dirty="0">
                <a:latin typeface="+mj-lt"/>
              </a:rPr>
              <a:t> architectures to increase flexibility and to promote the re-use of existing information. 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GB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GB" sz="2200" dirty="0">
                <a:latin typeface="+mj-lt"/>
              </a:rPr>
              <a:t>Closely related: strengthening the role of registers</a:t>
            </a:r>
          </a:p>
          <a:p>
            <a:pPr>
              <a:spcBef>
                <a:spcPts val="0"/>
              </a:spcBef>
              <a:buNone/>
            </a:pPr>
            <a:endParaRPr lang="de-AT" sz="2400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15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19454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16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640960" cy="4827587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GB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Conclusions</a:t>
            </a:r>
          </a:p>
          <a:p>
            <a:pPr>
              <a:spcBef>
                <a:spcPts val="0"/>
              </a:spcBef>
              <a:buNone/>
            </a:pPr>
            <a:endParaRPr lang="de-AT" sz="20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GB" sz="2200" dirty="0">
                <a:latin typeface="+mj-lt"/>
              </a:rPr>
              <a:t>Some progress towards more flexibility can be achieved by better IT tools. 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GB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GB" sz="2200" dirty="0">
                <a:latin typeface="+mj-lt"/>
              </a:rPr>
              <a:t>Even more by methodological progress which is not only focused on a single process or a single statistical domain.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GB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GB" sz="2200" dirty="0">
                <a:latin typeface="+mj-lt"/>
              </a:rPr>
              <a:t>The key to more flexibility in responding to new users’ needs is a major revision in the legal basis and in the underlying principles.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GB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200" dirty="0">
                <a:latin typeface="+mj-lt"/>
              </a:rPr>
              <a:t>The trade-off between the goal ‘more flexibility’ in responding to users’ needs and other objectives and principles needs to be taken seriously. 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US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GB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GB" sz="2200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de-AT" sz="2400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16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49185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17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640960" cy="4827587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GB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Conclusions</a:t>
            </a:r>
          </a:p>
          <a:p>
            <a:pPr>
              <a:spcBef>
                <a:spcPts val="0"/>
              </a:spcBef>
              <a:buNone/>
            </a:pPr>
            <a:endParaRPr lang="de-AT" sz="20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200" dirty="0">
                <a:latin typeface="+mj-lt"/>
              </a:rPr>
              <a:t>The coherent solution offering more flexibility is not necessarily the ‘best solution’ for a statistical project seen in an isolated way.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US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GB" sz="2200" dirty="0">
                <a:latin typeface="+mj-lt"/>
              </a:rPr>
              <a:t>What is required is a clear hierarchy of objectives.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GB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GB" sz="2200" dirty="0">
                <a:latin typeface="+mj-lt"/>
              </a:rPr>
              <a:t>A system aiming at more flexibility in responding to new users’ needs cannot be based on a system which allows a lot of flexibility in producing European statistics.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GB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200" dirty="0">
                <a:latin typeface="+mj-lt"/>
              </a:rPr>
              <a:t>Progress towards more flexibility is essential for the ESS.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US" sz="800" dirty="0">
              <a:latin typeface="+mj-lt"/>
            </a:endParaRP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200" dirty="0">
                <a:latin typeface="+mj-lt"/>
              </a:rPr>
              <a:t>When no major progress can be achieved other “data producers” will step in.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endParaRPr lang="en-GB" sz="2200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de-AT" sz="2400" dirty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17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70583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AE08E-DED8-4A85-B867-9A21D405E550}" type="slidenum">
              <a:rPr lang="de-DE"/>
              <a:pPr/>
              <a:t>18</a:t>
            </a:fld>
            <a:endParaRPr lang="de-DE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123429"/>
            <a:ext cx="8640960" cy="4827587"/>
          </a:xfrm>
        </p:spPr>
        <p:txBody>
          <a:bodyPr/>
          <a:lstStyle/>
          <a:p>
            <a:pPr algn="ctr"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ts val="0"/>
              </a:spcBef>
              <a:buNone/>
            </a:pPr>
            <a:r>
              <a:rPr lang="en-GB" sz="4400" b="1" dirty="0">
                <a:solidFill>
                  <a:srgbClr val="A50021"/>
                </a:solidFill>
                <a:latin typeface="+mj-lt"/>
                <a:ea typeface="+mj-ea"/>
                <a:cs typeface="+mj-cs"/>
              </a:rPr>
              <a:t>Thank you for your attention</a:t>
            </a:r>
          </a:p>
          <a:p>
            <a:pPr algn="ctr">
              <a:spcBef>
                <a:spcPts val="0"/>
              </a:spcBef>
              <a:buNone/>
            </a:pPr>
            <a:endParaRPr lang="de-AT" sz="4400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ts val="0"/>
              </a:spcBef>
              <a:buNone/>
            </a:pPr>
            <a:endParaRPr lang="de-AT" sz="2400" dirty="0">
              <a:latin typeface="+mj-lt"/>
              <a:ea typeface="+mj-ea"/>
              <a:cs typeface="+mj-cs"/>
            </a:endParaRPr>
          </a:p>
          <a:p>
            <a:pPr algn="ctr">
              <a:spcBef>
                <a:spcPts val="0"/>
              </a:spcBef>
              <a:buNone/>
            </a:pPr>
            <a:r>
              <a:rPr lang="de-AT" sz="2400" dirty="0">
                <a:latin typeface="+mj-lt"/>
                <a:ea typeface="+mj-ea"/>
                <a:cs typeface="+mj-cs"/>
              </a:rPr>
              <a:t>josef.richter@aon.at</a:t>
            </a: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GB" b="1" dirty="0">
              <a:solidFill>
                <a:srgbClr val="A5002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de-AT" b="1" dirty="0">
              <a:solidFill>
                <a:srgbClr val="A5002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de-DE" sz="1600" dirty="0">
              <a:solidFill>
                <a:srgbClr val="66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de-DE" sz="1200" dirty="0">
                <a:solidFill>
                  <a:schemeClr val="accent2"/>
                </a:solidFill>
              </a:rPr>
              <a:t>        </a:t>
            </a:r>
            <a:r>
              <a:rPr lang="en-GB" sz="1600" dirty="0">
                <a:solidFill>
                  <a:schemeClr val="accent2"/>
                </a:solidFill>
              </a:rPr>
              <a:t>Josef Richter                                      October 2016                                                                 </a:t>
            </a:r>
            <a:fld id="{DBEEC5D0-456D-4D3D-9871-324FB1F1892C}" type="slidenum">
              <a:rPr lang="en-GB" sz="1600">
                <a:solidFill>
                  <a:schemeClr val="accent2"/>
                </a:solidFill>
              </a:rPr>
              <a:pPr eaLnBrk="1" hangingPunct="1"/>
              <a:t>18</a:t>
            </a:fld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Rectangle 286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chemeClr val="accent2"/>
                </a:solidFill>
              </a:rPr>
              <a:t>Conference of European Statistics Stakeholders, Budapest, 20–21 October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5435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tatistikOK">
  <a:themeElements>
    <a:clrScheme name="StatistikO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tistikOK">
      <a:majorFont>
        <a:latin typeface="Arial"/>
        <a:ea typeface=""/>
        <a:cs typeface=""/>
      </a:majorFont>
      <a:minorFont>
        <a:latin typeface="Time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5500" b="0" i="0" u="none" strike="noStrike" cap="none" normalizeH="0" baseline="0" smtClean="0">
            <a:ln>
              <a:noFill/>
            </a:ln>
            <a:solidFill>
              <a:srgbClr val="B2002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5500" b="0" i="0" u="none" strike="noStrike" cap="none" normalizeH="0" baseline="0" smtClean="0">
            <a:ln>
              <a:noFill/>
            </a:ln>
            <a:solidFill>
              <a:srgbClr val="B20029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tistikO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tistikO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tistikO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tistikO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tistikO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tistikO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tistikO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1297</Words>
  <Application>Microsoft Office PowerPoint</Application>
  <PresentationFormat>Bildschirmpräsentation (4:3)</PresentationFormat>
  <Paragraphs>264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Arial</vt:lpstr>
      <vt:lpstr>Courier New</vt:lpstr>
      <vt:lpstr>Times</vt:lpstr>
      <vt:lpstr>Times New Roman</vt:lpstr>
      <vt:lpstr>StatistikOK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Artelier Wallauch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Hannes Hameseder</dc:creator>
  <cp:lastModifiedBy>Josef Richter</cp:lastModifiedBy>
  <cp:revision>867</cp:revision>
  <cp:lastPrinted>2003-03-03T13:16:33Z</cp:lastPrinted>
  <dcterms:created xsi:type="dcterms:W3CDTF">2000-11-27T20:48:54Z</dcterms:created>
  <dcterms:modified xsi:type="dcterms:W3CDTF">2016-10-05T15:16:35Z</dcterms:modified>
</cp:coreProperties>
</file>