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66" r:id="rId2"/>
    <p:sldId id="267" r:id="rId3"/>
    <p:sldId id="281" r:id="rId4"/>
    <p:sldId id="269" r:id="rId5"/>
    <p:sldId id="270" r:id="rId6"/>
    <p:sldId id="277" r:id="rId7"/>
    <p:sldId id="275" r:id="rId8"/>
    <p:sldId id="278" r:id="rId9"/>
    <p:sldId id="279" r:id="rId10"/>
    <p:sldId id="280" r:id="rId11"/>
    <p:sldId id="273" r:id="rId12"/>
    <p:sldId id="282" r:id="rId13"/>
  </p:sldIdLst>
  <p:sldSz cx="9144000" cy="6858000" type="screen4x3"/>
  <p:notesSz cx="7099300" cy="10234613"/>
  <p:defaultTextStyle>
    <a:defPPr>
      <a:defRPr lang="fi-FI"/>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C8E6"/>
    <a:srgbClr val="85B2DC"/>
    <a:srgbClr val="C0BFC1"/>
    <a:srgbClr val="A6A6A8"/>
    <a:srgbClr val="CAE7B4"/>
    <a:srgbClr val="A3D47B"/>
    <a:srgbClr val="B19ACA"/>
    <a:srgbClr val="E20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402" autoAdjust="0"/>
    <p:restoredTop sz="84571" autoAdjust="0"/>
  </p:normalViewPr>
  <p:slideViewPr>
    <p:cSldViewPr showGuides="1">
      <p:cViewPr>
        <p:scale>
          <a:sx n="100" d="100"/>
          <a:sy n="100" d="100"/>
        </p:scale>
        <p:origin x="-1944" y="-462"/>
      </p:cViewPr>
      <p:guideLst>
        <p:guide orient="horz" pos="4042"/>
        <p:guide orient="horz" pos="2614"/>
        <p:guide pos="340"/>
        <p:guide pos="2880"/>
      </p:guideLst>
    </p:cSldViewPr>
  </p:slideViewPr>
  <p:notesTextViewPr>
    <p:cViewPr>
      <p:scale>
        <a:sx n="100" d="100"/>
        <a:sy n="100" d="100"/>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5" rIns="99048" bIns="49525" numCol="1" anchor="t" anchorCtr="0" compatLnSpc="1">
            <a:prstTxWarp prst="textNoShape">
              <a:avLst/>
            </a:prstTxWarp>
          </a:bodyPr>
          <a:lstStyle>
            <a:lvl1pPr defTabSz="990600">
              <a:defRPr sz="900"/>
            </a:lvl1pPr>
          </a:lstStyle>
          <a:p>
            <a:endParaRPr lang="fi-FI"/>
          </a:p>
        </p:txBody>
      </p:sp>
      <p:sp>
        <p:nvSpPr>
          <p:cNvPr id="7171"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9048" tIns="49525" rIns="99048" bIns="49525" numCol="1" anchor="t" anchorCtr="0" compatLnSpc="1">
            <a:prstTxWarp prst="textNoShape">
              <a:avLst/>
            </a:prstTxWarp>
          </a:bodyPr>
          <a:lstStyle>
            <a:lvl1pPr algn="r" defTabSz="990600">
              <a:defRPr sz="900"/>
            </a:lvl1pPr>
          </a:lstStyle>
          <a:p>
            <a:endParaRPr lang="fi-FI"/>
          </a:p>
        </p:txBody>
      </p:sp>
      <p:sp>
        <p:nvSpPr>
          <p:cNvPr id="7172"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9048" tIns="49525" rIns="99048" bIns="49525" numCol="1" anchor="b" anchorCtr="0" compatLnSpc="1">
            <a:prstTxWarp prst="textNoShape">
              <a:avLst/>
            </a:prstTxWarp>
          </a:bodyPr>
          <a:lstStyle>
            <a:lvl1pPr defTabSz="990600">
              <a:defRPr sz="900"/>
            </a:lvl1pPr>
          </a:lstStyle>
          <a:p>
            <a:endParaRPr lang="fi-FI"/>
          </a:p>
        </p:txBody>
      </p:sp>
      <p:sp>
        <p:nvSpPr>
          <p:cNvPr id="7173"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9048" tIns="49525" rIns="99048" bIns="49525" numCol="1" anchor="b" anchorCtr="0" compatLnSpc="1">
            <a:prstTxWarp prst="textNoShape">
              <a:avLst/>
            </a:prstTxWarp>
          </a:bodyPr>
          <a:lstStyle>
            <a:lvl1pPr algn="r" defTabSz="990600">
              <a:defRPr sz="900"/>
            </a:lvl1pPr>
          </a:lstStyle>
          <a:p>
            <a:fld id="{951D0073-4171-4740-BF3A-D7E7C2B1D699}" type="slidenum">
              <a:rPr lang="fi-FI"/>
              <a:pPr/>
              <a:t>‹#›</a:t>
            </a:fld>
            <a:endParaRPr lang="fi-FI"/>
          </a:p>
        </p:txBody>
      </p:sp>
    </p:spTree>
    <p:extLst>
      <p:ext uri="{BB962C8B-B14F-4D97-AF65-F5344CB8AC3E}">
        <p14:creationId xmlns:p14="http://schemas.microsoft.com/office/powerpoint/2010/main" val="2980418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5" rIns="99048" bIns="49525" numCol="1" anchor="t" anchorCtr="0" compatLnSpc="1">
            <a:prstTxWarp prst="textNoShape">
              <a:avLst/>
            </a:prstTxWarp>
          </a:bodyPr>
          <a:lstStyle>
            <a:lvl1pPr defTabSz="990600">
              <a:defRPr sz="900"/>
            </a:lvl1pPr>
          </a:lstStyle>
          <a:p>
            <a:endParaRPr lang="fi-FI"/>
          </a:p>
        </p:txBody>
      </p:sp>
      <p:sp>
        <p:nvSpPr>
          <p:cNvPr id="4099"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8" tIns="49525" rIns="99048" bIns="49525" numCol="1" anchor="t" anchorCtr="0" compatLnSpc="1">
            <a:prstTxWarp prst="textNoShape">
              <a:avLst/>
            </a:prstTxWarp>
          </a:bodyPr>
          <a:lstStyle>
            <a:lvl1pPr algn="r" defTabSz="990600">
              <a:defRPr sz="900"/>
            </a:lvl1pPr>
          </a:lstStyle>
          <a:p>
            <a:endParaRPr lang="fi-FI"/>
          </a:p>
        </p:txBody>
      </p:sp>
      <p:sp>
        <p:nvSpPr>
          <p:cNvPr id="4100"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9048" tIns="49525" rIns="99048" bIns="49525" numCol="1" anchor="t" anchorCtr="0" compatLnSpc="1">
            <a:prstTxWarp prst="textNoShape">
              <a:avLst/>
            </a:prstTxWarp>
          </a:bodyPr>
          <a:lstStyle/>
          <a:p>
            <a:pPr lvl="0"/>
            <a:r>
              <a:rPr lang="fi-FI" smtClean="0"/>
              <a:t>Click to edit Master text styles</a:t>
            </a:r>
          </a:p>
          <a:p>
            <a:pPr lvl="1"/>
            <a:r>
              <a:rPr lang="fi-FI" smtClean="0"/>
              <a:t>Second level</a:t>
            </a:r>
          </a:p>
          <a:p>
            <a:pPr lvl="2"/>
            <a:r>
              <a:rPr lang="fi-FI" smtClean="0"/>
              <a:t>Third level</a:t>
            </a:r>
          </a:p>
          <a:p>
            <a:pPr lvl="3"/>
            <a:r>
              <a:rPr lang="fi-FI" smtClean="0"/>
              <a:t>Fourth level</a:t>
            </a:r>
          </a:p>
          <a:p>
            <a:pPr lvl="4"/>
            <a:r>
              <a:rPr lang="fi-FI" smtClean="0"/>
              <a:t>Fifth level</a:t>
            </a:r>
          </a:p>
        </p:txBody>
      </p:sp>
      <p:sp>
        <p:nvSpPr>
          <p:cNvPr id="4102"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8" tIns="49525" rIns="99048" bIns="49525" numCol="1" anchor="b" anchorCtr="0" compatLnSpc="1">
            <a:prstTxWarp prst="textNoShape">
              <a:avLst/>
            </a:prstTxWarp>
          </a:bodyPr>
          <a:lstStyle>
            <a:lvl1pPr defTabSz="990600">
              <a:defRPr sz="900"/>
            </a:lvl1pPr>
          </a:lstStyle>
          <a:p>
            <a:endParaRPr lang="fi-FI"/>
          </a:p>
        </p:txBody>
      </p:sp>
      <p:sp>
        <p:nvSpPr>
          <p:cNvPr id="4103"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8" tIns="49525" rIns="99048" bIns="49525" numCol="1" anchor="b" anchorCtr="0" compatLnSpc="1">
            <a:prstTxWarp prst="textNoShape">
              <a:avLst/>
            </a:prstTxWarp>
          </a:bodyPr>
          <a:lstStyle>
            <a:lvl1pPr algn="r" defTabSz="990600">
              <a:defRPr sz="900"/>
            </a:lvl1pPr>
          </a:lstStyle>
          <a:p>
            <a:fld id="{FA5FCF88-723A-4626-AEF2-9A2369E914CF}" type="slidenum">
              <a:rPr lang="fi-FI"/>
              <a:pPr/>
              <a:t>‹#›</a:t>
            </a:fld>
            <a:endParaRPr lang="fi-FI"/>
          </a:p>
        </p:txBody>
      </p:sp>
    </p:spTree>
    <p:extLst>
      <p:ext uri="{BB962C8B-B14F-4D97-AF65-F5344CB8AC3E}">
        <p14:creationId xmlns:p14="http://schemas.microsoft.com/office/powerpoint/2010/main" val="316859371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92188" y="768350"/>
            <a:ext cx="5114925" cy="3836988"/>
          </a:xfrm>
        </p:spPr>
      </p:sp>
      <p:sp>
        <p:nvSpPr>
          <p:cNvPr id="3" name="Huomautusten paikkamerkki 2"/>
          <p:cNvSpPr>
            <a:spLocks noGrp="1"/>
          </p:cNvSpPr>
          <p:nvPr>
            <p:ph type="body" idx="1"/>
          </p:nvPr>
        </p:nvSpPr>
        <p:spPr/>
        <p:txBody>
          <a:bodyPr/>
          <a:lstStyle/>
          <a:p>
            <a:endParaRPr lang="en-US"/>
          </a:p>
        </p:txBody>
      </p:sp>
      <p:sp>
        <p:nvSpPr>
          <p:cNvPr id="4" name="Dian numeron paikkamerkki 3"/>
          <p:cNvSpPr>
            <a:spLocks noGrp="1"/>
          </p:cNvSpPr>
          <p:nvPr>
            <p:ph type="sldNum" sz="quarter" idx="10"/>
          </p:nvPr>
        </p:nvSpPr>
        <p:spPr/>
        <p:txBody>
          <a:bodyPr/>
          <a:lstStyle/>
          <a:p>
            <a:fld id="{FA5FCF88-723A-4626-AEF2-9A2369E914CF}" type="slidenum">
              <a:rPr lang="fi-FI" smtClean="0"/>
              <a:pPr/>
              <a:t>1</a:t>
            </a:fld>
            <a:endParaRPr lang="fi-FI"/>
          </a:p>
        </p:txBody>
      </p:sp>
    </p:spTree>
    <p:extLst>
      <p:ext uri="{BB962C8B-B14F-4D97-AF65-F5344CB8AC3E}">
        <p14:creationId xmlns:p14="http://schemas.microsoft.com/office/powerpoint/2010/main" val="4203442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92188" y="768350"/>
            <a:ext cx="5114925" cy="3836988"/>
          </a:xfrm>
        </p:spPr>
      </p:sp>
      <p:sp>
        <p:nvSpPr>
          <p:cNvPr id="3" name="Huomautusten paikkamerkki 2"/>
          <p:cNvSpPr>
            <a:spLocks noGrp="1"/>
          </p:cNvSpPr>
          <p:nvPr>
            <p:ph type="body" idx="1"/>
          </p:nvPr>
        </p:nvSpPr>
        <p:spPr/>
        <p:txBody>
          <a:bodyPr/>
          <a:lstStyle/>
          <a:p>
            <a:pPr marL="171450" indent="-171450">
              <a:buFontTx/>
              <a:buChar char="-"/>
            </a:pPr>
            <a:r>
              <a:rPr lang="en-US" dirty="0" smtClean="0"/>
              <a:t>We</a:t>
            </a:r>
            <a:r>
              <a:rPr lang="en-US" baseline="0" dirty="0" smtClean="0"/>
              <a:t> have a survey called </a:t>
            </a:r>
            <a:r>
              <a:rPr lang="en-US" dirty="0" smtClean="0"/>
              <a:t>Regional</a:t>
            </a:r>
            <a:r>
              <a:rPr lang="en-US" baseline="0" dirty="0" smtClean="0"/>
              <a:t> Health and Wellbeing study, ATH from its </a:t>
            </a:r>
            <a:r>
              <a:rPr lang="en-US" baseline="0" dirty="0" err="1" smtClean="0"/>
              <a:t>finnish</a:t>
            </a:r>
            <a:r>
              <a:rPr lang="en-US" baseline="0" dirty="0" smtClean="0"/>
              <a:t> initials. It is a questionnaire based study for adult population</a:t>
            </a:r>
          </a:p>
          <a:p>
            <a:pPr marL="171450" indent="-171450">
              <a:buFontTx/>
              <a:buChar char="-"/>
            </a:pPr>
            <a:r>
              <a:rPr lang="en-US" b="1" baseline="0" dirty="0" smtClean="0"/>
              <a:t>It started in 2010 in order to answer both national and regional monitoring needs since there is a lot of information that authorities need but that we cant find from registers such as living habits of residents and unmet need of social or healthcare services. So we are trying to fill in the hole in the information stream fro decision-makers</a:t>
            </a:r>
          </a:p>
          <a:p>
            <a:pPr marL="171450" indent="-171450">
              <a:buFontTx/>
              <a:buChar char="-"/>
            </a:pPr>
            <a:r>
              <a:rPr lang="en-US" b="1" baseline="0" dirty="0" smtClean="0"/>
              <a:t>The questionnaire content is very similar to European Health interview survey with national approach</a:t>
            </a:r>
          </a:p>
          <a:p>
            <a:pPr marL="171450" indent="-171450">
              <a:buFontTx/>
              <a:buChar char="-"/>
            </a:pPr>
            <a:r>
              <a:rPr lang="en-US" baseline="0" dirty="0" smtClean="0"/>
              <a:t>We aim to serve all different area types of Finland with our data: Finland is a big country when it comes to the number of municipalities – with 5,5 million resident we have over 300 municipalities that have broad responsibilities and authorities. </a:t>
            </a:r>
            <a:r>
              <a:rPr lang="en-US" b="1" baseline="0" dirty="0" smtClean="0"/>
              <a:t>For example, municipalities have to monitor their residents health and wellbeing somehow and this they have to do by law. </a:t>
            </a:r>
          </a:p>
          <a:p>
            <a:pPr marL="171450" indent="-171450">
              <a:buFontTx/>
              <a:buChar char="-"/>
            </a:pPr>
            <a:r>
              <a:rPr lang="en-US" baseline="0" dirty="0" smtClean="0"/>
              <a:t>You can see the map of municipalities there – as you can see there is a great variation in size and location, municipalities are very different. </a:t>
            </a:r>
            <a:endParaRPr lang="en-US" dirty="0"/>
          </a:p>
        </p:txBody>
      </p:sp>
      <p:sp>
        <p:nvSpPr>
          <p:cNvPr id="4" name="Dian numeron paikkamerkki 3"/>
          <p:cNvSpPr>
            <a:spLocks noGrp="1"/>
          </p:cNvSpPr>
          <p:nvPr>
            <p:ph type="sldNum" sz="quarter" idx="10"/>
          </p:nvPr>
        </p:nvSpPr>
        <p:spPr/>
        <p:txBody>
          <a:bodyPr/>
          <a:lstStyle/>
          <a:p>
            <a:fld id="{FA5FCF88-723A-4626-AEF2-9A2369E914CF}" type="slidenum">
              <a:rPr lang="fi-FI" smtClean="0"/>
              <a:pPr/>
              <a:t>2</a:t>
            </a:fld>
            <a:endParaRPr lang="fi-FI"/>
          </a:p>
        </p:txBody>
      </p:sp>
    </p:spTree>
    <p:extLst>
      <p:ext uri="{BB962C8B-B14F-4D97-AF65-F5344CB8AC3E}">
        <p14:creationId xmlns:p14="http://schemas.microsoft.com/office/powerpoint/2010/main" val="972367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92188" y="768350"/>
            <a:ext cx="5114925" cy="3836988"/>
          </a:xfrm>
        </p:spPr>
      </p:sp>
      <p:sp>
        <p:nvSpPr>
          <p:cNvPr id="3" name="Huomautusten paikkamerkki 2"/>
          <p:cNvSpPr>
            <a:spLocks noGrp="1"/>
          </p:cNvSpPr>
          <p:nvPr>
            <p:ph type="body" idx="1"/>
          </p:nvPr>
        </p:nvSpPr>
        <p:spPr/>
        <p:txBody>
          <a:bodyPr/>
          <a:lstStyle/>
          <a:p>
            <a:pPr marL="171450" indent="-171450">
              <a:buFontTx/>
              <a:buChar char="-"/>
            </a:pPr>
            <a:r>
              <a:rPr lang="en-US" baseline="0" dirty="0" smtClean="0"/>
              <a:t>Starting from 2013 we have asked  over 170000 Finns to answer our survey. This means that we can reliably provide results by sociodemographic groups such as age, gender and education level for all the municipalities that have 30 000 residents or over. </a:t>
            </a:r>
            <a:r>
              <a:rPr lang="en-US" b="1" baseline="0" dirty="0" smtClean="0"/>
              <a:t>With smaller ones we aim to provide at least one result per topic that covers the municipalities populations as whole. </a:t>
            </a:r>
          </a:p>
          <a:p>
            <a:pPr marL="171450" indent="-171450">
              <a:buFontTx/>
              <a:buChar char="-"/>
            </a:pPr>
            <a:r>
              <a:rPr lang="en-US" baseline="0" dirty="0" smtClean="0"/>
              <a:t>Our data gathering process is quite highly tuned: we use XML formats to create both paper and internet questionnaire, and use those XML formats for saving and checking the data. We are lucky to be Able to use national registers and unique personal identification codes so we also link some registers to our survey data. </a:t>
            </a:r>
          </a:p>
          <a:p>
            <a:pPr marL="171450" indent="-171450">
              <a:buFontTx/>
              <a:buChar char="-"/>
            </a:pPr>
            <a:r>
              <a:rPr lang="en-US" b="1" baseline="0" dirty="0" smtClean="0"/>
              <a:t>We of course have faced the problem of nonresponse, our overall response rate is 54 % at the moment</a:t>
            </a:r>
            <a:r>
              <a:rPr lang="en-US" baseline="0" dirty="0" smtClean="0"/>
              <a:t>. We adjust that nonresponse bias with inverse probability weighting where we use register information for both the </a:t>
            </a:r>
            <a:r>
              <a:rPr lang="en-US" baseline="0" dirty="0" err="1" smtClean="0"/>
              <a:t>nonrespondents</a:t>
            </a:r>
            <a:r>
              <a:rPr lang="en-US" baseline="0" dirty="0" smtClean="0"/>
              <a:t> and respondents and we have found this quite efficient.</a:t>
            </a:r>
          </a:p>
          <a:p>
            <a:pPr marL="171450" indent="-171450">
              <a:buFontTx/>
              <a:buChar char="-"/>
            </a:pPr>
            <a:r>
              <a:rPr lang="en-US" baseline="0" dirty="0" smtClean="0"/>
              <a:t>Our whole process is shortly described on the right and next I’ll focus a bit more on our reporting process</a:t>
            </a:r>
            <a:endParaRPr lang="en-US" dirty="0"/>
          </a:p>
        </p:txBody>
      </p:sp>
      <p:sp>
        <p:nvSpPr>
          <p:cNvPr id="4" name="Dian numeron paikkamerkki 3"/>
          <p:cNvSpPr>
            <a:spLocks noGrp="1"/>
          </p:cNvSpPr>
          <p:nvPr>
            <p:ph type="sldNum" sz="quarter" idx="10"/>
          </p:nvPr>
        </p:nvSpPr>
        <p:spPr/>
        <p:txBody>
          <a:bodyPr/>
          <a:lstStyle/>
          <a:p>
            <a:fld id="{FA5FCF88-723A-4626-AEF2-9A2369E914CF}" type="slidenum">
              <a:rPr lang="fi-FI" smtClean="0"/>
              <a:pPr/>
              <a:t>3</a:t>
            </a:fld>
            <a:endParaRPr lang="fi-FI"/>
          </a:p>
        </p:txBody>
      </p:sp>
    </p:spTree>
    <p:extLst>
      <p:ext uri="{BB962C8B-B14F-4D97-AF65-F5344CB8AC3E}">
        <p14:creationId xmlns:p14="http://schemas.microsoft.com/office/powerpoint/2010/main" val="2614935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92188" y="768350"/>
            <a:ext cx="5114925" cy="3836988"/>
          </a:xfrm>
        </p:spPr>
      </p:sp>
      <p:sp>
        <p:nvSpPr>
          <p:cNvPr id="3" name="Huomautusten paikkamerkki 2"/>
          <p:cNvSpPr>
            <a:spLocks noGrp="1"/>
          </p:cNvSpPr>
          <p:nvPr>
            <p:ph type="body" idx="1"/>
          </p:nvPr>
        </p:nvSpPr>
        <p:spPr/>
        <p:txBody>
          <a:bodyPr/>
          <a:lstStyle/>
          <a:p>
            <a:pPr marL="171450" indent="-171450">
              <a:buFontTx/>
              <a:buChar char="-"/>
            </a:pPr>
            <a:r>
              <a:rPr lang="en-US" dirty="0" smtClean="0"/>
              <a:t>So we start from the bottom left, we have Mental health inventory</a:t>
            </a:r>
            <a:r>
              <a:rPr lang="en-US" baseline="0" dirty="0" smtClean="0"/>
              <a:t> question in the questionnaire and saved data from respondents. This is a </a:t>
            </a:r>
            <a:r>
              <a:rPr lang="en-US" b="1" baseline="0" dirty="0" smtClean="0"/>
              <a:t>globally used instrument that has good documentation</a:t>
            </a:r>
            <a:r>
              <a:rPr lang="en-US" baseline="0" dirty="0" smtClean="0"/>
              <a:t> so we can calculate every respondents score and create an indicators which tells if the respondents score is higher than the limit calculated for severe mental strain.</a:t>
            </a:r>
          </a:p>
          <a:p>
            <a:pPr marL="171450" indent="-171450">
              <a:buFontTx/>
              <a:buChar char="-"/>
            </a:pPr>
            <a:r>
              <a:rPr lang="en-US" b="1" baseline="0" dirty="0" smtClean="0"/>
              <a:t>Turn it into an indicator</a:t>
            </a:r>
          </a:p>
          <a:p>
            <a:pPr marL="171450" indent="-171450">
              <a:buFontTx/>
              <a:buChar char="-"/>
            </a:pPr>
            <a:r>
              <a:rPr lang="en-US" b="1" baseline="0" dirty="0" smtClean="0"/>
              <a:t>Combined with register data we can adjust the nonresponse bias and calculate weighted estimates and create plots and maps from those estimates as you can see on the right side</a:t>
            </a:r>
            <a:r>
              <a:rPr lang="en-US" baseline="0" dirty="0" smtClean="0"/>
              <a:t> of the slide</a:t>
            </a:r>
          </a:p>
          <a:p>
            <a:pPr marL="171450" indent="-171450">
              <a:buFontTx/>
              <a:buChar char="-"/>
            </a:pPr>
            <a:r>
              <a:rPr lang="en-US" baseline="0" dirty="0" smtClean="0"/>
              <a:t>We also ask experts from our institute to write metadata for the indicator answering questions like: what does severe mental strain mean? What can cause it? What can it cause? How local authorities can help making the situation better? In some indicators we even have an estimate, how much costs certain indicator result can cause to the area. This can help decision-makers to grasp</a:t>
            </a:r>
          </a:p>
          <a:p>
            <a:endParaRPr lang="en-US" dirty="0"/>
          </a:p>
        </p:txBody>
      </p:sp>
      <p:sp>
        <p:nvSpPr>
          <p:cNvPr id="4" name="Dian numeron paikkamerkki 3"/>
          <p:cNvSpPr>
            <a:spLocks noGrp="1"/>
          </p:cNvSpPr>
          <p:nvPr>
            <p:ph type="sldNum" sz="quarter" idx="10"/>
          </p:nvPr>
        </p:nvSpPr>
        <p:spPr/>
        <p:txBody>
          <a:bodyPr/>
          <a:lstStyle/>
          <a:p>
            <a:fld id="{FA5FCF88-723A-4626-AEF2-9A2369E914CF}" type="slidenum">
              <a:rPr lang="fi-FI" smtClean="0"/>
              <a:pPr/>
              <a:t>4</a:t>
            </a:fld>
            <a:endParaRPr lang="fi-FI"/>
          </a:p>
        </p:txBody>
      </p:sp>
    </p:spTree>
    <p:extLst>
      <p:ext uri="{BB962C8B-B14F-4D97-AF65-F5344CB8AC3E}">
        <p14:creationId xmlns:p14="http://schemas.microsoft.com/office/powerpoint/2010/main" val="216080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92188" y="768350"/>
            <a:ext cx="5114925" cy="3836988"/>
          </a:xfrm>
        </p:spPr>
      </p:sp>
      <p:sp>
        <p:nvSpPr>
          <p:cNvPr id="3" name="Huomautusten paikkamerkki 2"/>
          <p:cNvSpPr>
            <a:spLocks noGrp="1"/>
          </p:cNvSpPr>
          <p:nvPr>
            <p:ph type="body" idx="1"/>
          </p:nvPr>
        </p:nvSpPr>
        <p:spPr/>
        <p:txBody>
          <a:bodyPr/>
          <a:lstStyle/>
          <a:p>
            <a:pPr marL="171450" indent="-171450">
              <a:buFontTx/>
              <a:buChar char="-"/>
            </a:pPr>
            <a:r>
              <a:rPr lang="en-US" b="1" baseline="0" dirty="0" smtClean="0"/>
              <a:t>Due to historical reasons at the moment we have 3 different online services that our results are reported into</a:t>
            </a:r>
            <a:r>
              <a:rPr lang="en-US" baseline="0" dirty="0" smtClean="0"/>
              <a:t>:</a:t>
            </a:r>
          </a:p>
          <a:p>
            <a:pPr marL="171450" indent="-171450">
              <a:buFontTx/>
              <a:buChar char="-"/>
            </a:pPr>
            <a:r>
              <a:rPr lang="en-US" baseline="0" dirty="0" smtClean="0"/>
              <a:t>Mainly we use service called our health which gives us an </a:t>
            </a:r>
            <a:r>
              <a:rPr lang="en-US" baseline="0" dirty="0" err="1" smtClean="0"/>
              <a:t>opprtunity</a:t>
            </a:r>
            <a:r>
              <a:rPr lang="en-US" baseline="0" dirty="0" smtClean="0"/>
              <a:t> to create plots and interactive maps easily. This is the most used service among decision-makers and I will show you later on why</a:t>
            </a:r>
          </a:p>
          <a:p>
            <a:pPr marL="171450" indent="-171450">
              <a:buFontTx/>
              <a:buChar char="-"/>
            </a:pPr>
            <a:r>
              <a:rPr lang="en-US" baseline="0" dirty="0" err="1" smtClean="0"/>
              <a:t>Sotkanet</a:t>
            </a:r>
            <a:r>
              <a:rPr lang="en-US" baseline="0" dirty="0" smtClean="0"/>
              <a:t> database is broad indicator bank where the data is available as tables and via open interface so it is open data. From this database the results go automatically to different applications such as the municipality’s health and welfare report that they have to do every 4 years.</a:t>
            </a:r>
          </a:p>
          <a:p>
            <a:pPr marL="171450" indent="-171450">
              <a:buFontTx/>
              <a:buChar char="-"/>
            </a:pPr>
            <a:r>
              <a:rPr lang="en-US" baseline="0" dirty="0" smtClean="0"/>
              <a:t>Welfare compass is a service which has a collection of 100 most important indicators per region. It is an easier way to get a good overview of the area’s situation without getting into too much detail. </a:t>
            </a:r>
            <a:endParaRPr lang="en-US" dirty="0"/>
          </a:p>
        </p:txBody>
      </p:sp>
      <p:sp>
        <p:nvSpPr>
          <p:cNvPr id="4" name="Dian numeron paikkamerkki 3"/>
          <p:cNvSpPr>
            <a:spLocks noGrp="1"/>
          </p:cNvSpPr>
          <p:nvPr>
            <p:ph type="sldNum" sz="quarter" idx="10"/>
          </p:nvPr>
        </p:nvSpPr>
        <p:spPr/>
        <p:txBody>
          <a:bodyPr/>
          <a:lstStyle/>
          <a:p>
            <a:fld id="{FA5FCF88-723A-4626-AEF2-9A2369E914CF}" type="slidenum">
              <a:rPr lang="fi-FI" smtClean="0"/>
              <a:pPr/>
              <a:t>5</a:t>
            </a:fld>
            <a:endParaRPr lang="fi-FI"/>
          </a:p>
        </p:txBody>
      </p:sp>
    </p:spTree>
    <p:extLst>
      <p:ext uri="{BB962C8B-B14F-4D97-AF65-F5344CB8AC3E}">
        <p14:creationId xmlns:p14="http://schemas.microsoft.com/office/powerpoint/2010/main" val="997199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92188" y="768350"/>
            <a:ext cx="5114925" cy="3836988"/>
          </a:xfrm>
        </p:spPr>
      </p:sp>
      <p:sp>
        <p:nvSpPr>
          <p:cNvPr id="3" name="Huomautusten paikkamerkki 2"/>
          <p:cNvSpPr>
            <a:spLocks noGrp="1"/>
          </p:cNvSpPr>
          <p:nvPr>
            <p:ph type="body" idx="1"/>
          </p:nvPr>
        </p:nvSpPr>
        <p:spPr/>
        <p:txBody>
          <a:bodyPr/>
          <a:lstStyle/>
          <a:p>
            <a:r>
              <a:rPr lang="en-US" dirty="0" smtClean="0"/>
              <a:t>-</a:t>
            </a:r>
            <a:r>
              <a:rPr lang="en-US" baseline="0" dirty="0" smtClean="0"/>
              <a:t> These are examples from the Our health service which we have developed together with decision-makers</a:t>
            </a:r>
            <a:endParaRPr lang="en-US" dirty="0"/>
          </a:p>
        </p:txBody>
      </p:sp>
      <p:sp>
        <p:nvSpPr>
          <p:cNvPr id="4" name="Dian numeron paikkamerkki 3"/>
          <p:cNvSpPr>
            <a:spLocks noGrp="1"/>
          </p:cNvSpPr>
          <p:nvPr>
            <p:ph type="sldNum" sz="quarter" idx="10"/>
          </p:nvPr>
        </p:nvSpPr>
        <p:spPr/>
        <p:txBody>
          <a:bodyPr/>
          <a:lstStyle/>
          <a:p>
            <a:fld id="{FA5FCF88-723A-4626-AEF2-9A2369E914CF}" type="slidenum">
              <a:rPr lang="fi-FI" smtClean="0"/>
              <a:pPr/>
              <a:t>6</a:t>
            </a:fld>
            <a:endParaRPr lang="fi-FI"/>
          </a:p>
        </p:txBody>
      </p:sp>
    </p:spTree>
    <p:extLst>
      <p:ext uri="{BB962C8B-B14F-4D97-AF65-F5344CB8AC3E}">
        <p14:creationId xmlns:p14="http://schemas.microsoft.com/office/powerpoint/2010/main" val="4007782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92188" y="768350"/>
            <a:ext cx="5114925" cy="3836988"/>
          </a:xfrm>
        </p:spPr>
      </p:sp>
      <p:sp>
        <p:nvSpPr>
          <p:cNvPr id="3" name="Huomautusten paikkamerkki 2"/>
          <p:cNvSpPr>
            <a:spLocks noGrp="1"/>
          </p:cNvSpPr>
          <p:nvPr>
            <p:ph type="body" idx="1"/>
          </p:nvPr>
        </p:nvSpPr>
        <p:spPr/>
        <p:txBody>
          <a:bodyPr/>
          <a:lstStyle/>
          <a:p>
            <a:endParaRPr lang="en-US" dirty="0"/>
          </a:p>
        </p:txBody>
      </p:sp>
      <p:sp>
        <p:nvSpPr>
          <p:cNvPr id="4" name="Dian numeron paikkamerkki 3"/>
          <p:cNvSpPr>
            <a:spLocks noGrp="1"/>
          </p:cNvSpPr>
          <p:nvPr>
            <p:ph type="sldNum" sz="quarter" idx="10"/>
          </p:nvPr>
        </p:nvSpPr>
        <p:spPr/>
        <p:txBody>
          <a:bodyPr/>
          <a:lstStyle/>
          <a:p>
            <a:fld id="{FA5FCF88-723A-4626-AEF2-9A2369E914CF}" type="slidenum">
              <a:rPr lang="fi-FI" smtClean="0"/>
              <a:pPr/>
              <a:t>7</a:t>
            </a:fld>
            <a:endParaRPr lang="fi-FI"/>
          </a:p>
        </p:txBody>
      </p:sp>
    </p:spTree>
    <p:extLst>
      <p:ext uri="{BB962C8B-B14F-4D97-AF65-F5344CB8AC3E}">
        <p14:creationId xmlns:p14="http://schemas.microsoft.com/office/powerpoint/2010/main" val="1236662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92188" y="768350"/>
            <a:ext cx="5114925" cy="3836988"/>
          </a:xfrm>
        </p:spPr>
      </p:sp>
      <p:sp>
        <p:nvSpPr>
          <p:cNvPr id="3" name="Huomautusten paikkamerkki 2"/>
          <p:cNvSpPr>
            <a:spLocks noGrp="1"/>
          </p:cNvSpPr>
          <p:nvPr>
            <p:ph type="body" idx="1"/>
          </p:nvPr>
        </p:nvSpPr>
        <p:spPr/>
        <p:txBody>
          <a:bodyPr/>
          <a:lstStyle/>
          <a:p>
            <a:endParaRPr lang="en-US" dirty="0"/>
          </a:p>
        </p:txBody>
      </p:sp>
      <p:sp>
        <p:nvSpPr>
          <p:cNvPr id="4" name="Dian numeron paikkamerkki 3"/>
          <p:cNvSpPr>
            <a:spLocks noGrp="1"/>
          </p:cNvSpPr>
          <p:nvPr>
            <p:ph type="sldNum" sz="quarter" idx="10"/>
          </p:nvPr>
        </p:nvSpPr>
        <p:spPr/>
        <p:txBody>
          <a:bodyPr/>
          <a:lstStyle/>
          <a:p>
            <a:fld id="{FA5FCF88-723A-4626-AEF2-9A2369E914CF}" type="slidenum">
              <a:rPr lang="fi-FI" smtClean="0"/>
              <a:pPr/>
              <a:t>8</a:t>
            </a:fld>
            <a:endParaRPr lang="fi-FI"/>
          </a:p>
        </p:txBody>
      </p:sp>
    </p:spTree>
    <p:extLst>
      <p:ext uri="{BB962C8B-B14F-4D97-AF65-F5344CB8AC3E}">
        <p14:creationId xmlns:p14="http://schemas.microsoft.com/office/powerpoint/2010/main" val="1854858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92188" y="768350"/>
            <a:ext cx="5114925" cy="3836988"/>
          </a:xfrm>
        </p:spPr>
      </p:sp>
      <p:sp>
        <p:nvSpPr>
          <p:cNvPr id="3" name="Huomautusten paikkamerkki 2"/>
          <p:cNvSpPr>
            <a:spLocks noGrp="1"/>
          </p:cNvSpPr>
          <p:nvPr>
            <p:ph type="body" idx="1"/>
          </p:nvPr>
        </p:nvSpPr>
        <p:spPr/>
        <p:txBody>
          <a:bodyPr/>
          <a:lstStyle/>
          <a:p>
            <a:r>
              <a:rPr lang="en-US" sz="1200" dirty="0" smtClean="0"/>
              <a:t>- In Helsinki low-educated men stand out from the other groups although overall men in Helsinki seem to have better self-rated health than Finnish men in general.</a:t>
            </a:r>
          </a:p>
          <a:p>
            <a:r>
              <a:rPr lang="en-US" dirty="0" smtClean="0"/>
              <a:t>- All the</a:t>
            </a:r>
            <a:r>
              <a:rPr lang="en-US" baseline="0" dirty="0" smtClean="0"/>
              <a:t> numbers that go into creating these plots are available also as Excel or csv files so if the user has resources, they can take the numbers and create their own graphs</a:t>
            </a:r>
            <a:endParaRPr lang="en-US" dirty="0"/>
          </a:p>
        </p:txBody>
      </p:sp>
      <p:sp>
        <p:nvSpPr>
          <p:cNvPr id="4" name="Dian numeron paikkamerkki 3"/>
          <p:cNvSpPr>
            <a:spLocks noGrp="1"/>
          </p:cNvSpPr>
          <p:nvPr>
            <p:ph type="sldNum" sz="quarter" idx="10"/>
          </p:nvPr>
        </p:nvSpPr>
        <p:spPr/>
        <p:txBody>
          <a:bodyPr/>
          <a:lstStyle/>
          <a:p>
            <a:fld id="{FA5FCF88-723A-4626-AEF2-9A2369E914CF}" type="slidenum">
              <a:rPr lang="fi-FI" smtClean="0"/>
              <a:pPr/>
              <a:t>9</a:t>
            </a:fld>
            <a:endParaRPr lang="fi-FI"/>
          </a:p>
        </p:txBody>
      </p:sp>
    </p:spTree>
    <p:extLst>
      <p:ext uri="{BB962C8B-B14F-4D97-AF65-F5344CB8AC3E}">
        <p14:creationId xmlns:p14="http://schemas.microsoft.com/office/powerpoint/2010/main" val="1544336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92188" y="768350"/>
            <a:ext cx="5114925" cy="3836988"/>
          </a:xfrm>
        </p:spPr>
      </p:sp>
      <p:sp>
        <p:nvSpPr>
          <p:cNvPr id="3" name="Huomautusten paikkamerkki 2"/>
          <p:cNvSpPr>
            <a:spLocks noGrp="1"/>
          </p:cNvSpPr>
          <p:nvPr>
            <p:ph type="body" idx="1"/>
          </p:nvPr>
        </p:nvSpPr>
        <p:spPr/>
        <p:txBody>
          <a:bodyPr/>
          <a:lstStyle/>
          <a:p>
            <a:r>
              <a:rPr lang="en-US" dirty="0" smtClean="0"/>
              <a:t>Comparable:</a:t>
            </a:r>
            <a:r>
              <a:rPr lang="en-US" baseline="0" dirty="0" smtClean="0"/>
              <a:t> get decision-makers to ask why is our area so different? Where we should allocate our resources?</a:t>
            </a:r>
            <a:endParaRPr lang="en-US" dirty="0"/>
          </a:p>
        </p:txBody>
      </p:sp>
      <p:sp>
        <p:nvSpPr>
          <p:cNvPr id="4" name="Dian numeron paikkamerkki 3"/>
          <p:cNvSpPr>
            <a:spLocks noGrp="1"/>
          </p:cNvSpPr>
          <p:nvPr>
            <p:ph type="sldNum" sz="quarter" idx="10"/>
          </p:nvPr>
        </p:nvSpPr>
        <p:spPr/>
        <p:txBody>
          <a:bodyPr/>
          <a:lstStyle/>
          <a:p>
            <a:fld id="{FA5FCF88-723A-4626-AEF2-9A2369E914CF}" type="slidenum">
              <a:rPr lang="fi-FI" smtClean="0"/>
              <a:pPr/>
              <a:t>10</a:t>
            </a:fld>
            <a:endParaRPr lang="fi-FI"/>
          </a:p>
        </p:txBody>
      </p:sp>
    </p:spTree>
    <p:extLst>
      <p:ext uri="{BB962C8B-B14F-4D97-AF65-F5344CB8AC3E}">
        <p14:creationId xmlns:p14="http://schemas.microsoft.com/office/powerpoint/2010/main" val="3519234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92188" y="768350"/>
            <a:ext cx="5114925" cy="3836988"/>
          </a:xfrm>
        </p:spPr>
      </p:sp>
      <p:sp>
        <p:nvSpPr>
          <p:cNvPr id="3" name="Huomautusten paikkamerkki 2"/>
          <p:cNvSpPr>
            <a:spLocks noGrp="1"/>
          </p:cNvSpPr>
          <p:nvPr>
            <p:ph type="body" idx="1"/>
          </p:nvPr>
        </p:nvSpPr>
        <p:spPr/>
        <p:txBody>
          <a:bodyPr/>
          <a:lstStyle/>
          <a:p>
            <a:r>
              <a:rPr lang="en-US" dirty="0" smtClean="0"/>
              <a:t>Media: residents are aware of the results, they will start questioning the decision-makers. Decision makers have to be on top of</a:t>
            </a:r>
            <a:r>
              <a:rPr lang="en-US" baseline="0" dirty="0" smtClean="0"/>
              <a:t> the discussion they need more information</a:t>
            </a:r>
            <a:endParaRPr lang="en-US" dirty="0"/>
          </a:p>
        </p:txBody>
      </p:sp>
      <p:sp>
        <p:nvSpPr>
          <p:cNvPr id="4" name="Dian numeron paikkamerkki 3"/>
          <p:cNvSpPr>
            <a:spLocks noGrp="1"/>
          </p:cNvSpPr>
          <p:nvPr>
            <p:ph type="sldNum" sz="quarter" idx="10"/>
          </p:nvPr>
        </p:nvSpPr>
        <p:spPr/>
        <p:txBody>
          <a:bodyPr/>
          <a:lstStyle/>
          <a:p>
            <a:fld id="{FA5FCF88-723A-4626-AEF2-9A2369E914CF}" type="slidenum">
              <a:rPr lang="fi-FI" smtClean="0"/>
              <a:pPr/>
              <a:t>11</a:t>
            </a:fld>
            <a:endParaRPr lang="fi-FI"/>
          </a:p>
        </p:txBody>
      </p:sp>
    </p:spTree>
    <p:extLst>
      <p:ext uri="{BB962C8B-B14F-4D97-AF65-F5344CB8AC3E}">
        <p14:creationId xmlns:p14="http://schemas.microsoft.com/office/powerpoint/2010/main" val="10902250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15" name="Rectangle 11"/>
          <p:cNvSpPr>
            <a:spLocks noChangeArrowheads="1"/>
          </p:cNvSpPr>
          <p:nvPr userDrawn="1"/>
        </p:nvSpPr>
        <p:spPr bwMode="auto">
          <a:xfrm>
            <a:off x="0" y="6561138"/>
            <a:ext cx="9144000" cy="296862"/>
          </a:xfrm>
          <a:prstGeom prst="rect">
            <a:avLst/>
          </a:prstGeom>
          <a:solidFill>
            <a:schemeClr val="accent5"/>
          </a:solidFill>
          <a:ln w="9525">
            <a:noFill/>
            <a:miter lim="800000"/>
            <a:headEnd/>
            <a:tailEnd/>
          </a:ln>
          <a:effectLst/>
        </p:spPr>
        <p:txBody>
          <a:bodyPr wrap="none" anchor="ctr"/>
          <a:lstStyle/>
          <a:p>
            <a:endParaRPr lang="fi-FI"/>
          </a:p>
        </p:txBody>
      </p:sp>
      <p:sp>
        <p:nvSpPr>
          <p:cNvPr id="3086" name="Rectangle 14"/>
          <p:cNvSpPr>
            <a:spLocks noGrp="1" noChangeArrowheads="1"/>
          </p:cNvSpPr>
          <p:nvPr>
            <p:ph type="dt" sz="half" idx="2"/>
          </p:nvPr>
        </p:nvSpPr>
        <p:spPr/>
        <p:txBody>
          <a:bodyPr/>
          <a:lstStyle>
            <a:lvl1pPr>
              <a:defRPr/>
            </a:lvl1pPr>
          </a:lstStyle>
          <a:p>
            <a:fld id="{1EABBFBB-DF1A-4B2B-8BEE-F79AD5DC725E}" type="datetime1">
              <a:rPr lang="fi-FI"/>
              <a:pPr/>
              <a:t>17.10.2016</a:t>
            </a:fld>
            <a:endParaRPr lang="fi-FI"/>
          </a:p>
        </p:txBody>
      </p:sp>
      <p:sp>
        <p:nvSpPr>
          <p:cNvPr id="3088" name="Rectangle 16"/>
          <p:cNvSpPr>
            <a:spLocks noGrp="1" noChangeArrowheads="1"/>
          </p:cNvSpPr>
          <p:nvPr>
            <p:ph type="sldNum" sz="quarter" idx="4"/>
          </p:nvPr>
        </p:nvSpPr>
        <p:spPr/>
        <p:txBody>
          <a:bodyPr/>
          <a:lstStyle>
            <a:lvl1pPr>
              <a:defRPr/>
            </a:lvl1pPr>
          </a:lstStyle>
          <a:p>
            <a:fld id="{B4AE90ED-C1C6-472D-BC2D-035E1DA73F27}" type="slidenum">
              <a:rPr lang="fi-FI"/>
              <a:pPr/>
              <a:t>‹#›</a:t>
            </a:fld>
            <a:endParaRPr lang="fi-FI"/>
          </a:p>
        </p:txBody>
      </p:sp>
      <p:pic>
        <p:nvPicPr>
          <p:cNvPr id="12" name="Picture 11" descr="SHORT_THL_LOGO_RGB_large.jpg"/>
          <p:cNvPicPr>
            <a:picLocks noChangeAspect="1"/>
          </p:cNvPicPr>
          <p:nvPr userDrawn="1"/>
        </p:nvPicPr>
        <p:blipFill>
          <a:blip r:embed="rId2" cstate="print"/>
          <a:stretch>
            <a:fillRect/>
          </a:stretch>
        </p:blipFill>
        <p:spPr>
          <a:xfrm>
            <a:off x="3124200" y="4038600"/>
            <a:ext cx="2603500" cy="1064086"/>
          </a:xfrm>
          <a:prstGeom prst="rect">
            <a:avLst/>
          </a:prstGeom>
        </p:spPr>
      </p:pic>
      <p:sp>
        <p:nvSpPr>
          <p:cNvPr id="13" name="Rectangle 2"/>
          <p:cNvSpPr>
            <a:spLocks noChangeArrowheads="1"/>
          </p:cNvSpPr>
          <p:nvPr userDrawn="1"/>
        </p:nvSpPr>
        <p:spPr bwMode="auto">
          <a:xfrm>
            <a:off x="0" y="0"/>
            <a:ext cx="9144000" cy="3810000"/>
          </a:xfrm>
          <a:prstGeom prst="rect">
            <a:avLst/>
          </a:prstGeom>
          <a:solidFill>
            <a:schemeClr val="accent5"/>
          </a:solidFill>
          <a:ln w="9525">
            <a:noFill/>
            <a:miter lim="800000"/>
            <a:headEnd/>
            <a:tailEnd/>
          </a:ln>
          <a:effectLst/>
        </p:spPr>
        <p:txBody>
          <a:bodyPr wrap="none" anchor="ctr"/>
          <a:lstStyle/>
          <a:p>
            <a:pPr>
              <a:defRPr/>
            </a:pPr>
            <a:endParaRPr lang="fi-FI">
              <a:latin typeface="Arial" charset="0"/>
              <a:ea typeface="+mn-ea"/>
              <a:cs typeface="+mn-cs"/>
            </a:endParaRPr>
          </a:p>
        </p:txBody>
      </p:sp>
      <p:sp>
        <p:nvSpPr>
          <p:cNvPr id="3075" name="Rectangle 3"/>
          <p:cNvSpPr>
            <a:spLocks noGrp="1" noChangeArrowheads="1"/>
          </p:cNvSpPr>
          <p:nvPr>
            <p:ph type="ctrTitle"/>
          </p:nvPr>
        </p:nvSpPr>
        <p:spPr>
          <a:xfrm>
            <a:off x="468313" y="1143000"/>
            <a:ext cx="8207375" cy="1295400"/>
          </a:xfrm>
        </p:spPr>
        <p:txBody>
          <a:bodyPr/>
          <a:lstStyle>
            <a:lvl1pPr algn="ctr">
              <a:defRPr sz="3400">
                <a:solidFill>
                  <a:schemeClr val="bg1"/>
                </a:solidFill>
              </a:defRPr>
            </a:lvl1pPr>
          </a:lstStyle>
          <a:p>
            <a:r>
              <a:rPr lang="fi-FI" smtClean="0"/>
              <a:t>Muokkaa perustyyl. napsautt.</a:t>
            </a:r>
            <a:endParaRPr lang="fi-FI"/>
          </a:p>
        </p:txBody>
      </p:sp>
      <p:sp>
        <p:nvSpPr>
          <p:cNvPr id="3076" name="Rectangle 4"/>
          <p:cNvSpPr>
            <a:spLocks noGrp="1" noChangeArrowheads="1"/>
          </p:cNvSpPr>
          <p:nvPr>
            <p:ph type="subTitle" idx="1"/>
          </p:nvPr>
        </p:nvSpPr>
        <p:spPr>
          <a:xfrm>
            <a:off x="468313" y="2632075"/>
            <a:ext cx="8207375" cy="949325"/>
          </a:xfrm>
        </p:spPr>
        <p:txBody>
          <a:bodyPr/>
          <a:lstStyle>
            <a:lvl1pPr marL="0" indent="0" algn="ctr">
              <a:buFontTx/>
              <a:buNone/>
              <a:defRPr sz="2000">
                <a:solidFill>
                  <a:schemeClr val="bg1"/>
                </a:solidFill>
              </a:defRPr>
            </a:lvl1pPr>
          </a:lstStyle>
          <a:p>
            <a:r>
              <a:rPr lang="fi-FI" smtClean="0"/>
              <a:t>Muokkaa alaotsikon perustyyliä napsautt.</a:t>
            </a:r>
            <a:endParaRPr lang="fi-FI" dirty="0"/>
          </a:p>
        </p:txBody>
      </p:sp>
      <p:sp>
        <p:nvSpPr>
          <p:cNvPr id="14" name="Rectangle 5"/>
          <p:cNvSpPr>
            <a:spLocks noGrp="1" noChangeArrowheads="1"/>
          </p:cNvSpPr>
          <p:nvPr>
            <p:ph type="ftr" sz="quarter" idx="3"/>
          </p:nvPr>
        </p:nvSpPr>
        <p:spPr bwMode="auto">
          <a:xfrm>
            <a:off x="1547813" y="6597650"/>
            <a:ext cx="6048375" cy="2159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1000" b="1" spc="20" baseline="0">
                <a:solidFill>
                  <a:schemeClr val="bg1"/>
                </a:solidFill>
              </a:defRPr>
            </a:lvl1pPr>
          </a:lstStyle>
          <a:p>
            <a:r>
              <a:rPr lang="fi-FI" dirty="0" smtClean="0"/>
              <a:t>Esityksen nimi / Tekijä</a:t>
            </a:r>
            <a:endParaRPr lang="fi-FI" dirty="0"/>
          </a:p>
        </p:txBody>
      </p:sp>
      <p:pic>
        <p:nvPicPr>
          <p:cNvPr id="19" name="Picture 14" descr="THL_KV_LOGO_PPT.JPG"/>
          <p:cNvPicPr>
            <a:picLocks noChangeAspect="1"/>
          </p:cNvPicPr>
          <p:nvPr userDrawn="1"/>
        </p:nvPicPr>
        <p:blipFill>
          <a:blip r:embed="rId3" cstate="print"/>
          <a:stretch>
            <a:fillRect/>
          </a:stretch>
        </p:blipFill>
        <p:spPr>
          <a:xfrm>
            <a:off x="2209800" y="5226679"/>
            <a:ext cx="4572000" cy="22585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Väliotsikkodia">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smtClean="0"/>
              <a:t>Muokkaa perustyyl. napsautt.</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p>
            <a:fld id="{56C2B6BC-04DE-4967-975B-F51AD218A551}" type="datetimeFigureOut">
              <a:rPr lang="fi-FI" smtClean="0"/>
              <a:pPr/>
              <a:t>17.10.2016</a:t>
            </a:fld>
            <a:endParaRPr lang="fi-FI"/>
          </a:p>
        </p:txBody>
      </p:sp>
      <p:sp>
        <p:nvSpPr>
          <p:cNvPr id="6" name="Dian numeron paikkamerkki 5"/>
          <p:cNvSpPr>
            <a:spLocks noGrp="1"/>
          </p:cNvSpPr>
          <p:nvPr>
            <p:ph type="sldNum" sz="quarter" idx="12"/>
          </p:nvPr>
        </p:nvSpPr>
        <p:spPr/>
        <p:txBody>
          <a:bodyPr/>
          <a:lstStyle/>
          <a:p>
            <a:fld id="{4397BD22-0332-4DBC-B8EE-8AB1909EAC6C}" type="slidenum">
              <a:rPr lang="fi-FI" smtClean="0"/>
              <a:pPr/>
              <a:t>‹#›</a:t>
            </a:fld>
            <a:endParaRPr lang="fi-FI"/>
          </a:p>
        </p:txBody>
      </p:sp>
      <p:sp>
        <p:nvSpPr>
          <p:cNvPr id="7" name="Rectangle 5"/>
          <p:cNvSpPr>
            <a:spLocks noGrp="1" noChangeArrowheads="1"/>
          </p:cNvSpPr>
          <p:nvPr>
            <p:ph type="ftr" sz="quarter" idx="3"/>
          </p:nvPr>
        </p:nvSpPr>
        <p:spPr bwMode="auto">
          <a:xfrm>
            <a:off x="1547813" y="6597650"/>
            <a:ext cx="6048375" cy="2159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1000" b="1" spc="20" baseline="0">
                <a:solidFill>
                  <a:schemeClr val="bg1"/>
                </a:solidFill>
              </a:defRPr>
            </a:lvl1pPr>
          </a:lstStyle>
          <a:p>
            <a:r>
              <a:rPr lang="fi-FI" dirty="0" smtClean="0"/>
              <a:t>Esityksen nimi / Tekijä</a:t>
            </a:r>
            <a:endParaRPr lang="fi-FI"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fi-FI"/>
          </a:p>
        </p:txBody>
      </p:sp>
      <p:sp>
        <p:nvSpPr>
          <p:cNvPr id="3" name="Content Placeholder 2"/>
          <p:cNvSpPr>
            <a:spLocks noGrp="1"/>
          </p:cNvSpPr>
          <p:nvPr>
            <p:ph idx="1"/>
          </p:nvPr>
        </p:nvSpPr>
        <p:spPr/>
        <p:txBody>
          <a:bodyPr/>
          <a:lstStyle>
            <a:lvl2pPr marL="625475" indent="-265113">
              <a:defRPr/>
            </a:lvl2pPr>
            <a:lvl3pPr marL="900113" indent="-274638">
              <a:defRPr/>
            </a:lvl3pPr>
            <a:lvl4pPr marL="1165225" indent="-265113">
              <a:defRPr/>
            </a:lvl4pPr>
            <a:lvl5pPr marL="1346200" indent="-180975">
              <a:defRPr/>
            </a:lvl5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Date Placeholder 3"/>
          <p:cNvSpPr>
            <a:spLocks noGrp="1"/>
          </p:cNvSpPr>
          <p:nvPr>
            <p:ph type="dt" sz="half" idx="10"/>
          </p:nvPr>
        </p:nvSpPr>
        <p:spPr/>
        <p:txBody>
          <a:bodyPr/>
          <a:lstStyle>
            <a:lvl1pPr>
              <a:defRPr/>
            </a:lvl1pPr>
          </a:lstStyle>
          <a:p>
            <a:fld id="{4B135896-443F-4544-B6F1-7517F77824BF}" type="datetime1">
              <a:rPr lang="fi-FI"/>
              <a:pPr/>
              <a:t>17.10.2016</a:t>
            </a:fld>
            <a:endParaRPr lang="fi-FI"/>
          </a:p>
        </p:txBody>
      </p:sp>
      <p:sp>
        <p:nvSpPr>
          <p:cNvPr id="5" name="Footer Placeholder 4"/>
          <p:cNvSpPr>
            <a:spLocks noGrp="1"/>
          </p:cNvSpPr>
          <p:nvPr>
            <p:ph type="ftr" sz="quarter" idx="11"/>
          </p:nvPr>
        </p:nvSpPr>
        <p:spPr/>
        <p:txBody>
          <a:bodyPr/>
          <a:lstStyle>
            <a:lvl1pPr>
              <a:defRPr/>
            </a:lvl1pPr>
          </a:lstStyle>
          <a:p>
            <a:r>
              <a:rPr lang="fi-FI"/>
              <a:t>Esityksen nimi / Tekijä</a:t>
            </a:r>
          </a:p>
        </p:txBody>
      </p:sp>
      <p:sp>
        <p:nvSpPr>
          <p:cNvPr id="6" name="Slide Number Placeholder 5"/>
          <p:cNvSpPr>
            <a:spLocks noGrp="1"/>
          </p:cNvSpPr>
          <p:nvPr>
            <p:ph type="sldNum" sz="quarter" idx="12"/>
          </p:nvPr>
        </p:nvSpPr>
        <p:spPr/>
        <p:txBody>
          <a:bodyPr/>
          <a:lstStyle>
            <a:lvl1pPr>
              <a:defRPr/>
            </a:lvl1pPr>
          </a:lstStyle>
          <a:p>
            <a:fld id="{75C47369-19E2-4791-B101-DB9661BC3DFB}" type="slidenum">
              <a:rPr lang="fi-FI"/>
              <a:pPr/>
              <a:t>‹#›</a:t>
            </a:fld>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tsikko ja sisältö_tausta">
    <p:spTree>
      <p:nvGrpSpPr>
        <p:cNvPr id="1" name=""/>
        <p:cNvGrpSpPr/>
        <p:nvPr/>
      </p:nvGrpSpPr>
      <p:grpSpPr>
        <a:xfrm>
          <a:off x="0" y="0"/>
          <a:ext cx="0" cy="0"/>
          <a:chOff x="0" y="0"/>
          <a:chExt cx="0" cy="0"/>
        </a:xfrm>
      </p:grpSpPr>
      <p:sp>
        <p:nvSpPr>
          <p:cNvPr id="7" name="Suorakulmio 6"/>
          <p:cNvSpPr/>
          <p:nvPr userDrawn="1"/>
        </p:nvSpPr>
        <p:spPr>
          <a:xfrm>
            <a:off x="251520" y="1484784"/>
            <a:ext cx="8640960" cy="4392488"/>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p:txBody>
          <a:bodyPr/>
          <a:lstStyle/>
          <a:p>
            <a:r>
              <a:rPr lang="fi-FI" smtClean="0"/>
              <a:t>Muokkaa perustyyl. napsautt.</a:t>
            </a:r>
            <a:endParaRPr lang="fi-FI"/>
          </a:p>
        </p:txBody>
      </p:sp>
      <p:sp>
        <p:nvSpPr>
          <p:cNvPr id="3" name="Content Placeholder 2"/>
          <p:cNvSpPr>
            <a:spLocks noGrp="1"/>
          </p:cNvSpPr>
          <p:nvPr>
            <p:ph idx="1"/>
          </p:nvPr>
        </p:nvSpPr>
        <p:spPr>
          <a:xfrm>
            <a:off x="457200" y="1620000"/>
            <a:ext cx="8218488" cy="4068000"/>
          </a:xfrm>
        </p:spPr>
        <p:txBody>
          <a:bodyPr/>
          <a:lstStyle>
            <a:lvl2pPr marL="625475" indent="-265113">
              <a:defRPr/>
            </a:lvl2pPr>
            <a:lvl3pPr marL="900113" indent="-274638">
              <a:defRPr/>
            </a:lvl3pPr>
            <a:lvl4pPr marL="1165225" indent="-265113">
              <a:defRPr/>
            </a:lvl4pPr>
            <a:lvl5pPr marL="1346200" indent="-180975">
              <a:defRPr/>
            </a:lvl5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4" name="Date Placeholder 3"/>
          <p:cNvSpPr>
            <a:spLocks noGrp="1"/>
          </p:cNvSpPr>
          <p:nvPr>
            <p:ph type="dt" sz="half" idx="10"/>
          </p:nvPr>
        </p:nvSpPr>
        <p:spPr/>
        <p:txBody>
          <a:bodyPr/>
          <a:lstStyle>
            <a:lvl1pPr>
              <a:defRPr/>
            </a:lvl1pPr>
          </a:lstStyle>
          <a:p>
            <a:fld id="{4B135896-443F-4544-B6F1-7517F77824BF}" type="datetime1">
              <a:rPr lang="fi-FI"/>
              <a:pPr/>
              <a:t>17.10.2016</a:t>
            </a:fld>
            <a:endParaRPr lang="fi-FI"/>
          </a:p>
        </p:txBody>
      </p:sp>
      <p:sp>
        <p:nvSpPr>
          <p:cNvPr id="5" name="Footer Placeholder 4"/>
          <p:cNvSpPr>
            <a:spLocks noGrp="1"/>
          </p:cNvSpPr>
          <p:nvPr>
            <p:ph type="ftr" sz="quarter" idx="11"/>
          </p:nvPr>
        </p:nvSpPr>
        <p:spPr/>
        <p:txBody>
          <a:bodyPr/>
          <a:lstStyle>
            <a:lvl1pPr>
              <a:defRPr/>
            </a:lvl1pPr>
          </a:lstStyle>
          <a:p>
            <a:r>
              <a:rPr lang="fi-FI"/>
              <a:t>Esityksen nimi / Tekijä</a:t>
            </a:r>
          </a:p>
        </p:txBody>
      </p:sp>
      <p:sp>
        <p:nvSpPr>
          <p:cNvPr id="6" name="Slide Number Placeholder 5"/>
          <p:cNvSpPr>
            <a:spLocks noGrp="1"/>
          </p:cNvSpPr>
          <p:nvPr>
            <p:ph type="sldNum" sz="quarter" idx="12"/>
          </p:nvPr>
        </p:nvSpPr>
        <p:spPr/>
        <p:txBody>
          <a:bodyPr/>
          <a:lstStyle>
            <a:lvl1pPr>
              <a:defRPr/>
            </a:lvl1pPr>
          </a:lstStyle>
          <a:p>
            <a:fld id="{75C47369-19E2-4791-B101-DB9661BC3DFB}" type="slidenum">
              <a:rPr lang="fi-FI"/>
              <a:pPr/>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fi-FI"/>
          </a:p>
        </p:txBody>
      </p:sp>
      <p:sp>
        <p:nvSpPr>
          <p:cNvPr id="3" name="Content Placeholder 2"/>
          <p:cNvSpPr>
            <a:spLocks noGrp="1"/>
          </p:cNvSpPr>
          <p:nvPr>
            <p:ph sz="half" idx="1"/>
          </p:nvPr>
        </p:nvSpPr>
        <p:spPr>
          <a:xfrm>
            <a:off x="457200" y="1484313"/>
            <a:ext cx="4032250" cy="4392612"/>
          </a:xfrm>
        </p:spPr>
        <p:txBody>
          <a:bodyPr/>
          <a:lstStyle>
            <a:lvl1pPr>
              <a:defRPr sz="2200"/>
            </a:lvl1pPr>
            <a:lvl2pPr marL="625475" indent="-265113">
              <a:defRPr sz="2000"/>
            </a:lvl2pPr>
            <a:lvl3pPr marL="900113" indent="-274638">
              <a:defRPr sz="1800"/>
            </a:lvl3pPr>
            <a:lvl4pPr marL="1165225" indent="-265113">
              <a:defRPr sz="1600"/>
            </a:lvl4pPr>
            <a:lvl5pPr marL="1430338" indent="-265113">
              <a:defRPr sz="16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Content Placeholder 3"/>
          <p:cNvSpPr>
            <a:spLocks noGrp="1"/>
          </p:cNvSpPr>
          <p:nvPr>
            <p:ph sz="half" idx="2"/>
          </p:nvPr>
        </p:nvSpPr>
        <p:spPr>
          <a:xfrm>
            <a:off x="4641850" y="1484313"/>
            <a:ext cx="4033838" cy="439261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Date Placeholder 4"/>
          <p:cNvSpPr>
            <a:spLocks noGrp="1"/>
          </p:cNvSpPr>
          <p:nvPr>
            <p:ph type="dt" sz="half" idx="10"/>
          </p:nvPr>
        </p:nvSpPr>
        <p:spPr/>
        <p:txBody>
          <a:bodyPr/>
          <a:lstStyle>
            <a:lvl1pPr>
              <a:defRPr/>
            </a:lvl1pPr>
          </a:lstStyle>
          <a:p>
            <a:fld id="{0410C5BB-0625-4D6C-B50B-E59D43538913}" type="datetime1">
              <a:rPr lang="fi-FI"/>
              <a:pPr/>
              <a:t>17.10.2016</a:t>
            </a:fld>
            <a:endParaRPr lang="fi-FI"/>
          </a:p>
        </p:txBody>
      </p:sp>
      <p:sp>
        <p:nvSpPr>
          <p:cNvPr id="6" name="Footer Placeholder 5"/>
          <p:cNvSpPr>
            <a:spLocks noGrp="1"/>
          </p:cNvSpPr>
          <p:nvPr>
            <p:ph type="ftr" sz="quarter" idx="11"/>
          </p:nvPr>
        </p:nvSpPr>
        <p:spPr/>
        <p:txBody>
          <a:bodyPr/>
          <a:lstStyle>
            <a:lvl1pPr>
              <a:defRPr/>
            </a:lvl1pPr>
          </a:lstStyle>
          <a:p>
            <a:r>
              <a:rPr lang="fi-FI"/>
              <a:t>Esityksen nimi / Tekijä</a:t>
            </a:r>
          </a:p>
        </p:txBody>
      </p:sp>
      <p:sp>
        <p:nvSpPr>
          <p:cNvPr id="7" name="Slide Number Placeholder 6"/>
          <p:cNvSpPr>
            <a:spLocks noGrp="1"/>
          </p:cNvSpPr>
          <p:nvPr>
            <p:ph type="sldNum" sz="quarter" idx="12"/>
          </p:nvPr>
        </p:nvSpPr>
        <p:spPr/>
        <p:txBody>
          <a:bodyPr/>
          <a:lstStyle>
            <a:lvl1pPr>
              <a:defRPr/>
            </a:lvl1pPr>
          </a:lstStyle>
          <a:p>
            <a:fld id="{3BFA7374-414B-4D0D-9853-A8432DB7984A}" type="slidenum">
              <a:rPr lang="fi-FI"/>
              <a:pPr/>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Kaksi sisältökohdetta_tausta">
    <p:spTree>
      <p:nvGrpSpPr>
        <p:cNvPr id="1" name=""/>
        <p:cNvGrpSpPr/>
        <p:nvPr/>
      </p:nvGrpSpPr>
      <p:grpSpPr>
        <a:xfrm>
          <a:off x="0" y="0"/>
          <a:ext cx="0" cy="0"/>
          <a:chOff x="0" y="0"/>
          <a:chExt cx="0" cy="0"/>
        </a:xfrm>
      </p:grpSpPr>
      <p:sp>
        <p:nvSpPr>
          <p:cNvPr id="8" name="Suorakulmio 7"/>
          <p:cNvSpPr/>
          <p:nvPr userDrawn="1"/>
        </p:nvSpPr>
        <p:spPr>
          <a:xfrm>
            <a:off x="251520" y="1484784"/>
            <a:ext cx="8640960" cy="4392488"/>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p:txBody>
          <a:bodyPr/>
          <a:lstStyle/>
          <a:p>
            <a:r>
              <a:rPr lang="fi-FI" smtClean="0"/>
              <a:t>Muokkaa perustyyl. napsautt.</a:t>
            </a:r>
            <a:endParaRPr lang="fi-FI"/>
          </a:p>
        </p:txBody>
      </p:sp>
      <p:sp>
        <p:nvSpPr>
          <p:cNvPr id="3" name="Content Placeholder 2"/>
          <p:cNvSpPr>
            <a:spLocks noGrp="1"/>
          </p:cNvSpPr>
          <p:nvPr>
            <p:ph sz="half" idx="1"/>
          </p:nvPr>
        </p:nvSpPr>
        <p:spPr>
          <a:xfrm>
            <a:off x="457200" y="1620000"/>
            <a:ext cx="4032250" cy="4068000"/>
          </a:xfrm>
        </p:spPr>
        <p:txBody>
          <a:bodyPr/>
          <a:lstStyle>
            <a:lvl1pPr>
              <a:defRPr sz="2200"/>
            </a:lvl1pPr>
            <a:lvl2pPr marL="625475" indent="-265113">
              <a:defRPr sz="2000"/>
            </a:lvl2pPr>
            <a:lvl3pPr marL="900113" indent="-274638">
              <a:defRPr sz="1800"/>
            </a:lvl3pPr>
            <a:lvl4pPr marL="1165225" indent="-265113">
              <a:defRPr sz="1600"/>
            </a:lvl4pPr>
            <a:lvl5pPr marL="1430338" indent="-265113">
              <a:defRPr sz="16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Content Placeholder 3"/>
          <p:cNvSpPr>
            <a:spLocks noGrp="1"/>
          </p:cNvSpPr>
          <p:nvPr>
            <p:ph sz="half" idx="2"/>
          </p:nvPr>
        </p:nvSpPr>
        <p:spPr>
          <a:xfrm>
            <a:off x="4641850" y="1620000"/>
            <a:ext cx="4033838" cy="4068000"/>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Date Placeholder 4"/>
          <p:cNvSpPr>
            <a:spLocks noGrp="1"/>
          </p:cNvSpPr>
          <p:nvPr>
            <p:ph type="dt" sz="half" idx="10"/>
          </p:nvPr>
        </p:nvSpPr>
        <p:spPr/>
        <p:txBody>
          <a:bodyPr/>
          <a:lstStyle>
            <a:lvl1pPr>
              <a:defRPr/>
            </a:lvl1pPr>
          </a:lstStyle>
          <a:p>
            <a:fld id="{0410C5BB-0625-4D6C-B50B-E59D43538913}" type="datetime1">
              <a:rPr lang="fi-FI"/>
              <a:pPr/>
              <a:t>17.10.2016</a:t>
            </a:fld>
            <a:endParaRPr lang="fi-FI"/>
          </a:p>
        </p:txBody>
      </p:sp>
      <p:sp>
        <p:nvSpPr>
          <p:cNvPr id="6" name="Footer Placeholder 5"/>
          <p:cNvSpPr>
            <a:spLocks noGrp="1"/>
          </p:cNvSpPr>
          <p:nvPr>
            <p:ph type="ftr" sz="quarter" idx="11"/>
          </p:nvPr>
        </p:nvSpPr>
        <p:spPr/>
        <p:txBody>
          <a:bodyPr/>
          <a:lstStyle>
            <a:lvl1pPr>
              <a:defRPr/>
            </a:lvl1pPr>
          </a:lstStyle>
          <a:p>
            <a:r>
              <a:rPr lang="fi-FI"/>
              <a:t>Esityksen nimi / Tekijä</a:t>
            </a:r>
          </a:p>
        </p:txBody>
      </p:sp>
      <p:sp>
        <p:nvSpPr>
          <p:cNvPr id="7" name="Slide Number Placeholder 6"/>
          <p:cNvSpPr>
            <a:spLocks noGrp="1"/>
          </p:cNvSpPr>
          <p:nvPr>
            <p:ph type="sldNum" sz="quarter" idx="12"/>
          </p:nvPr>
        </p:nvSpPr>
        <p:spPr/>
        <p:txBody>
          <a:bodyPr/>
          <a:lstStyle>
            <a:lvl1pPr>
              <a:defRPr/>
            </a:lvl1pPr>
          </a:lstStyle>
          <a:p>
            <a:fld id="{3BFA7374-414B-4D0D-9853-A8432DB7984A}" type="slidenum">
              <a:rPr lang="fi-FI"/>
              <a:pPr/>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fi-FI" smtClean="0"/>
              <a:t>Muokkaa perustyyl. napsautt.</a:t>
            </a:r>
            <a:endParaRPr lang="fi-FI"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Content Placeholder 3"/>
          <p:cNvSpPr>
            <a:spLocks noGrp="1"/>
          </p:cNvSpPr>
          <p:nvPr>
            <p:ph sz="half" idx="2"/>
          </p:nvPr>
        </p:nvSpPr>
        <p:spPr>
          <a:xfrm>
            <a:off x="457200" y="2174875"/>
            <a:ext cx="4040188" cy="3951288"/>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Content Placeholder 5"/>
          <p:cNvSpPr>
            <a:spLocks noGrp="1"/>
          </p:cNvSpPr>
          <p:nvPr>
            <p:ph sz="quarter" idx="4"/>
          </p:nvPr>
        </p:nvSpPr>
        <p:spPr>
          <a:xfrm>
            <a:off x="4645025" y="2174875"/>
            <a:ext cx="4041775" cy="3951288"/>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Date Placeholder 6"/>
          <p:cNvSpPr>
            <a:spLocks noGrp="1"/>
          </p:cNvSpPr>
          <p:nvPr>
            <p:ph type="dt" sz="half" idx="10"/>
          </p:nvPr>
        </p:nvSpPr>
        <p:spPr/>
        <p:txBody>
          <a:bodyPr/>
          <a:lstStyle>
            <a:lvl1pPr>
              <a:defRPr/>
            </a:lvl1pPr>
          </a:lstStyle>
          <a:p>
            <a:fld id="{E520F32F-4D5B-4D47-9A01-B27431B02251}" type="datetime1">
              <a:rPr lang="fi-FI"/>
              <a:pPr/>
              <a:t>17.10.2016</a:t>
            </a:fld>
            <a:endParaRPr lang="fi-FI"/>
          </a:p>
        </p:txBody>
      </p:sp>
      <p:sp>
        <p:nvSpPr>
          <p:cNvPr id="8" name="Footer Placeholder 7"/>
          <p:cNvSpPr>
            <a:spLocks noGrp="1"/>
          </p:cNvSpPr>
          <p:nvPr>
            <p:ph type="ftr" sz="quarter" idx="11"/>
          </p:nvPr>
        </p:nvSpPr>
        <p:spPr/>
        <p:txBody>
          <a:bodyPr/>
          <a:lstStyle>
            <a:lvl1pPr>
              <a:defRPr/>
            </a:lvl1pPr>
          </a:lstStyle>
          <a:p>
            <a:r>
              <a:rPr lang="fi-FI"/>
              <a:t>Esityksen nimi / Tekijä</a:t>
            </a:r>
          </a:p>
        </p:txBody>
      </p:sp>
      <p:sp>
        <p:nvSpPr>
          <p:cNvPr id="9" name="Slide Number Placeholder 8"/>
          <p:cNvSpPr>
            <a:spLocks noGrp="1"/>
          </p:cNvSpPr>
          <p:nvPr>
            <p:ph type="sldNum" sz="quarter" idx="12"/>
          </p:nvPr>
        </p:nvSpPr>
        <p:spPr/>
        <p:txBody>
          <a:bodyPr/>
          <a:lstStyle>
            <a:lvl1pPr>
              <a:defRPr/>
            </a:lvl1pPr>
          </a:lstStyle>
          <a:p>
            <a:fld id="{CC54174A-68A3-4748-9195-F5D2476522EF}" type="slidenum">
              <a:rPr lang="fi-FI"/>
              <a:pPr/>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fi-FI"/>
          </a:p>
        </p:txBody>
      </p:sp>
      <p:sp>
        <p:nvSpPr>
          <p:cNvPr id="3" name="Date Placeholder 2"/>
          <p:cNvSpPr>
            <a:spLocks noGrp="1"/>
          </p:cNvSpPr>
          <p:nvPr>
            <p:ph type="dt" sz="half" idx="10"/>
          </p:nvPr>
        </p:nvSpPr>
        <p:spPr/>
        <p:txBody>
          <a:bodyPr/>
          <a:lstStyle>
            <a:lvl1pPr>
              <a:defRPr/>
            </a:lvl1pPr>
          </a:lstStyle>
          <a:p>
            <a:fld id="{A11752E5-19AD-4F6D-B50A-9D98F21736A0}" type="datetime1">
              <a:rPr lang="fi-FI"/>
              <a:pPr/>
              <a:t>17.10.2016</a:t>
            </a:fld>
            <a:endParaRPr lang="fi-FI"/>
          </a:p>
        </p:txBody>
      </p:sp>
      <p:sp>
        <p:nvSpPr>
          <p:cNvPr id="4" name="Footer Placeholder 3"/>
          <p:cNvSpPr>
            <a:spLocks noGrp="1"/>
          </p:cNvSpPr>
          <p:nvPr>
            <p:ph type="ftr" sz="quarter" idx="11"/>
          </p:nvPr>
        </p:nvSpPr>
        <p:spPr/>
        <p:txBody>
          <a:bodyPr/>
          <a:lstStyle>
            <a:lvl1pPr>
              <a:defRPr/>
            </a:lvl1pPr>
          </a:lstStyle>
          <a:p>
            <a:r>
              <a:rPr lang="fi-FI"/>
              <a:t>Esityksen nimi / Tekijä</a:t>
            </a:r>
          </a:p>
        </p:txBody>
      </p:sp>
      <p:sp>
        <p:nvSpPr>
          <p:cNvPr id="5" name="Slide Number Placeholder 4"/>
          <p:cNvSpPr>
            <a:spLocks noGrp="1"/>
          </p:cNvSpPr>
          <p:nvPr>
            <p:ph type="sldNum" sz="quarter" idx="12"/>
          </p:nvPr>
        </p:nvSpPr>
        <p:spPr/>
        <p:txBody>
          <a:bodyPr/>
          <a:lstStyle>
            <a:lvl1pPr>
              <a:defRPr/>
            </a:lvl1pPr>
          </a:lstStyle>
          <a:p>
            <a:fld id="{217E04AA-1142-47DD-90A6-607B23348ECC}" type="slidenum">
              <a:rPr lang="fi-FI"/>
              <a:pPr/>
              <a:t>‹#›</a:t>
            </a:fld>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Vain otsikko_taus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fi-FI"/>
          </a:p>
        </p:txBody>
      </p:sp>
      <p:sp>
        <p:nvSpPr>
          <p:cNvPr id="3" name="Date Placeholder 2"/>
          <p:cNvSpPr>
            <a:spLocks noGrp="1"/>
          </p:cNvSpPr>
          <p:nvPr>
            <p:ph type="dt" sz="half" idx="10"/>
          </p:nvPr>
        </p:nvSpPr>
        <p:spPr/>
        <p:txBody>
          <a:bodyPr/>
          <a:lstStyle>
            <a:lvl1pPr>
              <a:defRPr/>
            </a:lvl1pPr>
          </a:lstStyle>
          <a:p>
            <a:fld id="{A11752E5-19AD-4F6D-B50A-9D98F21736A0}" type="datetime1">
              <a:rPr lang="fi-FI"/>
              <a:pPr/>
              <a:t>17.10.2016</a:t>
            </a:fld>
            <a:endParaRPr lang="fi-FI"/>
          </a:p>
        </p:txBody>
      </p:sp>
      <p:sp>
        <p:nvSpPr>
          <p:cNvPr id="4" name="Footer Placeholder 3"/>
          <p:cNvSpPr>
            <a:spLocks noGrp="1"/>
          </p:cNvSpPr>
          <p:nvPr>
            <p:ph type="ftr" sz="quarter" idx="11"/>
          </p:nvPr>
        </p:nvSpPr>
        <p:spPr/>
        <p:txBody>
          <a:bodyPr/>
          <a:lstStyle>
            <a:lvl1pPr>
              <a:defRPr/>
            </a:lvl1pPr>
          </a:lstStyle>
          <a:p>
            <a:r>
              <a:rPr lang="fi-FI"/>
              <a:t>Esityksen nimi / Tekijä</a:t>
            </a:r>
          </a:p>
        </p:txBody>
      </p:sp>
      <p:sp>
        <p:nvSpPr>
          <p:cNvPr id="5" name="Slide Number Placeholder 4"/>
          <p:cNvSpPr>
            <a:spLocks noGrp="1"/>
          </p:cNvSpPr>
          <p:nvPr>
            <p:ph type="sldNum" sz="quarter" idx="12"/>
          </p:nvPr>
        </p:nvSpPr>
        <p:spPr/>
        <p:txBody>
          <a:bodyPr/>
          <a:lstStyle>
            <a:lvl1pPr>
              <a:defRPr/>
            </a:lvl1pPr>
          </a:lstStyle>
          <a:p>
            <a:fld id="{217E04AA-1142-47DD-90A6-607B23348ECC}" type="slidenum">
              <a:rPr lang="fi-FI"/>
              <a:pPr/>
              <a:t>‹#›</a:t>
            </a:fld>
            <a:endParaRPr lang="fi-FI"/>
          </a:p>
        </p:txBody>
      </p:sp>
      <p:sp>
        <p:nvSpPr>
          <p:cNvPr id="6" name="Suorakulmio 5"/>
          <p:cNvSpPr/>
          <p:nvPr userDrawn="1"/>
        </p:nvSpPr>
        <p:spPr>
          <a:xfrm>
            <a:off x="251520" y="1484784"/>
            <a:ext cx="8640960" cy="4392488"/>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yhjä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7E48DE38-50E3-425B-ACDF-4AC9E2443813}" type="datetime1">
              <a:rPr lang="fi-FI"/>
              <a:pPr/>
              <a:t>17.10.2016</a:t>
            </a:fld>
            <a:endParaRPr lang="fi-FI"/>
          </a:p>
        </p:txBody>
      </p:sp>
      <p:sp>
        <p:nvSpPr>
          <p:cNvPr id="3" name="Footer Placeholder 2"/>
          <p:cNvSpPr>
            <a:spLocks noGrp="1"/>
          </p:cNvSpPr>
          <p:nvPr>
            <p:ph type="ftr" sz="quarter" idx="11"/>
          </p:nvPr>
        </p:nvSpPr>
        <p:spPr/>
        <p:txBody>
          <a:bodyPr/>
          <a:lstStyle>
            <a:lvl1pPr>
              <a:defRPr/>
            </a:lvl1pPr>
          </a:lstStyle>
          <a:p>
            <a:r>
              <a:rPr lang="fi-FI"/>
              <a:t>Esityksen nimi / Tekijä</a:t>
            </a:r>
          </a:p>
        </p:txBody>
      </p:sp>
      <p:sp>
        <p:nvSpPr>
          <p:cNvPr id="4" name="Slide Number Placeholder 3"/>
          <p:cNvSpPr>
            <a:spLocks noGrp="1"/>
          </p:cNvSpPr>
          <p:nvPr>
            <p:ph type="sldNum" sz="quarter" idx="12"/>
          </p:nvPr>
        </p:nvSpPr>
        <p:spPr/>
        <p:txBody>
          <a:bodyPr/>
          <a:lstStyle>
            <a:lvl1pPr>
              <a:defRPr/>
            </a:lvl1pPr>
          </a:lstStyle>
          <a:p>
            <a:fld id="{FC18B681-2CC6-44B1-93C6-7D39F9444A47}" type="slidenum">
              <a:rPr lang="fi-FI"/>
              <a:pPr/>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yhjä2">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5" name="Rectangle 11"/>
          <p:cNvSpPr>
            <a:spLocks noChangeArrowheads="1"/>
          </p:cNvSpPr>
          <p:nvPr/>
        </p:nvSpPr>
        <p:spPr bwMode="auto">
          <a:xfrm>
            <a:off x="0" y="6561138"/>
            <a:ext cx="9144000" cy="296862"/>
          </a:xfrm>
          <a:prstGeom prst="rect">
            <a:avLst/>
          </a:prstGeom>
          <a:solidFill>
            <a:schemeClr val="accent5"/>
          </a:solidFill>
          <a:ln w="9525">
            <a:noFill/>
            <a:miter lim="800000"/>
            <a:headEnd/>
            <a:tailEnd/>
          </a:ln>
          <a:effectLst/>
        </p:spPr>
        <p:txBody>
          <a:bodyPr wrap="none" anchor="ctr"/>
          <a:lstStyle/>
          <a:p>
            <a:endParaRPr lang="fi-FI" dirty="0"/>
          </a:p>
        </p:txBody>
      </p:sp>
      <p:sp>
        <p:nvSpPr>
          <p:cNvPr id="1026" name="Rectangle 2"/>
          <p:cNvSpPr>
            <a:spLocks noGrp="1" noChangeArrowheads="1"/>
          </p:cNvSpPr>
          <p:nvPr>
            <p:ph type="title"/>
          </p:nvPr>
        </p:nvSpPr>
        <p:spPr bwMode="auto">
          <a:xfrm>
            <a:off x="468313" y="260350"/>
            <a:ext cx="8207375" cy="10080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fi-FI" dirty="0" smtClean="0"/>
              <a:t>Muokkaa </a:t>
            </a:r>
            <a:r>
              <a:rPr lang="fi-FI" dirty="0" err="1" smtClean="0"/>
              <a:t>perustyyl</a:t>
            </a:r>
            <a:r>
              <a:rPr lang="fi-FI" dirty="0" smtClean="0"/>
              <a:t>. </a:t>
            </a:r>
            <a:r>
              <a:rPr lang="fi-FI" dirty="0" err="1" smtClean="0"/>
              <a:t>napsautt</a:t>
            </a:r>
            <a:r>
              <a:rPr lang="fi-FI" dirty="0" smtClean="0"/>
              <a:t>.</a:t>
            </a:r>
          </a:p>
        </p:txBody>
      </p:sp>
      <p:sp>
        <p:nvSpPr>
          <p:cNvPr id="1027" name="Rectangle 3"/>
          <p:cNvSpPr>
            <a:spLocks noGrp="1" noChangeArrowheads="1"/>
          </p:cNvSpPr>
          <p:nvPr>
            <p:ph type="body" idx="1"/>
          </p:nvPr>
        </p:nvSpPr>
        <p:spPr bwMode="auto">
          <a:xfrm>
            <a:off x="457200" y="1484313"/>
            <a:ext cx="8218488" cy="4392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p>
        </p:txBody>
      </p:sp>
      <p:sp>
        <p:nvSpPr>
          <p:cNvPr id="1028" name="Rectangle 4"/>
          <p:cNvSpPr>
            <a:spLocks noGrp="1" noChangeArrowheads="1"/>
          </p:cNvSpPr>
          <p:nvPr>
            <p:ph type="dt" sz="half" idx="2"/>
          </p:nvPr>
        </p:nvSpPr>
        <p:spPr bwMode="auto">
          <a:xfrm>
            <a:off x="457200" y="6589713"/>
            <a:ext cx="1090613" cy="2238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b="1" spc="30" baseline="0">
                <a:solidFill>
                  <a:schemeClr val="bg1"/>
                </a:solidFill>
              </a:defRPr>
            </a:lvl1pPr>
          </a:lstStyle>
          <a:p>
            <a:fld id="{F8883D5A-7385-4269-9D87-04BF44B6FBC3}" type="datetime1">
              <a:rPr lang="fi-FI" smtClean="0"/>
              <a:pPr/>
              <a:t>17.10.2016</a:t>
            </a:fld>
            <a:endParaRPr lang="fi-FI" dirty="0"/>
          </a:p>
        </p:txBody>
      </p:sp>
      <p:sp>
        <p:nvSpPr>
          <p:cNvPr id="1029" name="Rectangle 5"/>
          <p:cNvSpPr>
            <a:spLocks noGrp="1" noChangeArrowheads="1"/>
          </p:cNvSpPr>
          <p:nvPr>
            <p:ph type="ftr" sz="quarter" idx="3"/>
          </p:nvPr>
        </p:nvSpPr>
        <p:spPr bwMode="auto">
          <a:xfrm>
            <a:off x="1547813" y="6597650"/>
            <a:ext cx="6048375" cy="2159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1000" b="1" spc="20" baseline="0">
                <a:solidFill>
                  <a:schemeClr val="bg1"/>
                </a:solidFill>
              </a:defRPr>
            </a:lvl1pPr>
          </a:lstStyle>
          <a:p>
            <a:r>
              <a:rPr lang="fi-FI" dirty="0" smtClean="0"/>
              <a:t>Esityksen nimi / Tekijä</a:t>
            </a:r>
            <a:endParaRPr lang="fi-FI" dirty="0"/>
          </a:p>
        </p:txBody>
      </p:sp>
      <p:sp>
        <p:nvSpPr>
          <p:cNvPr id="1030" name="Rectangle 6"/>
          <p:cNvSpPr>
            <a:spLocks noGrp="1" noChangeArrowheads="1"/>
          </p:cNvSpPr>
          <p:nvPr>
            <p:ph type="sldNum" sz="quarter" idx="4"/>
          </p:nvPr>
        </p:nvSpPr>
        <p:spPr bwMode="auto">
          <a:xfrm>
            <a:off x="7596188" y="6597650"/>
            <a:ext cx="1079500" cy="2159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000" b="1" spc="30" baseline="0">
                <a:solidFill>
                  <a:schemeClr val="bg1"/>
                </a:solidFill>
              </a:defRPr>
            </a:lvl1pPr>
          </a:lstStyle>
          <a:p>
            <a:fld id="{D28B6E41-5D14-4BD8-B322-AC61B067EABD}" type="slidenum">
              <a:rPr lang="fi-FI" smtClean="0"/>
              <a:pPr/>
              <a:t>‹#›</a:t>
            </a:fld>
            <a:endParaRPr lang="fi-FI" dirty="0"/>
          </a:p>
        </p:txBody>
      </p:sp>
      <p:pic>
        <p:nvPicPr>
          <p:cNvPr id="12" name="Picture 11" descr="SHORT_THL_LOGO_WEB_186x80px.jpg"/>
          <p:cNvPicPr>
            <a:picLocks noChangeAspect="1"/>
          </p:cNvPicPr>
          <p:nvPr/>
        </p:nvPicPr>
        <p:blipFill>
          <a:blip r:embed="rId13" cstate="print"/>
          <a:srcRect t="9687" b="12813"/>
          <a:stretch>
            <a:fillRect/>
          </a:stretch>
        </p:blipFill>
        <p:spPr>
          <a:xfrm>
            <a:off x="152400" y="5994398"/>
            <a:ext cx="1524000" cy="508000"/>
          </a:xfrm>
          <a:prstGeom prst="rect">
            <a:avLst/>
          </a:prstGeom>
        </p:spPr>
      </p:pic>
      <p:pic>
        <p:nvPicPr>
          <p:cNvPr id="14" name="Picture 12" descr="THL_KV_LOGO_PPT.JPG"/>
          <p:cNvPicPr>
            <a:picLocks noChangeAspect="1"/>
          </p:cNvPicPr>
          <p:nvPr/>
        </p:nvPicPr>
        <p:blipFill>
          <a:blip r:embed="rId14" cstate="print"/>
          <a:stretch>
            <a:fillRect/>
          </a:stretch>
        </p:blipFill>
        <p:spPr>
          <a:xfrm>
            <a:off x="4368801" y="6273801"/>
            <a:ext cx="4572000" cy="22585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6" r:id="rId4"/>
    <p:sldLayoutId id="2147483652" r:id="rId5"/>
    <p:sldLayoutId id="2147483658" r:id="rId6"/>
    <p:sldLayoutId id="2147483653" r:id="rId7"/>
    <p:sldLayoutId id="2147483654" r:id="rId8"/>
    <p:sldLayoutId id="2147483659" r:id="rId9"/>
    <p:sldLayoutId id="2147483655" r:id="rId10"/>
    <p:sldLayoutId id="2147483657" r:id="rId11"/>
  </p:sldLayoutIdLst>
  <p:hf hdr="0"/>
  <p:txStyles>
    <p:titleStyle>
      <a:lvl1pPr algn="l" rtl="0" eaLnBrk="1" fontAlgn="base" hangingPunct="1">
        <a:lnSpc>
          <a:spcPct val="85000"/>
        </a:lnSpc>
        <a:spcBef>
          <a:spcPct val="0"/>
        </a:spcBef>
        <a:spcAft>
          <a:spcPct val="0"/>
        </a:spcAft>
        <a:defRPr sz="2800" b="1">
          <a:solidFill>
            <a:schemeClr val="accent1"/>
          </a:solidFill>
          <a:latin typeface="+mj-lt"/>
          <a:ea typeface="+mj-ea"/>
          <a:cs typeface="+mj-cs"/>
        </a:defRPr>
      </a:lvl1pPr>
      <a:lvl2pPr algn="l" rtl="0" eaLnBrk="1" fontAlgn="base" hangingPunct="1">
        <a:lnSpc>
          <a:spcPct val="85000"/>
        </a:lnSpc>
        <a:spcBef>
          <a:spcPct val="0"/>
        </a:spcBef>
        <a:spcAft>
          <a:spcPct val="0"/>
        </a:spcAft>
        <a:defRPr sz="3400" b="1">
          <a:solidFill>
            <a:schemeClr val="accent1"/>
          </a:solidFill>
          <a:latin typeface="Arial" charset="0"/>
        </a:defRPr>
      </a:lvl2pPr>
      <a:lvl3pPr algn="l" rtl="0" eaLnBrk="1" fontAlgn="base" hangingPunct="1">
        <a:lnSpc>
          <a:spcPct val="85000"/>
        </a:lnSpc>
        <a:spcBef>
          <a:spcPct val="0"/>
        </a:spcBef>
        <a:spcAft>
          <a:spcPct val="0"/>
        </a:spcAft>
        <a:defRPr sz="3400" b="1">
          <a:solidFill>
            <a:schemeClr val="accent1"/>
          </a:solidFill>
          <a:latin typeface="Arial" charset="0"/>
        </a:defRPr>
      </a:lvl3pPr>
      <a:lvl4pPr algn="l" rtl="0" eaLnBrk="1" fontAlgn="base" hangingPunct="1">
        <a:lnSpc>
          <a:spcPct val="85000"/>
        </a:lnSpc>
        <a:spcBef>
          <a:spcPct val="0"/>
        </a:spcBef>
        <a:spcAft>
          <a:spcPct val="0"/>
        </a:spcAft>
        <a:defRPr sz="3400" b="1">
          <a:solidFill>
            <a:schemeClr val="accent1"/>
          </a:solidFill>
          <a:latin typeface="Arial" charset="0"/>
        </a:defRPr>
      </a:lvl4pPr>
      <a:lvl5pPr algn="l" rtl="0" eaLnBrk="1" fontAlgn="base" hangingPunct="1">
        <a:lnSpc>
          <a:spcPct val="85000"/>
        </a:lnSpc>
        <a:spcBef>
          <a:spcPct val="0"/>
        </a:spcBef>
        <a:spcAft>
          <a:spcPct val="0"/>
        </a:spcAft>
        <a:defRPr sz="3400" b="1">
          <a:solidFill>
            <a:schemeClr val="accent1"/>
          </a:solidFill>
          <a:latin typeface="Arial" charset="0"/>
        </a:defRPr>
      </a:lvl5pPr>
      <a:lvl6pPr marL="457200" algn="l" rtl="0" eaLnBrk="1" fontAlgn="base" hangingPunct="1">
        <a:lnSpc>
          <a:spcPct val="85000"/>
        </a:lnSpc>
        <a:spcBef>
          <a:spcPct val="0"/>
        </a:spcBef>
        <a:spcAft>
          <a:spcPct val="0"/>
        </a:spcAft>
        <a:defRPr sz="3400" b="1">
          <a:solidFill>
            <a:schemeClr val="accent1"/>
          </a:solidFill>
          <a:latin typeface="Arial" charset="0"/>
        </a:defRPr>
      </a:lvl6pPr>
      <a:lvl7pPr marL="914400" algn="l" rtl="0" eaLnBrk="1" fontAlgn="base" hangingPunct="1">
        <a:lnSpc>
          <a:spcPct val="85000"/>
        </a:lnSpc>
        <a:spcBef>
          <a:spcPct val="0"/>
        </a:spcBef>
        <a:spcAft>
          <a:spcPct val="0"/>
        </a:spcAft>
        <a:defRPr sz="3400" b="1">
          <a:solidFill>
            <a:schemeClr val="accent1"/>
          </a:solidFill>
          <a:latin typeface="Arial" charset="0"/>
        </a:defRPr>
      </a:lvl7pPr>
      <a:lvl8pPr marL="1371600" algn="l" rtl="0" eaLnBrk="1" fontAlgn="base" hangingPunct="1">
        <a:lnSpc>
          <a:spcPct val="85000"/>
        </a:lnSpc>
        <a:spcBef>
          <a:spcPct val="0"/>
        </a:spcBef>
        <a:spcAft>
          <a:spcPct val="0"/>
        </a:spcAft>
        <a:defRPr sz="3400" b="1">
          <a:solidFill>
            <a:schemeClr val="accent1"/>
          </a:solidFill>
          <a:latin typeface="Arial" charset="0"/>
        </a:defRPr>
      </a:lvl8pPr>
      <a:lvl9pPr marL="1828800" algn="l" rtl="0" eaLnBrk="1" fontAlgn="base" hangingPunct="1">
        <a:lnSpc>
          <a:spcPct val="85000"/>
        </a:lnSpc>
        <a:spcBef>
          <a:spcPct val="0"/>
        </a:spcBef>
        <a:spcAft>
          <a:spcPct val="0"/>
        </a:spcAft>
        <a:defRPr sz="3400" b="1">
          <a:solidFill>
            <a:schemeClr val="accent1"/>
          </a:solidFill>
          <a:latin typeface="Arial" charset="0"/>
        </a:defRPr>
      </a:lvl9pPr>
    </p:titleStyle>
    <p:bodyStyle>
      <a:lvl1pPr marL="357188" indent="-357188" algn="l" rtl="0" eaLnBrk="1" fontAlgn="base" hangingPunct="1">
        <a:lnSpc>
          <a:spcPct val="95000"/>
        </a:lnSpc>
        <a:spcBef>
          <a:spcPts val="900"/>
        </a:spcBef>
        <a:spcAft>
          <a:spcPct val="0"/>
        </a:spcAft>
        <a:buClr>
          <a:schemeClr val="accent1"/>
        </a:buClr>
        <a:buChar char="•"/>
        <a:defRPr sz="2200">
          <a:solidFill>
            <a:schemeClr val="tx1"/>
          </a:solidFill>
          <a:latin typeface="+mn-lt"/>
          <a:ea typeface="+mn-ea"/>
          <a:cs typeface="+mn-cs"/>
        </a:defRPr>
      </a:lvl1pPr>
      <a:lvl2pPr marL="625475" indent="-265113" algn="l" rtl="0" eaLnBrk="1" fontAlgn="base" hangingPunct="1">
        <a:lnSpc>
          <a:spcPct val="95000"/>
        </a:lnSpc>
        <a:spcBef>
          <a:spcPts val="600"/>
        </a:spcBef>
        <a:spcAft>
          <a:spcPct val="0"/>
        </a:spcAft>
        <a:buChar char="–"/>
        <a:defRPr sz="2000">
          <a:solidFill>
            <a:schemeClr val="tx1"/>
          </a:solidFill>
          <a:latin typeface="+mn-lt"/>
        </a:defRPr>
      </a:lvl2pPr>
      <a:lvl3pPr marL="900113" indent="-274638" algn="l" rtl="0" eaLnBrk="1" fontAlgn="base" hangingPunct="1">
        <a:lnSpc>
          <a:spcPct val="95000"/>
        </a:lnSpc>
        <a:spcBef>
          <a:spcPts val="540"/>
        </a:spcBef>
        <a:spcAft>
          <a:spcPct val="0"/>
        </a:spcAft>
        <a:buClr>
          <a:schemeClr val="accent1"/>
        </a:buClr>
        <a:buChar char="•"/>
        <a:defRPr sz="1800">
          <a:solidFill>
            <a:schemeClr val="tx1"/>
          </a:solidFill>
          <a:latin typeface="+mn-lt"/>
        </a:defRPr>
      </a:lvl3pPr>
      <a:lvl4pPr marL="1165225" indent="-265113" algn="l" rtl="0" eaLnBrk="1" fontAlgn="base" hangingPunct="1">
        <a:lnSpc>
          <a:spcPct val="95000"/>
        </a:lnSpc>
        <a:spcBef>
          <a:spcPts val="540"/>
        </a:spcBef>
        <a:spcAft>
          <a:spcPct val="0"/>
        </a:spcAft>
        <a:buChar char="–"/>
        <a:defRPr sz="1800">
          <a:solidFill>
            <a:schemeClr val="tx1"/>
          </a:solidFill>
          <a:latin typeface="+mn-lt"/>
        </a:defRPr>
      </a:lvl4pPr>
      <a:lvl5pPr marL="1430338" indent="-265113" algn="l" rtl="0" eaLnBrk="1" fontAlgn="base" hangingPunct="1">
        <a:lnSpc>
          <a:spcPct val="95000"/>
        </a:lnSpc>
        <a:spcBef>
          <a:spcPts val="540"/>
        </a:spcBef>
        <a:spcAft>
          <a:spcPct val="0"/>
        </a:spcAft>
        <a:buChar char="»"/>
        <a:defRPr sz="1800">
          <a:solidFill>
            <a:schemeClr val="tx1"/>
          </a:solidFill>
          <a:latin typeface="+mn-lt"/>
        </a:defRPr>
      </a:lvl5pPr>
      <a:lvl6pPr marL="2608263" indent="-265113" algn="l" rtl="0" eaLnBrk="1" fontAlgn="base" hangingPunct="1">
        <a:lnSpc>
          <a:spcPct val="85000"/>
        </a:lnSpc>
        <a:spcBef>
          <a:spcPct val="25000"/>
        </a:spcBef>
        <a:spcAft>
          <a:spcPct val="0"/>
        </a:spcAft>
        <a:buChar char="»"/>
        <a:defRPr sz="2200">
          <a:solidFill>
            <a:schemeClr val="tx1"/>
          </a:solidFill>
          <a:latin typeface="+mn-lt"/>
        </a:defRPr>
      </a:lvl6pPr>
      <a:lvl7pPr marL="3065463" indent="-265113" algn="l" rtl="0" eaLnBrk="1" fontAlgn="base" hangingPunct="1">
        <a:lnSpc>
          <a:spcPct val="85000"/>
        </a:lnSpc>
        <a:spcBef>
          <a:spcPct val="25000"/>
        </a:spcBef>
        <a:spcAft>
          <a:spcPct val="0"/>
        </a:spcAft>
        <a:buChar char="»"/>
        <a:defRPr sz="2200">
          <a:solidFill>
            <a:schemeClr val="tx1"/>
          </a:solidFill>
          <a:latin typeface="+mn-lt"/>
        </a:defRPr>
      </a:lvl7pPr>
      <a:lvl8pPr marL="3522663" indent="-265113" algn="l" rtl="0" eaLnBrk="1" fontAlgn="base" hangingPunct="1">
        <a:lnSpc>
          <a:spcPct val="85000"/>
        </a:lnSpc>
        <a:spcBef>
          <a:spcPct val="25000"/>
        </a:spcBef>
        <a:spcAft>
          <a:spcPct val="0"/>
        </a:spcAft>
        <a:buChar char="»"/>
        <a:defRPr sz="2200">
          <a:solidFill>
            <a:schemeClr val="tx1"/>
          </a:solidFill>
          <a:latin typeface="+mn-lt"/>
        </a:defRPr>
      </a:lvl8pPr>
      <a:lvl9pPr marL="3979863" indent="-265113" algn="l" rtl="0" eaLnBrk="1" fontAlgn="base" hangingPunct="1">
        <a:lnSpc>
          <a:spcPct val="85000"/>
        </a:lnSpc>
        <a:spcBef>
          <a:spcPct val="25000"/>
        </a:spcBef>
        <a:spcAft>
          <a:spcPct val="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p:cNvSpPr>
            <a:spLocks noGrp="1"/>
          </p:cNvSpPr>
          <p:nvPr>
            <p:ph type="dt" sz="half" idx="2"/>
          </p:nvPr>
        </p:nvSpPr>
        <p:spPr/>
        <p:txBody>
          <a:bodyPr/>
          <a:lstStyle/>
          <a:p>
            <a:fld id="{06CE68FF-8E34-4F85-818D-CEA12CA39FD0}" type="datetime1">
              <a:rPr lang="fi-FI" smtClean="0"/>
              <a:pPr/>
              <a:t>17.10.2016</a:t>
            </a:fld>
            <a:endParaRPr lang="fi-FI"/>
          </a:p>
        </p:txBody>
      </p:sp>
      <p:sp>
        <p:nvSpPr>
          <p:cNvPr id="5" name="Dian numeron paikkamerkki 4"/>
          <p:cNvSpPr>
            <a:spLocks noGrp="1"/>
          </p:cNvSpPr>
          <p:nvPr>
            <p:ph type="sldNum" sz="quarter" idx="4"/>
          </p:nvPr>
        </p:nvSpPr>
        <p:spPr/>
        <p:txBody>
          <a:bodyPr/>
          <a:lstStyle/>
          <a:p>
            <a:fld id="{4397BD22-0332-4DBC-B8EE-8AB1909EAC6C}" type="slidenum">
              <a:rPr lang="fi-FI" smtClean="0"/>
              <a:pPr/>
              <a:t>1</a:t>
            </a:fld>
            <a:endParaRPr lang="fi-FI"/>
          </a:p>
        </p:txBody>
      </p:sp>
      <p:sp>
        <p:nvSpPr>
          <p:cNvPr id="7" name="Otsikko 6"/>
          <p:cNvSpPr>
            <a:spLocks noGrp="1"/>
          </p:cNvSpPr>
          <p:nvPr>
            <p:ph type="ctrTitle"/>
          </p:nvPr>
        </p:nvSpPr>
        <p:spPr/>
        <p:txBody>
          <a:bodyPr/>
          <a:lstStyle/>
          <a:p>
            <a:r>
              <a:rPr lang="en-GB" dirty="0"/>
              <a:t>Monitoring health and well-being with survey research – reporting results for regional level decision making </a:t>
            </a:r>
            <a:endParaRPr lang="fi-FI" dirty="0"/>
          </a:p>
        </p:txBody>
      </p:sp>
      <p:sp>
        <p:nvSpPr>
          <p:cNvPr id="8" name="Alaotsikko 7"/>
          <p:cNvSpPr>
            <a:spLocks noGrp="1"/>
          </p:cNvSpPr>
          <p:nvPr>
            <p:ph type="subTitle" idx="1"/>
          </p:nvPr>
        </p:nvSpPr>
        <p:spPr/>
        <p:txBody>
          <a:bodyPr/>
          <a:lstStyle/>
          <a:p>
            <a:r>
              <a:rPr lang="fi-FI" u="sng" dirty="0" smtClean="0"/>
              <a:t>Oona Pentala</a:t>
            </a:r>
            <a:r>
              <a:rPr lang="fi-FI" dirty="0" smtClean="0"/>
              <a:t>, Jukka Murto, Timo Koskela, Satu Helakorpi</a:t>
            </a:r>
          </a:p>
          <a:p>
            <a:r>
              <a:rPr lang="en-US" sz="1400" cap="small" dirty="0"/>
              <a:t>Conference of European Statistics Stakeholders</a:t>
            </a:r>
          </a:p>
          <a:p>
            <a:r>
              <a:rPr lang="en-US" sz="1400" dirty="0"/>
              <a:t>Budapest, 20–21 October 2016</a:t>
            </a:r>
          </a:p>
        </p:txBody>
      </p:sp>
      <p:sp>
        <p:nvSpPr>
          <p:cNvPr id="6" name="Alatunnisteen paikkamerkki 5"/>
          <p:cNvSpPr>
            <a:spLocks noGrp="1"/>
          </p:cNvSpPr>
          <p:nvPr>
            <p:ph type="ftr" sz="quarter" idx="3"/>
          </p:nvPr>
        </p:nvSpPr>
        <p:spPr/>
        <p:txBody>
          <a:bodyPr/>
          <a:lstStyle/>
          <a:p>
            <a:r>
              <a:rPr lang="en-GB" dirty="0"/>
              <a:t>Monitoring health and well-being with survey research </a:t>
            </a:r>
            <a:r>
              <a:rPr lang="fi-FI" dirty="0" smtClean="0"/>
              <a:t>/ Pentala et </a:t>
            </a:r>
            <a:r>
              <a:rPr lang="fi-FI" dirty="0" err="1" smtClean="0"/>
              <a:t>al</a:t>
            </a:r>
            <a:endParaRPr lang="fi-FI" dirty="0"/>
          </a:p>
        </p:txBody>
      </p:sp>
      <p:pic>
        <p:nvPicPr>
          <p:cNvPr id="9" name="Picture 7" descr="ylabanneri_7.jpg"/>
          <p:cNvPicPr>
            <a:picLocks noChangeAspect="1"/>
          </p:cNvPicPr>
          <p:nvPr/>
        </p:nvPicPr>
        <p:blipFill>
          <a:blip r:embed="rId3" cstate="print"/>
          <a:stretch>
            <a:fillRect/>
          </a:stretch>
        </p:blipFill>
        <p:spPr>
          <a:xfrm>
            <a:off x="0" y="5520000"/>
            <a:ext cx="9144000" cy="1045627"/>
          </a:xfrm>
          <a:prstGeom prst="rect">
            <a:avLst/>
          </a:prstGeom>
          <a:noFill/>
          <a:ln>
            <a:noFill/>
          </a:ln>
        </p:spPr>
      </p:pic>
    </p:spTree>
    <p:extLst>
      <p:ext uri="{BB962C8B-B14F-4D97-AF65-F5344CB8AC3E}">
        <p14:creationId xmlns:p14="http://schemas.microsoft.com/office/powerpoint/2010/main" val="34362734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875" y="1075184"/>
            <a:ext cx="2505075"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tsikko 1"/>
          <p:cNvSpPr>
            <a:spLocks noGrp="1"/>
          </p:cNvSpPr>
          <p:nvPr>
            <p:ph type="title"/>
          </p:nvPr>
        </p:nvSpPr>
        <p:spPr>
          <a:xfrm>
            <a:off x="179512" y="692696"/>
            <a:ext cx="8207375" cy="576361"/>
          </a:xfrm>
        </p:spPr>
        <p:txBody>
          <a:bodyPr/>
          <a:lstStyle/>
          <a:p>
            <a:r>
              <a:rPr lang="en-US" dirty="0" smtClean="0"/>
              <a:t>Survey description and purpose</a:t>
            </a:r>
            <a:endParaRPr lang="en-US" dirty="0"/>
          </a:p>
        </p:txBody>
      </p:sp>
      <p:sp>
        <p:nvSpPr>
          <p:cNvPr id="3" name="Sisällön paikkamerkki 2"/>
          <p:cNvSpPr>
            <a:spLocks noGrp="1"/>
          </p:cNvSpPr>
          <p:nvPr>
            <p:ph idx="1"/>
          </p:nvPr>
        </p:nvSpPr>
        <p:spPr>
          <a:xfrm>
            <a:off x="179512" y="1700808"/>
            <a:ext cx="6877542" cy="4104456"/>
          </a:xfrm>
        </p:spPr>
        <p:txBody>
          <a:bodyPr/>
          <a:lstStyle/>
          <a:p>
            <a:r>
              <a:rPr lang="en-US" sz="2000" b="1" dirty="0" smtClean="0"/>
              <a:t>Regional Health and Wellbeing study (ATH) </a:t>
            </a:r>
            <a:r>
              <a:rPr lang="en-US" sz="2000" dirty="0" smtClean="0"/>
              <a:t>is a questionnaire based survey for the adult population (20</a:t>
            </a:r>
            <a:r>
              <a:rPr lang="en-US" sz="2000" dirty="0"/>
              <a:t> </a:t>
            </a:r>
            <a:r>
              <a:rPr lang="en-US" sz="2000" dirty="0" smtClean="0"/>
              <a:t>years and upwards)</a:t>
            </a:r>
          </a:p>
          <a:p>
            <a:r>
              <a:rPr lang="en-US" sz="2000" dirty="0" smtClean="0"/>
              <a:t>Created to answer both national and regional </a:t>
            </a:r>
            <a:r>
              <a:rPr lang="en-US" sz="2000" b="1" dirty="0" smtClean="0"/>
              <a:t>monitoring needs</a:t>
            </a:r>
            <a:r>
              <a:rPr lang="en-US" sz="2000" dirty="0" smtClean="0"/>
              <a:t>, includes information that </a:t>
            </a:r>
            <a:r>
              <a:rPr lang="en-US" sz="2000" b="1" dirty="0" smtClean="0"/>
              <a:t>can’t be obtained from registers</a:t>
            </a:r>
          </a:p>
          <a:p>
            <a:r>
              <a:rPr lang="en-US" sz="2000" dirty="0" smtClean="0"/>
              <a:t>Power of regional data: Finland has 300+ municipalities that have broad </a:t>
            </a:r>
            <a:r>
              <a:rPr lang="en-US" sz="2000" b="1" dirty="0" smtClean="0"/>
              <a:t>responsibilities and authorities</a:t>
            </a:r>
          </a:p>
          <a:p>
            <a:endParaRPr lang="en-US" dirty="0" smtClean="0"/>
          </a:p>
          <a:p>
            <a:endParaRPr lang="en-US" dirty="0" smtClean="0"/>
          </a:p>
        </p:txBody>
      </p:sp>
      <p:sp>
        <p:nvSpPr>
          <p:cNvPr id="4" name="Päivämäärän paikkamerkki 3"/>
          <p:cNvSpPr>
            <a:spLocks noGrp="1"/>
          </p:cNvSpPr>
          <p:nvPr>
            <p:ph type="dt" sz="half" idx="10"/>
          </p:nvPr>
        </p:nvSpPr>
        <p:spPr/>
        <p:txBody>
          <a:bodyPr/>
          <a:lstStyle/>
          <a:p>
            <a:fld id="{4B135896-443F-4544-B6F1-7517F77824BF}" type="datetime1">
              <a:rPr lang="fi-FI" smtClean="0"/>
              <a:pPr/>
              <a:t>17.10.2016</a:t>
            </a:fld>
            <a:endParaRPr lang="fi-FI"/>
          </a:p>
        </p:txBody>
      </p:sp>
      <p:sp>
        <p:nvSpPr>
          <p:cNvPr id="5" name="Alatunnisteen paikkamerkki 4"/>
          <p:cNvSpPr>
            <a:spLocks noGrp="1"/>
          </p:cNvSpPr>
          <p:nvPr>
            <p:ph type="ftr" sz="quarter" idx="11"/>
          </p:nvPr>
        </p:nvSpPr>
        <p:spPr/>
        <p:txBody>
          <a:bodyPr/>
          <a:lstStyle/>
          <a:p>
            <a:r>
              <a:rPr lang="en-GB" dirty="0"/>
              <a:t>Monitoring health and well-being with survey research </a:t>
            </a:r>
            <a:r>
              <a:rPr lang="fi-FI" dirty="0"/>
              <a:t>/ Pentala et </a:t>
            </a:r>
            <a:r>
              <a:rPr lang="fi-FI" dirty="0" err="1"/>
              <a:t>al</a:t>
            </a:r>
            <a:endParaRPr lang="fi-FI" dirty="0"/>
          </a:p>
        </p:txBody>
      </p:sp>
      <p:sp>
        <p:nvSpPr>
          <p:cNvPr id="6" name="Dian numeron paikkamerkki 5"/>
          <p:cNvSpPr>
            <a:spLocks noGrp="1"/>
          </p:cNvSpPr>
          <p:nvPr>
            <p:ph type="sldNum" sz="quarter" idx="12"/>
          </p:nvPr>
        </p:nvSpPr>
        <p:spPr/>
        <p:txBody>
          <a:bodyPr/>
          <a:lstStyle/>
          <a:p>
            <a:fld id="{75C47369-19E2-4791-B101-DB9661BC3DFB}" type="slidenum">
              <a:rPr lang="fi-FI" smtClean="0"/>
              <a:pPr/>
              <a:t>2</a:t>
            </a:fld>
            <a:endParaRPr lang="fi-FI"/>
          </a:p>
        </p:txBody>
      </p:sp>
      <p:sp>
        <p:nvSpPr>
          <p:cNvPr id="7" name="Otsikko 1"/>
          <p:cNvSpPr txBox="1">
            <a:spLocks/>
          </p:cNvSpPr>
          <p:nvPr/>
        </p:nvSpPr>
        <p:spPr bwMode="auto">
          <a:xfrm>
            <a:off x="425968" y="3284984"/>
            <a:ext cx="6840760" cy="66059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1" fontAlgn="base" hangingPunct="1">
              <a:lnSpc>
                <a:spcPct val="85000"/>
              </a:lnSpc>
              <a:spcBef>
                <a:spcPct val="0"/>
              </a:spcBef>
              <a:spcAft>
                <a:spcPct val="0"/>
              </a:spcAft>
              <a:defRPr sz="2800" b="1">
                <a:solidFill>
                  <a:schemeClr val="accent1"/>
                </a:solidFill>
                <a:latin typeface="+mj-lt"/>
                <a:ea typeface="+mj-ea"/>
                <a:cs typeface="+mj-cs"/>
              </a:defRPr>
            </a:lvl1pPr>
            <a:lvl2pPr algn="l" rtl="0" eaLnBrk="1" fontAlgn="base" hangingPunct="1">
              <a:lnSpc>
                <a:spcPct val="85000"/>
              </a:lnSpc>
              <a:spcBef>
                <a:spcPct val="0"/>
              </a:spcBef>
              <a:spcAft>
                <a:spcPct val="0"/>
              </a:spcAft>
              <a:defRPr sz="3400" b="1">
                <a:solidFill>
                  <a:schemeClr val="accent1"/>
                </a:solidFill>
                <a:latin typeface="Arial" charset="0"/>
              </a:defRPr>
            </a:lvl2pPr>
            <a:lvl3pPr algn="l" rtl="0" eaLnBrk="1" fontAlgn="base" hangingPunct="1">
              <a:lnSpc>
                <a:spcPct val="85000"/>
              </a:lnSpc>
              <a:spcBef>
                <a:spcPct val="0"/>
              </a:spcBef>
              <a:spcAft>
                <a:spcPct val="0"/>
              </a:spcAft>
              <a:defRPr sz="3400" b="1">
                <a:solidFill>
                  <a:schemeClr val="accent1"/>
                </a:solidFill>
                <a:latin typeface="Arial" charset="0"/>
              </a:defRPr>
            </a:lvl3pPr>
            <a:lvl4pPr algn="l" rtl="0" eaLnBrk="1" fontAlgn="base" hangingPunct="1">
              <a:lnSpc>
                <a:spcPct val="85000"/>
              </a:lnSpc>
              <a:spcBef>
                <a:spcPct val="0"/>
              </a:spcBef>
              <a:spcAft>
                <a:spcPct val="0"/>
              </a:spcAft>
              <a:defRPr sz="3400" b="1">
                <a:solidFill>
                  <a:schemeClr val="accent1"/>
                </a:solidFill>
                <a:latin typeface="Arial" charset="0"/>
              </a:defRPr>
            </a:lvl4pPr>
            <a:lvl5pPr algn="l" rtl="0" eaLnBrk="1" fontAlgn="base" hangingPunct="1">
              <a:lnSpc>
                <a:spcPct val="85000"/>
              </a:lnSpc>
              <a:spcBef>
                <a:spcPct val="0"/>
              </a:spcBef>
              <a:spcAft>
                <a:spcPct val="0"/>
              </a:spcAft>
              <a:defRPr sz="3400" b="1">
                <a:solidFill>
                  <a:schemeClr val="accent1"/>
                </a:solidFill>
                <a:latin typeface="Arial" charset="0"/>
              </a:defRPr>
            </a:lvl5pPr>
            <a:lvl6pPr marL="457200" algn="l" rtl="0" eaLnBrk="1" fontAlgn="base" hangingPunct="1">
              <a:lnSpc>
                <a:spcPct val="85000"/>
              </a:lnSpc>
              <a:spcBef>
                <a:spcPct val="0"/>
              </a:spcBef>
              <a:spcAft>
                <a:spcPct val="0"/>
              </a:spcAft>
              <a:defRPr sz="3400" b="1">
                <a:solidFill>
                  <a:schemeClr val="accent1"/>
                </a:solidFill>
                <a:latin typeface="Arial" charset="0"/>
              </a:defRPr>
            </a:lvl6pPr>
            <a:lvl7pPr marL="914400" algn="l" rtl="0" eaLnBrk="1" fontAlgn="base" hangingPunct="1">
              <a:lnSpc>
                <a:spcPct val="85000"/>
              </a:lnSpc>
              <a:spcBef>
                <a:spcPct val="0"/>
              </a:spcBef>
              <a:spcAft>
                <a:spcPct val="0"/>
              </a:spcAft>
              <a:defRPr sz="3400" b="1">
                <a:solidFill>
                  <a:schemeClr val="accent1"/>
                </a:solidFill>
                <a:latin typeface="Arial" charset="0"/>
              </a:defRPr>
            </a:lvl7pPr>
            <a:lvl8pPr marL="1371600" algn="l" rtl="0" eaLnBrk="1" fontAlgn="base" hangingPunct="1">
              <a:lnSpc>
                <a:spcPct val="85000"/>
              </a:lnSpc>
              <a:spcBef>
                <a:spcPct val="0"/>
              </a:spcBef>
              <a:spcAft>
                <a:spcPct val="0"/>
              </a:spcAft>
              <a:defRPr sz="3400" b="1">
                <a:solidFill>
                  <a:schemeClr val="accent1"/>
                </a:solidFill>
                <a:latin typeface="Arial" charset="0"/>
              </a:defRPr>
            </a:lvl8pPr>
            <a:lvl9pPr marL="1828800" algn="l" rtl="0" eaLnBrk="1" fontAlgn="base" hangingPunct="1">
              <a:lnSpc>
                <a:spcPct val="85000"/>
              </a:lnSpc>
              <a:spcBef>
                <a:spcPct val="0"/>
              </a:spcBef>
              <a:spcAft>
                <a:spcPct val="0"/>
              </a:spcAft>
              <a:defRPr sz="3400" b="1">
                <a:solidFill>
                  <a:schemeClr val="accent1"/>
                </a:solidFill>
                <a:latin typeface="Arial" charset="0"/>
              </a:defRPr>
            </a:lvl9pPr>
          </a:lstStyle>
          <a:p>
            <a:endParaRPr lang="en-US" kern="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3798" y="5313644"/>
            <a:ext cx="1095375"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kstiruutu 10"/>
          <p:cNvSpPr txBox="1"/>
          <p:nvPr/>
        </p:nvSpPr>
        <p:spPr>
          <a:xfrm>
            <a:off x="2603798" y="4446618"/>
            <a:ext cx="1337720" cy="1169551"/>
          </a:xfrm>
          <a:prstGeom prst="rect">
            <a:avLst/>
          </a:prstGeom>
          <a:solidFill>
            <a:schemeClr val="bg1"/>
          </a:solidFill>
        </p:spPr>
        <p:txBody>
          <a:bodyPr wrap="square" rtlCol="0">
            <a:spAutoFit/>
          </a:bodyPr>
          <a:lstStyle/>
          <a:p>
            <a:r>
              <a:rPr lang="en-US" sz="1000" dirty="0" smtClean="0"/>
              <a:t>5 498 450 residents</a:t>
            </a:r>
          </a:p>
          <a:p>
            <a:r>
              <a:rPr lang="en-US" sz="1000" dirty="0" smtClean="0"/>
              <a:t>313 municipalities</a:t>
            </a:r>
          </a:p>
          <a:p>
            <a:r>
              <a:rPr lang="en-US" sz="1000" dirty="0" smtClean="0"/>
              <a:t>18 counties</a:t>
            </a:r>
          </a:p>
          <a:p>
            <a:endParaRPr lang="en-US" sz="1000" dirty="0"/>
          </a:p>
          <a:p>
            <a:r>
              <a:rPr lang="en-US" sz="1000" b="1" dirty="0" smtClean="0"/>
              <a:t>Number of respondents per municipality</a:t>
            </a:r>
          </a:p>
        </p:txBody>
      </p:sp>
      <p:sp>
        <p:nvSpPr>
          <p:cNvPr id="12" name="Suorakulmio 11"/>
          <p:cNvSpPr/>
          <p:nvPr/>
        </p:nvSpPr>
        <p:spPr>
          <a:xfrm>
            <a:off x="2555776" y="4425607"/>
            <a:ext cx="1409728" cy="18722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6491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dirty="0"/>
              <a:t>Data gathering and validating process</a:t>
            </a:r>
            <a:br>
              <a:rPr lang="en-US" dirty="0"/>
            </a:br>
            <a:endParaRPr lang="en-US" dirty="0"/>
          </a:p>
        </p:txBody>
      </p:sp>
      <p:sp>
        <p:nvSpPr>
          <p:cNvPr id="4" name="Päivämäärän paikkamerkki 3"/>
          <p:cNvSpPr>
            <a:spLocks noGrp="1"/>
          </p:cNvSpPr>
          <p:nvPr>
            <p:ph type="dt" sz="half" idx="10"/>
          </p:nvPr>
        </p:nvSpPr>
        <p:spPr/>
        <p:txBody>
          <a:bodyPr/>
          <a:lstStyle/>
          <a:p>
            <a:fld id="{4B135896-443F-4544-B6F1-7517F77824BF}" type="datetime1">
              <a:rPr lang="fi-FI" smtClean="0"/>
              <a:pPr/>
              <a:t>17.10.2016</a:t>
            </a:fld>
            <a:endParaRPr lang="fi-FI"/>
          </a:p>
        </p:txBody>
      </p:sp>
      <p:sp>
        <p:nvSpPr>
          <p:cNvPr id="5" name="Alatunnisteen paikkamerkki 4"/>
          <p:cNvSpPr>
            <a:spLocks noGrp="1"/>
          </p:cNvSpPr>
          <p:nvPr>
            <p:ph type="ftr" sz="quarter" idx="11"/>
          </p:nvPr>
        </p:nvSpPr>
        <p:spPr/>
        <p:txBody>
          <a:bodyPr/>
          <a:lstStyle/>
          <a:p>
            <a:r>
              <a:rPr lang="en-GB" dirty="0"/>
              <a:t>Monitoring health and well-being with survey research </a:t>
            </a:r>
            <a:r>
              <a:rPr lang="fi-FI" dirty="0"/>
              <a:t>/ Pentala et </a:t>
            </a:r>
            <a:r>
              <a:rPr lang="fi-FI" dirty="0" err="1"/>
              <a:t>al</a:t>
            </a:r>
            <a:endParaRPr lang="fi-FI" dirty="0"/>
          </a:p>
        </p:txBody>
      </p:sp>
      <p:sp>
        <p:nvSpPr>
          <p:cNvPr id="6" name="Dian numeron paikkamerkki 5"/>
          <p:cNvSpPr>
            <a:spLocks noGrp="1"/>
          </p:cNvSpPr>
          <p:nvPr>
            <p:ph type="sldNum" sz="quarter" idx="12"/>
          </p:nvPr>
        </p:nvSpPr>
        <p:spPr/>
        <p:txBody>
          <a:bodyPr/>
          <a:lstStyle/>
          <a:p>
            <a:fld id="{75C47369-19E2-4791-B101-DB9661BC3DFB}" type="slidenum">
              <a:rPr lang="fi-FI" smtClean="0"/>
              <a:pPr/>
              <a:t>3</a:t>
            </a:fld>
            <a:endParaRPr lang="fi-FI"/>
          </a:p>
        </p:txBody>
      </p:sp>
      <p:sp>
        <p:nvSpPr>
          <p:cNvPr id="7" name="Sisällön paikkamerkki 2"/>
          <p:cNvSpPr txBox="1">
            <a:spLocks/>
          </p:cNvSpPr>
          <p:nvPr/>
        </p:nvSpPr>
        <p:spPr bwMode="auto">
          <a:xfrm>
            <a:off x="409252" y="1196752"/>
            <a:ext cx="4318343" cy="4320479"/>
          </a:xfrm>
          <a:prstGeom prst="rect">
            <a:avLst/>
          </a:prstGeom>
          <a:solidFill>
            <a:schemeClr val="bg1"/>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57188" indent="-357188" algn="l" rtl="0" eaLnBrk="1" fontAlgn="base" hangingPunct="1">
              <a:lnSpc>
                <a:spcPct val="95000"/>
              </a:lnSpc>
              <a:spcBef>
                <a:spcPts val="900"/>
              </a:spcBef>
              <a:spcAft>
                <a:spcPct val="0"/>
              </a:spcAft>
              <a:buClr>
                <a:schemeClr val="accent1"/>
              </a:buClr>
              <a:buChar char="•"/>
              <a:defRPr sz="2200">
                <a:solidFill>
                  <a:schemeClr val="tx1"/>
                </a:solidFill>
                <a:latin typeface="+mn-lt"/>
                <a:ea typeface="+mn-ea"/>
                <a:cs typeface="+mn-cs"/>
              </a:defRPr>
            </a:lvl1pPr>
            <a:lvl2pPr marL="625475" indent="-265113" algn="l" rtl="0" eaLnBrk="1" fontAlgn="base" hangingPunct="1">
              <a:lnSpc>
                <a:spcPct val="95000"/>
              </a:lnSpc>
              <a:spcBef>
                <a:spcPts val="600"/>
              </a:spcBef>
              <a:spcAft>
                <a:spcPct val="0"/>
              </a:spcAft>
              <a:buChar char="–"/>
              <a:defRPr sz="2000">
                <a:solidFill>
                  <a:schemeClr val="tx1"/>
                </a:solidFill>
                <a:latin typeface="+mn-lt"/>
              </a:defRPr>
            </a:lvl2pPr>
            <a:lvl3pPr marL="900113" indent="-274638" algn="l" rtl="0" eaLnBrk="1" fontAlgn="base" hangingPunct="1">
              <a:lnSpc>
                <a:spcPct val="95000"/>
              </a:lnSpc>
              <a:spcBef>
                <a:spcPts val="540"/>
              </a:spcBef>
              <a:spcAft>
                <a:spcPct val="0"/>
              </a:spcAft>
              <a:buClr>
                <a:schemeClr val="accent1"/>
              </a:buClr>
              <a:buChar char="•"/>
              <a:defRPr sz="1800">
                <a:solidFill>
                  <a:schemeClr val="tx1"/>
                </a:solidFill>
                <a:latin typeface="+mn-lt"/>
              </a:defRPr>
            </a:lvl3pPr>
            <a:lvl4pPr marL="1165225" indent="-265113" algn="l" rtl="0" eaLnBrk="1" fontAlgn="base" hangingPunct="1">
              <a:lnSpc>
                <a:spcPct val="95000"/>
              </a:lnSpc>
              <a:spcBef>
                <a:spcPts val="540"/>
              </a:spcBef>
              <a:spcAft>
                <a:spcPct val="0"/>
              </a:spcAft>
              <a:buChar char="–"/>
              <a:defRPr sz="1800">
                <a:solidFill>
                  <a:schemeClr val="tx1"/>
                </a:solidFill>
                <a:latin typeface="+mn-lt"/>
              </a:defRPr>
            </a:lvl4pPr>
            <a:lvl5pPr marL="1346200" indent="-180975" algn="l" rtl="0" eaLnBrk="1" fontAlgn="base" hangingPunct="1">
              <a:lnSpc>
                <a:spcPct val="95000"/>
              </a:lnSpc>
              <a:spcBef>
                <a:spcPts val="540"/>
              </a:spcBef>
              <a:spcAft>
                <a:spcPct val="0"/>
              </a:spcAft>
              <a:buChar char="»"/>
              <a:defRPr sz="1800">
                <a:solidFill>
                  <a:schemeClr val="tx1"/>
                </a:solidFill>
                <a:latin typeface="+mn-lt"/>
              </a:defRPr>
            </a:lvl5pPr>
            <a:lvl6pPr marL="2608263" indent="-265113" algn="l" rtl="0" eaLnBrk="1" fontAlgn="base" hangingPunct="1">
              <a:lnSpc>
                <a:spcPct val="85000"/>
              </a:lnSpc>
              <a:spcBef>
                <a:spcPct val="25000"/>
              </a:spcBef>
              <a:spcAft>
                <a:spcPct val="0"/>
              </a:spcAft>
              <a:buChar char="»"/>
              <a:defRPr sz="2200">
                <a:solidFill>
                  <a:schemeClr val="tx1"/>
                </a:solidFill>
                <a:latin typeface="+mn-lt"/>
              </a:defRPr>
            </a:lvl6pPr>
            <a:lvl7pPr marL="3065463" indent="-265113" algn="l" rtl="0" eaLnBrk="1" fontAlgn="base" hangingPunct="1">
              <a:lnSpc>
                <a:spcPct val="85000"/>
              </a:lnSpc>
              <a:spcBef>
                <a:spcPct val="25000"/>
              </a:spcBef>
              <a:spcAft>
                <a:spcPct val="0"/>
              </a:spcAft>
              <a:buChar char="»"/>
              <a:defRPr sz="2200">
                <a:solidFill>
                  <a:schemeClr val="tx1"/>
                </a:solidFill>
                <a:latin typeface="+mn-lt"/>
              </a:defRPr>
            </a:lvl7pPr>
            <a:lvl8pPr marL="3522663" indent="-265113" algn="l" rtl="0" eaLnBrk="1" fontAlgn="base" hangingPunct="1">
              <a:lnSpc>
                <a:spcPct val="85000"/>
              </a:lnSpc>
              <a:spcBef>
                <a:spcPct val="25000"/>
              </a:spcBef>
              <a:spcAft>
                <a:spcPct val="0"/>
              </a:spcAft>
              <a:buChar char="»"/>
              <a:defRPr sz="2200">
                <a:solidFill>
                  <a:schemeClr val="tx1"/>
                </a:solidFill>
                <a:latin typeface="+mn-lt"/>
              </a:defRPr>
            </a:lvl8pPr>
            <a:lvl9pPr marL="3979863" indent="-265113" algn="l" rtl="0" eaLnBrk="1" fontAlgn="base" hangingPunct="1">
              <a:lnSpc>
                <a:spcPct val="85000"/>
              </a:lnSpc>
              <a:spcBef>
                <a:spcPct val="25000"/>
              </a:spcBef>
              <a:spcAft>
                <a:spcPct val="0"/>
              </a:spcAft>
              <a:buChar char="»"/>
              <a:defRPr sz="2200">
                <a:solidFill>
                  <a:schemeClr val="tx1"/>
                </a:solidFill>
                <a:latin typeface="+mn-lt"/>
              </a:defRPr>
            </a:lvl9pPr>
          </a:lstStyle>
          <a:p>
            <a:r>
              <a:rPr lang="en-US" sz="2000" kern="0" dirty="0" smtClean="0"/>
              <a:t>2013-2015 sample size 170 000      	results by sociodemographic groups for municipalities with population of 30 000 and over</a:t>
            </a:r>
          </a:p>
          <a:p>
            <a:r>
              <a:rPr lang="en-US" sz="2000" kern="0" dirty="0" smtClean="0"/>
              <a:t>XML formats, questionnaires both internet and paper, optical scan, logical validity checks</a:t>
            </a:r>
          </a:p>
          <a:p>
            <a:r>
              <a:rPr lang="en-US" sz="2000" kern="0" dirty="0" smtClean="0"/>
              <a:t>Register linkage: gender, age, education, living area, marital status, household size etc.</a:t>
            </a:r>
          </a:p>
          <a:p>
            <a:r>
              <a:rPr lang="en-US" sz="2000" kern="0" dirty="0" smtClean="0"/>
              <a:t>Nonresponse adjustment with Inverse probability weighting</a:t>
            </a:r>
            <a:endParaRPr lang="en-US" sz="2000" kern="0" dirty="0"/>
          </a:p>
        </p:txBody>
      </p:sp>
      <p:sp>
        <p:nvSpPr>
          <p:cNvPr id="8" name="Nuoli oikealle 7"/>
          <p:cNvSpPr/>
          <p:nvPr/>
        </p:nvSpPr>
        <p:spPr>
          <a:xfrm>
            <a:off x="1041848" y="1528731"/>
            <a:ext cx="288032" cy="2868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7446" y="1088452"/>
            <a:ext cx="3686497"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0079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4208" y="907589"/>
            <a:ext cx="2336082" cy="1868865"/>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419540"/>
            <a:ext cx="2725571" cy="2811247"/>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32699" y="3026627"/>
            <a:ext cx="1456463" cy="2996952"/>
          </a:xfrm>
          <a:prstGeom prst="rect">
            <a:avLst/>
          </a:prstGeom>
        </p:spPr>
      </p:pic>
      <p:sp>
        <p:nvSpPr>
          <p:cNvPr id="2" name="Otsikko 1"/>
          <p:cNvSpPr>
            <a:spLocks noGrp="1"/>
          </p:cNvSpPr>
          <p:nvPr>
            <p:ph type="title"/>
          </p:nvPr>
        </p:nvSpPr>
        <p:spPr>
          <a:xfrm>
            <a:off x="468313" y="260351"/>
            <a:ext cx="8207375" cy="504354"/>
          </a:xfrm>
        </p:spPr>
        <p:txBody>
          <a:bodyPr/>
          <a:lstStyle/>
          <a:p>
            <a:r>
              <a:rPr lang="en-US" dirty="0" smtClean="0"/>
              <a:t>Reporting process</a:t>
            </a:r>
            <a:endParaRPr lang="en-US" dirty="0"/>
          </a:p>
        </p:txBody>
      </p:sp>
      <p:sp>
        <p:nvSpPr>
          <p:cNvPr id="3" name="Sisällön paikkamerkki 2"/>
          <p:cNvSpPr>
            <a:spLocks noGrp="1"/>
          </p:cNvSpPr>
          <p:nvPr>
            <p:ph idx="1"/>
          </p:nvPr>
        </p:nvSpPr>
        <p:spPr>
          <a:xfrm>
            <a:off x="179512" y="692697"/>
            <a:ext cx="4968552" cy="720080"/>
          </a:xfrm>
        </p:spPr>
        <p:txBody>
          <a:bodyPr/>
          <a:lstStyle/>
          <a:p>
            <a:r>
              <a:rPr lang="en-US" dirty="0" smtClean="0"/>
              <a:t>From data to indicators, tables, plots, metadata</a:t>
            </a:r>
            <a:endParaRPr lang="en-US" dirty="0"/>
          </a:p>
        </p:txBody>
      </p:sp>
      <p:sp>
        <p:nvSpPr>
          <p:cNvPr id="4" name="Päivämäärän paikkamerkki 3"/>
          <p:cNvSpPr>
            <a:spLocks noGrp="1"/>
          </p:cNvSpPr>
          <p:nvPr>
            <p:ph type="dt" sz="half" idx="10"/>
          </p:nvPr>
        </p:nvSpPr>
        <p:spPr/>
        <p:txBody>
          <a:bodyPr/>
          <a:lstStyle/>
          <a:p>
            <a:fld id="{4B135896-443F-4544-B6F1-7517F77824BF}" type="datetime1">
              <a:rPr lang="fi-FI" smtClean="0"/>
              <a:pPr/>
              <a:t>17.10.2016</a:t>
            </a:fld>
            <a:endParaRPr lang="fi-FI"/>
          </a:p>
        </p:txBody>
      </p:sp>
      <p:sp>
        <p:nvSpPr>
          <p:cNvPr id="5" name="Alatunnisteen paikkamerkki 4"/>
          <p:cNvSpPr>
            <a:spLocks noGrp="1"/>
          </p:cNvSpPr>
          <p:nvPr>
            <p:ph type="ftr" sz="quarter" idx="11"/>
          </p:nvPr>
        </p:nvSpPr>
        <p:spPr/>
        <p:txBody>
          <a:bodyPr/>
          <a:lstStyle/>
          <a:p>
            <a:r>
              <a:rPr lang="en-GB" dirty="0"/>
              <a:t>Monitoring health and well-being with survey research </a:t>
            </a:r>
            <a:r>
              <a:rPr lang="fi-FI" dirty="0"/>
              <a:t>/ Pentala et </a:t>
            </a:r>
            <a:r>
              <a:rPr lang="fi-FI" dirty="0" err="1"/>
              <a:t>al</a:t>
            </a:r>
            <a:endParaRPr lang="fi-FI" dirty="0"/>
          </a:p>
        </p:txBody>
      </p:sp>
      <p:sp>
        <p:nvSpPr>
          <p:cNvPr id="6" name="Dian numeron paikkamerkki 5"/>
          <p:cNvSpPr>
            <a:spLocks noGrp="1"/>
          </p:cNvSpPr>
          <p:nvPr>
            <p:ph type="sldNum" sz="quarter" idx="12"/>
          </p:nvPr>
        </p:nvSpPr>
        <p:spPr/>
        <p:txBody>
          <a:bodyPr/>
          <a:lstStyle/>
          <a:p>
            <a:fld id="{75C47369-19E2-4791-B101-DB9661BC3DFB}" type="slidenum">
              <a:rPr lang="fi-FI" smtClean="0"/>
              <a:pPr/>
              <a:t>4</a:t>
            </a:fld>
            <a:endParaRPr lang="fi-FI"/>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504" y="3788871"/>
            <a:ext cx="4149654" cy="2688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Nuoli oikealle 6"/>
          <p:cNvSpPr/>
          <p:nvPr/>
        </p:nvSpPr>
        <p:spPr>
          <a:xfrm rot="19928200">
            <a:off x="3595968" y="3047507"/>
            <a:ext cx="1286714" cy="1156838"/>
          </a:xfrm>
          <a:prstGeom prst="rightArrow">
            <a:avLst>
              <a:gd name="adj1" fmla="val 30066"/>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utoShape 4" descr="data:image/png;base64,iVBORw0KGgoAAAANSUhEUgAAAiEAAAIWCAYAAACBaF2SAAAgAElEQVR4XuzdB3wTdf8H8O9d0klb9t57Q8klLR1AARERBBwIKiBDkCXIEHGwZAjIEkHZ2wWiIkMUgdJJm1xbKHvvWehukzR3938Fn8dH/zLSNOuST18vX76eh/t9x/t3DV+Tyx1D+IEABCAAAQhAAAJOEGCckBMpIQABCEAAAhCAAGEIwUkAAQhAAAIQgIBTBDCEOIUdSSEAAQhAAAIQwBCCcwACEIAABCAAAacIYAhxCjuSQgACEIAABCCAIQTnAAQgAAEIQAACThHAEOIUdiSFAAQgAAEIQABDCM4BCEAAAhCAAAScIoAhxCnsSAoBCEAAAhCAAIYQnAMQgAAEIAABCDhFAEOIU9iRFAIQgAAEIAABDCE4ByAAAQhAAAIQcIoAhhCnsCMpBCAAAQhAAAIYQnAOQAACEIAABCDgFAEMIU5hR1IIQAACEIAABDCE4ByAAAQgAAEIQMApAhhCnMKOpBCAAAQgAAEIYAjBOQABCEAAAhCAgFMEMIQ4hR1JIQABCEAAAhDAEIJzAAIQgAAEIAABpwhgCHEKO5JCAAIQgAAEIIAhBOcABCAAAQhAAAJOEcAQ4hR2JIUABCAAAQhAAEMIzgEIQAACEIAABJwigCHEKexICgEIQAACEIAAhhCcAxCAAAQgAAEIOEUAQ4hT2JEUAhCAAAQgAAEMITgHIAABCEAAAhBwigCGEKewIykEIAABCEAAAhhCcA5AAAIQgAAEIOAUAQwhTmFHUghAAAIQgAAEMITgHIAABCAAAQhAwCkCGEKcwo6kEIAABCAAAQhgCME5AAEIQAACEICAUwQwhDiFHUkhAAEIQAACEMAQgnMAAhCAAAQgAAGnCGAIcQo7kkIAAhCAAAQggCEE5wAEIAABCEAAAk4RwBDiFHYkhQAEIAABCEAAQwjOAQhAAAIQgAAEnCKAIcQp7EgKAQhAAAIQgACGEJwDEIAABCAAAQg4RQBDiFPYkRQCEIAABCAAAQwhOAcgAAEIQAACEHCKAIYQp7AjKQQgAAEIQAACGEJwDkAAAhCAAAQg4BQBDCFOYUdSCEAAAhCAAAQwhOAcgAAEIAABCEDAKQIYQpzCjqQQgAAEIAABCGAIwTkAAQhAAAIQgIBTBDCEOIUdSSEAAQhAAAIQwBCCcwACEIAABCAAAacIYAhxCjuSQgACEIAABCCAIQTnAAQgAAEIQAACThHAEOIUdiSFAAQgAAEIQABDCM4BCEAAAhCAAAScIoAhxCnsSAoBCEAAAhCAAIYQnAMQgAAEIAABCDhFAEOIU9iRFAIQgAAEIAABDCE4ByAAAQhAAAIQcIoAhhCnsCMpBCAAAQhAAAIYQnAOQAACEIAABCDgFAEMIU5hR1IIQAACEIAABDCE4ByAAAQgAAEIQMApAhhCnMKOpBCAAAQgAAEIYAjBOQABCEAAAhCAgFMEMIQ4hR1JIQABCEAAAhDAEIJzAAIQgAAEIAABpwhgCHEKO5JCAAIQgAAEIIAhBOcABCAAAQhAAAJOEcAQ4hR2JIUABCAAAQhAAEMIzgEIQAACEIAABJwigCHEKexICgEIQAACEIAAhhCcAxCAgMsLqFQqLiUlhXf5QlEgBCBQLAEMIcXiwsEQgICjBDQaTQcvL5++xiLDcJZlGcFk2sXzfG9H5UceCEDA/gIYQuxvjAwQgEAxBFQqVZhCoTxUrlLlQlVkpzIVK1ej/Nwc2rd9c0p8XCxXjFA4FAIQcHEBDCEuvkEoDwKeJMBx3NcMw7zW/bUhTPvnX/xH6x8PfdlgKipqqNVqr3mSCXqFgDsLYAhx591FbxCQiYBarZ7r4+fXp1b9xtWCwzr4q9s/86/KNy+dk39cl7iX5/lXZdIWyoQABJ4igCEEpwgEIOBUAbVaHcKyirioF17x6vpK/8fWcvPKRVo29V3BZDI1TU1NPefUopEcAhCwiQCGEJswIggEIPAoAY7jFpUKLM3pC/JU3r5+10STKddg0K9kGOZk3bp1+YsXL3bz9Su1vueAYRUf9e7H/495aNcP9PuOrXcMen39o0eP5kMdAhCQtwCGEHnvH6qHgMsKRLZvP4NVKCe269oroF7TFpSXnU23r1+hm5fP559NT/UuKjIqff1L6WvVb+Q3dPInFvfx8+ZVBj7mjwcGfeFKnuctX2hxBhwIAQg4SgBDiKOkkQcCHiTAcVwthUJ5YfKi1cqyFSrZvPPd36wj3eH9er2+8Iw2OTnY5gkQEAIQcIgAhhCHMCMJBDxLgOO4iZr2z8ztM/xdb3t1fuFUOm1Z9ml6bPShVvbKgbgQgIB9BTCE2NcX0SHgcQIcx5VmFYpbQybN8GvUso3d+r978zotnDyCFApFm+Tk5DS7JUJgCEDAbgIYQuxGi8AQ8EwBjSYkr3233ornXxvsa2+BtQum0cWT6SZvH+9f8/PyPk1JSUm0d07EhwAEbCeAIcR2logEAY8XUKvVM6vVqjtu3JxlpR2FIYoixf++iw7u2p4nGA1HCgsK5qWkpBxwVH7kgQAErBfAEGK9HVZCAAJ/E1CpVNV8fHxPtXv+xaAn3e/DnmhHDv5KB3d+n2UqMl3Izc6cmZKSssue+RAbAhAomQCGkJL5YTUEIEBEHMe96+3jO71+s9alBk+c6uVslJS4g3Twlx9y83KyrhTk5czieX6bs2tCfghA4N8CGEJwVkAAAiUSiIxsP58YmvD6mMnKxq1c6/ly6cnx5ndGsu/fu31XX1DwK8/z40rULBZDAAI2FcAQYlNOBIOAZwmoVKrBPr5+qz9Ysk5ZKshhl4EUG3nX1jWkPbz/t/i42OeKvRgLIAABuwlgCLEbLQJDwP0F1Gq16bWRkxTB4R1culnBZKKP33rFZDQY6qSlpd1w6WJRHAQ8SABDiAdtNlqFgK0FOnbuktB70MiwFuowW4e2ebzvVy7O5eMOmq8P+czmwREQAhCwSgBDiFVsWAQBCJgFOI7brW7Xufurb493eZCLp9Jp09I5l+NiDtd1+WJRIAQ8RABDiIdsNNqEgD0EItu1T+4z/F2NHN4JMfc/b/zQnAf37nTneT7OHh6ICQEIFE8AQ0jxvHA0BCDwHwGVStXAz79U+idrttn9zqi2Qj+0azsd2Pn9hsT4+CG2iok4EICA9QIYQqy3w0oIeLSAWq3eV6VG7WfGf7pcIReIrPv3aMHE4QY/P9+A6Ohok1zqRp0QcFcBDCHuurPoCwJ2Fojq1Hlf99eHdlVFdLRzJtuGXzPv4+zzJ46O1el0m20bGdEgAIHiCmAIKa4YjocABB4KRLZrf3vU9M8qV65eS1Yiq+d+aDp/8tgRnufbyapwFAsBNxTAEOKGm4qWIGBvgbCwsHIS0a0563/0tncuW8Y3P1vm1+83nomLiWliy7iIBQEIWCeAIcQ6N6yCgEcLcBw3qXqdeh+Pm+24p+WWFPzaxbO0fPpESZIkNc/zKSWNh/UQgEDJBTCElNwQESBAISEhVQRBCGMYJtATrjXgOG5qVI+XP3m+32BZ7L4oCrTo/VF5927dGM/z/FpZFI0iIeABAhhCPGCT0aL9BNRqtb+vr/90g6FwYlCZcsbCwnxGofQ6V5Cb85VSqfw6KSkpx37ZnRc5qlPn5JeHvqNppgp1XhHFyLxt1RJjenL8loSE+LeKsQyHQgACdhbAEGJnYIR3XwG1Wj1GoVTOCw7r4NW5V1/v8pWrPmz2VGoyaaN/zz/OHyklSVKdlJSUK+6mEBIaapi6Yqu3f6kAl28tYf9u2rdtU3p8XFwrly8WBULAwwQwhHjYhqNd2wio1erJCqVyTu83RypDop59ZNCft6wy6A7v/8bdboyl0WiGlwoMWjJ1xVZ/22jaL8qVc6foq1nvC6IotuF5Pt1+mRAZAhCwRgBDiDVqWOPxAmHh4RuaBmsGvfHOlMdaGPSFNHvMAKOpqCg0OTk5zV3QOI4bpenQZUmfYeNc+psxpiIjLZw8KufBvdtjeZ7f5C7+6AMC7iSAIcSddhO9OEwgPCJiJRfZ+e3eg0Y+MefhPTvo4C/bd8fFHH7BYcXZOVH7jh2/ffal/v3CnnnezplKFn7H+uWkO7w/NTk5WVWySFgNAQjYSwBDiL1kEdetBPr06aPYvn278N+m1Gr1TP/AoA+nf/m18mmNzho9IDcvJ6unTqeLftqxcvjzyPbtTw+ZNLNx7YaufauNlbOn3L94+vgwnud/koMraoSAJwpgCPHEXUfPxRIIDQ0NYlhFiqnIWJuIuvx3mAiPiLw/aOK0cvWbtnxivORDv9He7zYmxsZEhxcrsQseHBUVpczNzS2as+FH8vJy6U9jaMqbvQRTUVGr1NTUky5IiZIgAAEiwhCC0wACTxAIDg4O8fP33xLS8bla1WvX89225nNJFISBKSkpW8PDI869Mmxsg9Zt2z/VcOHkkbl3b1570x3+qzy0bVv99C+/9vHxc+3rUqcM7ClIkuSn0+mKnrpBOAACEHCKAIYQp7AjqVwENBrNJCJa0G/ERCY4vANdPneKNi2ZnZefk80rFMqIOet3KFnF0x8im54cTz+sW3Y6LiamqVx6f1yd4RGRWSOnLShdrVZdl21FMBXRR0NeFrVa7dM3x2W7QGEQcH8BDCHuv8fosIQCKpWqn39AwDSGUTacsfJrpflx8Ds3r8oXRcl78MSpXpaGXz59Qub1S+cnabXa9ZauccXjQkJC8nu8Mcw/4tkerljeXzXNHjMwJzvzfruUlJRjLl0oioOABwtgCPHgzUfrxRNo1779L/6BpbtPXriaLd7KP48+f+Iobfl87p242Jgq1qx3lTUdoqK+69rnzb6hnZ5zlZIeWceO9csNyYd++0Cn0y1x6UJRHAQ8WABDiAdvPlovnkDr1q0reXt73568aDVTrqJ1c8SmxbPyT6YmT9PpdIuLl911juY4bk2biKi3Xhtp/qTKdX/MH4H9uH5FXMzhQ+1ct0pUBgHPFsAQ4tn7j+6LJ8BwHCfO37KLGMa6X50bl8/TlzMn55lMRZV1Ol1B8dK7xtHmm5WFPfP8ihcHjXKNgh5TRVpiDH2zYgHxPG++LkR06WJRHAQ8VMC6V1IPxULbni3AcVwowzCJo6cvZGo1aGw1xsLJI8SM2zfXaLXaEVYHceJCtVr9Y8SzL7zYc8BwJ1bx5NTaw/vpxw0r9JIovqTVan912UJRGAQ8XABDiIefAGi/eAIcxy3yDwgaNfS9Gb416zcq3uL/HK2L+YN2bV27My72cG+rAjh5UfuOnQ727D+sY5vwKCdX8uj0B3Z+rz+8+8fcwoK851NSUnQuWSSKggAEHgpgCMGJAIFiCqhUqsEMw6zvM2wcaTp0KeZqIvO1Ct+sWFCUn59f7sSJE3nFDuDEBeY7x16+fFk/7auvlf6lAp1YyaNT79q62qA9vP+svrCwB8/zV12uQBQEAQj8QwBDCE4ICFghwHFcD4VC+eOo6Qu8atYr/jsiP6xdZjyWHPdFfGysa1/d+f9szH3Xatjk2zHTFwZYwWbXJV9/MS//3MljvMmgfy4xMbHQrskQHAIQsIkAhhCbMCKIJwqo1eoRNes3/mzMjOL/hZx57w7Nm/CWxDBMba1We82V/TQazUsMw1wURfGEl7d3Qr2mrdRDJk13qZLXzPvYdPFU+unk5OSW//85Py5VKIqBAATwTgjOAQjYSiAkJOR+p959/bu8+LpvcWN+MWOicO38mW08z79e3LWOOr5tWNg2IupdKjDIkHU/I0ChUIhTlqxjS5er4KgSLMoTvesH2rd9s8AqFCZBELy9fXwvm4yGl5KTk9MsCoCDIAABpwjgnRCnsCOpuwhwHFfLy9vnVOdeff079Xq1WG0d2rWdfv1+0zye5z8o1sLHHNy8eXNvPz+/5yVJiuR5vsQf80R17Pybf1Dpzu/MXKTw9vElURSJZa26T5st2ntqjLzsLNIXFlCFKtVo4+JZdDY95VbSkSPVnroQB0AAAk4TwBDiNHokdhcB8zdmlEqvYW2f6RbYs7/lX1tN2L/bfPv3FTqdbkxJLdq1a1dRImaPt69fC31BvpJhmWh9QcEinud/sya2JjQ0tVmwpuHAdz8qZc16Z69J/GMP7fluw4bE+Pghzq4F+SEAgccLYAjB2QEBGwioVKqe5StV2TJlybogS8OZv6q7+5t1Owrycr8URVFITU09bOna/39cZGTk4gpVa45955PFDx/YtmHhTLp89uQdo0HfOTk5+URx4nIc1y6gdJm901ZsdbmLTy3tY9fWNRS7b+cknucXWboGx0EAAo4XwBDieHNkdFOB9lEdj744eHSrViERFnVo/qrut18u1JtMRb4Mw0jevr5LjHr9FGsePR8R2e7eiI/nVahWu95fuRP276G9323IKjIauup0umSLiiKiiMjI/d36Dnom7Jnuli5xueNWzv7g/uWzJ4ZotdpfXK44FAQBCPwlgCEEJwMEbCSg0Wj6eXn7bpmx8hulQqm0KGpqQjTVa9KSJEmiX7dtzDvJJxmNBv1knU637mkB1Gq1lyRJKoZh5laoXDXkvYWr//XOhS72AO1Y90WhYDJ9wfP8+0+L2aZNm4pKL69b8zbtfPiOilx/Zo8ZmJ/1ICMkNTX1pFx7QN0Q8AQBDCGesMvo0WEC4eGRX1arU6//2x/NDWTZ4v89fvFUOu3+dn3W7WuX/VhWcUehVOYZCgv8tFrtX29xaDSaAUS0ShRFv0rVaubWqNvAJ6LrC96Pu1/Jnm/X062rlwounT4hiKKkNZmM4x/3ePs2bdo0q1C5qnbKknX+DkOzcaKr58/QmvlTM4z6wmrWvKtk43IQDgIQeIIAhhCcHhCwsUB4eOQahZfXIPM7ItaGzsl6QPqCfNIXFNA3y+cXZN6/N5aI0hVeXnuq16qraBkSWTaya09iFZYPOqfStHTp9Al9cvRvgr4gX5Akqer/f4ie+fk4FatW++O9z/79roq1vTh63dYv5uUfS4qbjutBHC2PfBAovgCGkOKbYQUEnirQvkNUXDOubYT51u4l/bly7hR9Net9USJiXh4yhgmJerakIemnTV8Z0uIOncrPzxuUmpp69L8B1Wp1RNVadfe8O2dZ6RIncUKAe7du0JIPxxT4+fqWj46O1juhBKSEAASKIYAhpBhYOBQClgpoNJp6DMumN1eFSl37DCxVsWp1S5c+8rjzJ44+vG6kYYvgEsX5++KVs6eY7ly/khRzODrS/P9zHBepUCi+KlOhUoP3F60p9s3XbFZYCQL9tPFLY2pCtOxuh1+ClrEUArIWwBAi6+1D8a4uoFarV7MsO+TDZRsVgaXLuly56xZMyz5/8thZwWT6iWXZ2S3UYWyXl9+gytVruVytTysoLyebZo0eIEmSWJ3n+VtPOx5/DgEIOF8AQ4jz9wAVuLmA+R4evqUC3/lg6XqrrxGxF9Hta5dpyYfvSCzL5oU90z2w5wDLb7Zmr5qsjfvb9s2GuH2/bE1IiH/L2hhYBwEIOFYAQ4hjvZHNQwUiIttd7/HGW9VtcT2HrQnXfTadCnJz6J1Pltg6tMPiiYJA09/uZzAVGbni3pzNYUUiEQQg8C8BDCE4KSDgAAG1Wv0Ky7LfBJUtb76wVGl+vknrtu0dkNkzUqxfOIPOH087n5SU1NAzOkaXEHAPAQwh7rGP6EIGAmFhYX5Go3EdwzCXzc+aKV2uQkDvQSN96zdtSZbe3EwGbTqlxJMpSbRj/fKk6AN/tHVKAUgKAQhYJYAhxCo2LIJAyQXUavUBpdKrddU69Xyinn8poFErFZmfVouf4gtkZtylRe+PykpMiHe9q3+L3w5WQMBjBDCEeMxWo1FXFeA47mu/UgHhXt4+1cbNXurtit+icVW7v9c1ZWBPiWGYLsnJyQfkUC9qhAAEiDCE4CyAgIsIRLRrN7fIaJysCo8S+gx/19tFypJNGWvnT80+m546iuf5b2RTNAqFgIcLYAjx8BMA7buWQEhISDDLKv54Zdi48m3CO7hWcS5eTcL+3bT/x6+3xURH93XxUlEeBCDwHwEMITgVIOBiAhzHzfLx9Z08Yd6X3mUrVHKx6ly3nLs3r9Hy6RMz4uNiK7pulagMAhD4uwCGEJwPEHBBgbZhYduDypbvIdfbpzuLdNboAbn5udnhWq32uLNqQF4IQMByAQwhllvhSAg4VKBd+6gfm6lCur/69nhcH2Kh/PY1nxu1h/dP5nn+cwuX4DAIQMCJAhhCnIiP1BB4mkBoWFjuuE+WBlSuIb9nuTytN3v8+dGkWPp548rDMdEHo+wRHzEhAAHbCmAIsa0nokHApgKhYWE/NGsT+nL/d963aVx3DVaQl0Ozxgw0Jicl+bhrj+gLAu4kgCHEnXYTvbidgEajea9NeNTsviMm4CMZC3d34fujMu/euPoyz/OHLFyCwyAAAScJYAhxEjzSQsASAY7jetRt0nzTyI/nl7PkeBxDtG/7Fjr0y7a7Pj4+DeLj43NhAgEIuK4AhhDX3RtUBgFSq9Uhvv6l4nq8PtSrUrUaVLthU6g8ReDCyWO0aels0WgwiCRJZ0wm0xupqalHAQcBCLieAIYQ19sTVASBvwRCQ0ODWIVihZe3T6v83JxWHy3bRKXLlYeQBQLXL56jU2laiv99VwFDTEpBfu4inU73swVLcQgEIOAgAQwhDoJGGgiUVKBDx866V4aN5Zq1CSlpKI9bz8ceoNh9O7Oz7t/LL8zPW+Tj47MGH9V43GmAhl1QAEOIC24KSoLAowQ4jptSo06D2WNnL1VAyDqBS2dOUMLvu/PStfF+kiSN0el0K62LhFUQgIAtBDCE2EIRMSDgAIHWrVvX9fX1O/XaqEk+LUMiHJDRfVOkxEfTTxtXXEqIi6vnvl2iMwi4vgCGENffI1QIgb8EOI7bXqlqjedGTJ0XEBBUBjIlEPjyk/ceXDl3erJOp1tXgjBYCgEIlEAAQ0gJ8LAUAs4QCAkJ4SvVqN1k7MzF/gql0hkluEXOc8fTaOvy+bfiDkdXc4uG0AQEZCiAIUSGm4aSIRAWFpHcqXdfTaeefYBRAoG186cWnDueNkGn060qQRgshQAErBTAEGIlHJZBwJkCarW6i5eX957Z63d4ObMOuee+cCqdNi+ZfScuNqaK3HtB/RCQowCGEDnuGmr2eAGVSvV2UNmyi6cu3+rv8RglBFj/2fSC00d585N3V5QwFJZDAALFFMAQUkwwHA4BZwuEhUWsMpmKhrZqG6l4fdR7zi5H9vkvnzlJ6xfOyIiPi60o+2bQAARkJoAhRGYbhnI9W6BNmzbNfP380sbNWeZVsUp1z8awYfcbFn1ScCo1+UOe5z+3YViEggAEniKAIQSnCARkJMBx3MjqdRp8MQ43LLPprl09f5rWzJv6ICE+DvfEt6ksgkHgyQIYQnCGQEBGAmq1ekx4l+5f9Bo4QkZVy6PUtfOmFp49nnqQ5/ke8qgYVUJA/gIYQuS/h+jAgwQ4jhsX+VyvpT37D/Ogrh3TasbtG7Rw8khRFEXzINLFMVmRBQKeLYAhxLP3H93LTECtVk9o1633oh6vD5VZ5fIo99dtmyg9KS4/Lzf7q/jYWFz1K49tQ5UyFsAQIuPNQ+meJ6BWq1e0Cokc9cY773te8w7quCAvlzYunpV768qFnxISEt50UFqkgYBHCmAI8chtR9NyFTC/ExL5XK9FL7zxllxbkE3dW5fNy7t46lhKfl5uN51OVyCbwlEoBGQkgCFERpuFUiHAcdz8JsHqyUMmzQCGAwR2bV1jOHLw19umoqJBOp0u2gEpkQICHiWAIcSjthvNyl1Ao9EMaR3W/vPXRk4KkHsvcqn/w0EvFhkM+kppaWlZcqkZdUJALgIYQuSyU6gTAkSkUqleqN+01YYRH3+K+1k44IwQBYE+HPyiqNVqFQ5IhxQQ8DgBDCEet+VoWM4CHMeN9fL2Xjxn/Y/4S9EBG5mXnUXzJw7LT4iPwztPDvBGCs8TwBDieXuOjmUs0K591I5nXnrtpciuPWXchXxKv3vjGi2bNv5qYkJ8bflUjUohIB8BDCHy2StU6uECYWFh5YxG4/2Zq74jv1L4D3NHnA4n+CTavubz47GHD7V0RD7kgICnCWAI8bQdR7+yFVCr1b9UrFr9uUkLVnrJtgmZFf7jhhXGlNgDOxITE1+XWekoFwKyEMAQIottQpGeLhAaGlpDEISr4z9dzlSpgU8GHHE+3L5+hZZ9PM4gSVL15OTk+47IiRwQ8DQBDCGetuPoV7YCGk2IoW3nbt6devahoLL4coy9N3LL53Pz07UJs3men2fvXIgPAU8VwBDiqTuPvmUnoFarQxRK5U5RFCsElSmnb9C8lferw8d7y64RGRR84VQ6bVo8+158XEwlGZSLEiEgWwEMIbLdOhTuyQIcx7Xz8vLe2rCVqtag8R97MoVdel8xY2LmlfNnJvM8v9YuCRAUAhB4KIAhBCcCBGQqoFarZzRq2Wby0Mmf+Mm0BZcs+1hSHO1Y/8XpuJiYpi5ZIIqCgBsJYAhxo81EK54lwHHcq41bcsuHvj+zomd1bt9uP3vv7byM2zf763S6nfbNhOgQgACGEJwDEJCpgEaj6deoperzIe/NwHULNtrDxD/20t7vNx5KiIvtZKOQCAMBCDxBAEMITg8IyFRArVavLl+56qDJC1fjviE22ENRFOiTUf0LCvPzntXpdPE2CIkQEIDAUwQwhOAUgYDMBNq2bVu5qKhoNcuy3QdPmq5o3IqTWQeuWe7vP36tT/ht997YmOiXXbNCVAUB9xPAEOJ+e4qO3Fwgsn2HXeUrVemi6dDFJ+yZ7m7erWPay83OpDljB5lIklpotdozjsmKLBCAAIYQnAMQkJcAw3GcOH/LLmIY/Praaut+2vilkY87uCYxPn6MrWIiDgQg8HQBvIo93QhHQMBlBKKiopS5ublFC7budpma5F7I7WtXaNnUdw0sy1RLTEx8IPd+UD8E5BGkRdYAACAASURBVCSAIUROu4VaIUBE7aM6nu0/9oOG9Zviwa62OCFwe3ZbKCIGBKwTwBBinRtWQcBpAhzHfdLxhT5Tu/V902k1uEviCyeP0aYlc3B7dnfZUPQhOwEMIbLbMhTs6QIcx0VWqFJt9+SFq0t7ukVJ+18+Y2LmtQtn39PpdOtKGgvrIQCB4gtgCCm+GVZAwNkCrFqtNg15bwaDr+davxX/uT37qbiYmGbWR8FKCECgJAIYQkqih7UQcJKAWq3+WN2u89Q+w9/FU3St3APcnt1KOCyDgA0FMITYEBOhIOAoAY7jSiuVynuTFqz0KlepiqPSuk2exD/20N7vN+H27G6zo2hErgIYQuS6c6jb4wUiItotrVC1xpixsxYrPB6jGACiINAno3F79mKQ4VAI2E0AQ4jdaBEYAvYV0Gg0gxmGXT13449KhmHtm8yNov++42t9wv7de2IPR7/iRm2hFQjIUgBDiCy3DUVD4E+B9lEdY3oNeLtdcHgHkFggcOfGVVrywTsCw1Cz5OTksxYswSEQgIAdBTCE2BEXoSFgbwG1Wj2wUUvVV0Mnz/S3dy53iJ+ujadtq5deSoiLq+cO/aAHCMhdAEOI3HcQ9Xu0QMOGDX3KliuX++HnG7wCS5f1aAtLmo/bt5N+2bpmGc/z4yw5HsdAAAL2FcAQYl9fRIeA3QXad+i4vfOL/V6J7NrT7rnknmDpR2Pp5pWLu3ieB5bcNxP1u4UAhhC32EY04ckCKpXquWq1634/fu7yIE92sKR3PvYg7dq66pfYmJhelhyPYyAAAfsKYAixry+iQ8AhAmqNRvx0w08Mq8C3dZ8EfuZYCq3/bIYoSWI5nuezHbI5SAIBCDxWAEMITg4IyFygTZs2rZVKZerkRWuYchUry7wb+5f/8+ZVBt3h379NTEgYbP9syAABCDxJAEMIzg8IyFxAExJS2Kv/cN+wLt1l3oljyhdMJvp0/JD8nMwH/Xie3+2YrMgCAQg8SgBDCM4LCMhYQKVScf4BgYkzV33nJeM2HF76cV0Cbfn8U5NOp4Obw/WREAL/E8AQgrMBAjIWUKvVveo1abHu7Y8+LS/jNpxS+jdffpZ3OkW7Nj4+drxTCkBSCECAMITgJICAjAU4jhsd9kz35S8OGinjLpxTel5OFs0bP9Rg0Os7pqSkJDqnCmSFgGcLYAjx7P1H9zIX4Dju0+deHTilU89XZd6Jc8pP+GMP7dqyOj85OTnAORUgKwQ8WwBDiGfvP7qXuUCnzs/s7tZvcHdVZCeZd+K88pdNfTfr+qXz43me3+i8KpAZAp4pgCHEM/cdXbuJQLsOUccHjP2gef1mrdykI8e3cf7EUdq8dO69+LiYSo7PjowQ8GwBDCGevf/oXsYCzZs39/b3L5U/atp8Za0GTWTcifNL37psft65EynL4mJiPnJ+NagAAp4jgCHEc/YanbqZgFqtXlqvWavBb38wB7drL+HeZty+SQsnjxBZlq2dlJR0vYThsBwCELBQAEOIhVA4DAKuJMBx3GFvH5+w3gNHeKk7dHGl0mRby97vNurj9+/6/khCwiDZNoHCISAzAQwhMtswlAsBlUq13D8gYEj4My/4de3THyA2EjAUFtL0Ef0EwWSqlZKSctNGYREGAhB4ggCGEJweEJCRgFqtbsKw7PGB4z5SNFOFyKhy55R69lgK1W3SnLy8fSwq4NsvF+alJR6eptPplli0AAdBAAIlEsAQUiI+LIaAYwU0oaG3Ip7pXuWF/sMcm1iG2W5euUjLpo0nURCoaq26QtNgjcI8kNRr3IK8fB49lJiHlu++WnT2cPTBxjJsGSVDQHYCGEJkt2Uo2JMFOj7TJf6lQaPDm3GhnsxgUe/xv++iQ/t2m5q8OUN5mz9AWedTSci+KxTkZCmq1KwjNA1WK8pUqETlK1elIqORCvPzqDAvl37ZuoZEUeySmpr6h0WJcBAEIGC1AIYQq+mwEAKOFwgNDf29Q/eXu3TtM8DxyWWS8d6t68THHBCi9+xQBNZsQk37f/CPysUiI93m91PWuTQy3LsmKby8RKW3jyQyChJZL6X+/i1iGGZd8pGEt2TSMsqEgGwFMITIdutQuCcKcBw3qFVIxPL+Yz8o5Yn9W9KzLuYP2rF+BTV85V0qU7/4N3EzZGfQ0a8mF2qTj5hv5S5akhPHQAAC1glgCLHODasg4BQB8wPrypSr8NmHyzb6OaUAGSTdtGS2cDPXqGjcx/qH4576el5O1qXjo1NSUrbKoGWUCAHZCmAIke3WoXBPFOA4blrHnn1mdnv1TU9s36Kef9ywQjh58jTTbMgnrEULHnHQ/ZNH6NK+TQlJcYcjrI2BdRCAwNMFMIQ83QhHQMBlBEJCQ69EdOlRq8cbuFzhcZty58ZV+vzjd4mbtIYY1uo5hLQLhxlM+sIWKSkp513mBEAhEHAzAQwhbrahaMe9BTiO+7R123ZT3hjzvns3WsLuNi76RLiela9o9voUqyNd2LXaeP9EolabnBRpdRAshAAEniiAIQQnCARkJKDRaN6rUKXatEkLVpovmsTPYwTOnzxGa+dNJb/S5YQyzSMUNTu8XGwrY24mHf1qkkEoMkbxPH+k2AGwAAIQeKoAhpCnEuEACLiWQLsOHdObtFa36DdygmsV5mLVmExFFP/bL7T3+00U+sEmq6q7mxpNVw99fzwp7nBLqwJgEQQggHdCcA5AwJ0EzLdu9/UvtS+sc7cqz736pmX3I3cngGL0cuXcaVq/eJbYeuxyqy8OOfP9woLM80fn8Dw/txipcSgEIGCBAN4JsQAJh0DA1QRCQkLKE9HZbv0Gl2vfrberlecy9aQlHqbd27aamg1foLS2KH3mHTq6crLAMow6OTk5zdo4WAcBCPxbAEMIzgoIyFSA47j5teo1Gj3mk8W4cdkj9tBoMND21UvpwvWb1GLQjBLt8oVdqynjeHymTqstV6JAWAwBCPxDAEMITggIyFigbVh43oR5K0qVr1RFxl3Yp/To3T/Q/p++k4LqBzMNXxxd4iTaBW8ZGElompSUdKnEwRAAAhB4KIAhBCcCBGQsEB4esbZT775DO77QR8Zd2Kf0w3t/pOhD0dRyyEybJLi0d4PhTurBmTzPf2qTgAgCAQhgCME5AAE5C6jV6qjylav+PHnh6tJy7sMetf/x87d0cOc2qtn5DarMdS5xitxrZ+jM9iVXkuJi6pQ4GAJAAAJ4JwTnAATcQSCyXfvb3V8fWjkk6ll3aMemPSQf+o1+WPcFtf1oi03ipq4Yn2vMvt9Np9PF2yQggkDAwwXwcYyHnwBoX/4CoW3b7urcu1+Pzr36yr8ZG3UQvedHaqFuSwFBZeiTka+T+v0NNol8I24n3UjctUabmDDcJgERBAIeLoAhxMNPALQvfwGO43rUbdTsm5HTFgTKv5uSdRC7bycl7N8tZmbcY729vSWDXs94+fpJqgkrbfJap8+8S8dWT8nTJh3xeOuS7RRWQ+BPAZv8YgITAhBwnkBERESg0WjMmrvxJ5ZlFc4rxEaZb165SN4+vlShSjUyf83W28ey+7EZ9IU0c8TrFFC7KTXp997DagruXSP/ijVtVNmfYXSL3jaZ9AULeZ7/wKaBEQwCHiiAIcQDNx0tu59Au6iOx94YPbllwxbBsm9u8QdjxLs3r7EKhYJMRUXUoftLwvP9Bls0XR09EkM71n8pBY//ym6vbbeO7KXrMT+uSz6SgEcZy/5sQwPOFrDbL6qzG0N+CHiSAMdxR7r1fTNU7l/V1cX8Qbu/2yi0eucLxf2TR4hhWLqxf5M0/atvLH6t2rBwpnDrQQ41GfCxRYNLcc+TgrvX6MSW2XeT42MrF3ctjocABP4pYPEvNuAgAAHXFeA4blxk155Lew6Q7/WSRoOe5o4bLFUK781U0fzvmz7py8cKLw8aqWihCbdoA9ISY+iXbzeYWoxcbPWt2p+WSLtgaJFQZOzL8/xPTzsWfw4BCDxeAEMIzg4IuIGASqV6qWGL4FXDP5hTQa7t/LzpKyE9PZ2aD53zj3cwLu5eQ+UoXxjy3kyL3tkwPzk3+rddRU2HLfCyl8XJzbMf5Fw78ybP87vtlQNxIeAJAhhCPGGX0aPbC6hUKnXl6rUPBoe1C7x+6TwNmjDVYT2na+OpcvVaVKma9ReAXj57ktbM+5havr2AvIPMz+b7348xL4tSPn/HHF+oWrOOVL5yVWVQ2fJUumw5Mv/b/A/DspSeHEfJ0b8L927dUCh8/KU2476w2+vbpV83GO6mHpqk0+mWOwwaiSDghgJ2+yV1Qyu0BAGXFWjbtm1lVqm8VCqgtJR5/66pfpMW/m9OmKr08fWzW836wgL6ZfMqMe1IDNskWEMDx31oda6lH70rFAVVUdTv+fYjYzw4w5M+4waZvyJryMmgorxs8iJTkbGwQCEKJsZQWMAEVKpmKtMkVFmj3UtW12HpwptH9tDVA98t4nl+kqVrcBwEIPBvAQwhOCsg4CYCHMdJCqXyXOaDBy3Lla+oNRUZWjYN1pgin+upbNiijU27/GXLGkqJPyQpg8qLpWo0VgQW3jG99f4sq67BSNi/h37/+Xuh1ZjPLfq45VGNCPoCUvj627THJwW7fyqZLv+28cCRmOhnHJYUiSDghgIYQtxwU9ESBMwCKpWqvVKpXFKpeq0W4+d+4W2pislURLevXSb/gCDyDwgkX7///eVufvdj56ZV4vGUI4xflXpMk9cmU0Z6HGVr94jvfbaStTTHf4/LuHOLlnwwmmo9N4gqtmxX3OVOOz7v5kU6/e2Cs0nxMY2dVgQSQ8ANBDCEuMEmogUIPE5Ao9FoGJZN/HTjzxa/y8DHHqAf1n5BXt7ekqmoiBFFgXx8/STzQJJ1/x5TqnJtodng/10kqn9wi46ufJ9qN2xqqlilOlu2YiW2tPlajXLm6zb+vGbDvPbvP6fTdKQ9/LspXZug9AkoLbUZt1wWr0X3TyTS5f1fG0rXbc48OJ1M2qQky+6khlMUAhB4pIAsfvGxdxCAgHUC4eERK1towgeXKV/Ru2ufARYFWTBxuKSo2Zyp23Xgw+NFo54KM++QIese3UuNpsb9/n0ZRMaJBCrMuEWGh9ds3CfGmG8Siwxk0hcoBFMRIwoiBQSVlrx9/aT83ByGGEbyq9GYrdmxL/mWrWRRXc48yNzT9ZgdxgendTdEo365JEmFRBTO87xlqM4sHrkh4MICGEJceHNQGgRKKhASGposiaJaoVDmRb3wSmBO1gO6fvEceXn70KhpC/4RPjn6d/r9h62SURCkVqMWs6zS4k9wnlqmqSCH8m9foYKM6+QVUJYqNGv71DWucoBgKKSTX3+aX3jn6hmtNplzlbpQBwTcQQBDiDvsInqAwBMENBpNG0mSNkqS1Eqp9LolCKazDMsGV69T3/fZl9/wadyKoz3frBdif9upqBH1KlVr+zw8/yZwYvNsyr95Pk6bnCyfi1awgxCQiQCGEJlsFMqEQEkFmjdv/vCtjRMnThjN/w4JDT3HMmyFanXqBd25eZ2aDv6E9SldsaRp3G79reR9dO3Qtnxt0pEAt2sODUHAyQIYQpy8AUgPAWcLqNVqqXyLCAqq1ZgqBUc5uxyXzH9q69zCnKunZ+p0uvkuWSCKgoBMBTCEyHTjUDYEbCVgvr8IwzDmfyjkg014TXgE7Jltiwoyz6XN5nn+U1u5Iw4EIECEFxycBRDwcAGO46ZJksSyCsWYyqrO5ev851sxnsKSdT6NBFMRlW+ieWTLOdfP0qktc0SDXl8hPT0901Nc0CcEHCGAIcQRysgBARkIcBzXSeHls08zea3dHvzmigxHPh1EJBERwxDr5S2yPqUEsTDHi/EuZRKLChWSsZBhGCZfp9PhmhBX3EDUJGsBDCGy3j4UDwHbCmjahmsDazRQN319im0Du2i0U1s/peysTEGMGq+gogKi/ExiCh4QXU8hqt2WpIDyxJ6PMdLlI+/xPL/MRdtAWRCQrQCGENluHQqHgO0FVCrVDO+AMlO4d5e75Z1AM04coYu7V1O97sNIMhnp4u9bJLFFL0aqpX4sJntgYR5bkDFVq9Uutb04IkLAswUwhHj2/qN7CPxDgOO4bUrfUi+qJ6606mF0rsp5W/s73Tjyq2DS57Ni6RoMc+8cUanyIvmVZsSIEU98HWRjlmVR5vWXeJ4/5Kr9oS4IyFUAQ4hcdw51Q8DGAhzHbWIVyjcqc88oand5w8bRnRPu2uEddCs1xiSJJoXYsBMj1Q0vdiFs/Mr7lHFxEM/zu4u9GAsgAIEnCmAIwQkCAQg8FFCr1asCazUd3qz/B24jkrx0rEmo0lIptehhdU/sb3P0pM+exvP8Z1YHwUIIQOCRAhhCcGJAAAIPBTiO+zmodtNezfp/6DYiSQuGSUKHcQyVKm9dT4VZxO6fZyJJrMDzfLZ1QbAKAhB4nACGEJwbEIAABQcHl1EqlQ8avzqBKdMg2C1EzA/N0y19h8Se86zuhz35q4EuJWzgkxJGWh0ECyEAgccKYAjByQEBCDwUUKvVu/wqVOvRarj1f2m7AqUh+x7dP5VMGccTqDA7SxK6fmzd65xgJMXe6QJJYgudTnfaFXpDDRBwNwHrfjndTQH9QAAC5iFkg09Q+VeDxyzxlwuHMfs+Xfp9C5EkUv7dG0JRYS4rmYwMBVYWpAr1FVS6Okk1VVa3w+6aIigYRi2KYqQoikdSUlJ0VgfDQghA4F8CGEJwUkAAAg8FOI57o1wj7otGfd4t6+okGelxdH732j/LVHgR1WgjSGVrKaTS1YmCqtisfDZtm4G5kU6SJCmJVYjEsHF8YkwnmyVAIAh4uACGEA8/AdA+BP4roFarD7DevlGaSatZV1bJvnCMTn33GUmNu5DUpItDS1X88r4UEBDgHR0dbXJoYiSDgJsKYAhx041FWxAoroBarb7gU6ZineBRi1x6CDn/81eUcS9DFMPecmidbNoPRrqeto1PThxQXFscDwEIPFoAQwjODAhAwPxRTFuWVcQHj17MegeVc2kRfvkEwVi/o0Kq+fhbrdujAXbPVAOZDJPxDBl76CKmpwpgCPHUnUffEPifAKtSqd5lWXZh+RbhTIOeI1zHRhQp9cuJFFS7KTGsgup1H0pJ89+ShE4TGPJz7KUrzMlfibkQm8Frkyq6DhAqgYC8BTCEyHv/UD0ELBJo0qRJYKlSpYYzDDNckiTieb7xfxeq1eprkkQ1GIbMF15mlapar3SLQdMUFgW24UGmwjy6HvsTKbx9SeHlQ4WZd+j+ySRJDKhEkn85gblzWskqlKJExAjPTXfYaxej+5oYQ14Oc/9iIDHKn3XaIy/ZsG2EgoBHCzjsF9mjldE8BJwk0LBhQ59yFSrvEYoMHRW+/mKZei2VBXeuFBZk3sknQYhjGMYoCMImhVK5QyJSkCiOJqLVIe+vI1bp7dCqz2xfSllXz0pSQEUTiQJDhlyFVCuEkepFECn/fKgvczOdSDSRVKONQ2r78zqQlPskmEYzDJOn0+n2OyQxkkDAQwQwhHjIRqNNzxRQh4YeVvr4R6reWcYyCgXdST1Il3/bLHr7BzGsjx9jyLwrSqLwkk6n2/lfIU1o29ymb3wQEFijoUPRkj4bLglNujJkxUPm7FUou//TXCrI7M3z/EF75UBcCHiyAIYQT9599O72AmqN5ly5ZqENGvYa9bDX1OXjDcac+/sZhVIlmoqqMSx7X6fVVjD/WWhoaFBSUlJO23ZRByq0jOxU+5nXHeaTf+cKpa+bSuLzn/z1rofDkj8ukclA7N7pAq/TKp1eCwqAgJsKYAhx041FWxAwC6jV6rmlqtQe22LIrFLm/3398A66mbg7Q5ucVDEqKiogOjo6z/z/a0JCbkqiWIWIMRBJV72DytVuNnCqj0+QlQ9+s4I/fcNMId9gIjFylMOvR3lkuaJAit0fSjqdzqFfBbaCDksgIFsBDCGy3ToUDoGnC4SEhFQRBOGWd0BpwaQvZGt2eJm5cuBbEgShbFpaWtZ/BhUvYtjcpq9P8bl/KokyjsXqhSKDqPQL8lZPWOHQdwF0i0dKJlIw4rMfPb05BxzB7pudyxblabRa7RkHpEMKCHicAIYQj9tyNOxpAiqVahXDMBKrULaQJClUEoVFPM9P+buDJiT0XKlq9es2H/ixojDjJp3ZtlisounCVtF0dSjX1QPf0s0LZ4vE8OFeDk38mGRs/Mr77IPLQ7Ra7S+uUA9qgIC7CWAIcbcdRT8QsECgT58+ikuXLq1VlgqqKuoLs0xFhq9ZhWJrhRbhvnWfG+zNejn2mzH/LflazI9042SaSYwc6dB3YB5HxhzfTcyFmJ95nn/RAlYcAgEIFFMAQ0gxwXA4BOQoEBEREajX6/9gGCZNkqRgllW0YRRKZa1nXmNyr50x3j9xxPzOw1RGoWznHVi2U/CoRU55J+Jm4h66mhoviO3fcYnrQphbx4lJ257EJ8a1leO+o2YIuLoAhhBX3yHUBwEbCIS0jYjzCigdVknVkVX6+JNfxRr096/g6h/cpvS1HwlCkXE/wyq6hH6w0SlDwIWdK+ne2VQSu82wQde2CaHY/ZHRZNTXS0tLu2GbiIgCAQj8VwBDCM4FCLixQEhIaLz5nQ9iWV/1xFUsq3z8GxypyyeQMSdD8vIPNLUetdhL4f3nDcLs/ZN9+QQF1mhMrFJJZ75fRJkmP0Fs/aJThqBH9crGLtdT9s0kPjkpyt4WiA8BTxPAEOJpO45+PUZApVK9zCqV2+o9P5Qt10Tz8HboT/vJuXySSlWrT44aQE5umU05184SSRIxXr6SJJgYietHUrVWTyvVcX9uzCf2908FYqiQBJOCvHwuETEimYoYloRNWq32M8cVg0wQcC8BDCHutZ/oBgJ/CajV6ldYL+9vNe+tdYmLPP++NXdSDtL1+F8Ek8HAioGVGCliBFHBA2IKHpBUoYFr7qI+l+jOKaKgKkSiQMyJ3cRk3cjhddrSrlkwqoKA6wtgCHH9PUKFELBKgOO40aUq1pzbcvjcIKsC2GlR0qeDiLx8JbHRM38+F0amP8xVHdHxnYdSjiR0kmkLKBsCThfAEOL0LUABELC9gFqt3khEA+v1GMZUbNXO9gmsjGjIzqDUFRNI7DGHiHW5N2iK1RWTtp2Y62nX+OQjtYq1EAdDAAJ/CWAIwckAATcTCG0b/pXE0NvlW0Qw9boNdqnuLu3bSHeuXTWJYcPkPYH8R5U98Fke5d3bw/N8P5eCRjEQkIkAhhCZbBTKhIClAuqQ0MLmAz72Dahe39IlDjtOu3ikaGr8HCvVDnFYTnsmYlK+J+bOqZ18Ymxve+ZBbAi4qwCGEHfdWfTlkQIajaaxwjdAx41fEeBKABd+WUX3z6aKEqNghKhxDPkEulJ5VtfCHlosUM7tWTzPz7Q6CBZCwIMFMIR48OajdfcTUKvVH5dtrJnS6OV3Hj4119k/+bcuU/qGaUQVGwlSvUiFVLmxs0uyWX72j/kiGQt0+tzMdidOnDDaLDACQcCDBDCEeNBmo1X3FwgJb7enbKM2zzfoOcIlmj22bqpQoCzLiNxrrEsUZKsiTAZS7J0mGQyGBunp6RdtFRZxIOBpAhhCPG3H0a/bCnAc151hmF3chK8Ypa9z3wg5sWkWGfMyRUPWPVZ8biq5y8cvfz952H2zciV9jiolJeW8255UaAwCdhbAEGJnYISHgCMEVCrVZwzDTKr/wnBy9ldyrx3eQTfidpJUW01SvUiioKqOIHB4DjZ6SQ5l3xrE8/xPDk+OhBBwEwEMIW6ykWjDcwWCg4Ore/v4xQdUr1+7af8PnQqRfekEnfpuIUkhA0iq3NSptdg7+cNnyjy4+jnP81PsnQvxIeCuAhhC3HVn0ZdHCGg0mveIVUyr1raHskaHl57+cBg7qyTNHyKJjbsyUoP2ds7k/PDMrRPEpG5L5o/EhTq/GlQAAXkKYAiR576haggQx3FtGYUiunp4T58a7V9yukj+7ct0YvNsSSzfQBTVrylI4e30muxdgGL3R0ZJKKrD8/wte+dCfAi4owCGEHfcVfTk9gIcx72h8PJZUafboNIVW0a6VL/80jFSkdKfxKjxbv/6wv4xr4jyH/zK83wvl9oEFAMBmQi4/YuETPYBZUKgWAKhkVHHytRv2bJBr5HFWueIg3Ovn6WT3y6UhG4z3f/1JT+DFAc+k0RRjEhJSUl0hC9yQMCdBNz/RcKddgu9QICI1Gr1DEahnBby/nqX/f09MncgiREjiMrXdfs9Y1K+I+bmsSISTDN4nv+UiCS3bxoNQsBGAi77Imaj/hAGAm4loFKparMse6nVsE8Zv4rVXbK3ovxs4peOIbHTRKLAyi5Zo82Lyr1D7Jn9+cytk5IkmnrxPH/Q5jkQEAJuKIAhxA03FS25p4BGo2khSdIcr1Klu6nGfeHlyl2e/fELenDuKEk11USGXJI0/V25XJvVxpw5QOzZP4ySKLzN8/xGmwVGIAi4qQCGEDfdWLTlXgIcx21mGKa/JJHgU6a80Gb0Eh9X7/DqwW10/0QCGfKziSo0FMTglxXkG+TqZZe4PubGMWL5b0RJ6bOQPxL3fokDIgAE3FgAQ4gbby5acx+BkLbh56pF9GzAKr0ooHpDCqzRQFbNHd80R8i7floh9logq7qtLrYwk9iE1UWkz0vgkxKirI6DhRBwcwEMIW6+wWhPvgJqjea4RNSIkeiyX4WqNer3HOFXqkodWTakz7xLaaumkNhjjizrt6Zo5nISMWf+iOPjD7azZj3WQMATBDCEeMIuo0fZCXAc9xYRrSFiiGEZsc2Ypax3YFnZ9fHfgnOvnqGT25ZKwnPTPOY1h0n5npib6Xf45MQqst04FA4BOwt4zAuCnR0RHgI2FQgJCSkviOI1hmHY0vVa+jTpO8mm8R0d7My2JZR5PpXEnvMdndqp+di9MwpNhTkRR48eTXVqUns4TAAAIABJREFUIUgOARcVwBDiohuDsiAQ0rbtZmKVr2smrVbIXeNu2mG6GLtLFDtOZOXeS3HqZ2O/JHpw+cP/3D+kOEtxLAQ8QgBDiEdsM5qUo4BaozEFj/xM4VOmkhzL/0fNt5L30RVttCB2GCf7gao4m8GcO0TM+cMxfGJsh+Ksw7EQ8BQBDCGestPo0+UFVCrVSyzLbieGuaLTautpQtvquXeX+yh8/F2+9qcVeD32J7p+IsUkRo5SPu1Yd/rzh9eF3Dm5k0+M6+1OfaEXCNhKAEOIrSQRBwIlFAiNaHe1Yqt2NQvu3cjOvXLSX5QkrzajF5NP6Qp/Rb5/MonEIj3lXT8vZl85yQSPWiSL3+GrB76lmxfOFonhw136Jmsl3MJ/LWcPf55NWTdG8zz/ta1jIx4E3EFAFi9g7gCNHiDwNIHQ8Mh7Ld+aU8GnTEW6/NtmyrqYLvpXrC41euXdvz7COP39QiHv+jk2qHYzJuv8UWo1Yh75yuDjmou719G90zrP+nbM7VPE8N+e45PiGz1t7/HnEPBUAQwhnrrz6NvlBELCIy82f3NaXf+KNf6qjV86Wqwe3pOtEtKVMs/ydH7nSknz3pqHv7fHVn9gqtQmSllF09XlenlUQakrJogGvYEVQwYSla0li5pLUiQbszyTzb4+TqvVbilJHKyFgDsLYAhx591Fb7ISUIeE5NR9bnBgpeD/XcOYeTaFzvywlIJqNaGA6g3oVtKv1OjlcVS2YTBd+GUlPTibSppJq1y6zwentXQzYZdgyLrHeisVTKHBKIkBlUSpfnuFVK2lS9dubXHMhThiT+426rRal7+9vrU9Yh0EbCGAIcQWiogBARsIqDWaG6XrtarWpO/Ef0Q79e0CMmTdo6K8LEkSBUbpHyip3vmcEUUTaecPpWZvfECBtZrYoALbhsi+dJxOf7+IfPwDBC4sUtFr4Ii/Evy08SvSJcYJJpFYSenDSHXDiPQ5JFVtSQ+fLyPzZ8ywiesLpDunxqekpKy2rSqiQcC9BDCEuNd+ohsXFGjVqlUNb2/vF4moqiiKJyVJSmJZdr3Cy7u+KJjKkSR5PyybYahCi3Cm/gtvP7ILfdY9ykiPoxrtzKH+/DmxeRblXj9HdZ8dQJXVXVym+/w7V+j0twskL5KYGau+fWxdu79ZR3zsAQosXZbu3LxBCm9fURCKGKnIyJBCSVKjTiQ16uwyfVlUyFUdsek/Z/JJieUsOh4HQcCDBTCEePDmo3XHCKg1mhwiJtD8LRdjbtYDSTSRb5mK5SqHdCWF0pvy71wl8zUfLKsg76Di/711+tvPiFhGaNJ3kkvcg8M8FJlrah0SRv1GTLAK2WQ00pGD++jQ3p1Cnt7IiC1eYKWqLayK5ehF7Ik9Bjp/eAfP8284OjfyQUBuAhhC5LZjqFcWAhzHRfI8H8dx3Dd+5au8oM/KCGj99ny6tHedSRIEU9MBH/kyjG1+/USjnrSLRlCbMUvI2c+XMX8Ec+b7RRTasSu9OGikTfbqt+1bKHrfLlEoU0cSmz+voEALb95mMhApS3BJhmgiyrlNTO6dh/8mSSSpxQtP7Yn9fXaOVJDdOSUlRffUg3EABDxcwDavgh6OiPYh8HcBjuM2MyzbnySpgPX28a3Vsa8iIz1RKFWtNtV5dqBd3q3QLRwumWvwKVORafmWc55Ua/72zpntS6njC69Qt76DbH5SrFswjc6kpxI1jBLEpt2e7Jh7l9iDC4nxLytJZWsIUtk6SqlMdaLSNYiUf3769Y+fu2eIMRmJcm8Tk3nVxOTeUUiF2Qx5+4vk5S9KrELJ6rMlodvMJ79mZl4jNnHNNf5IvPt//cfmO4yAniiAIcQTdx0921UgNLLDD95B5V8uuHetqGy9lkzjvpOUeTcv0vGNM6hWVB8KqNHw4bddbP1zLXo73YjfRS0GTaeA6vVtHf6J8TJOJNL5nV9Rtz4DqWPPPnbLfeXcKdr61RJTTm6+QqzagpFa9npkLvbYzwLl3CSxbqSCMQ8Y2TcE0ucwZCxgya+0SAGVJZJMDOlzifIzWEbhJUle/gL5Bj0cVqQK9Yn+38c/7L5ZgqR6VSFVavzo/vQ55gHEyOTeXajT6T6yGwICQ8CNBDCEuNFmohXXEAgJj/hCKioaLYrCeVahrB8yZcPDh7alfjFONOZmsuYLUGt16kdVQ7vZvOBjaz8UKjQLV1QL72Hz2E8KeGz1B2K1yhXZ4VNmOSTvhoUz6NRRnsR2o/99zxGTgdi900lsN+rR9yO5cZSYO2eIJIGk8nWJqjSz6Ns4jHYLMQxjEtX9/3XreeZCDDGn9hUR67U80Fc5OTo62uQQCCSBgMwFMITIfANRvusJBAcHl2FZ9m2GYfopvH1bad5b848nx2ZdOEYXdq0Wg2o2FOv3HKHMv32Z7h2LFR+c4Vnz8HBHt5+aD5xm1UWqNxP30L2jh8XWIxY49Gm1Z7ctLmpUq6rXS4NHOWxDfli7jLRJSZIQ9S5D3qX+ysucP0zMFa1J7DzJts+pybv38CMe8flP/netiVhEij1TJYn1PiAVFU5MSUk55jAAJIKAGwhgCHGDTUQLrieg0YQclUhqWT2yN/P3r9T+vdLj66cJ+XeuKhQ+fmJA1bqsKJgo99pZ8i1XSSzKz2Ea9BrFlKnfqtjNaT8bJrUYMpPxK1+t2GutXXBl/9dU1pRJgyZMtTaEVeuWfzJFuHo/j8TIUX9dI/LwXZBmzxPVCbUq5pMWsX/ME6QGUQrmwWWRrqeyRMzDC1Z5nsdrqc21EdATBPCL4wm7jB4dKsBxnPmrmVvrPDuQqmiefO+Om/G7qFrEv79xce3QNrqVtI9qRr1CVds+X6z609d9LJRrEqKoHtGzWOtKcvDNhF1E147SmBmLShLGqrVzxg8zZfvXZMXgV1jmehop0n+SxAoNBFEzwLbvhJhv5ZK2ncw5yL+sKHYYy1KRnhR/zBdFVjkv5UgcrgOxagexyJMFMIR48u6jd5sLqNXqnaxC2S2obkuvxq+Otyq++dbs5utFsi+foPM/fykSMSz37hfmvwItimdef+3wDgqZvNai421x0N2jhylb96v4/sJVDv0YyFy7KIo05c3eJDXrRuyNVKFdeKhCmxBrKgyowYqNOrPEsEQBFW3R5sMYDP8tSdxr/4tnviA15otsRp/zsU6nW26zRAgEAQ8QsOxVzQMg0CIESirAcdx0hmGmV23bnanVqW+xw+VcPUXndnwhCkY9yyqUkn/l2kzBncuS0i+QgkcvLtbvasqycUK1sO6KKppni12HNQsyz6XS9T+2mqYvW2/zdx8sqef8iaO0ev50YllWmrfxR6awII+mv/0aKbx8JaFIz4g951sSxvpjcu8QG/tlIRUVDuN5/mvrA2ElBDxLoFgvbJ5Fg24hYJmAWq32EkWxKcMwR/0r16JWVt6nI+nTN6lMg2Bq/Mq7dHLr3IfPgzFkZ1CDno++jfuTqss4eYQu/PwVNX51ApVp0NqyRkpwlPkryOe2LRRnrfrW4e+E/Lfsg79so+uXztPAcR/+o5MpQ16VTJGjGItvcmatw4PLxMavEhhJ7KnT6fZaGwbrIOBJAhhCPGm30avNBUJCQpoLonSUIanAr1wVajViQaC1STLPpdHZH5ZS6TrNqGpYdypdp7m1oR6uu7B7DT04lUxN+k2iwJqPubfFfzJcj/2RarR7yep85mEpfc2H0tx1213uNWXG2KGm/LqdlFKNNlb3Z+lC5vYpYrWbjSSJg3Q63eMfmmNpQBwHATcXcLkXDDf3RntuJqBWq//wCizb0ZjzgPWvWF1oNXxeie6Iei16G909GkulqtYWmrxa8mfBXPptM91NPUTmi1Qf9S2dW0f20s2EXZJJX8AE1mos1n1uEOtXofjfqjEV5BK/dAzN3/KLy+3wWvOdVrMYktoU/yMya5phLh8hJn1nkSSY+qWkpPxoTQysgYCnCGAI8ZSdRp92EeA47mr55mE1G/a23f0xHj4LZvFIav32PPItW7nEdZuftFtw9xq1GjaXzA/R+/vPkbkDaey7U6hnr5epV4+OklEQqW73t5hyjdUW5zXfLfXqgW+kCuUriu/OXlKiIczipMU48JsvP6O0xFgSI0cSlatdjJXWH8rcPUsM/00BU1R4UKfTPf2BM9anwkoIyFoAQ4istw/F21Pg4UctEiUzkrhNp9MN/nuu1q1bl/Ly8blAolip7vNDmUrBHWxayvENM4XAmg2o9jNv2OQv9VPfLiDRoBeaD5r2VzzzYHJ66xxp76+H/3od2Lp5LX39zSapfMt2Yp1nB1iU2/xtnHtHdkszVn7jsq8nUwa/LAlt+jIOfRLvvXOkSFwrsSyrSk5OTrPpCYJgEHATAZd90XATX7QhYwGO41IU3t5tBKPxXzejCg8Pr2QsKrrdrP9HTGDNRlZ3WXj/Fhlz7pMx5wHdS4+jpq9NJkahJPPTaE9/t5Baj1hAvmUtfGrsU6pI+3KiUKZhMNXp8udwkXE8gTKTfjF9/93Of3yj5f79DBo7drgp495dZbnGalHh48ea7+rapO8kUvj6/yvLiU2fCBpVG8Vzrw602sGeCxdMHE73M7MkodsMh7/eMZcSiDm59yyflPjki3LsCYDYEHBhAYf/UrqwBUrzEIGGDRv6lC5dOosUijhdUtJj7yam0Wg+lCTpY4WP3+qk+Nh3/z9PSHjESp/SlQa0Gjbn338zW2iZPH8oefv6imXKlBEz72coRGKoevuXmSrqLqRd+LZUVdOFqdHhFQujPfmwovxsOrryfan2s/2Zii0j6cr+b6ia+IDmL1zxyIWDB75MzZq3pvsZd+nY0TTJJIlMyHtryfzsm//+mPQFxC8eSbPWbDP3YZM6bR3kVKqWNq5YLAldpzrl9Y5J2lDE3D2bJwmmt3CNiK13F/HkLuCUX0q5o6F+eQuERrbfqfDx62HMfpBPJPkTq8jQJSdVeVpXHMfNYhXKgaJgWsDz/MO/uUMjOtxs3HdC1cAaDZ+2/F9/bn6GzJU9q8Vduw789bXWX/f8TEuXzKdyTTRi3s0LQs1Or3mVa8wVO/bjFtzW/UFXft9CAdXqirk3LrBvDBhKg4eOtCj+gAGvmKhaU6b2M6//9TGN+cLXe6mHaN6mny2K4ayDJg/sTeKzHxL5BDilBOaqjthL8VmUfbM0KX0XSkWFc3iez3ZKMUgKARcSwBDiQpuBUuwvoFKpzPfzOGnOxLAKsW63N9lLezdIoihGpaSkxDyuAnVISLrC27cJEaMUjfrz2uSkh1OHWq3+rWyD4I6NXp3gVdzqz/+03NSkvL9yxqzP/rW0d68ugqFIYBu+NIYJqt20uKEfefy9Y7F0cc96YllGaty4CfP+h59Q9eo1LY59+fJFGv7WG1Sv+1sPL3AVjHq6/Ot6qVmLVky/kRMtjuOMAz8eMdBkaNFbKVVu4oz0/8uZdYPYy4lG5noKSYxysUmfN/vo0aP5zi0K2SHgPAEMIc6zR2YHC6hUqgYMw2xmGMb8rkcdhlXclSTRfD/vqzqttu5/y+E47nOGYaoT0QidTpehVqujJEk6xDCsSCxzVRKEHSzL/iiKYi4RmYcPnhv3BXkFlHlsR0V5WaTPuksMoyCfshUp7/o5OrN9KU3/ZAG1a9/pX+vOnj1Fo98eSDU79aX/Y+88wJuq2gD8nXOTtOne0AmUTZlN2lKWCCigICiKAgIiOBCVIbJFBEEEB7KUJTJkCiggG9nQkZSCjNIySyfdI23Gvef8z+2vKDKaNEmTwrnP8z/PL/nme25uvt5zzncC2j5vNimxBXzShnnw2sChMPytUVW2N3vWVDh58hiVOjgSLJFSTWG+5KU33oWoLj2rbLM6FOeOGQ75BkxJ57H28cwrvQM4+XApSj8vIwL/ckJCwq7q4MB8MAL2RsA+vpD2RoXF81gSUCgUMZxUFgkI85yDXKovKZhLKV2VkJBw9e+E27Rp01DqID+NpQ7efHmpTqWKl//1xmM1pfQNBzcvYigrJUAEDBhlAiHTKaUrQ58fgXxbdbqHW8aZ3ZAVv58aykoQx0kpJ5EAwpjqtVpMiQADBgyBNx9REGzdvB5WLF8MLUbMhqr07vg7GHHx64XVn0K/vv3g7ZH3LW2p8ljHx52BeXNnCJMXrjFqF02VHVlIcfa4t/gi5Aqk7QibtJZ/UBrohthT5FceI3gqPj7+tIVSZWYYgRpDgBUhNWaoWKDmElAoFG94NYlc7F6nibO4lgEAxIUMfTEnyY2Pi/VVKpVpAOCPEEaUUkIp4TDG88SpGgDQI4zbS108BY/6LSUFV9TAl5cQidyFF6dLGr70gezv+PIuxUDqH5uoi4OUdO3yDNfvlUHg7X1vf47EhHhoHR5RaUozPvkYziZfJy1GfF7ldujx80eAm4szbN1+oFJ/pgisXLYI/jj2B4yf970pajaVnTCkD5CuE8RTcG0ax7+di1Mz+Nz2QmLQ9XnUlKDdBMwCYQQsSIAVIRaEyUzZN4Hw8PCWnMxBrRz7veTsknGCoC1F9Z4bgdOO/VJmKC0YSyn9Qdz5QQnhMcfFUUqjZS6eOgdPP3lp+jUegOiJIJQjAA9asaYEg3Ls9xznUPGypOK6suUbKLl1iQ4cOBQNeeNtiwAZOvhlYvAKgdBeb1WpEDm3dDz9eMw41OmprhaJ528jO7ZtgrVrVpBPlv5cpbgsGoyRxia++QoVnv4IgaObkRrVI4Yu7gZ07aQAlHymVqtnVY9X5oURsD0BVoTYfgxYBNVIIKp9p1veTSJD6j3/ZoXXopuXKs5Y0RflvocQWuIf9RwqunWp0KV2PXlgxz4OMlevu9GV5aSB+JYjM3avIE7HuIY0RU0HTrwn+mu7lpE2AR54wqQZFs3qmS5RIHNxp24hTQRer5M0fsX4aRVxG/DqNZtNWoRqbPD9+nQDZ3cvGDNnobEqNpNTnTgEW1YsAtJ5DICr+Z1oLZ5IaQ7gpP2lkPGnHAF0U6lURy3ugxlkBOyMACtC7GxAWDjWJaBQKH5FCPV2DWpABJ2WlOWmE6DUgVI6UebiMS189CKz/kRO2vCloauypXTkqHEWTUStioHMjHQ4dvQwJJ5LALFNvFeTyqdz9KVFcHbRh3DwjziLxvO3sRXLFsHZC3/CiIkzrWLfkkY/efd1QRv6NEfrRVvSrMVtofi1gDIvCmqVym7Wrlg8SWaQEfiLACtC2K3wRBJQRkalUoGv7erq6nT06FFeGRGZJ5E7eyrGLDHrO5G49CNqKC2CceMmoe49rXNkyOZNa2Hl8iXQfNgMcK5d95Hjp83PgourP6V79x03K6+HOfnu27kQG3eGjJ+/zK6nZDYsngeJyTcF0vH9GrGIFu+dUQb6spZqtfraE/kFZUk/MQSs8mB6YuixRB8LAq1bt64rkUiuR01Za/b3oTTjGqQe3kSiwxrijyd+ajU+X86ZDidi42jzEZ8jiaPzQ/0U37oMN3f9IOz87YBVfnw3b1wLP6//kc5YtslsdlaDBQATXu8NtE4koa372XWx9DcDHL9OQ9PPf5CQkLDamlyYbUbA1gTs+sFhazjM/+NPIDIyslFcXFyyMqrtPrlX7Y7NBk1ykjiZNSMDGTF7wCH1LHy/Yr1VAb4/ariQll+Mmr8586E/rOL5MIVxuwybNv5qcjM1Y4I/fy4BZn022e636aZeTYIlsyYBqRsNtLl13lAZw8tYGRS/HlDmpdtqVWyIsTpMjhGoiQRYEVITR43FbBECCoViPEJoHgD8iRDaRQh5v07XAe7+bZ+rsv2kDV9SsSmZUFYMe/eftOr3q1tnpdj1FaIm/3RPvLkXTkFmzB5aO7IHKs/PBJfca7B0WcWWZItfly9fgKmTxpBpS9bb/RuGS2fj4KdvZwN5dqrN2rcbPQBEAG7vDB0I+h5sgarR1JhgDSRg1YdkDeTBQn5MCERFRdUzGAxeCQkJ6n+n1Lp168DExMR08d8UCsUPWCJ5C0scCAClgk4rCe01Avm27FglCjf2rYE7CX/AOyNHQ1R0BwgOrlMlO8YqDRvcD9IzM6GWoovgXq85V3jtnHAn8Tjn4uoquLu4cOU6vZB3J4uLbtcRZs7+2lizJskdO3oQ5syaBl+s+c0kPVsJfzN1rJCFfIG06muV6SlL5oVP/cBDUWY+1Zc9n5CQoLKkbWaLEbAXAqwIsZeRYHFYjEBYWJjM0dFRJxokhDQ6e/Zsivj/I6OiNwm8/lXEcWdVcXHhFYWIUlnk4Obt1Ob9b83aiaAvLYCzi8fB5CkzoEvXHhbLpTJDqbduwNRp4/msjHSJs7MznT79CxSujKxMzaKf9+jWFhqEtYY3P7bstmSLBvmXsetJF+CHzycDeXoMgJu/NVxY1CZKjRcbmekR0Pnx8fHTLGqcGWME7IAAK0LsYBBYCJYlEBER8RKl8AsgoJSQCWq1uuI1QNunusTKfYIiy3PS4mOO/1HxS61QKH4EgGHhH3wHMrd/eoKYGpF4GJ0v0qJFS1ZV+1/Y69as4H/Zsp777fdjNvk+i+tCJnz0HgwZOw2atFKaiq7a5Vd/9RlcztIIJOqNah+rqiSLkg8DTjpAKaW91Wr171WxwXQYAXslYJOHlr3CYHE9PgQUCsX3CCFBpVK9/3dWERERlwBQE8Thi3ExMS3Efw8PD4/GmDsZ/uF3+FEH0D2KTEHKWbi+cxndu6/6i4CMjDQYOuhF+HrBMmjZquLljk2ubVt/hvXrVpFPlm6w+7UhIqBJYufUxt0RDW1nE16mOkXXTgK6uEughIQkJCRkmKrP5BkBeyXAihB7HRkWl1UIhIeHvwQAmQkJCWc6d+7sWFauzXTyD/UIG1L1N93nvh9Pez/zDLLk4XCmJN/zmWj4ad12qFXbdtMLhw/tg3lffArj5i4BX/8gU8K3iexXE0fCnaxMgMA2hDR5BoP84Scg2yTABzjFl/Zq0c3YvaqYE+I9zC5G4LEgwIqQx2IYWRKmEggPD2/KcVwg5+i8WzF2qYOp+n/Lpx3bxmtT4tCmzTtt9mp/8MC+pFWrcDx+4vSqpmGWXkF+HvTv1wOatFbCsI+s1xvFrCAfoFxaVAg/fjtbSLt6mQP/MEoUAxFwVtnJbLHQuV2TCVASplKpkixmlBliBGxIgBUhNoTPXFcfgVatWjlLpdJ1AOBGEY5GlMgpgAYh7Bw56UeEkOmzCKVpKXBx7Sz4ZsEyaGHDqZB33xpEtdpyJL4NsdW1dfN6WLFsIcxdu9NWIVTZ71eT3hfuZGdzFWfK2NHpug9KCB/8ogyVF05SqVSLqpwwU2QE7IgAK0LsaDBYKNYjENWh0+8IcHdDeQkndXYrd6/XXM6Xa8C3VUfwbhp1j2NN5g2QyF3AwcP3kQEZNMVwdvEYOHDojPUCN8LyV1/OhGNHD8GuvceNkLa8iF6vhy2b1sCBQweEMXMW2eyNUFUyqyhANAIi0cMxSJ2qYqJadfC+WSUcX9YpLi4usVodM2eMgJUIsCLESmCZWfsh0Lp1aw9OIs3FGIvbZdL8o3rWCeny2kMDVH8zkgJCEDZ0OnL0qv1QOb6sBFQLRsHsLxZAVNv2NkuY53l4c+jLpKU4JTOheqZkRr79Oty6eQMEgb+bd1SXntB36Ls242Cq47ijB+CXlQuBdHofwLMGNCbNvQ44ft119Znj9U3NlckzAvZKgBUh9joyLC6LEoiIiEyklLQEQNS/bU/8sCIk5/wJuP77KmjfvhPEnU2gTQdORnLfwAfGkrThS97fmUOLFlf/ttz/BpSgioWJH78Pn3z6BXTq3M2i7B5k7LtvvoA9v/8Kg0dPhWbh1duXxJLJbV72DSScPU+FTh8gkMotadritlD8egPO/PMzlUo12+LGmUFGwEYEWBFiI/DMbfURUCqV4yil3Zx8gp6q99wbTq7BjR/qPPfPU1Acv5vfsPFXyawZk+F07Gka0L4P8o/qeY+OesEokDs4CNu377X59ENJcTH069sN3Nw96KzZX6OmzSp2H1v92rJpLWzauI5MW7LO9AU1Vo/OeAdT3uwHvFd9u+8bgvfNLAVd6WusV4jxY8sk7Z8AK0Lsf4xYhGYQiIiI6EcpbAUEpQDgHDV5zSN/MK9s+Qb0GSnw2+9HK7yKPTgKSzWCnudxrfCuFS3dbx/7heRdisHLVm6A0NAGZkRnOdUXX+hCR70/HnV7turn3lQlmi/nTCd/Xroobs2tsYXI97On8jdS0zjSbaL9Pg+LMgCfXpalPnPSdvuwq3KDMB1GoBIC9vulY0PHCFiAgFKpFBuAzKSUIs+Gbcoa9x/3yNWHyVu+MbQM8pVO+3TOPd6PHN4PGzatFW5eTeGc3T2EX389YPM3IP8OcP3alXD86GGy/MeN1V4M9O39NATWbcAPnzjLrNb3FhjuSk1sX70EVKdPEG9fP3hn0ix84Jd1EHv6FBWeGo3A0bzTkyt1boYASjkKOPnQclXsmXfMMMNUGQG7I8CKELsbEhaQpQkoFIrfOAf5cxHjl1f6I3l1+2IiK8mCteu3PfDHXNwJQgQeHOX2tZMiLzcHBvR/HjZt3QNe3j6WRvhIe/l5uTDyncE0uGEzNHDUx3Dm8B6I7lq9b2SMTXj626/Rcs8GCGFMIP0cBiIA6TgKwMu6hw0aG9/D5PDxhYVQkDZYrVbvNtcW02cE7IkAK0LsaTRYLFYhENm+w2G3kKZdGr8ytlL7qYc3QVb8fjhwOKZSWXsTmDF9Ag+USmbMml/toV2/lgLvjxwKEqmMlmlKkbJTN+j/9phqj+NRDicP60cFl1qE1GvLQbASoCgTUEk20KDWdhXnfcEYtID3zhAQULlKpTLYd7AsOkbANAKsCDGNF5OugQSi2ndMdfD0C5a5eELj/uMemkFBSiKkbF8Ic+d9B+E1cMdH4lkVzPx0Itm+83C1T8mIUM+q4yA3NwckEgksWjifTFuy3iZxPGyAJ7/5CuWF+VwzAAAgAElEQVRb9UM0oGWNuotRxnnA53acUJ053qlGBc6CZQSMIMCKECMgMZGaTUCpjLwGCGoBJU5tPlyIZC73nxOiLciGxO8/hsFDhsPQYTWn18V/R2bwwD60R4/eaNCQETYdtI/GvCMIUgduyOgpNo3j3853rlsGJ+POCqTTh3a1nqcyQPjQlwZUlr9LpVL1q0yWfc4I1DQCrAipaSPG4jWJgEKh2IoQEh/eO7BE2idiwoN7esTPfwuC/ANg1ZotJtm3N+Etm9bBjm2bhI1bf7fpD+3FC+dhzAfD4aO5S8EvMNhuME0a3p/yEUMReNezm5geHQgFbvc0Pa/XhiYmJqbXkKBZmIyA0QRYEWI0KiZYEwlERre/TAlpQgkvNHt9CvegHiGCrgxUX4+E/YdjQOyqWpOvBd/MEVKSk2DJD2ttWoSIDIcM7Es69H4ZKztav3maMWOmOn4IEk4dgat3Sglp906NGGhxKgYlbj+tjjlhu5a8xsBlMoxAFQmwIqSK4JhazSCgVCpXA0IDJY5OoBj7vexBURckJ0DGwbXCjl/32/yH21yq40a/TQgRyIJFqyrdCWSur8r053w+jc8r1UgGvT+xMlGrf55x6zos+exjoEApb+ARUAo0vD/QYIXVfZvjAMX+VIayLo1Wq9UrzbHDdBkBeyXAihB7HRkWl8UIKBSKUZiTLIyctPqBf/3ePLBOCIJibu78xRbzaStDyUmXYNTIoXDwSLytQrjr9/ddO2DT5nX82LlLbVoQZd2+CT/MnkI1ng0QDf/rzKBrJ4BL2k9JWG9E6957gKHNwf0dAK8Dbs90yvO8V2JiYqHdxMUCYQQsSIAVIRaEyUzZJ4GIiIhQQsi14Kf6QWCHvvcFeW7pePLu8BH4+V4v2mcCJkR18sQRWLLoK2HjFtuuCRFDHvvhW5CScoXOXLHFJs+ZksICyEq7BSvnTQcS0BKoYuC9JNPPAXduGyW+DRGNGGwC5eoRRYlbAWX8eUgdc+qZ6vHIvDAC1U/AJg+H6k+TeXzSCSgiIvWhPYdJ/Vo/dQ8Kg6YIzi4aUyP7gjxoTJf/8B1cTUmGeV8vsemQL1wwVzjyx0EU/Uwv3O3FATaJZeLg3sBJpGDwbQwPLTKuHAKc/AeIb0Noiz42ifOBTikBbv8sDdVpeqvV6iP2ExiLhBGwLAFWhFiWJ7NmhwQUCkVHhLmjUZN/um86JufccciL2cX/8stum04ZPAhbaWkJzJk5FYa//T7Ub9DIKLIv930GnuvVF94cMcooeWsITZ00BuLjTsNnyzeBg6PtOstOGtIH+J6fAkgcH5km3jUFwLc+JW2H283zEF/aq4Prp7aq487Y3ysaa9w0zOYTS8BuvnRP7AiwxK1OQKlUvoMw933kpNX33e/nV0wBvjAb9hw4bfU4THXw0dh3hfMXLmGO6lGHjk/DtE+/eKCJl198FmRSKRUEAfLyctGvu4+Ai4urqe4sJr9pwxpYt2YF7TVoBIrq0qNSuyVFheDq/v/eLUX5ufDrmh+gc69+UKdh00p1HyUw4fVeQPrMq9yGoAd8ZAEPTp5AIodKQPLA9cuV27GURMkdwEe+ESQcrhsbG5tmKbPMDiNgjwRYEWKPo8JisjQBFBEVfR1LZbWpwEukTq649ahvKt6K5F44DQUxv/GbN++s9jch+/fugu49ez8w1/dHDqVXUzPJOe9XucC8I9A3KoSfNn1ORYwH9u+GBd98AXVC6gn+gYH0xLE/JFOnzwF3dw9wd3eH0PrGvTWxNOR/29uxfTN8v/hrqN+sFXR/ZTCE/BXT7g2rIEzRFrRlGji4YyOfl5XBlZdp0IvD3oPignz+j9+2SLDclYJOg4aMnQpNW0eYHObBbT8DJ5XC/q3rQHjhS6P18e6pQKOGAfW14cnI2hLgDs0lVDBMVavVc40OngkyAjWUACtCaujAsbBNJ6BQKEYihMS3Is0jJ62u2I6rK7wDZ5eOBzdPLzLmw49xp87V09Pi2NFD8Plnk8HHtxbt3qMXysvLI/v2/IodHBzBYNADlnvyV+VRklJ5CPgVxcNTQXp+4ZIfJdeuJsPIt1+HV159HTy9vOH61RS4fj0Ffljxs+lArKxx4/pVGPn2YCBEgNqBIaS0tASVaUpBMOgRIATEux7Qpj0ByvJAmvgLIPGdj3IwAt+GgK4cBC75MPR/ZyyEt3/apEg/GfEK6LAjACcF0mW80bp45yQgPT4BkDkDaHIBnKv3IEAxUHT1OKDLe2+o4+NCjQ6cCTICNZgAK0Jq8OCx0E0nEBEZfbGWsmuzOt3+2SmhK8yBS2tn0Q/e+wD16PmC6UaroPHm0FdIQoE71kk9wF97RZCUZ3Opnk+DVuYDEqEMNI5Bd616aJKhvuYULFu5ET6ZMpY0aNgYT/lkdhW82kZl8cL5ZNfObZhv/CzQBp0BNHmAbsYADXv+n4D0ZQCy/6wfuRkLjkm/056vDkXtn33wG6P/ZpSUqIK1380B/XOfm5YsIcDt/ZRWTMUQASivR7Ttm9X+VoTb95m4GLWrWq2ONS0BJs0I1EwCrAipmePGoq4CAYVCUR9hnBz2xqfYxf/ePzT/XDVNeKN/f+7Fl16tgmXTVHb++gusXPWDEO85wOjmaHXu7AZXXRo4ODjA7n0nTXNoY+m3hw8gt/M1VNdpjNH53g056zI4/bmVtu/eW+jeb1ClU2YGvQ6WzpxIsnLzwdB1ksldUVHcWqCYAyR3r3grQZ6dAiC//6whayBFCZsApZ9LV8fH/VOBWsMRs8kI2BEBVoTY0WCwUKxLICIi4hsKMKZ+73eQS2B9cPSsddfhpTWf8Z3CW0rGjKvagWuLvpsHLi4uMGz4ew9NIvXWDdj+y0Zh967tXI67Au64R5qUcMOMDfDO0IEwaPBwk/RsLWwwGGDUu0PItexCTLt+bHo4RZkgj1tJlB2eon2GvPvIQubMod/hfOxJuHkrlfLBEYg2edZ0f39p4N8mABHXlCDrPybRtROArxzUI0E/ND4+flOVg2aKjEANI2D9b1cNA8LCfXwJKJVKKQBsR5hrK/cJ8GwxYvbdH7Qbe1cLdxKPcvVDG8APKzeYBEGj0UCf558CFzcP4unhAc/26IU9Pb0gICAI9HpdRd+Oy5cv8HExJyVah1rCTdf2nFbqZZIPUTgg/yj0UQTw0z/7stI3AiYbt6LC4oXz4eSJIzQ/Lxfxvau41pLXgmTfTHjxjZEQ9XT3h0a7Yu40yEy9AU6u7qQgJwvrwvoChChNz66sALgjX1MSNQxRn/qm65uggf/cqUM3Y3hK+NlqtfrBW6BMsMdEGYGaRIAVITVptFisFiGgjIi44uDhV7/1yPn3/FV9ae3nEOgqg0VLV5vkR5xe+Wn9T0Kzd+Zzt49tg5z4fRQhhKRSB0o5iYAQgkytsyTNuxsQLNZBVbu8Si9BUPEp+GHFeqhXz4Y7OEwMv0e3tqAPaQvQwsz1NjfPgPzKPpi68CdwdHKuNIqvJ71HC/PzKaUUdLWaY9pKPEzZ+Aud3QqoKF0gnaswjWSkG/TnTkA3TgnFRUXOKSkpOiPVmBgj8NgQYEXIYzOULBFjCCgUit8xJ+nZauRXyMHd+67KtZ3LSGGKGk2Y8Al6uovxr/DT01Jh/NiR1KFJOxTU6aW79mIWjDHcliulxU6W3eQQlHcQ/GkmdO3WA5o1bwmt20SAr6+fManbROZsQjzM/GyKUNR5sunrQR4QsezEQsFbjrmufV+Fug2bgYeP70PzunnlEuh05ZB/Jxt2rV8B+nbvAHiGmMQB751BaIsXMA0KN0nPKGHCA3foSz0tL9qjVqtr/pkBRiXNhBiBewmwIoTdEU8Ugch2HZMD2j3fMLDdvX+VX9n8FR9RP1gyYfIMo3iUlWmgb6+nwcFRTgFztNXoJfcsgoz5+kM+1TVaUiKvY5Q9U4T8C06Cj+YSSKUy+vbID1Gfvq+Yom51WXGLsdg1dcq0z2H92pXCjhMJHG3/tmX8aksAndsGcm0uT7TFHG8woGEfTYfGLR99Gu6BbT/zJ48cgrKnPjZpKgslHwZ8M4YK3SYhwBapo/7iQAHvm2UAwbBSHXv64QuJLEONWWEE7JYAK0LsdmhYYJYm0LlzZ4mmrFzT+NWPZO71mt9jPmnz1+CoyYH1G38zyu2Xc6aTMwlnofk78+7fgUEIxHw5gt706Yk0joFG2auKUK3CM/BUCBW+W7zKkr+OVQnlrk7MmRPw7ddzaHFpKVDegGQyB1rarC+CwFZm2X2YMlKtB8e8FOrq7glhymgklckg+bwaevQfAg3CWt+jNvvDobSkpAT45z436bknnmQrdBiJwM3fYjng40t0UJh2Xq2KM211ssUiYIYYAfsgYNKX0T5CZlEwAlUjoFAo1niEtni5yYAJ9zSkuL7nR8g9fwK+XbgMwsIq/7H84/A+mD93JigmrLovkNyLp+Hq72tIoUMdSPfqbPIWUVMyw8BDs9sroUvX7qR7z944Lua0sGP7Ju775eshtH5DU0xZRHb4G/0hOzuLlgdFIdqsJ0DmBcAXdgF5ZrJF7D/KCP79ExCLBHF7LRRngrOjTNCWFnNNWkcIYYq2nKePHySeOUZiL93CNNq03UX44Jc8bdZDQi1VSF0/BdyFnVQqlTqfOXOm3OpwmANGwI4JsCLEjgeHhWZZAlEdO2/ya9Xp1ZAur91j+MaeH0lDF8AzZs1/pMMtm9YBEQRY89NyCOj0Mvi37Xmf/LVdy+H2lWR6rdZL1fLdctZmgE9JIvhx+cQAcpIvOEmCHIrogkUrUXCw5aeCHgZIPLBu+tTxoOswqqIYsIsr/RygnBRwKLwh6ItyOI6TgKHtCAAf09bp4N+nA/UIBNr+HYukhWJWl6Hsy5+q1eqvLGKQGWEEajCBanlQ1mA+LPTHiIAyMlJbr/tQB78297YBF3uE9Hv2GcmgIQ//C3nzxrWwcvlikLt7E4ES3Ob9BQ8kk7RxPlzN5SDbo63NyAXn7ofaKBvmzlsEzcJaVkscE8ePIqpsHtNw6zd7q1JC2UmAko8A7TjSZPWKHSxFaQLp8J7Z017o8j5A145nq+Nia5scCFNgBB5DAqwIeQwHlaV0PwGFQvG91Ml1mGLsUofynHTgdWUgaDXAazVwY+9PMGf216CIiHogusUL5wsHDuxF9V78ELuGNH6gzPU9qwEogbxLMZDuHA55rpVP61hznJpnraPNGtWn3y1eZdUpITGHlOQkGDf6bap5dsbj+Ty5vA+4tAQqPDPFvPwEA+BDc8tAW/KqWq3ebc3xZ7YZgZpCwLwvVU3JksX5xBNQKBSfY04yqV6PN7iMmN+JrigXS108eE4ipdrCO1JPD09ap24oGjL0LfDw8ISgv6YyPp02XriYdJk2GPqZROL44N4UJalX4ML6OaB1qEVKHIJwjnsVmmNZeIRcy29AOE2gm37ZY/XvuPiGaNu2TVTXY6bVfVkYk5HmCODfJgHp/QWYs0MGpRwVD6crV6tU/zkkx8gwmBgj8BgSeEwfGo/hSLGUzCYQGdX2GgDUc60bhpq8+tE99tJObIe8s38QCUZQVlqCAwKDiUZTig0SOQkbMeeRbxPOzBkK+S7NIcuzvdkxWtJA68xVsHHLbvDwNL07q6lxvNz3GZrvUgeB4p+DAU21Yc/yeM+nlLTojSC46gUm3vd5CdKX9FOpVAftOVcWGyNQnQRYEVKdtJkvmxJQKpXLEUIjgru8hvyj7l9U+u/gMuP2QfrJnaAct7TSmNXfjgJ9eSkUOzUkad5drD79UWlAfwm0SFsO7h7usHX7AWNVqiw3a8YkiE04K5Q9PdHsdRNVDsKKiki9EXDWRUoD21DSrAcGWeUdW/8dDjq9AlDBrdPq2DP2ValakRkzzQgYQ4AVIcZQYjKPDYHw8PBpGOOZUVPWWvTeT9mxGO4kX6BJAUMsareq4MUeIg2523TVmi3Izc29qmZM0uv/Ug+aFxCNaP2OJunVGGFtKeAzywkUZ2HSZ57xYYvn0Bz6kmCMmsbFxSUbr8gkGYHHn4BdPDAff8wsQ3siENm2XXGrkfNdZa6eFgtLLELyLsVBqm8PKJHXtZhdUw05a9Og7p1dwEkkMPuLb0EZEW2qiSrL/75rOyxd/j0p7zLZbt4GVTmZRyhyv39CScTriPo9eJHyf1Xx4S8NSFe2QBVzcoI14mE2GYGaTIAVITV59FjsVSKgjIjKra3s5l3nmUFV0n+YUvrJ3+D2sV8qdsZkebazqG1jjSkLNgtdn+7M+frWhkGD3zRWzSJyFy+cg48/eg+0PWZZxJ69GhHPkyFRwzB4Vd6HBd04DejSvguhIQGtt27dKthrTiwuRsBWBFgRYivyzK/NCCgUit+wRPqcctwPEiyVWTSOpE1fwc1sHUn3erra3wb4FJ+F4LIE+HX3UZDJLJuXMZB69egI5QYBaK/PjRGvmTKX9gJOOQLkuZkAUsdH55B7HfCZFQYMNDw+Pv5CzUyYRc0IWJcAK0Ksy5dZtzMCERERTxFCjophNRs0GdzqNrNohAUpiXB521J6OfANm3y3mubtENq3bgSzZn9T7QtEf1y5BH7efxJou7csytTejOGj3wrg3QBIi94PZ1yYBjhmdQnSl76jUqk22lsOLB5GwF4I2ORBaS/JsziePAIRERE9CSF7gjr1g6COfa0CQNyye71WP9DKfKxivzKjivxNQmidIG7hktWViVr08z2//wqLlq8kus7jqv0tkEUTqcxYcSbgowuAPP0RgKvfvdK8DrDqZwp3riAAVK5WxbOeIJXxZJ8/0QRYEfJED/+TmbxCofgBAL0TOWkVYE5qUQi5F05D8u7V9HLgMJt9t1y0qdBUc4yOHjsJde3Ww6L5PcrY2YR4+OyzqUJx50nV/ham2pL8yxHeNRnIM5MAHP/ZeYSunQB0eT84unuJzfB0qrhYVoBU98AwfzWOgM0elDWOFAv4sSKgjIgodQmo7xw2dLpF8hJbwcu9/UH9w2Q+nQZLctzCLWK3qka8Si5AQOEpWLpsLTRs1KSqZkzS+/P8WZgwfhToej7Ga0IAKgoNlJMskE4fVBRbKD0R8KW9RMIhWufp/lx+Uqyh+FbSotjTJ+/tiGcSTSbMCDwZBFgR8mSMM8vyLwKtW7eum5iYeFOhUKyq3+utN31bdbIIm7h5Iygx6Cq+T0lBw0DAlSxatIjXRxtpnbmKTvt0DmrfoXM1ePu/i2e7RALfcyaApPoXxlZXkvjINzytEykBSsUCRMDlhcg/ohsO7vQSZKkOwa1DP5djoD3i4uKOV1dMzA8jUFMJsCKkpo4ci7tKBBQKBUUYZyOEte71W9Zp/MrYKtn5r1LM/HfJTc9nsIBkoJV5W8SmOUYapa8FGSmDg0fizTFzj273rlHQuEkYnTjlMxQYGPxAu+IOmTL/1gAtX7SYX3szhHdNAfBtKEBOCufbvC3U7/1ORYiX18/mNdmpmdSg6xkXF3fR3uJm8TAC9kiAFSH2OCosJqsQUCqVQwDjVRKZnBd0Zdly36CgFiNmW2T9QszswRVnx+S5trRK7KYaddNcg8blp2DnnmOmqj5QfvPGtbDpl80CdvXhim5ehBkz50OHTk/fJ7tv7074ful3pKTL1MdycSpK2Azothrc6zaDpoMm380/59xxuHVwXSYx6J9l23EtcssxI08IAVaEPCEDzdIEiIput1zi5DYcEML6kvwMSkgtxejFnMTJ1Ww8MXOGQrlDLXrdr69dfKf8iuKhtUs2efvd0bhdh6cAIdPDunYtGTjMgZe3D7zarwfUe2EkeDWJgGs7l4Eh7RJd+/MO5OR0/xkq0yaPERJu5lBt5HCJ2WDtzACOXSO4ygQubPDUu5Flxu6F1D828UBpe5VKFWdnIbNwGAG7JmD6k8mu02HBMQIPJxAdHe1lMPA3AagLBUQw5vb5R3bvFtzlVQdzud08sA6y4g/C5eDhQJBld9xUJbag3EPgXpYCMkdHatDp0cEjxv02lpeXw+FDe2H3zm1C6q0bHAUAVxdXyju6kWbDZt59a3T5p8+EyLBGaOKUmfe98cjOzoQ3Xn8JdC1eBHNOna1K3tbRoYBunwV0K0aA/Ftcs9cng1tI07uuzi+bVKLNz1wTHx//gXX8M6uMwONLgBUhj+/YssweQiCibbsi/8gebumnfgMskdDIiavN+h6ovnoH9Dyhqd7dkcYxwG64u5bfgpCCw9CiWTPy7cIVRk2PLP9+AfyydQP4R/eG4M4vV+QiFli1Fd3A0dv/ntzOL3iP9n/1dfT6kOH35TxtyliISbwA5Jl/pizsBoyJgeDd04CTOhDfFtG47rOD79HOOLMb0o79khEfFxdoolkmzggwAuLuMkaBEXiSCLRv395Vp9MdcKpdN6LRy6M5IAQcPHzNQhAzf6SQ5hbNFTk1MMuOpZUbpq8DJ6SDNeu2QS1/44qjFT8shH2xamg6cFKl4WTE7IXM41shIqqdMGjwcC4rMx3+OLSf796jt2TlikXCLZdmHG1QfTtzKg24CgLo+kmQ3TwpKD787r61QwZNEZxdNMYAlLC27FVgy1QYAZEAK0LYffBEEVBGRqVSgQ9GGGtdaodKw4Z9atbCVL60EFTffQCXg0fYxTTMvwfTQ3MZWqKLdPMve43+nr/71uuCPrgVFxDdy+j74sqWb6A8LYkSgSCdzA2cQE/KS4tMO+7eaG/VKEh4wPtmQv0eQ8C3Zcf7HKu/fY8KurK4+Li4ttUYFXPFCDxWBIx+OD1WWbNknlgCERERXyJO8hEA4rzDoiH0+funEoyFc/vYNkiL3U8ob8CXg+3vvBRM9NA0bRV8t+RHCAszbteOuA231ahvQebqaSyGCrm049sgXXWECs9O/f8zpSANwDPIJBv2JoxjfyQyQzEJf/fL+xbYFt24AFc2f60jAt9IrVan2lvsLB5GoKYQYEVITRkpFqdFCISHh7+KMRYrhi5NBkxA7vWam2y38Np5SNr6HTVgJ3rHTYELnRuZbKO6FILyDoG37ga8OmAoP2z4yEfuVrmSdAkmTviANP9gsVHrR/6dQ8LSj3ldUJSEhravrtTM95N3HVB+KkBZPkBgK6ASB0CaXEBZF3l0J4Wj+nLUdOBEcK8Xdo8vTdZNSNr0VSlfVnxKpVJVX1988zNmFhgBuyPAihC7GxIWkDUJKJVK4uDuW6YvLZA36PMu9moSabI7TeZ1OL96Jtz2eQZK5PVM1q9uBbk+Gxrm/Aabtu4BT6+HN1L7bccW+GnjBhL21hcmFSF8eSmovn0PSPfpAA73b9mt7nz/6w+d3Qq0WU8AB5d7PkKxPwHKTgJAGLCjs0C0Gk7i4s67BzWU+LXpDO517y0+RGVxMXPGqV16wuvfU6lUq2ydG/PPCNR0AqwIqekjyOI3iUBUdIdDId0GdPVrc3+jLVMMpZ/8DW4d/w2u+fcHvcTNFNVqlxWnZcIyfoLf958AqfSfduo8z8Od7Cy4c+f//9uycS3VuAWi+r3fNinGO4lH4cbhLVTo/ondPU9Q1iVAqp9BbLFOgxUAPvUBeC2AeNrtjdPUv2U0Cuk6wKh8C68mQvLWBQZKyVcqlWqKUUpMiBFgBB5JwO4eGmy8GAFrElAoFB85ePh82mbUt2Z3KDv3w0QoKSyEK4FDrRmyWbYd+AJokLGpolnZy/0Hwc0b1/mcO9k4N/cO0mhKkdzJmUpkDgRLHakgc5b4t30OvBorTPKZrT4IN84cEkjnMWYt8jXJqZHC+MxK4lu7FnYPbQ5Xf1sGEnc/vVSCZVjqCJzMAep1HwpyX+N2115Y/amgybwxjxUgRsJnYoyAEQRYEWIEJCbyeBEQp2Ravv0FkvsY9+PzoOxv7F8LWerDkOH1FBQ6V88ptVUZBQwEmt5eDlInV3D2DwVHTz+Q+waBS+06Ff9tiSsjZg+kqk8I5KkP7aoIQennAKk3QNspa81O89bBnyFLdUCghPRVq9W7zTbIDDACjEAFAVaEsBvhiSMgHmKnGLMEpM5Vn0bJvRQDSbvXkSv+g0xaP2EL2C0yVoJi9GLgHJ2s4v7yz3OhKDUJSPdPAGTW8WFy4EXpgI8tgjpdXwP/qJ4mq/9X4eziMaXawtyzCQkJljl22eyImAFG4PEgwIqQx2McWRZGEggPD3/dwc1rVfiHC806a15XnANnF42Dy0EjgGDbt2l/VPots3+iLUfMRuY2ZXuUj3PLJpHyvExMXphr5EhYUYzXAXfkW+Jdvylu8MK7ZjvKjNkDt49tOx8fe6aV2caYAUaAEbiHACtC2A3xxBBQKpXPUEpXSZ1cgxRjl5p976sWj+fTUagk1621XTNskb2WhA2aiJ39rbuTRzzEjzw/E4Azq757NEuDFlB6IlDXWgBSRwBKAGnyAcryAJXmECjJJlCQJnH2DxVamNmITgyE12rg7MIPdUCEtnFxcYl2PdAsOEagBhIw+0FcA3NmIT9hBBQKRReMsUAoHAJKJFInV0ExdqnZ6xeyE/6Aa/vWV3RLteerRe4GoXHfd7mq9EQxJS/1dx8Qg3MtQtpa4fRcKgDwesDndxCcfRkBJ6NEW4KxgxPBDs6Cg7OrVFzv4uQbBJzcCWornjEl9IfKph5cr8tOPLYm7sypdyxikBlhBBgB9iaE3QNPFgGlUilQSivWbtTpNgj8oyzXXyrm6w/4Qs5Pkun1FBAkgXo5O2mGRwekk3pVG2QX7W2oVRRLi+WhqNCpISAqQMPMjZDm3Q10Mi9ocGcHuAU1gPp93gWZq3XjOrt0PNEV5mBw96fkqdEW+SOnYoGpuM2WkwAIAig/+gEkVlrf8u9BK8/NgPMrpvASDgfFxMRkV9uAMkeMwBNEwCIPiSeIF0u1BhKIiIjUEyJIMceRyEk/WXQh6aX1X0BZ/h3BUJrPaRyDqYsuHQhgdMv3OShzuPfUWUugC847RAQkwdke0SBgB/DQJENA3hHgpLVGGSkAACAASURBVBKQungRbWEOJpwjlTs5UX1xDqYIgdzDFxAn4bUF2RKpkxuEf7jQEqE81Eaa2M4+8RQhHUdhSyxU5Q7PIwGt2uO/T/W1avD/Mp68baEmPyl+jlqtnlNdPpkfRuBJI8CKkCdtxJ/AfBUKhThf8jknlflETFhl9jTMgxCWZlyH1D82gdTZHbBUBjnnjsPFkJEWp+1fcAK8tSmU8Aakl3pSGdHQ0G6v4VqKrv/3RQjc2PcT1FJ0g9wLp8AlqNHdvh93Eo/BzUPrAVEKdbsPfeChbOYGfG3XMtBkp0JZ9m0AoEAVA4EGtQbQlQLePwtAXMRLeCBdPwZwfnj3VtCVAD61jCJeDxwiVDl2iUWLx8ryTD34sy4zfr9EpVI9stV9ZXbY54wAI/BoAqwIYXfIE0FAoVB87hIQOqr5sM88rJ1wzrkTcHn/VpLi/5rFfzgdDPlQ/86vtPnAj9GVXxZA6/e+NmlqImnj/IomXcW3kwnmONTmg+8s+gw4u2Sc4OQXzDm4eYODpx/cOrwZyNPjQOxcyt04LrQcMo07/+MMwkePwODx8APucOwaQVaejQKiemKJTA4+re4/xdYa43j76FYoSD5brC/JP8xrNcPUanWRNfwwm4wAI/B/AhZ9ADGojIC9EQgPD/8CY1yLIvSqk2+QU8sRs60e4vXff4Rryal8qs+zVvkruuntFeDVoAU06T+uyrkQwkPcF29C26nmN/L6Owh9ST4kLBwNEeOXA+cgr/jnK1u+gYKbl8WOrdTZNxA1f+NTiPv2A0Fo3Z+jvg0eGD+6FQdc0j4S+dH3Fi/iHgXszrljcOP3VZQQsjAhIWFMleEyRUaAETCaACtCjEbFBGsiAbE7KqUUAULQ4s2Z4Fy7rtXTiJ//FmiQO71W6yWLf7/cyq5BUO4h8GvVAer3Eg8DrvoVO3cYKMd9D5zMsepG/qWZ8N0H1NGrFm02eNo9xUPytu+gUb/RdyXjv3qbCs5+lLR5BYOL3z8WSnMApaoAXT0Koc+9CX6tO1skLmOMXFo7i9fkpGVRvfal+Pj4eGN0mAwjwAiYT8DiD0nzQ2IWGAHLEWgT0f56mnfnevWKj9N6PYYgn+bt4eJPn1HxL/UmAyZY5f4vSUuBC2s/h6TANy3SyMy1PBVcy28K7ppkjnOQC76NW3Mh3QaZNA3zIKKqr96hLd/9Eslcqj5DRXg9pB3bDrkXTgrOAfXFwoiTyO89rfY+34TA5Y3zoOjWZYDAVoQ6e2F0Kx7AUA5yr1qCT1hbLrB9H8vdBI+wdPvYL5B/Oa5UV5ijJQKvUKvVqdXimDlhBBiBCgJWeQgztoyAPRBQKpViu8yBJY4hHUvkIeCffwIQwiBInYlcLkNt3l+AxAWkuRdO0aaDJpv9Xcj58yTcPLCu4lC06wd+JpkOYbiqjcwkQjkE5h0GR6GQcLwGe9RtCgHt+oB73aYWQxs/bwRtNngKqsoZMkXX/4TLm+b/PxYqbn0eaPLW57KcNEj59XtBNCFxdOKACELY0OlWWTj8IGhiJ9TUo1vLESXvx8fH/2gxsMwQI8AIGE3A7Aev0Z6YICNQjQQUCkVbADhTUWkjRFNqv4bE7aoEOwCPHaF5xkpwqR0qlOVmIEopeDdsCfX7jDRrDULa8e1w4/RBcHDgBFJWxN1xj4Ic93CTskZAoG7O74JTeRrn4B1A3IIaYHOnXR4UwJVN8/jC6xckob1GgG9L049DSVg4mvi0aIdDnn7VpPweJRz35ZvQ8u25FYfsWfsyaIpAveB94Dju7bi4uBXW9sfsMwKMwIMJsCKE3RmPJYHOnTt7lJSUZpTLfOVyfS5PsARfDhp+t8gIy/iR6sERpQQMBPGHv0XWT7TJgInINaih0TyIQQ9ld1Lh5v51UO/5YZBxcid/NU0jEU/WDcnZCy7lqUARBkx5uOn3Arjo0iDfJQwM3KOnK8SFpw16DgW/NpZfE5GfFA83968V5D4BNPT5EZKqnicTP284De76GrJEZ9KCq4mQ+sdmXpuXIWkxYnZF11NrX+dXThX0BdnLY8+cfs/avph9RoAReDgBVoSwu+OxIxAZGektEFADJbW0Mm9HjuqJlNegi8FvP/R+D8ndByFBnkLjV8YaNR0QP28EEN4AyEFOqL4cY6kjFXRlKNOrI+S7NK9g6qxNA17iDKHZOygS9AhxEkqJUNHf42rt/ndjETucumhTwbvkz4piJTj3IF+vnq+kYV8L/z4SAjFfDIU6XQeAf9vnzBr3jDO7IPWPLdB26jqz7IjKqYc3Qn6SirZ4azay1CLZRwZFKcTPH6ETDPrOarU6xuwEmAFGgBGoMgFWhFQZHVO0VwKRkZFhgiBcyHNrBVke7f4Kk1a6BKpl1o80pOtA5NO83T07Rm7sXQ3iuStUEIDXlkLxzUt83hWV5I57JOS4/TPdgokeCL7/8DZHfR7Uz94Kge1egMD2L0DcvBGQ5dkOnLW3gaOEd9KmS5Cjq4AEA853qEs1Dv44RHdOiBi9wKiCyNhxEPuXpJ/6lbR+72uzpp3+9idOn4SPXgQSR2djQ3ig3IWfPqvgG/xUP7PsGKucuPQj0Bbm6NQqlWW2BRnrmMkxAozAfQRYEcJuiseSgEKhWAcIDTBwrig5YJBRP7qN0teBgwwLVFfKyZzdaWivt1DexTMk5+IZjGVOAtGWcoLcmy9C3pISp/ogLnY19nItvwX1Cg/TOs++jvKvqEFfnAdleZlQu00XCIh+HmRu4pkuBGLmjSTF0lrYreyGRd4y/Du+lB2LAUtkpH7vt43i8bDceG0ZXFwzE/RFOTTsjRnIyS/YWAwPlEtcNIZimQyaD5+NsERqli1jlJO3fluWn5zwnlqtXmOMPJNhBBgB6xFgRYj12DLLNiYQrlSmAqDgS8GmH4BaN2c3OJffBt7RV7ji97JF3ki0zF5Dm7/xKZL7BDyUjLg+4sqWbyGwfW8IfuplixI8t2wi79u8gySgfW+z7N5JPAq3j2yhbnXDUMMXR5ll62/lC6s/FfiyEtzynS+tU4hQCmkndoBBU6S/k3iU4zCuGxsbm2aR4JkRRoARqDIBVoRUGR1TtHcC4RFtCzM9OrgXuDSpUqji4XCFzo2qpPu3km+RCmoVq8XpHSrotShqiu3++E7aNB8MpYWkxYjZZr0JEe0UXr8AdZ99HWornzGLj6gsLpZN2bEEJE6u0OLNzyx+0q++OB+u/LJAU56dep1SspwQcishIWGX2YEzA4wAI2A2AVaEmI2QGbBXAq2iOp7O9OgQXexU32Yh+hSfhVCHDKFR/3EcrykGZ/96NotFdCye7eLVRAl1ug406+1OZuw+uHXoZ1CMWVxxaJ85V1nObfhz5ScQ2KEPBHV80RxT9+mmn/oNsuIOllJi+Db21InpFjXOjDECjIDZBFgRYjZCZsBeCbSJaL+9wLnhi1meHWwWYmD+EfAsvwqRH68AxFnlKBmTcruxby3knDsKirFLzWrXrl4wStxKS5oOmmzWW5W/gy9IToArWxeAzNWdeoS2pO71WmDvMLHVS9Wv0vRrcGnd5wIR+F1qtdqy1U3Vw2KajAAj8C8CrAhht8NjS0ChUEyiWDL7UtBbFvmhrCqosIxV1Kt+C9ToZdueiaYvLag4YK5h35Hg3Sy6qulU6MV/9Q54NGgFlt5GLE7N5F48DQUpZ6FB73fAO6xqcRanJolFTTnRlb2rUqksd0qfWdSYMiPACPyXACtC2D3x2BJQKBQtBM4xLilwmM22YjbI2gKOQhG0evsLcPSqbXPWF9fMEgSdBkmd3VFI1wGoqgf6JSwaA8SgqzgAzxpXxundkHp0CzTsM7JKhUjsF0MpJWSBWq2u+lHD1kiM2WQEGIF7CLAihN0Qjy2BNm3aNCMyt9grAYMrOVHNeghcy29AnbyD0LDfB+DVSHHXkSbrJjjXqiP2lLee8wdY1pcWwtmFo0GPncCR46Fh31Hg0bA1XFw7C3SFudDwpffBmK6xvFYD55dPETxCm6PQXtZ50ySew5N38TQBCsglqKFeV5QrcQkI5UKfH/FIZpmxeyHtxK974k6feL5a4TJnjAAjYDKB6n0CmhweU2AETCegUCi6AKDdgKCUIon0lk8PD42j9VuBPyzSgPyj4MOnCZxUihw9fJEmOxURwQCOnrVIo34fYLlPoOlJVlFD3KZ6M+64cMXvFa5p1s/UzceHugQ1oNnnTiLeQHBwVFcI6fKa0dZjvxgG4R98C1IzTuKtzNm5HyaAa0gTEHe5FN28CAqxQdpDTuotuZ0srgOhhJDIhIQEVWW22eeMACNgWwKsCLEtf+bdCgQUyog8PefiJeOLxcPrlmolnsOu+r8qt4Irk0x6lfxZ0Zo9x11ZsfU3OHc/eOhvQ4M+I8GrSYRJtqoqHPvFG6BHjnDLr3fFGTZN72wgGCG45Nsf+xapob4v8E0GfPzAFbRFNy5UdDb995Ww8EPBu2kUV+eZQVUNySS9P1dOE7QF2ZxrUEPeOyxa4tuy41394luX4crmrwyCQf+GWq3eYJJhJswIMAI2IcCKEJtgZ06tSUChjNqkcajdz0mXxQMxdMAYx18OHIYE7HCPW2ddBjhpMyqKAltdPsUJEFB2jvpHPScEdXrR6ttnxB0jlzfMhRxZfcj0uvf0XA/NFahPL5HWI+dXLOTVlxRAtvpQxdsHQVdOyvMyccS4H0DQa0Hq7Fax20f93fuULytFiOOg8SvjwL1emNVRijtpbh/bChK5m9Ds9ckVW42Lrl+ApC1fCVQQBqjV6q1WD4I5YAQYAYsQYEWIRTAyI7YmEB4e3iAhIeGqGIdSGVFAKf3/OhAEqZRiKkjk9VL8B2CC/v873yRjDeV4LUGIohu+vbAtp2vk+myoX3hQkHCYC4juBZ4NWwMgbPaR9oJeB5rM61CSfhVyz5+gtRTdUHlehpB+MRFd8et/344hGV8EDTM2gHfTSCIY9LTo2nmOSBypDjmhMllt8C67DEAJAOZA7u1Paim64YxTO6lOW071hMM+AUFCs8FTzOo/YvR9RAjEfvkmhD7/JuiLCyDtxHYKlL6kUql+NdoGE2QEGAGbE2BFiM2HgAVgLgGlUrmcUvoWACxUq9WjFcoIocImJccEidNTEqEcUUCZxfK67rd9ujuHZu/gHQ15VzHlhxLAB9O9nnYrcm5obhhm6hPwK1KBp+4mcRBKkWDQIYmjE3Vw96XeYdHYNagBuAQ2BIQfvNtY0JWD6tv3wC24EY8lMgnhDXxxapIESx2JhjphAcnACZUKWFfCJQUOBR4/eMOQ+HYouPAY0XCeWHxTwmOnu3lJeA0QLK04pC8kZy+46m5DvlNTEE8OFq8WGSuhUb8x4NGgpZksjFMXT9/NUh0Sx1k8nfgLlUo11ThNJsUIMAL2QoAVIfYyEiyOKhFo06ZNQ47jvvTz83uxsLBQU15eXo9K5Ec1jkHN3MpvZJXJ/GoXOTUE/8KTJRSwNMX/Ncf62Tt0ElJ+lgJEGiQu2mT/1//5pa1SFJZVCsz7A9zLUuCm3wvgX3ASOA4LDrQMEa0GB7TrBSFP94fy3HT494LWpE1fQeHNyzTXqRnyKEsGsUtsnmsr0EtcLRvcI6w1y1xDMTEgJ98A2mL451Z/tog7ff788ZMSvrTogkql+vu45GrLlzliBBgB8wlY/UFhfojMwuNCIDIysocgCC+r1epH77E0IuFWrVo5S6XSQkqpOL8yOzo6empycrKuoKBgEKEwn2JJXUT4MoI4fL3WS/IGmZuBImliiTyktXv5dUopRWnez4BUKAED5wzOuizI+M8aCSPCsJpIs9vLoEReB2779Ljrw0OTAkGFR0HuVZuU52ZgsV16+OiFFZ9nxe+H5D92QUrAQKvFZKzhllmrqXNAKAqM7gXuoS2MVTNZLn7+WwKlZHt8zJn+JiszBUaAEbALAqwIsYthePyDUCgU4vaJ9TKZjHdycjp1+PDhzuZkrVQqX5bL5Ru9vLxoWlranz4+Pq3KysqEsrKyKRzHnSaEzKKU5gPCtRDQjhRQLgL6hh67jJcSjdg1rAlQggCQVuDkRzhS3pUgGb4c9KbVF4dWlreDoQDqZ2+nl4KG3/f9bJy+FkrkdSHDqwM0T18JLrXrUcGgo+W56Rg4Gb3gP8zm3+m6d3aDi5BDQzr3Q/6R/xRRleVtzOclaSmQc/5ERc+VlO2LCuNiTnsao8dkGAFGwD4J2PyBZZ9YWFSWJBAREdGNEHLwo48+ggEDBsD06dP1hw4dKtbr9ddcXV07Hz16VGuqP6VS2dfJyWmjh4eHLD09/RLGuAHGuJAXBCcEMFulUs2Ljo5uYDAYelBKj/E8f10mk3UlhPwCAN0RQvMpoBAE1IcCUgMlOxFC0257d5WJ0ze2vMRD7zzKUoSrtfs/cpFnvexfQcqXQK5bm4rCxCCxWU+2+3C1zPyRtnhrDnL09LMoyoTvPtQaNEXiwhgppWSbWq1+xaIOmDFGgBGoVgKsCKlW3E+mM4VCsYLjuOE9e/ZEM2bMqIAwbdo0iImJEbRarerUqVMVJ5WFh4e/gDEeUFRU9EZKSoquMlrR0dG3BEHwwxhLxWWoBoPhKiDcmCCcqS8rrefoKNcAQhxQ8gJCKJoCmiRgB8oJ5b+p1ep+4cqo4myPKNfaBacqXBkkbgat1EuqlXnDHffIytxb9HPvknPgYCgSHA151FF/R5LjHgE5buEW9VFdxryLz0E97gZp9e68R57Zc/W37/W5F07LPBuFl9VSdHPyqGTqxiB2e108VqctL/OXSqW9EhIS1lVXTswPI8AIWIcAK0Ksw/WJt6pQKMTFCa0wxpukUuk2vV5fV4QyY8YM9Pzz/3TTbteuHUEI3Th9+nSDyMjIEplM5qTT6cSOl5vVavU9HbAiIiLacBy3TRCEuRjjmTzP/4oQkgUGBg6Ty+XFycnJmzDGb1FK9wHmmgEhQYSTIY7odwDATgE5rMZEiwkhfmfPns0JV0QUZ3p1cvXUXARHXV4RAuIOgARe4iRcCRgiq85BbJK2CnRSLxC3CpfL/CrWg9TUq+ntFeAV2gyavPbxQ1NIWPghIXrteX25ZgonkX7BOTh68OWaOlJnd51nw1aIc3CR1ek2AMQGac6164BE7gq3j26FrPgDt+POnAqpqWxY3IwAI3AvAVaEsDvCogSUSmV7iUQym+f5TnK5XKCU8iEhIdLU1FTxTUX5uHHjXPv3v3cdYadOncS1HCpHR8dUvV7/MgAQANDFx8c7/zu46OjoXADwFqdxvL296xcUFAg8z/d0dHTcy/M80uv1bo6Ojp68QFUGTl5LwpcXIRDcKaWvYYwPA8AQSqkzwdJXMDGUAcAGg8Tl6+SAwZK6ObuLnLTZPyOqv6iRB8256dvb3aJgKjHWJO1HMEhcIcOrM5TLfKvTtUm+vEovQpFTfRAessVXNNYiew0N7tgX+Uf1vMe2rigPHNy9K/5N/e17GkNZyUtqtfrA30IKhaItEt9cATwNCM+o03UAd+vQBgGAYsRJdIQ3OCKEXlGpVOKUGrsYAUbgMSDAipDHYBDtJQWlUtmZUnqkTp06ZOTIkbhbt253Q+vSpYtQWlqKx48fj/5bhCxYsAC2bduWodVq64qLSgVBEE96W6NSqYb9OzelUknEXS0A8BsA9MEY85RSJ0ppHMdxDnFxcc1EeYUyag9QvifBEjXRa587d+7cnX/90G0UsPw1hAhFVNhIAbtRwD1u+T4nqZezKx8RQyxgSY985yYo0/OfluDi2os6ufsEKV9MMzw7SoqcG1kUu5MuG/zzjwIvcYVbvs9Z1LaljLmVXYfgvANEJ/U2XK39yt32s4gSoOifmZfmt5eBZ2MFYE5qyE9WcQ36jMTZ8fv5oltJkpAur4LYkC3hu/fL+LKStYSQOmq1+r6EI6KizxFe3xJj3MdgMKQCwE0xj8TExEJL5cPsMAKMgO0JsCLE9mPw2ESgUCjGA8D8l156CaZMmXJPXlevXgWdTgdhYQ9u6z1s2DD+woULNyUSSaioaDAYfhXXbfynCDklkUjqGgyGeTzPb5TJZIr4+Pi9DwIYHR0tnhUjP3PmTP6/P4+IiGhOKE2kSAKICrcR0DBKqea2T3cIyv+jSNCXB0okkkuAUJBW6oWlgkbgiF78haVAQQAgqeL230tBbz100aiTLhPKHPxNHte6uXsMOuwq/bv5l8kGrKzAER00yVirp4BuFjnVr5vu9bQMUQEap6/hOaKXXAx5F1zLb0HdgoOUCAIRkYncECAecZIbvF57jJNK38KclBNbvyNOogVKZKr4+AeyFHdUqdXqn62cFjPPCDACNiTAihAbwn8cXbdr1+5qx44d68+dO/eh6V28eBGmTp0Ka9euBTc3twq5F154gc/IyBBbbr/s4uJCSktLP1Gr1XP+NhIVFVWP47g/WrZsWVelUtHy8nK3ixcvlj6KoVKpfJdStBAh+hWlNBsh9JRKpXopPDxcbOlZh+O4G4SQboC4r3VSdyzjS48gov8FEFoMIBYciAdKHCmWkiKnBti9LIUiIhQWuDT1zPB66oGuaxee0XmXnJPy2IlcCRxi9HZfv8I48C1WQ6m8jt2+CRETDsg/Ap6lV0oAc/k6ibtvqk8PpwZZWwoAIEXAMqVUKEOU0m+wRPo8lkgaE4EQyuvFt1rDRX2lUvkTADQmhGxBCH2DJTItokJQXFxc3uP4fWA5MQKMwKMJsCKE3SEWJRAREaEdOHCgw8aNG6mfnx/q168fvPHGG/f46Natm76wsBDVqlWLLl26VHbo0CH4/vvvgeO4dgihoxzHSXQ63YdqtXqJqBgREXFDLBoopblyudxXp9OJTcncH7aDRlzACgA9CYVZAnZAnFA+myJuCiDMY8p3UalU/98OAwCdO3d2LCnViNM1DpQIIzDGijuu4aPzXVsAR7Qgnqcibn/10CRBQP5xgWCpkBQ47L5Fq066LKhdGFMi19/JByrE6aWefVL8XzN6cWvd/7V390FW1ecdwJ/nd8592Ze7LOuywLKAaLQKsbj33N3lLSZE4qSKVWfaRqIx0/QPa5M2sWltEsfSqWaq1rRaO6U1b51OqKlxcNIIVROVRhDZe8/FSlZFBWGBZXlZYO++3Jdzzu/p/BZ5CaIsUdyznO+d0T/cc899fp+Hcb+c+3vZ9zPfs2rs3ed9+kPtx4d/M6HZOx8JLKY5PttrfE5eEPcHiiJ6nlLqb4ToWiJVtGzrrcCrtDLzylwud7PjOH9pxeJtnSdsLNY+b+Fr2i//loh8DofOffidwh0hMB4EEELGQ5fGUY3t7e1vmK9UKpVKVkRmJpPJxhUrVsQuu+z4zpk333xz0Nvb+0K5XN5eKpW+aFlWl+/7Zs+QGwcHBwcSicR/rl+//otm2HPmzKltbGz8yZQpUz67a9eu3lKptFMp9eVsNps9FUs6nZ6vlBoJGWb+CDOblTb3Bnbt7YXqC5INA139rputfy/SdGbejzy7dtm2yTeoE0/dvbhn5XDML1T3TlxIvlVN/dUfO3YLM1lz6qF1QsJdRMFtxPy/eyfMUwfqLh9V51LF7TRj/1O0dcrvk1kePJavmtIuaurP0nCymfZO6DhlKZP7N5YaBl/N2VLZorV8iUgeNmf2mIvTmY6txHy+Et88EbnTdd2/MyulWKkfkQhrrR/M5/O3m2vfmUN0qeu6K8ZyzPhsCEBg7AQQQsbO/pz85Pnz5zeUy+XWfD7/nMkBZjLprFmz+LHHHjs23t27d9P1118vuVxuZDaj4zh/azYKE5EHXdf98xNh2traKmZrdhMoUqnUfWvXrv3G+8FlMpnPBCr55PZJV8ebDm+khHeY4nrov4joD0yoUEF5wHVzExzHeYiIzAqZta7rPn30nplM5pZAxX9PBeVru2bcRqnht6n58LqKFZRWM+nFQqrEFDT6Vq0aTDSr6kpvKeYPeYoC0qKeZaaFeye0TTIbiI3mdVHPSlOf9NV8nHsnju3xJ7XFnXT+gdVmS/uAWFld02899v+H2bu+J5pUEFhJcyaxjgVD5inP3cLWXSTac3PZkYmqjuOYVUVm9cqrR4NJR0dHHdmxu4OKd5No/xrXdTeebNPW1jY9m83uHI0ZroEABM4dAYSQc6eXoRyJ4zh3z5w586/uuOOOWEfHkb9Z33vvvZU1a9Y8YlnW7QMDA1copX7R0tIi3d3dz7iue2xdp+M4S5n5vxcsWMAvvviizuVypz0mvr29fY6v6UWtEjHPqo4nvYNMou8n5i8wUfM7q2tWEKtbtYr7Sldiwvw86+CgVvbVlgRmQuvdQnzX9knX8PQDT/u2eOapy9dEZD0z/0BEJhKpxaSUTdqvH05OK9j+YF1cD3iHqi/RPQ2fPLZy5HRNmdb3vJm5ST0Ni0936Vn/eXPfs1Q/9NawYqkSIb2nYZF1sPbjI5976a7vl5T2YqJsUeIXRGgCMfeTUIpIx0RkQT6f3/CbFJnpmPc6Bf7FrKzubOfGkf1k8IIABKIhgBASjT6P6Sjnz5//RBAEn9VaJ823KJlMhpRSe7XWky3L2k9EjeZrE8/zrsnn80+1trbOtm07Z1nWbrM0c+nSpUtWr17tVyqVvzaP90czGMdxFjHznVrrrUpZnx6ON87YM/GKmlm9q3xtJTbvr0u3VlX2U6r4tq+0P0zMqZ76RTzt8AvmScDvBCr+dUv8eSQ6RaxEhAraitcEqsozZ8wcqrk4UUw0USnWSLWl7pGj7QO7Rr/efMv77hJ6cu1jFUJm7X2CtEoeri11m2N22cx1UUHZ7Dx7UFuJekt7xYBj6kBqblVTwRVhJSy6myQwIeFlUtZcszRXKdXe2dmZG01P3usa87SMiE0Y893syBOVkWU1eEEAAue+AELIud/jUIzwoosuStTX1w8//PDD6plnnqFp06bRjTfeOPLPnj17Rk61ZeZFZtKoOReGmVdVV1dTsVg8KZaAlQAADc5JREFUHATB0UPKzATG49/rjGJkZo4IK7XutZYvqYmDW6ipkPsVi55xsPbSuvMKr2jzu4+I+kmkwQQhIX7JzWUXXH755WbPkrd7G66giYNdw0nvYNVgopm3N/3uuz7VnOFS5e0bPpCaW73vPeZRKF0hrY7MU437BZp6aL0Mx5s46fVRoGIf6ZOQlgM/p/riVmO+jZkvMHt8sOjnRMQs+bFF2QFLoJhotRBdLaTWs+iFzLSpv79/oZkQnMlkVonI9pO/PhtFS951iTldWWttNiEbWUGDFwQgEB0BhJDo9HrMR2pWzqRSqTcGBgYuvuqqq/iee+6Jm0Pt1q1bVwiC4AbXdZ/LZDLLksnkcs/zWswpuEEQmLPqe8xXIfl8fseZDsJxHPMd0Eu+VVOydTFBoh8180PML1tzr0L1rJFQUOUdNL+Uv3x0kmQ6nXaY+cjf8JV6XRH9tGSlvvLm1M//2i6u5sd1xbdpxoGnZTDREuxqWGz79q9fYlbOmKDSl7qMmDhoGHjFqsQmaPN0IVE5ZFXsOnqz2exyf3ZfycoBSpW66byBV8q2Li0Xkbiw+gsmLjDpO4hopWblk5BSpJXv+xdYlnUdsfrHQtUFXFfcpkUHHfl8/gM9+Ti7o8TdIQCB8SSAEDKeunUO1bpgwYIdra2tM0qlEm3evLkUBMHimpqaW4rF4h8vWbKEGxsbadWqVbpcLnfmcrn5H2To6XQ6o5QyB93t6Ozs7DJPOcz9bNv+jqeqpjPppKXL58djsckbNmwoHv2sTCbTLiJXMnPJ/LL2VM2UN5pvOuXXLXN2/psm0SVRVvJQ9SVqT8MVI7eJBYN0Ye/jUoo1cnV5tzkfJuhp+JR1trdmrxveSjF/iPrqzJYoROZk3ppyD9UWd5mvnna7uc5L3tke/xit4zgysjcK8wAx/5+b7VzsOM4NxOrHTBLTzIWYUjM2btxY+CD9wHshAAEIHBVACMGfhTERSKfTNzLzo/X19WY7d7Ocs8e27Zb77ruP9u7dSytXrvS6u7vNHIXvuK5rdmIdk5fjOIuJ+dmDNbP5aLA4uZCZ+9cM1xZ3VAtbZhfWPlKqoaJSPFg1nUwYMPNGdjQtPav1m4Axc/+TeqDqfJUq7qyw9tlMGDVLiau8viDuHbI8K0WxYGCL67omgLzrlU6nzSThV3O5nDmj59grk8nEcrmcd1YHgJtDAAKRFEAIiWTbwzHodyaP/pKInjQzP23bHnnqQERDnufd6/v+4yee+zIWVZs9Lsqx+u+9NXWZWTXzrpd5wtBUyB5QInVCVGGSxwMVX+ZxMlGON1Ky0kdvNi8766WbiabV5b1lIS4pls/ncrk1juOkhWOPKvLfFqKFRBwXHSzL5/OrznpB+AAIQAACoxBACBkFEi4Jl0Amk/l7ETFzRlbk83kTYs7ay3Gcx3y79oYtzV8YmUPSMLCZhGN0qPbIw4TZu74bsNZDvpWss4LSMJN+vi/120t6Jy4c9TLdMynerEhp6fs5HaqdTYPJ6cfeOn3/01RX3DamT43OZBy4FgIQgIARQAjBn4NxJbBo0aIuIro4lUrx/v37uba2NrF27Vr/TAaRyWR+JiI/cF33idO9z3GcC0mpV4RUYuQIO9IeCdlaxQNmUhxUzL+HA1WdsoNBM6fz8N76joa+1NzT3fq0PzcTXpX2qBRrILOKZsLwm2Q2FBs538+u4x2TrrHLsXoz0ZQmH97g24rbOjs7Xz7tjXEBBCAAgZAIIISEpBEo4/QC7e3tVwZB8IsHHniAli9frj3PO7hhw4ZJp3/n8SvS6fQfsrK+T6K5VColurq6Ku/1fnOuTGFgqKCYbBGdJeKpzNRCxJtF9E+Z2Uxw/bEm6zYWf6mQ8pgl2FO/MFk/tIV2N15JZfvo6uLRVzlx8FWaVMgN2UFREal+YWtQiWeO5d1Hon9IxN/07JpEzB9UxXgTJYLDFfbLD+Tz+TtH/ym4EgIQgMDYCyCEjH0PUMEZCJiTcYnoX5RSWyuVyvUvv/yyeTIy6lc6nf52YNd8K6aLx7aNf683t7W1/UMg6queVaMSQeFBIvrqoZpLuW74Ld8Sb0MulxtZAjO34xPrhxItC4bjTRQPClQ3tM2sigkO115i7R7FTqjmvBZRMWrue54Sfr8Q8x7SQbPZQ4yZvpnL5e4/scbWtnn/pLR/vWZ7grCqViQP5bMbxmzy7qjxcSEEIACBkwQQQvBHIlICjuP8GTM/KKQ2u7nO9/3OZN68eZO9QG8kkUbRwXXM/EfM/DmzjpWJfpnL5T5l8NLp9FdYWQ9tmXqT8u1aunDPTyjpHdhkdmXdV3/8ELiYP0CebTYoPf5q6u+kpkJ+ZIdQES4w01DZrp1UTEyTCYOvxUXk1nw+/8jJTXKcjKdVjJX4e9xc9vjkkEh1E4OFAATGuwBCyHjvIOoflYDjOJ8wq25c182P6g0nXOQ4zk3M/DUiMoezLVBKTTb7jZx4H6et/SUS3Tby30QUM1cO1lwa72n4JLH4NHv3D4Uk0Jpt2VeXseuKO8jSJQpU3Kxq0a575Fwcx2nrIdJTiaxfKSXXZbPZbaeqN5PJ/LuITHNd9zNnOh5cDwEIQCAsAgghYekE6jgrAq2trZPYir3ORBOEuC+f2zj5TD4onU7fSWwtr8TqY0n/kNlV9duu6951qnvMnTt3lm3b1xKpm4gpYzY286xamrF/NaXKu3ZIEJinMF8nUu1kdogXcc2urEEQPLNp06b/OXpPs3TZdd11Z1InroUABCAwHgUQQsZj11DzqAUymczTInKVVvESU/BUPtt5w6jffORo+i2irI+RkNlm/V83ZV/601O933GcP9EqcTuRtBxMzaHh+JTkQNWRA2Ev6fmPiuUPvUBEV5KyzEFwJCKPu65rto/HCwIQgEBkBRBCItv66Aw8k8ncIiJNrus+cKaj7ujoqPN9fx4RzXRd97uner/Zt0STur0vdZkV8wfJEo9Ye0RsUVVlr8fa38ykv0XMa4Ss3aS9+/P5/D+faS24HgIQgMC5JoAQcq51FOP5yAXa29svD7R2NduBkkAzyfp3TgXuFpFe13W/8ZEXhQ+EAAQgMA4EEELGQZNQYvgFzKZmIlKTz+dfCX+1qBACEIBAOAQQQsLRB1QBAQhAAAIQiJwAQkjkWo4BQwACEIAABMIhgBASjj6gCghAAAIQgEDkBBBCItdyDBgCEIAABCAQDgGEkHD0AVVAAAIQgAAEIieAEBK5lmPAEIAABCAAgXAIIISEow+oAgIQgAAEIBA5AYSQyLUcA4YABCAAAQiEQwAhJBx9QBUQgAAEIACByAkghESu5RgwBCAAAQhAIBwCCCHh6AOqgAAEIAABCEROACEkci3HgCEAAQhAAALhEEAICUcfUAUEIAABCEAgcgIIIZFrOQYMAQhAAAIQCIcAQkg4+oAqIAABCEAAApETQAiJXMsxYAhAAAIQgEA4BBBCwtEHVAEBCEAAAhCInABCSORajgFDAAIQgAAEwiGAEBKOPqAKCEAAAhCAQOQEEEIi13IMGAIQgAAEIBAOAYSQcPQBVUAAAhCAAAQiJ4AQErmWY8AQgAAEIACBcAgghISjD6gCAhCAAAQgEDkBhJDItRwDhgAEIAABCIRDACEkHH1AFRCAAAQgAIHICSCERK7lGDAEIAABCEAgHAIIIeHoA6qAAAQgAAEIRE4AISRyLceAIQABCEAAAuEQQAgJRx9QBQQgAAEIQCByAgghkWs5BgwBCEAAAhAIhwBCSDj6gCogAAEIQAACkRNACIlcyzFgCEAAAhCAQDgEEELC0QdUAQEIQAACEIicAEJI5FqOAUMAAhCAAATCIYAQEo4+oAoIQAACEIBA5AQQQiLXcgwYAhCAAAQgEA4BhJBw9AFVQAACEIAABCIngBASuZZjwBCAAAQgAIFwCCCEhKMPqAICEIAABCAQOQGEkMi1HAOGAAQgAAEIhEMAISQcfUAVEIAABCAAgcgJIIREruUYMAQgAAEIQCAcAggh4egDqoAABCAAAQhETgAhJHItx4AhAAEIQAAC4RBACAlHH1AFBCAAAQhAIHICCCGRazkGDAEIQAACEAiHAEJIOPqAKiAAAQhAAAKRE0AIiVzLMWAIQAACEIBAOAQQQsLRB1QBAQhAAAIQiJwAQkjkWo4BQwACEIAABMIhgBASjj6gCghAAAIQgEDkBBBCItdyDBgCEIAABCAQDgGEkHD0AVVAAAIQgAAEIieAEBK5lmPAEIAABCAAgXAIIISEow+oAgIQgAAEIBA5AYSQyLUcA4YABCAAAQiEQwAhJBx9QBUQgAAEIACByAkghESu5RgwBCAAAQhAIBwCCCHh6AOqgAAEIAABCEROACEkci3HgCEAAQhAAALhEEAICUcfUAUEIAABCEAgcgIIIZFrOQYMAQhAAAIQCIcAQkg4+oAqIAABCEAAApETQAiJXMsxYAhAAAIQgEA4BBBCwtEHVAEBCEAAAhCInABCSORajgFDAAIQgAAEwiGAEBKOPqAKCEAAAhCAQOQEEEIi13IMGAIQgAAEIBAOAYSQcPQBVUAAAhCAAAQiJ4AQErmWY8AQgAAEIACBcAgghISjD6gCAhCAAAQgEDkBhJDItRwDhgAEIAABCIRDACEkHH1AFRCAAAQgAIHICSCERK7lGDAEIAABCEAgHAIIIeHoA6qAAAQgAAEIRE4AISRyLceAIQABCEAAAuEQ+H90eKNuuxH77Q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ata:image/png;base64,iVBORw0KGgoAAAANSUhEUgAAAiEAAAIWCAYAAACBaF2SAAAgAElEQVR4XuzdB3wTdf8H8O9d0klb9t57Q8klLR1AARERBBwIKiBDkCXIEHGwZAjIEkHZ2wWiIkMUgdJJm1xbKHvvWehukzR3938Fn8dH/zLSNOuST18vX76eh/t9x/t3DV+Tyx1D+IEABCAAAQhAAAJOEGCckBMpIQABCEAAAhCAAGEIwUkAAQhAAAIQgIBTBDCEOIUdSSEAAQhAAAIQwBCCcwACEIAABCAAAacIYAhxCjuSQgACEIAABCCAIQTnAAQgAAEIQAACThHAEOIUdiSFAAQgAAEIQABDCM4BCEAAAhCAAAScIoAhxCnsSAoBCEAAAhCAAIYQnAMQgAAEIAABCDhFAEOIU9iRFAIQgAAEIAABDCE4ByAAAQhAAAIQcIoAhhCnsCMpBCAAAQhAAAIYQnAOQAACEIAABCDgFAEMIU5hR1IIQAACEIAABDCE4ByAAAQgAAEIQMApAhhCnMKOpBCAAAQgAAEIYAjBOQABCEAAAhCAgFMEMIQ4hR1JIQABCEAAAhDAEIJzAAIQgAAEIAABpwhgCHEKO5JCAAIQgAAEIIAhBOcABCAAAQhAAAJOEcAQ4hR2JIUABCAAAQhAAEMIzgEIQAACEIAABJwigCHEKexICgEIQAACEIAAhhCcAxCAAAQgAAEIOEUAQ4hT2JEUAhCAAAQgAAEMITgHIAABCEAAAhBwigCGEKewIykEIAABCEAAAhhCcA5AAAIQgAAEIOAUAQwhTmFHUghAAAIQgAAEMITgHIAABCAAAQhAwCkCGEKcwo6kEIAABCAAAQhgCME5AAEIQAACEICAUwQwhDiFHUkhAAEIQAACEMAQgnMAAhCAAAQgAAGnCGAIcQo7kkIAAhCAAAQggCEE5wAEIAABCEAAAk4RwBDiFHYkhQAEIAABCEAAQwjOAQhAAAIQgAAEnCKAIcQp7EgKAQhAAAIQgACGEJwDEIAABCAAAQg4RQBDiFPYkRQCEIAABCAAAQwhOAcgAAEIQAACEHCKAIYQp7AjKQQgAAEIQAACGEJwDkAAAhCAAAQg4BQBDCFOYUdSCEAAAhCAAAQwhOAcgAAEIAABCEDAKQIYQpzCjqQQgAAEIAABCGAIwTkAAQhAAAIQgIBTBDCEOIUdSSEAAQhAAAIQwBCCcwACEIAABCAAAacIYAhxCjuSQgACEIAABCCAIQTnAAQgAAEIQAACThHAEOIUdiSFAAQgAAEIQABDCM4BCEAAAhCAAAScIoAhxCnsSAoBCEAAAhCAAIYQnAMQgAAEIAABCDhFAEOIU9iRFAIQgAAEIAABDCE4ByAAAQhAAAIQcIoAhhCnsCMpBCAAAQhAAAIYQnAOQAACEIAABCDgFAEMIU5hR1IIQAACEIAABDCE4ByAAAQgAAEIQMApAhhCnMKOpBCAAAQgAAEIYAjBOQABCEAAAhCAgFMEMIQ4hR1JIQABCEAAAhDAEIJzAAIQgAAEIAABpwhgCHEKO5JCAAIQgAAEIIAhBOcABCAAAQhAAAJOEcAQ4hR2JIUABCAAAQhAAEMIzgEIQAACEIAABJwigCHEKexICgEIQAACEIAAhhCcAxCAgMsLqFQqLiUlhXf5QlEgBCBQLAEMIcXiwsEQgICjBDQaTQcvL5++xiLDcJZlGcFk2sXzfG9H5UceCEDA/gIYQuxvjAwQgEAxBFQqVZhCoTxUrlLlQlVkpzIVK1ej/Nwc2rd9c0p8XCxXjFA4FAIQcHEBDCEuvkEoDwKeJMBx3NcMw7zW/bUhTPvnX/xH6x8PfdlgKipqqNVqr3mSCXqFgDsLYAhx591FbxCQiYBarZ7r4+fXp1b9xtWCwzr4q9s/86/KNy+dk39cl7iX5/lXZdIWyoQABJ4igCEEpwgEIOBUAbVaHcKyirioF17x6vpK/8fWcvPKRVo29V3BZDI1TU1NPefUopEcAhCwiQCGEJswIggEIPAoAY7jFpUKLM3pC/JU3r5+10STKddg0K9kGOZk3bp1+YsXL3bz9Su1vueAYRUf9e7H/495aNcP9PuOrXcMen39o0eP5kMdAhCQtwCGEHnvH6qHgMsKRLZvP4NVKCe269oroF7TFpSXnU23r1+hm5fP559NT/UuKjIqff1L6WvVb+Q3dPInFvfx8+ZVBj7mjwcGfeFKnuctX2hxBhwIAQg4SgBDiKOkkQcCHiTAcVwthUJ5YfKi1cqyFSrZvPPd36wj3eH9er2+8Iw2OTnY5gkQEAIQcIgAhhCHMCMJBDxLgOO4iZr2z8ztM/xdb3t1fuFUOm1Z9ml6bPShVvbKgbgQgIB9BTCE2NcX0SHgcQIcx5VmFYpbQybN8GvUso3d+r978zotnDyCFApFm+Tk5DS7JUJgCEDAbgIYQuxGi8AQ8EwBjSYkr3233ornXxvsa2+BtQum0cWT6SZvH+9f8/PyPk1JSUm0d07EhwAEbCeAIcR2logEAY8XUKvVM6vVqjtu3JxlpR2FIYoixf++iw7u2p4nGA1HCgsK5qWkpBxwVH7kgQAErBfAEGK9HVZCAAJ/E1CpVNV8fHxPtXv+xaAn3e/DnmhHDv5KB3d+n2UqMl3Izc6cmZKSssue+RAbAhAomQCGkJL5YTUEIEBEHMe96+3jO71+s9alBk+c6uVslJS4g3Twlx9y83KyrhTk5czieX6bs2tCfghA4N8CGEJwVkAAAiUSiIxsP58YmvD6mMnKxq1c6/ly6cnx5ndGsu/fu31XX1DwK8/z40rULBZDAAI2FcAQYlNOBIOAZwmoVKrBPr5+qz9Ysk5ZKshhl4EUG3nX1jWkPbz/t/i42OeKvRgLIAABuwlgCLEbLQJDwP0F1Gq16bWRkxTB4R1culnBZKKP33rFZDQY6qSlpd1w6WJRHAQ8SABDiAdtNlqFgK0FOnbuktB70MiwFuowW4e2ebzvVy7O5eMOmq8P+czmwREQAhCwSgBDiFVsWAQBCJgFOI7brW7Xufurb493eZCLp9Jp09I5l+NiDtd1+WJRIAQ8RABDiIdsNNqEgD0EItu1T+4z/F2NHN4JMfc/b/zQnAf37nTneT7OHh6ICQEIFE8AQ0jxvHA0BCDwHwGVStXAz79U+idrttn9zqi2Qj+0azsd2Pn9hsT4+CG2iok4EICA9QIYQqy3w0oIeLSAWq3eV6VG7WfGf7pcIReIrPv3aMHE4QY/P9+A6Ohok1zqRp0QcFcBDCHuurPoCwJ2Fojq1Hlf99eHdlVFdLRzJtuGXzPv4+zzJ46O1el0m20bGdEgAIHiCmAIKa4YjocABB4KRLZrf3vU9M8qV65eS1Yiq+d+aDp/8tgRnufbyapwFAsBNxTAEOKGm4qWIGBvgbCwsHIS0a0563/0tncuW8Y3P1vm1+83nomLiWliy7iIBQEIWCeAIcQ6N6yCgEcLcBw3qXqdeh+Pm+24p+WWFPzaxbO0fPpESZIkNc/zKSWNh/UQgEDJBTCElNwQESBAISEhVQRBCGMYJtATrjXgOG5qVI+XP3m+32BZ7L4oCrTo/VF5927dGM/z/FpZFI0iIeABAhhCPGCT0aL9BNRqtb+vr/90g6FwYlCZcsbCwnxGofQ6V5Cb85VSqfw6KSkpx37ZnRc5qlPn5JeHvqNppgp1XhHFyLxt1RJjenL8loSE+LeKsQyHQgACdhbAEGJnYIR3XwG1Wj1GoVTOCw7r4NW5V1/v8pWrPmz2VGoyaaN/zz/OHyklSVKdlJSUK+6mEBIaapi6Yqu3f6kAl28tYf9u2rdtU3p8XFwrly8WBULAwwQwhHjYhqNd2wio1erJCqVyTu83RypDop59ZNCft6wy6A7v/8bdboyl0WiGlwoMWjJ1xVZ/22jaL8qVc6foq1nvC6IotuF5Pt1+mRAZAhCwRgBDiDVqWOPxAmHh4RuaBmsGvfHOlMdaGPSFNHvMAKOpqCg0OTk5zV3QOI4bpenQZUmfYeNc+psxpiIjLZw8KufBvdtjeZ7f5C7+6AMC7iSAIcSddhO9OEwgPCJiJRfZ+e3eg0Y+MefhPTvo4C/bd8fFHH7BYcXZOVH7jh2/ffal/v3CnnnezplKFn7H+uWkO7w/NTk5WVWySFgNAQjYSwBDiL1kEdetBPr06aPYvn278N+m1Gr1TP/AoA+nf/m18mmNzho9IDcvJ6unTqeLftqxcvjzyPbtTw+ZNLNx7YaufauNlbOn3L94+vgwnud/koMraoSAJwpgCPHEXUfPxRIIDQ0NYlhFiqnIWJuIuvx3mAiPiLw/aOK0cvWbtnxivORDv9He7zYmxsZEhxcrsQseHBUVpczNzS2as+FH8vJy6U9jaMqbvQRTUVGr1NTUky5IiZIgAAEiwhCC0wACTxAIDg4O8fP33xLS8bla1WvX89225nNJFISBKSkpW8PDI869Mmxsg9Zt2z/VcOHkkbl3b1570x3+qzy0bVv99C+/9vHxc+3rUqcM7ClIkuSn0+mKnrpBOAACEHCKAIYQp7AjqVwENBrNJCJa0G/ERCY4vANdPneKNi2ZnZefk80rFMqIOet3KFnF0x8im54cTz+sW3Y6LiamqVx6f1yd4RGRWSOnLShdrVZdl21FMBXRR0NeFrVa7dM3x2W7QGEQcH8BDCHuv8fosIQCKpWqn39AwDSGUTacsfJrpflx8Ds3r8oXRcl78MSpXpaGXz59Qub1S+cnabXa9ZauccXjQkJC8nu8Mcw/4tkerljeXzXNHjMwJzvzfruUlJRjLl0oioOABwtgCPHgzUfrxRNo1779L/6BpbtPXriaLd7KP48+f+Iobfl87p242Jgq1qx3lTUdoqK+69rnzb6hnZ5zlZIeWceO9csNyYd++0Cn0y1x6UJRHAQ8WABDiAdvPlovnkDr1q0reXt73568aDVTrqJ1c8SmxbPyT6YmT9PpdIuLl911juY4bk2biKi3Xhtp/qTKdX/MH4H9uH5FXMzhQ+1ct0pUBgHPFsAQ4tn7j+6LJ8BwHCfO37KLGMa6X50bl8/TlzMn55lMRZV1Ol1B8dK7xtHmm5WFPfP8ihcHjXKNgh5TRVpiDH2zYgHxPG++LkR06WJRHAQ8VMC6V1IPxULbni3AcVwowzCJo6cvZGo1aGw1xsLJI8SM2zfXaLXaEVYHceJCtVr9Y8SzL7zYc8BwJ1bx5NTaw/vpxw0r9JIovqTVan912UJRGAQ8XABDiIefAGi/eAIcxy3yDwgaNfS9Gb416zcq3uL/HK2L+YN2bV27My72cG+rAjh5UfuOnQ727D+sY5vwKCdX8uj0B3Z+rz+8+8fcwoK851NSUnQuWSSKggAEHgpgCMGJAIFiCqhUqsEMw6zvM2wcaTp0KeZqIvO1Ct+sWFCUn59f7sSJE3nFDuDEBeY7x16+fFk/7auvlf6lAp1YyaNT79q62qA9vP+svrCwB8/zV12uQBQEAQj8QwBDCE4ICFghwHFcD4VC+eOo6Qu8atYr/jsiP6xdZjyWHPdFfGysa1/d+f9szH3Xatjk2zHTFwZYwWbXJV9/MS//3MljvMmgfy4xMbHQrskQHAIQsIkAhhCbMCKIJwqo1eoRNes3/mzMjOL/hZx57w7Nm/CWxDBMba1We82V/TQazUsMw1wURfGEl7d3Qr2mrdRDJk13qZLXzPvYdPFU+unk5OSW//85Py5VKIqBAATwTgjOAQjYSiAkJOR+p959/bu8+LpvcWN+MWOicO38mW08z79e3LWOOr5tWNg2IupdKjDIkHU/I0ChUIhTlqxjS5er4KgSLMoTvesH2rd9s8AqFCZBELy9fXwvm4yGl5KTk9MsCoCDIAABpwjgnRCnsCOpuwhwHFfLy9vnVOdeff079Xq1WG0d2rWdfv1+0zye5z8o1sLHHNy8eXNvPz+/5yVJiuR5vsQf80R17Pybf1Dpzu/MXKTw9vElURSJZa26T5st2ntqjLzsLNIXFlCFKtVo4+JZdDY95VbSkSPVnroQB0AAAk4TwBDiNHokdhcB8zdmlEqvYW2f6RbYs7/lX1tN2L/bfPv3FTqdbkxJLdq1a1dRImaPt69fC31BvpJhmWh9QcEinud/sya2JjQ0tVmwpuHAdz8qZc16Z69J/GMP7fluw4bE+Pghzq4F+SEAgccLYAjB2QEBGwioVKqe5StV2TJlybogS8OZv6q7+5t1Owrycr8URVFITU09bOna/39cZGTk4gpVa45955PFDx/YtmHhTLp89uQdo0HfOTk5+URx4nIc1y6gdJm901ZsdbmLTy3tY9fWNRS7b+cknucXWboGx0EAAo4XwBDieHNkdFOB9lEdj744eHSrViERFnVo/qrut18u1JtMRb4Mw0jevr5LjHr9FGsePR8R2e7eiI/nVahWu95fuRP276G9323IKjIauup0umSLiiKiiMjI/d36Dnom7Jnuli5xueNWzv7g/uWzJ4ZotdpfXK44FAQBCPwlgCEEJwMEbCSg0Wj6eXn7bpmx8hulQqm0KGpqQjTVa9KSJEmiX7dtzDvJJxmNBv1knU637mkB1Gq1lyRJKoZh5laoXDXkvYWr//XOhS72AO1Y90WhYDJ9wfP8+0+L2aZNm4pKL69b8zbtfPiOilx/Zo8ZmJ/1ICMkNTX1pFx7QN0Q8AQBDCGesMvo0WEC4eGRX1arU6//2x/NDWTZ4v89fvFUOu3+dn3W7WuX/VhWcUehVOYZCgv8tFrtX29xaDSaAUS0ShRFv0rVaubWqNvAJ6LrC96Pu1/Jnm/X062rlwounT4hiKKkNZmM4x/3ePs2bdo0q1C5qnbKknX+DkOzcaKr58/QmvlTM4z6wmrWvKtk43IQDgIQeIIAhhCcHhCwsUB4eOQahZfXIPM7ItaGzsl6QPqCfNIXFNA3y+cXZN6/N5aI0hVeXnuq16qraBkSWTaya09iFZYPOqfStHTp9Al9cvRvgr4gX5Akqer/f4ie+fk4FatW++O9z/79roq1vTh63dYv5uUfS4qbjutBHC2PfBAovgCGkOKbYQUEnirQvkNUXDOubYT51u4l/bly7hR9Net9USJiXh4yhgmJerakIemnTV8Z0uIOncrPzxuUmpp69L8B1Wp1RNVadfe8O2dZ6RIncUKAe7du0JIPxxT4+fqWj46O1juhBKSEAASKIYAhpBhYOBQClgpoNJp6DMumN1eFSl37DCxVsWp1S5c+8rjzJ44+vG6kYYvgEsX5++KVs6eY7ly/khRzODrS/P9zHBepUCi+KlOhUoP3F60p9s3XbFZYCQL9tPFLY2pCtOxuh1+ClrEUArIWwBAi6+1D8a4uoFarV7MsO+TDZRsVgaXLuly56xZMyz5/8thZwWT6iWXZ2S3UYWyXl9+gytVruVytTysoLyebZo0eIEmSWJ3n+VtPOx5/DgEIOF8AQ4jz9wAVuLmA+R4evqUC3/lg6XqrrxGxF9Hta5dpyYfvSCzL5oU90z2w5wDLb7Zmr5qsjfvb9s2GuH2/bE1IiH/L2hhYBwEIOFYAQ4hjvZHNQwUiIttd7/HGW9VtcT2HrQnXfTadCnJz6J1Pltg6tMPiiYJA09/uZzAVGbni3pzNYUUiEQQg8C8BDCE4KSDgAAG1Wv0Ky7LfBJUtb76wVGl+vknrtu0dkNkzUqxfOIPOH087n5SU1NAzOkaXEHAPAQwh7rGP6EIGAmFhYX5Go3EdwzCXzc+aKV2uQkDvQSN96zdtSZbe3EwGbTqlxJMpSbRj/fKk6AN/tHVKAUgKAQhYJYAhxCo2LIJAyQXUavUBpdKrddU69Xyinn8poFErFZmfVouf4gtkZtylRe+PykpMiHe9q3+L3w5WQMBjBDCEeMxWo1FXFeA47mu/UgHhXt4+1cbNXurtit+icVW7v9c1ZWBPiWGYLsnJyQfkUC9qhAAEiDCE4CyAgIsIRLRrN7fIaJysCo8S+gx/19tFypJNGWvnT80+m546iuf5b2RTNAqFgIcLYAjx8BMA7buWQEhISDDLKv54Zdi48m3CO7hWcS5eTcL+3bT/x6+3xURH93XxUlEeBCDwHwEMITgVIOBiAhzHzfLx9Z08Yd6X3mUrVHKx6ly3nLs3r9Hy6RMz4uNiK7pulagMAhD4uwCGEJwPEHBBgbZhYduDypbvIdfbpzuLdNboAbn5udnhWq32uLNqQF4IQMByAQwhllvhSAg4VKBd+6gfm6lCur/69nhcH2Kh/PY1nxu1h/dP5nn+cwuX4DAIQMCJAhhCnIiP1BB4mkBoWFjuuE+WBlSuIb9nuTytN3v8+dGkWPp548rDMdEHo+wRHzEhAAHbCmAIsa0nokHApgKhYWE/NGsT+nL/d963aVx3DVaQl0Ozxgw0Jicl+bhrj+gLAu4kgCHEnXYTvbidgEajea9NeNTsviMm4CMZC3d34fujMu/euPoyz/OHLFyCwyAAAScJYAhxEjzSQsASAY7jetRt0nzTyI/nl7PkeBxDtG/7Fjr0y7a7Pj4+DeLj43NhAgEIuK4AhhDX3RtUBgFSq9Uhvv6l4nq8PtSrUrUaVLthU6g8ReDCyWO0aels0WgwiCRJZ0wm0xupqalHAQcBCLieAIYQ19sTVASBvwRCQ0ODWIVihZe3T6v83JxWHy3bRKXLlYeQBQLXL56jU2laiv99VwFDTEpBfu4inU73swVLcQgEIOAgAQwhDoJGGgiUVKBDx866V4aN5Zq1CSlpKI9bz8ceoNh9O7Oz7t/LL8zPW+Tj47MGH9V43GmAhl1QAEOIC24KSoLAowQ4jptSo06D2WNnL1VAyDqBS2dOUMLvu/PStfF+kiSN0el0K62LhFUQgIAtBDCE2EIRMSDgAIHWrVvX9fX1O/XaqEk+LUMiHJDRfVOkxEfTTxtXXEqIi6vnvl2iMwi4vgCGENffI1QIgb8EOI7bXqlqjedGTJ0XEBBUBjIlEPjyk/ceXDl3erJOp1tXgjBYCgEIlEAAQ0gJ8LAUAs4QCAkJ4SvVqN1k7MzF/gql0hkluEXOc8fTaOvy+bfiDkdXc4uG0AQEZCiAIUSGm4aSIRAWFpHcqXdfTaeefYBRAoG186cWnDueNkGn060qQRgshQAErBTAEGIlHJZBwJkCarW6i5eX957Z63d4ObMOuee+cCqdNi+ZfScuNqaK3HtB/RCQowCGEDnuGmr2eAGVSvV2UNmyi6cu3+rv8RglBFj/2fSC00d585N3V5QwFJZDAALFFMAQUkwwHA4BZwuEhUWsMpmKhrZqG6l4fdR7zi5H9vkvnzlJ6xfOyIiPi60o+2bQAARkJoAhRGYbhnI9W6BNmzbNfP380sbNWeZVsUp1z8awYfcbFn1ScCo1+UOe5z+3YViEggAEniKAIQSnCARkJMBx3MjqdRp8MQ43LLPprl09f5rWzJv6ICE+DvfEt6ksgkHgyQIYQnCGQEBGAmq1ekx4l+5f9Bo4QkZVy6PUtfOmFp49nnqQ5/ke8qgYVUJA/gIYQuS/h+jAgwQ4jhsX+VyvpT37D/Ogrh3TasbtG7Rw8khRFEXzINLFMVmRBQKeLYAhxLP3H93LTECtVk9o1633oh6vD5VZ5fIo99dtmyg9KS4/Lzf7q/jYWFz1K49tQ5UyFsAQIuPNQ+meJ6BWq1e0Cokc9cY773te8w7quCAvlzYunpV768qFnxISEt50UFqkgYBHCmAI8chtR9NyFTC/ExL5XK9FL7zxllxbkE3dW5fNy7t46lhKfl5uN51OVyCbwlEoBGQkgCFERpuFUiHAcdz8JsHqyUMmzQCGAwR2bV1jOHLw19umoqJBOp0u2gEpkQICHiWAIcSjthvNyl1Ao9EMaR3W/vPXRk4KkHsvcqn/w0EvFhkM+kppaWlZcqkZdUJALgIYQuSyU6gTAkSkUqleqN+01YYRH3+K+1k44IwQBYE+HPyiqNVqFQ5IhxQQ8DgBDCEet+VoWM4CHMeN9fL2Xjxn/Y/4S9EBG5mXnUXzJw7LT4iPwztPDvBGCs8TwBDieXuOjmUs0K591I5nXnrtpciuPWXchXxKv3vjGi2bNv5qYkJ8bflUjUohIB8BDCHy2StU6uECYWFh5YxG4/2Zq74jv1L4D3NHnA4n+CTavubz47GHD7V0RD7kgICnCWAI8bQdR7+yFVCr1b9UrFr9uUkLVnrJtgmZFf7jhhXGlNgDOxITE1+XWekoFwKyEMAQIottQpGeLhAaGlpDEISr4z9dzlSpgU8GHHE+3L5+hZZ9PM4gSVL15OTk+47IiRwQ8DQBDCGetuPoV7YCGk2IoW3nbt6devahoLL4coy9N3LL53Pz07UJs3men2fvXIgPAU8VwBDiqTuPvmUnoFarQxRK5U5RFCsElSmnb9C8lferw8d7y64RGRR84VQ6bVo8+158XEwlGZSLEiEgWwEMIbLdOhTuyQIcx7Xz8vLe2rCVqtag8R97MoVdel8xY2LmlfNnJvM8v9YuCRAUAhB4KIAhBCcCBGQqoFarZzRq2Wby0Mmf+Mm0BZcs+1hSHO1Y/8XpuJiYpi5ZIIqCgBsJYAhxo81EK54lwHHcq41bcsuHvj+zomd1bt9uP3vv7byM2zf763S6nfbNhOgQgACGEJwDEJCpgEaj6deoperzIe/NwHULNtrDxD/20t7vNx5KiIvtZKOQCAMBCDxBAEMITg8IyFRArVavLl+56qDJC1fjviE22ENRFOiTUf0LCvPzntXpdPE2CIkQEIDAUwQwhOAUgYDMBNq2bVu5qKhoNcuy3QdPmq5o3IqTWQeuWe7vP36tT/ht997YmOiXXbNCVAUB9xPAEOJ+e4qO3Fwgsn2HXeUrVemi6dDFJ+yZ7m7erWPay83OpDljB5lIklpotdozjsmKLBCAAIYQnAMQkJcAw3GcOH/LLmIY/Praaut+2vilkY87uCYxPn6MrWIiDgQg8HQBvIo93QhHQMBlBKKiopS5ublFC7budpma5F7I7WtXaNnUdw0sy1RLTEx8IPd+UD8E5BGkRdYAACAASURBVCSAIUROu4VaIUBE7aM6nu0/9oOG9Zviwa62OCFwe3ZbKCIGBKwTwBBinRtWQcBpAhzHfdLxhT5Tu/V902k1uEviCyeP0aYlc3B7dnfZUPQhOwEMIbLbMhTs6QIcx0VWqFJt9+SFq0t7ukVJ+18+Y2LmtQtn39PpdOtKGgvrIQCB4gtgCCm+GVZAwNkCrFqtNg15bwaDr+davxX/uT37qbiYmGbWR8FKCECgJAIYQkqih7UQcJKAWq3+WN2u89Q+w9/FU3St3APcnt1KOCyDgA0FMITYEBOhIOAoAY7jSiuVynuTFqz0KlepiqPSuk2exD/20N7vN+H27G6zo2hErgIYQuS6c6jb4wUiItotrVC1xpixsxYrPB6jGACiINAno3F79mKQ4VAI2E0AQ4jdaBEYAvYV0Gg0gxmGXT13449KhmHtm8yNov++42t9wv7de2IPR7/iRm2hFQjIUgBDiCy3DUVD4E+B9lEdY3oNeLtdcHgHkFggcOfGVVrywTsCw1Cz5OTksxYswSEQgIAdBTCE2BEXoSFgbwG1Wj2wUUvVV0Mnz/S3dy53iJ+ujadtq5deSoiLq+cO/aAHCMhdAEOI3HcQ9Xu0QMOGDX3KliuX++HnG7wCS5f1aAtLmo/bt5N+2bpmGc/z4yw5HsdAAAL2FcAQYl9fRIeA3QXad+i4vfOL/V6J7NrT7rnknmDpR2Pp5pWLu3ieB5bcNxP1u4UAhhC32EY04ckCKpXquWq1634/fu7yIE92sKR3PvYg7dq66pfYmJhelhyPYyAAAfsKYAixry+iQ8AhAmqNRvx0w08Mq8C3dZ8EfuZYCq3/bIYoSWI5nuezHbI5SAIBCDxWAEMITg4IyFygTZs2rZVKZerkRWuYchUry7wb+5f/8+ZVBt3h379NTEgYbP9syAABCDxJAEMIzg8IyFxAExJS2Kv/cN+wLt1l3oljyhdMJvp0/JD8nMwH/Xie3+2YrMgCAQg8SgBDCM4LCMhYQKVScf4BgYkzV33nJeM2HF76cV0Cbfn8U5NOp4Obw/WREAL/E8AQgrMBAjIWUKvVveo1abHu7Y8+LS/jNpxS+jdffpZ3OkW7Nj4+drxTCkBSCECAMITgJICAjAU4jhsd9kz35S8OGinjLpxTel5OFs0bP9Rg0Os7pqSkJDqnCmSFgGcLYAjx7P1H9zIX4Dju0+deHTilU89XZd6Jc8pP+GMP7dqyOj85OTnAORUgKwQ8WwBDiGfvP7qXuUCnzs/s7tZvcHdVZCeZd+K88pdNfTfr+qXz43me3+i8KpAZAp4pgCHEM/cdXbuJQLsOUccHjP2gef1mrdykI8e3cf7EUdq8dO69+LiYSo7PjowQ8GwBDCGevf/oXsYCzZs39/b3L5U/atp8Za0GTWTcifNL37psft65EynL4mJiPnJ+NagAAp4jgCHEc/YanbqZgFqtXlqvWavBb38wB7drL+HeZty+SQsnjxBZlq2dlJR0vYThsBwCELBQAEOIhVA4DAKuJMBx3GFvH5+w3gNHeKk7dHGl0mRby97vNurj9+/6/khCwiDZNoHCISAzAQwhMtswlAsBlUq13D8gYEj4My/4de3THyA2EjAUFtL0Ef0EwWSqlZKSctNGYREGAhB4ggCGEJweEJCRgFqtbsKw7PGB4z5SNFOFyKhy55R69lgK1W3SnLy8fSwq4NsvF+alJR6eptPplli0AAdBAAIlEsAQUiI+LIaAYwU0oaG3Ip7pXuWF/sMcm1iG2W5euUjLpo0nURCoaq26QtNgjcI8kNRr3IK8fB49lJiHlu++WnT2cPTBxjJsGSVDQHYCGEJkt2Uo2JMFOj7TJf6lQaPDm3GhnsxgUe/xv++iQ/t2m5q8OUN5mz9AWedTSci+KxTkZCmq1KwjNA1WK8pUqETlK1elIqORCvPzqDAvl37ZuoZEUeySmpr6h0WJcBAEIGC1AIYQq+mwEAKOFwgNDf29Q/eXu3TtM8DxyWWS8d6t68THHBCi9+xQBNZsQk37f/CPysUiI93m91PWuTQy3LsmKby8RKW3jyQyChJZL6X+/i1iGGZd8pGEt2TSMsqEgGwFMITIdutQuCcKcBw3qFVIxPL+Yz8o5Yn9W9KzLuYP2rF+BTV85V0qU7/4N3EzZGfQ0a8mF2qTj5hv5S5akhPHQAAC1glgCLHODasg4BQB8wPrypSr8NmHyzb6OaUAGSTdtGS2cDPXqGjcx/qH4576el5O1qXjo1NSUrbKoGWUCAHZCmAIke3WoXBPFOA4blrHnn1mdnv1TU9s36Kef9ywQjh58jTTbMgnrEULHnHQ/ZNH6NK+TQlJcYcjrI2BdRCAwNMFMIQ83QhHQMBlBEJCQ69EdOlRq8cbuFzhcZty58ZV+vzjd4mbtIYY1uo5hLQLhxlM+sIWKSkp513mBEAhEHAzAQwhbrahaMe9BTiO+7R123ZT3hjzvns3WsLuNi76RLiela9o9voUqyNd2LXaeP9EolabnBRpdRAshAAEniiAIQQnCARkJKDRaN6rUKXatEkLVpovmsTPYwTOnzxGa+dNJb/S5YQyzSMUNTu8XGwrY24mHf1qkkEoMkbxPH+k2AGwAAIQeKoAhpCnEuEACLiWQLsOHdObtFa36DdygmsV5mLVmExFFP/bL7T3+00U+sEmq6q7mxpNVw99fzwp7nBLqwJgEQQggHdCcA5AwJ0EzLdu9/UvtS+sc7cqz736pmX3I3cngGL0cuXcaVq/eJbYeuxyqy8OOfP9woLM80fn8Dw/txipcSgEIGCBAN4JsQAJh0DA1QRCQkLKE9HZbv0Gl2vfrberlecy9aQlHqbd27aamg1foLS2KH3mHTq6crLAMow6OTk5zdo4WAcBCPxbAEMIzgoIyFSA47j5teo1Gj3mk8W4cdkj9tBoMND21UvpwvWb1GLQjBLt8oVdqynjeHymTqstV6JAWAwBCPxDAEMITggIyFigbVh43oR5K0qVr1RFxl3Yp/To3T/Q/p++k4LqBzMNXxxd4iTaBW8ZGElompSUdKnEwRAAAhB4KIAhBCcCBGQsEB4esbZT775DO77QR8Zd2Kf0w3t/pOhD0dRyyEybJLi0d4PhTurBmTzPf2qTgAgCAQhgCME5AAE5C6jV6qjylav+PHnh6tJy7sMetf/x87d0cOc2qtn5DarMdS5xitxrZ+jM9iVXkuJi6pQ4GAJAAAJ4JwTnAATcQSCyXfvb3V8fWjkk6ll3aMemPSQf+o1+WPcFtf1oi03ipq4Yn2vMvt9Np9PF2yQggkDAwwXwcYyHnwBoX/4CoW3b7urcu1+Pzr36yr8ZG3UQvedHaqFuSwFBZeiTka+T+v0NNol8I24n3UjctUabmDDcJgERBAIeLoAhxMNPALQvfwGO43rUbdTsm5HTFgTKv5uSdRC7bycl7N8tZmbcY729vSWDXs94+fpJqgkrbfJap8+8S8dWT8nTJh3xeOuS7RRWQ+BPAZv8YgITAhBwnkBERESg0WjMmrvxJ5ZlFc4rxEaZb165SN4+vlShSjUyf83W28ey+7EZ9IU0c8TrFFC7KTXp997DagruXSP/ijVtVNmfYXSL3jaZ9AULeZ7/wKaBEQwCHiiAIcQDNx0tu59Au6iOx94YPbllwxbBsm9u8QdjxLs3r7EKhYJMRUXUoftLwvP9Bls0XR09EkM71n8pBY//ym6vbbeO7KXrMT+uSz6SgEcZy/5sQwPOFrDbL6qzG0N+CHiSAMdxR7r1fTNU7l/V1cX8Qbu/2yi0eucLxf2TR4hhWLqxf5M0/atvLH6t2rBwpnDrQQ41GfCxRYNLcc+TgrvX6MSW2XeT42MrF3ctjocABP4pYPEvNuAgAAHXFeA4blxk155Lew6Q7/WSRoOe5o4bLFUK781U0fzvmz7py8cKLw8aqWihCbdoA9ISY+iXbzeYWoxcbPWt2p+WSLtgaJFQZOzL8/xPTzsWfw4BCDxeAEMIzg4IuIGASqV6qWGL4FXDP5hTQa7t/LzpKyE9PZ2aD53zj3cwLu5eQ+UoXxjy3kyL3tkwPzk3+rddRU2HLfCyl8XJzbMf5Fw78ybP87vtlQNxIeAJAhhCPGGX0aPbC6hUKnXl6rUPBoe1C7x+6TwNmjDVYT2na+OpcvVaVKma9ReAXj57ktbM+5havr2AvIPMz+b7348xL4tSPn/HHF+oWrOOVL5yVWVQ2fJUumw5Mv/b/A/DspSeHEfJ0b8L927dUCh8/KU2476w2+vbpV83GO6mHpqk0+mWOwwaiSDghgJ2+yV1Qyu0BAGXFWjbtm1lVqm8VCqgtJR5/66pfpMW/m9OmKr08fWzW836wgL6ZfMqMe1IDNskWEMDx31oda6lH70rFAVVUdTv+fYjYzw4w5M+4waZvyJryMmgorxs8iJTkbGwQCEKJsZQWMAEVKpmKtMkVFmj3UtW12HpwptH9tDVA98t4nl+kqVrcBwEIPBvAQwhOCsg4CYCHMdJCqXyXOaDBy3Lla+oNRUZWjYN1pgin+upbNiijU27/GXLGkqJPyQpg8qLpWo0VgQW3jG99f4sq67BSNi/h37/+Xuh1ZjPLfq45VGNCPoCUvj627THJwW7fyqZLv+28cCRmOhnHJYUiSDghgIYQtxwU9ESBMwCKpWqvVKpXFKpeq0W4+d+4W2pislURLevXSb/gCDyDwgkX7///eVufvdj56ZV4vGUI4xflXpMk9cmU0Z6HGVr94jvfbaStTTHf4/LuHOLlnwwmmo9N4gqtmxX3OVOOz7v5kU6/e2Cs0nxMY2dVgQSQ8ANBDCEuMEmogUIPE5Ao9FoGJZN/HTjzxa/y8DHHqAf1n5BXt7ekqmoiBFFgXx8/STzQJJ1/x5TqnJtodng/10kqn9wi46ufJ9qN2xqqlilOlu2YiW2tPlajXLm6zb+vGbDvPbvP6fTdKQ9/LspXZug9AkoLbUZt1wWr0X3TyTS5f1fG0rXbc48OJ1M2qQky+6khlMUAhB4pIAsfvGxdxCAgHUC4eERK1towgeXKV/Ru2ufARYFWTBxuKSo2Zyp23Xgw+NFo54KM++QIese3UuNpsb9/n0ZRMaJBCrMuEWGh9ds3CfGmG8Siwxk0hcoBFMRIwoiBQSVlrx9/aT83ByGGEbyq9GYrdmxL/mWrWRRXc48yNzT9ZgdxgendTdEo365JEmFRBTO87xlqM4sHrkh4MICGEJceHNQGgRKKhASGposiaJaoVDmRb3wSmBO1gO6fvEceXn70KhpC/4RPjn6d/r9h62SURCkVqMWs6zS4k9wnlqmqSCH8m9foYKM6+QVUJYqNGv71DWucoBgKKSTX3+aX3jn6hmtNplzlbpQBwTcQQBDiDvsInqAwBMENBpNG0mSNkqS1Eqp9LolCKazDMsGV69T3/fZl9/wadyKoz3frBdif9upqBH1KlVr+zw8/yZwYvNsyr95Pk6bnCyfi1awgxCQiQCGEJlsFMqEQEkFmjdv/vCtjRMnThjN/w4JDT3HMmyFanXqBd25eZ2aDv6E9SldsaRp3G79reR9dO3Qtnxt0pEAt2sODUHAyQIYQpy8AUgPAWcLqNVqqXyLCAqq1ZgqBUc5uxyXzH9q69zCnKunZ+p0uvkuWSCKgoBMBTCEyHTjUDYEbCVgvr8IwzDmfyjkg014TXgE7Jltiwoyz6XN5nn+U1u5Iw4EIECEFxycBRDwcAGO46ZJksSyCsWYyqrO5ev851sxnsKSdT6NBFMRlW+ieWTLOdfP0qktc0SDXl8hPT0901Nc0CcEHCGAIcQRysgBARkIcBzXSeHls08zea3dHvzmigxHPh1EJBERwxDr5S2yPqUEsTDHi/EuZRKLChWSsZBhGCZfp9PhmhBX3EDUJGsBDCGy3j4UDwHbCmjahmsDazRQN319im0Du2i0U1s/peysTEGMGq+gogKi/ExiCh4QXU8hqt2WpIDyxJ6PMdLlI+/xPL/MRdtAWRCQrQCGENluHQqHgO0FVCrVDO+AMlO4d5e75Z1AM04coYu7V1O97sNIMhnp4u9bJLFFL0aqpX4sJntgYR5bkDFVq9Uutb04IkLAswUwhHj2/qN7CPxDgOO4bUrfUi+qJ6606mF0rsp5W/s73Tjyq2DS57Ni6RoMc+8cUanyIvmVZsSIEU98HWRjlmVR5vWXeJ4/5Kr9oS4IyFUAQ4hcdw51Q8DGAhzHbWIVyjcqc88oand5w8bRnRPu2uEddCs1xiSJJoXYsBMj1Q0vdiFs/Mr7lHFxEM/zu4u9GAsgAIEnCmAIwQkCAQg8FFCr1asCazUd3qz/B24jkrx0rEmo0lIptehhdU/sb3P0pM+exvP8Z1YHwUIIQOCRAhhCcGJAAAIPBTiO+zmodtNezfp/6DYiSQuGSUKHcQyVKm9dT4VZxO6fZyJJrMDzfLZ1QbAKAhB4nACGEJwbEIAABQcHl1EqlQ8avzqBKdMg2C1EzA/N0y19h8Se86zuhz35q4EuJWzgkxJGWh0ECyEAgccKYAjByQEBCDwUUKvVu/wqVOvRarj1f2m7AqUh+x7dP5VMGccTqDA7SxK6fmzd65xgJMXe6QJJYgudTnfaFXpDDRBwNwHrfjndTQH9QAAC5iFkg09Q+VeDxyzxlwuHMfs+Xfp9C5EkUv7dG0JRYS4rmYwMBVYWpAr1FVS6Okk1VVa3w+6aIigYRi2KYqQoikdSUlJ0VgfDQghA4F8CGEJwUkAAAg8FOI57o1wj7otGfd4t6+okGelxdH732j/LVHgR1WgjSGVrKaTS1YmCqtisfDZtm4G5kU6SJCmJVYjEsHF8YkwnmyVAIAh4uACGEA8/AdA+BP4roFarD7DevlGaSatZV1bJvnCMTn33GUmNu5DUpItDS1X88r4UEBDgHR0dbXJoYiSDgJsKYAhx041FWxAoroBarb7gU6ZineBRi1x6CDn/81eUcS9DFMPecmidbNoPRrqeto1PThxQXFscDwEIPFoAQwjODAhAwPxRTFuWVcQHj17MegeVc2kRfvkEwVi/o0Kq+fhbrdujAXbPVAOZDJPxDBl76CKmpwpgCPHUnUffEPifAKtSqd5lWXZh+RbhTIOeI1zHRhQp9cuJFFS7KTGsgup1H0pJ89+ShE4TGPJz7KUrzMlfibkQm8Frkyq6DhAqgYC8BTCEyHv/UD0ELBJo0qRJYKlSpYYzDDNckiTieb7xfxeq1eprkkQ1GIbMF15mlapar3SLQdMUFgW24UGmwjy6HvsTKbx9SeHlQ4WZd+j+ySRJDKhEkn85gblzWskqlKJExAjPTXfYaxej+5oYQ14Oc/9iIDHKn3XaIy/ZsG2EgoBHCzjsF9mjldE8BJwk0LBhQ59yFSrvEYoMHRW+/mKZei2VBXeuFBZk3sknQYhjGMYoCMImhVK5QyJSkCiOJqLVIe+vI1bp7dCqz2xfSllXz0pSQEUTiQJDhlyFVCuEkepFECn/fKgvczOdSDSRVKONQ2r78zqQlPskmEYzDJOn0+n2OyQxkkDAQwQwhHjIRqNNzxRQh4YeVvr4R6reWcYyCgXdST1Il3/bLHr7BzGsjx9jyLwrSqLwkk6n2/lfIU1o29ymb3wQEFijoUPRkj4bLglNujJkxUPm7FUou//TXCrI7M3z/EF75UBcCHiyAIYQT9599O72AmqN5ly5ZqENGvYa9bDX1OXjDcac+/sZhVIlmoqqMSx7X6fVVjD/WWhoaFBSUlJO23ZRByq0jOxU+5nXHeaTf+cKpa+bSuLzn/z1rofDkj8ukclA7N7pAq/TKp1eCwqAgJsKYAhx041FWxAwC6jV6rmlqtQe22LIrFLm/3398A66mbg7Q5ucVDEqKiogOjo6z/z/a0JCbkqiWIWIMRBJV72DytVuNnCqj0+QlQ9+s4I/fcNMId9gIjFylMOvR3lkuaJAit0fSjqdzqFfBbaCDksgIFsBDCGy3ToUDoGnC4SEhFQRBOGWd0BpwaQvZGt2eJm5cuBbEgShbFpaWtZ/BhUvYtjcpq9P8bl/KokyjsXqhSKDqPQL8lZPWOHQdwF0i0dKJlIw4rMfPb05BxzB7pudyxblabRa7RkHpEMKCHicAIYQj9tyNOxpAiqVahXDMBKrULaQJClUEoVFPM9P+buDJiT0XKlq9es2H/ixojDjJp3ZtlisounCVtF0dSjX1QPf0s0LZ4vE8OFeDk38mGRs/Mr77IPLQ7Ra7S+uUA9qgIC7CWAIcbcdRT8QsECgT58+ikuXLq1VlgqqKuoLs0xFhq9ZhWJrhRbhvnWfG+zNejn2mzH/LflazI9042SaSYwc6dB3YB5HxhzfTcyFmJ95nn/RAlYcAgEIFFMAQ0gxwXA4BOQoEBEREajX6/9gGCZNkqRgllW0YRRKZa1nXmNyr50x3j9xxPzOw1RGoWznHVi2U/CoRU55J+Jm4h66mhoviO3fcYnrQphbx4lJ257EJ8a1leO+o2YIuLoAhhBX3yHUBwEbCIS0jYjzCigdVknVkVX6+JNfxRr096/g6h/cpvS1HwlCkXE/wyq6hH6w0SlDwIWdK+ne2VQSu82wQde2CaHY/ZHRZNTXS0tLu2GbiIgCAQj8VwBDCM4FCLixQEhIaLz5nQ9iWV/1xFUsq3z8GxypyyeQMSdD8vIPNLUetdhL4f3nDcLs/ZN9+QQF1mhMrFJJZ75fRJkmP0Fs/aJThqBH9crGLtdT9s0kPjkpyt4WiA8BTxPAEOJpO45+PUZApVK9zCqV2+o9P5Qt10Tz8HboT/vJuXySSlWrT44aQE5umU05184SSRIxXr6SJJgYietHUrVWTyvVcX9uzCf2908FYqiQBJOCvHwuETEimYoYloRNWq32M8cVg0wQcC8BDCHutZ/oBgJ/CajV6ldYL+9vNe+tdYmLPP++NXdSDtL1+F8Ek8HAioGVGCliBFHBA2IKHpBUoYFr7qI+l+jOKaKgKkSiQMyJ3cRk3cjhddrSrlkwqoKA6wtgCHH9PUKFELBKgOO40aUq1pzbcvjcIKsC2GlR0qeDiLx8JbHRM38+F0amP8xVHdHxnYdSjiR0kmkLKBsCThfAEOL0LUABELC9gFqt3khEA+v1GMZUbNXO9gmsjGjIzqDUFRNI7DGHiHW5N2iK1RWTtp2Y62nX+OQjtYq1EAdDAAJ/CWAIwckAATcTCG0b/pXE0NvlW0Qw9boNdqnuLu3bSHeuXTWJYcPkPYH8R5U98Fke5d3bw/N8P5eCRjEQkIkAhhCZbBTKhIClAuqQ0MLmAz72Dahe39IlDjtOu3ikaGr8HCvVDnFYTnsmYlK+J+bOqZ18Ymxve+ZBbAi4qwCGEHfdWfTlkQIajaaxwjdAx41fEeBKABd+WUX3z6aKEqNghKhxDPkEulJ5VtfCHlosUM7tWTzPz7Q6CBZCwIMFMIR48OajdfcTUKvVH5dtrJnS6OV3Hj4119k/+bcuU/qGaUQVGwlSvUiFVLmxs0uyWX72j/kiGQt0+tzMdidOnDDaLDACQcCDBDCEeNBmo1X3FwgJb7enbKM2zzfoOcIlmj22bqpQoCzLiNxrrEsUZKsiTAZS7J0mGQyGBunp6RdtFRZxIOBpAhhCPG3H0a/bCnAc151hmF3chK8Ypa9z3wg5sWkWGfMyRUPWPVZ8biq5y8cvfz952H2zciV9jiolJeW8255UaAwCdhbAEGJnYISHgCMEVCrVZwzDTKr/wnBy9ldyrx3eQTfidpJUW01SvUiioKqOIHB4DjZ6SQ5l3xrE8/xPDk+OhBBwEwEMIW6ykWjDcwWCg4Ore/v4xQdUr1+7af8PnQqRfekEnfpuIUkhA0iq3NSptdg7+cNnyjy4+jnP81PsnQvxIeCuAhhC3HVn0ZdHCGg0mveIVUyr1raHskaHl57+cBg7qyTNHyKJjbsyUoP2ds7k/PDMrRPEpG5L5o/EhTq/GlQAAXkKYAiR576haggQx3FtGYUiunp4T58a7V9yukj+7ct0YvNsSSzfQBTVrylI4e30muxdgGL3R0ZJKKrD8/wte+dCfAi4owCGEHfcVfTk9gIcx72h8PJZUafboNIVW0a6VL/80jFSkdKfxKjxbv/6wv4xr4jyH/zK83wvl9oEFAMBmQi4/YuETPYBZUKgWAKhkVHHytRv2bJBr5HFWueIg3Ovn6WT3y6UhG4z3f/1JT+DFAc+k0RRjEhJSUl0hC9yQMCdBNz/RcKddgu9QICI1Gr1DEahnBby/nqX/f09MncgiREjiMrXdfs9Y1K+I+bmsSISTDN4nv+UiCS3bxoNQsBGAi77Imaj/hAGAm4loFKparMse6nVsE8Zv4rVXbK3ovxs4peOIbHTRKLAyi5Zo82Lyr1D7Jn9+cytk5IkmnrxPH/Q5jkQEAJuKIAhxA03FS25p4BGo2khSdIcr1Klu6nGfeHlyl2e/fELenDuKEk11USGXJI0/V25XJvVxpw5QOzZP4ySKLzN8/xGmwVGIAi4qQCGEDfdWLTlXgIcx21mGKa/JJHgU6a80Gb0Eh9X7/DqwW10/0QCGfKziSo0FMTglxXkG+TqZZe4PubGMWL5b0RJ6bOQPxL3fokDIgAE3FgAQ4gbby5acx+BkLbh56pF9GzAKr0ooHpDCqzRQFbNHd80R8i7floh9logq7qtLrYwk9iE1UWkz0vgkxKirI6DhRBwcwEMIW6+wWhPvgJqjea4RNSIkeiyX4WqNer3HOFXqkodWTakz7xLaaumkNhjjizrt6Zo5nISMWf+iOPjD7azZj3WQMATBDCEeMIuo0fZCXAc9xYRrSFiiGEZsc2Ypax3YFnZ9fHfgnOvnqGT25ZKwnPTPOY1h0n5npib6Xf45MQqst04FA4BOwt4zAuCnR0RHgI2FQgJCSkviOI1hmHY0vVa+jTpO8mm8R0d7My2JZR5PpXEnvMdndqp+di9MwpNhTkRR48eTXVqUns4TAAAIABJREFUIUgOARcVwBDiohuDsiAQ0rbtZmKVr2smrVbIXeNu2mG6GLtLFDtOZOXeS3HqZ2O/JHpw+cP/3D+kOEtxLAQ8QgBDiEdsM5qUo4BaozEFj/xM4VOmkhzL/0fNt5L30RVttCB2GCf7gao4m8GcO0TM+cMxfGJsh+Ksw7EQ8BQBDCGestPo0+UFVCrVSyzLbieGuaLTautpQtvquXeX+yh8/F2+9qcVeD32J7p+IsUkRo5SPu1Yd/rzh9eF3Dm5k0+M6+1OfaEXCNhKAEOIrSQRBwIlFAiNaHe1Yqt2NQvu3cjOvXLSX5QkrzajF5NP6Qp/Rb5/MonEIj3lXT8vZl85yQSPWiSL3+GrB76lmxfOFonhw136Jmsl3MJ/LWcPf55NWTdG8zz/ta1jIx4E3EFAFi9g7gCNHiDwNIHQ8Mh7Ld+aU8GnTEW6/NtmyrqYLvpXrC41euXdvz7COP39QiHv+jk2qHYzJuv8UWo1Yh75yuDjmou719G90zrP+nbM7VPE8N+e45PiGz1t7/HnEPBUAQwhnrrz6NvlBELCIy82f3NaXf+KNf6qjV86Wqwe3pOtEtKVMs/ydH7nSknz3pqHv7fHVn9gqtQmSllF09XlenlUQakrJogGvYEVQwYSla0li5pLUiQbszyTzb4+TqvVbilJHKyFgDsLYAhx591Fb7ISUIeE5NR9bnBgpeD/XcOYeTaFzvywlIJqNaGA6g3oVtKv1OjlcVS2YTBd+GUlPTibSppJq1y6zwentXQzYZdgyLrHeisVTKHBKIkBlUSpfnuFVK2lS9dubXHMhThiT+426rRal7+9vrU9Yh0EbCGAIcQWiogBARsIqDWaG6XrtarWpO/Ef0Q79e0CMmTdo6K8LEkSBUbpHyip3vmcEUUTaecPpWZvfECBtZrYoALbhsi+dJxOf7+IfPwDBC4sUtFr4Ii/Evy08SvSJcYJJpFYSenDSHXDiPQ5JFVtSQ+fLyPzZ8ywiesLpDunxqekpKy2rSqiQcC9BDCEuNd+ohsXFGjVqlUNb2/vF4moqiiKJyVJSmJZdr3Cy7u+KJjKkSR5PyybYahCi3Cm/gtvP7ILfdY9ykiPoxrtzKH+/DmxeRblXj9HdZ8dQJXVXVym+/w7V+j0twskL5KYGau+fWxdu79ZR3zsAQosXZbu3LxBCm9fURCKGKnIyJBCSVKjTiQ16uwyfVlUyFUdsek/Z/JJieUsOh4HQcCDBTCEePDmo3XHCKg1mhwiJtD8LRdjbtYDSTSRb5mK5SqHdCWF0pvy71wl8zUfLKsg76Di/711+tvPiFhGaNJ3kkvcg8M8FJlrah0SRv1GTLAK2WQ00pGD++jQ3p1Cnt7IiC1eYKWqLayK5ehF7Ik9Bjp/eAfP8284OjfyQUBuAhhC5LZjqFcWAhzHRfI8H8dx3Dd+5au8oM/KCGj99ny6tHedSRIEU9MBH/kyjG1+/USjnrSLRlCbMUvI2c+XMX8Ec+b7RRTasSu9OGikTfbqt+1bKHrfLlEoU0cSmz+voEALb95mMhApS3BJhmgiyrlNTO6dh/8mSSSpxQtP7Yn9fXaOVJDdOSUlRffUg3EABDxcwDavgh6OiPYh8HcBjuM2MyzbnySpgPX28a3Vsa8iIz1RKFWtNtV5dqBd3q3QLRwumWvwKVORafmWc55Ua/72zpntS6njC69Qt76DbH5SrFswjc6kpxI1jBLEpt2e7Jh7l9iDC4nxLytJZWsIUtk6SqlMdaLSNYiUf3769Y+fu2eIMRmJcm8Tk3nVxOTeUUiF2Qx5+4vk5S9KrELJ6rMlodvMJ79mZl4jNnHNNf5IvPt//cfmO4yAniiAIcQTdx0921UgNLLDD95B5V8uuHetqGy9lkzjvpOUeTcv0vGNM6hWVB8KqNHw4bddbP1zLXo73YjfRS0GTaeA6vVtHf6J8TJOJNL5nV9Rtz4DqWPPPnbLfeXcKdr61RJTTm6+QqzagpFa9npkLvbYzwLl3CSxbqSCMQ8Y2TcE0ucwZCxgya+0SAGVJZJMDOlzifIzWEbhJUle/gL5Bj0cVqQK9Yn+38c/7L5ZgqR6VSFVavzo/vQ55gHEyOTeXajT6T6yGwICQ8CNBDCEuNFmohXXEAgJj/hCKioaLYrCeVahrB8yZcPDh7alfjFONOZmsuYLUGt16kdVQ7vZvOBjaz8UKjQLV1QL72Hz2E8KeGz1B2K1yhXZ4VNmOSTvhoUz6NRRnsR2o/99zxGTgdi900lsN+rR9yO5cZSYO2eIJIGk8nWJqjSz6Ns4jHYLMQxjEtX9/3XreeZCDDGn9hUR67U80Fc5OTo62uQQCCSBgMwFMITIfANRvusJBAcHl2FZ9m2GYfopvH1bad5b848nx2ZdOEYXdq0Wg2o2FOv3HKHMv32Z7h2LFR+c4Vnz8HBHt5+aD5xm1UWqNxP30L2jh8XWIxY49Gm1Z7ctLmpUq6rXS4NHOWxDfli7jLRJSZIQ9S5D3qX+ysucP0zMFa1J7DzJts+pybv38CMe8flP/netiVhEij1TJYn1PiAVFU5MSUk55jAAJIKAGwhgCHGDTUQLrieg0YQclUhqWT2yN/P3r9T+vdLj66cJ+XeuKhQ+fmJA1bqsKJgo99pZ8i1XSSzKz2Ea9BrFlKnfqtjNaT8bJrUYMpPxK1+t2GutXXBl/9dU1pRJgyZMtTaEVeuWfzJFuHo/j8TIUX9dI/LwXZBmzxPVCbUq5pMWsX/ME6QGUQrmwWWRrqeyRMzDC1Z5nsdrqc21EdATBPCL4wm7jB4dKsBxnPmrmVvrPDuQqmiefO+Om/G7qFrEv79xce3QNrqVtI9qRr1CVds+X6z609d9LJRrEqKoHtGzWOtKcvDNhF1E147SmBmLShLGqrVzxg8zZfvXZMXgV1jmehop0n+SxAoNBFEzwLbvhJhv5ZK2ncw5yL+sKHYYy1KRnhR/zBdFVjkv5UgcrgOxagexyJMFMIR48u6jd5sLqNXqnaxC2S2obkuvxq+Otyq++dbs5utFsi+foPM/fykSMSz37hfmvwItimdef+3wDgqZvNai421x0N2jhylb96v4/sJVDv0YyFy7KIo05c3eJDXrRuyNVKFdeKhCmxBrKgyowYqNOrPEsEQBFW3R5sMYDP8tSdxr/4tnviA15otsRp/zsU6nW26zRAgEAQ8QsOxVzQMg0CIESirAcdx0hmGmV23bnanVqW+xw+VcPUXndnwhCkY9yyqUkn/l2kzBncuS0i+QgkcvLtbvasqycUK1sO6KKppni12HNQsyz6XS9T+2mqYvW2/zdx8sqef8iaO0ev50YllWmrfxR6awII+mv/0aKbx8JaFIz4g951sSxvpjcu8QG/tlIRUVDuN5/mvrA2ElBDxLoFgvbJ5Fg24hYJmAWq32EkWxKcMwR/0r16JWVt6nI+nTN6lMg2Bq/Mq7dHLr3IfPgzFkZ1CDno++jfuTqss4eYQu/PwVNX51ApVp0NqyRkpwlPkryOe2LRRnrfrW4e+E/Lfsg79so+uXztPAcR/+o5MpQ16VTJGjGItvcmatw4PLxMavEhhJ7KnT6fZaGwbrIOBJAhhCPGm30avNBUJCQpoLonSUIanAr1wVajViQaC1STLPpdHZH5ZS6TrNqGpYdypdp7m1oR6uu7B7DT04lUxN+k2iwJqPubfFfzJcj/2RarR7yep85mEpfc2H0tx1213uNWXG2KGm/LqdlFKNNlb3Z+lC5vYpYrWbjSSJg3Q63eMfmmNpQBwHATcXcLkXDDf3RntuJqBWq//wCizb0ZjzgPWvWF1oNXxeie6Iei16G909GkulqtYWmrxa8mfBXPptM91NPUTmi1Qf9S2dW0f20s2EXZJJX8AE1mos1n1uEOtXofjfqjEV5BK/dAzN3/KLy+3wWvOdVrMYktoU/yMya5phLh8hJn1nkSSY+qWkpPxoTQysgYCnCGAI8ZSdRp92EeA47mr55mE1G/a23f0xHj4LZvFIav32PPItW7nEdZuftFtw9xq1GjaXzA/R+/vPkbkDaey7U6hnr5epV4+OklEQqW73t5hyjdUW5zXfLfXqgW+kCuUriu/OXlKiIczipMU48JsvP6O0xFgSI0cSlatdjJXWH8rcPUsM/00BU1R4UKfTPf2BM9anwkoIyFoAQ4istw/F21Pg4UctEiUzkrhNp9MN/nuu1q1bl/Ly8blAolip7vNDmUrBHWxayvENM4XAmg2o9jNv2OQv9VPfLiDRoBeaD5r2VzzzYHJ66xxp76+H/3od2Lp5LX39zSapfMt2Yp1nB1iU2/xtnHtHdkszVn7jsq8nUwa/LAlt+jIOfRLvvXOkSFwrsSyrSk5OTrPpCYJgEHATAZd90XATX7QhYwGO41IU3t5tBKPxXzejCg8Pr2QsKrrdrP9HTGDNRlZ3WXj/Fhlz7pMx5wHdS4+jpq9NJkahJPPTaE9/t5Baj1hAvmUtfGrsU6pI+3KiUKZhMNXp8udwkXE8gTKTfjF9/93Of3yj5f79DBo7drgp495dZbnGalHh48ea7+rapO8kUvj6/yvLiU2fCBpVG8Vzrw602sGeCxdMHE73M7MkodsMh7/eMZcSiDm59yyflPjki3LsCYDYEHBhAYf/UrqwBUrzEIGGDRv6lC5dOosUijhdUtJj7yam0Wg+lCTpY4WP3+qk+Nh3/z9PSHjESp/SlQa0Gjbn338zW2iZPH8oefv6imXKlBEz72coRGKoevuXmSrqLqRd+LZUVdOFqdHhFQujPfmwovxsOrryfan2s/2Zii0j6cr+b6ia+IDmL1zxyIWDB75MzZq3pvsZd+nY0TTJJIlMyHtryfzsm//+mPQFxC8eSbPWbDP3YZM6bR3kVKqWNq5YLAldpzrl9Y5J2lDE3D2bJwmmt3CNiK13F/HkLuCUX0q5o6F+eQuERrbfqfDx62HMfpBPJPkTq8jQJSdVeVpXHMfNYhXKgaJgWsDz/MO/uUMjOtxs3HdC1cAaDZ+2/F9/bn6GzJU9q8Vduw789bXWX/f8TEuXzKdyTTRi3s0LQs1Or3mVa8wVO/bjFtzW/UFXft9CAdXqirk3LrBvDBhKg4eOtCj+gAGvmKhaU6b2M6//9TGN+cLXe6mHaN6mny2K4ayDJg/sTeKzHxL5BDilBOaqjthL8VmUfbM0KX0XSkWFc3iez3ZKMUgKARcSwBDiQpuBUuwvoFKpzPfzOGnOxLAKsW63N9lLezdIoihGpaSkxDyuAnVISLrC27cJEaMUjfrz2uSkh1OHWq3+rWyD4I6NXp3gVdzqz/+03NSkvL9yxqzP/rW0d68ugqFIYBu+NIYJqt20uKEfefy9Y7F0cc96YllGaty4CfP+h59Q9eo1LY59+fJFGv7WG1Sv+1sPL3AVjHq6/Ot6qVmLVky/kRMtjuOMAz8eMdBkaNFbKVVu4oz0/8uZdYPYy4lG5noKSYxysUmfN/vo0aP5zi0K2SHgPAEMIc6zR2YHC6hUqgYMw2xmGMb8rkcdhlXclSTRfD/vqzqttu5/y+E47nOGYaoT0QidTpehVqujJEk6xDCsSCxzVRKEHSzL/iiKYi4RmYcPnhv3BXkFlHlsR0V5WaTPuksMoyCfshUp7/o5OrN9KU3/ZAG1a9/pX+vOnj1Fo98eSDU79aX/Y+88wJuq2gD8nXOTtOne0AmUTZlN2lKWCCigICiKAgIiOBCVIbJFBEEEB7KUJTJkCiggG9nQkZSCjNIySyfdI23Gvef8z+2vKDKaNEmTwrnP8z/PL/nme25uvt5zzncC2j5vNimxBXzShnnw2sChMPytUVW2N3vWVDh58hiVOjgSLJFSTWG+5KU33oWoLj2rbLM6FOeOGQ75BkxJ57H28cwrvQM4+XApSj8vIwL/ckJCwq7q4MB8MAL2RsA+vpD2RoXF81gSUCgUMZxUFgkI85yDXKovKZhLKV2VkJBw9e+E27Rp01DqID+NpQ7efHmpTqWKl//1xmM1pfQNBzcvYigrJUAEDBhlAiHTKaUrQ58fgXxbdbqHW8aZ3ZAVv58aykoQx0kpJ5EAwpjqtVpMiQADBgyBNx9REGzdvB5WLF8MLUbMhqr07vg7GHHx64XVn0K/vv3g7ZH3LW2p8ljHx52BeXNnCJMXrjFqF02VHVlIcfa4t/gi5Aqk7QibtJZ/UBrohthT5FceI3gqPj7+tIVSZWYYgRpDgBUhNWaoWKDmElAoFG94NYlc7F6nibO4lgEAxIUMfTEnyY2Pi/VVKpVpAOCPEEaUUkIp4TDG88SpGgDQI4zbS108BY/6LSUFV9TAl5cQidyFF6dLGr70gezv+PIuxUDqH5uoi4OUdO3yDNfvlUHg7X1vf47EhHhoHR5RaUozPvkYziZfJy1GfF7ldujx80eAm4szbN1+oFJ/pgisXLYI/jj2B4yf970pajaVnTCkD5CuE8RTcG0ax7+di1Mz+Nz2QmLQ9XnUlKDdBMwCYQQsSIAVIRaEyUzZN4Hw8PCWnMxBrRz7veTsknGCoC1F9Z4bgdOO/VJmKC0YSyn9Qdz5QQnhMcfFUUqjZS6eOgdPP3lp+jUegOiJIJQjAA9asaYEg3Ls9xznUPGypOK6suUbKLl1iQ4cOBQNeeNtiwAZOvhlYvAKgdBeb1WpEDm3dDz9eMw41OmprhaJ528jO7ZtgrVrVpBPlv5cpbgsGoyRxia++QoVnv4IgaObkRrVI4Yu7gZ07aQAlHymVqtnVY9X5oURsD0BVoTYfgxYBNVIIKp9p1veTSJD6j3/ZoXXopuXKs5Y0RflvocQWuIf9RwqunWp0KV2PXlgxz4OMlevu9GV5aSB+JYjM3avIE7HuIY0RU0HTrwn+mu7lpE2AR54wqQZFs3qmS5RIHNxp24hTQRer5M0fsX4aRVxG/DqNZtNWoRqbPD9+nQDZ3cvGDNnobEqNpNTnTgEW1YsAtJ5DICr+Z1oLZ5IaQ7gpP2lkPGnHAF0U6lURy3ugxlkBOyMACtC7GxAWDjWJaBQKH5FCPV2DWpABJ2WlOWmE6DUgVI6UebiMS189CKz/kRO2vCloauypXTkqHEWTUStioHMjHQ4dvQwJJ5LALFNvFeTyqdz9KVFcHbRh3DwjziLxvO3sRXLFsHZC3/CiIkzrWLfkkY/efd1QRv6NEfrRVvSrMVtofi1gDIvCmqVym7Wrlg8SWaQEfiLACtC2K3wRBJQRkalUoGv7erq6nT06FFeGRGZJ5E7eyrGLDHrO5G49CNqKC2CceMmoe49rXNkyOZNa2Hl8iXQfNgMcK5d95Hjp83PgourP6V79x03K6+HOfnu27kQG3eGjJ+/zK6nZDYsngeJyTcF0vH9GrGIFu+dUQb6spZqtfraE/kFZUk/MQSs8mB6YuixRB8LAq1bt64rkUiuR01Za/b3oTTjGqQe3kSiwxrijyd+ajU+X86ZDidi42jzEZ8jiaPzQ/0U37oMN3f9IOz87YBVfnw3b1wLP6//kc5YtslsdlaDBQATXu8NtE4koa372XWx9DcDHL9OQ9PPf5CQkLDamlyYbUbA1gTs+sFhazjM/+NPIDIyslFcXFyyMqrtPrlX7Y7NBk1ykjiZNSMDGTF7wCH1LHy/Yr1VAb4/ariQll+Mmr8586E/rOL5MIVxuwybNv5qcjM1Y4I/fy4BZn022e636aZeTYIlsyYBqRsNtLl13lAZw8tYGRS/HlDmpdtqVWyIsTpMjhGoiQRYEVITR43FbBECCoViPEJoHgD8iRDaRQh5v07XAe7+bZ+rsv2kDV9SsSmZUFYMe/eftOr3q1tnpdj1FaIm/3RPvLkXTkFmzB5aO7IHKs/PBJfca7B0WcWWZItfly9fgKmTxpBpS9bb/RuGS2fj4KdvZwN5dqrN2rcbPQBEAG7vDB0I+h5sgarR1JhgDSRg1YdkDeTBQn5MCERFRdUzGAxeCQkJ6n+n1Lp168DExMR08d8UCsUPWCJ5C0scCAClgk4rCe01Avm27FglCjf2rYE7CX/AOyNHQ1R0BwgOrlMlO8YqDRvcD9IzM6GWoovgXq85V3jtnHAn8Tjn4uoquLu4cOU6vZB3J4uLbtcRZs7+2lizJskdO3oQ5syaBl+s+c0kPVsJfzN1rJCFfIG06muV6SlL5oVP/cBDUWY+1Zc9n5CQoLKkbWaLEbAXAqwIsZeRYHFYjEBYWJjM0dFRJxokhDQ6e/Zsivj/I6OiNwm8/lXEcWdVcXHhFYWIUlnk4Obt1Ob9b83aiaAvLYCzi8fB5CkzoEvXHhbLpTJDqbduwNRp4/msjHSJs7MznT79CxSujKxMzaKf9+jWFhqEtYY3P7bstmSLBvmXsetJF+CHzycDeXoMgJu/NVxY1CZKjRcbmekR0Pnx8fHTLGqcGWME7IAAK0LsYBBYCJYlEBER8RKl8AsgoJSQCWq1uuI1QNunusTKfYIiy3PS4mOO/1HxS61QKH4EgGHhH3wHMrd/eoKYGpF4GJ0v0qJFS1ZV+1/Y69as4H/Zsp777fdjNvk+i+tCJnz0HgwZOw2atFKaiq7a5Vd/9RlcztIIJOqNah+rqiSLkg8DTjpAKaW91Wr171WxwXQYAXslYJOHlr3CYHE9PgQUCsX3CCFBpVK9/3dWERERlwBQE8Thi3ExMS3Efw8PD4/GmDsZ/uF3+FEH0D2KTEHKWbi+cxndu6/6i4CMjDQYOuhF+HrBMmjZquLljk2ubVt/hvXrVpFPlm6w+7UhIqBJYufUxt0RDW1nE16mOkXXTgK6uEughIQkJCRkmKrP5BkBeyXAihB7HRkWl1UIhIeHvwQAmQkJCWc6d+7sWFauzXTyD/UIG1L1N93nvh9Pez/zDLLk4XCmJN/zmWj4ad12qFXbdtMLhw/tg3lffArj5i4BX/8gU8K3iexXE0fCnaxMgMA2hDR5BoP84Scg2yTABzjFl/Zq0c3YvaqYE+I9zC5G4LEgwIqQx2IYWRKmEggPD2/KcVwg5+i8WzF2qYOp+n/Lpx3bxmtT4tCmzTtt9mp/8MC+pFWrcDx+4vSqpmGWXkF+HvTv1wOatFbCsI+s1xvFrCAfoFxaVAg/fjtbSLt6mQP/MEoUAxFwVtnJbLHQuV2TCVASplKpkixmlBliBGxIgBUhNoTPXFcfgVatWjlLpdJ1AOBGEY5GlMgpgAYh7Bw56UeEkOmzCKVpKXBx7Sz4ZsEyaGHDqZB33xpEtdpyJL4NsdW1dfN6WLFsIcxdu9NWIVTZ71eT3hfuZGdzFWfK2NHpug9KCB/8ogyVF05SqVSLqpwwU2QE7IgAK0LsaDBYKNYjENWh0+8IcHdDeQkndXYrd6/XXM6Xa8C3VUfwbhp1j2NN5g2QyF3AwcP3kQEZNMVwdvEYOHDojPUCN8LyV1/OhGNHD8GuvceNkLa8iF6vhy2b1sCBQweEMXMW2eyNUFUyqyhANAIi0cMxSJ2qYqJadfC+WSUcX9YpLi4usVodM2eMgJUIsCLESmCZWfsh0Lp1aw9OIs3FGIvbZdL8o3rWCeny2kMDVH8zkgJCEDZ0OnL0qv1QOb6sBFQLRsHsLxZAVNv2NkuY53l4c+jLpKU4JTOheqZkRr79Oty6eQMEgb+bd1SXntB36Ls242Cq47ijB+CXlQuBdHofwLMGNCbNvQ44ft119Znj9U3NlckzAvZKgBUh9joyLC6LEoiIiEyklLQEQNS/bU/8sCIk5/wJuP77KmjfvhPEnU2gTQdORnLfwAfGkrThS97fmUOLFlf/ttz/BpSgioWJH78Pn3z6BXTq3M2i7B5k7LtvvoA9v/8Kg0dPhWbh1duXxJLJbV72DSScPU+FTh8gkMotadritlD8egPO/PMzlUo12+LGmUFGwEYEWBFiI/DMbfURUCqV4yil3Zx8gp6q99wbTq7BjR/qPPfPU1Acv5vfsPFXyawZk+F07Gka0L4P8o/qeY+OesEokDs4CNu377X59ENJcTH069sN3Nw96KzZX6OmzSp2H1v92rJpLWzauI5MW7LO9AU1Vo/OeAdT3uwHvFd9u+8bgvfNLAVd6WusV4jxY8sk7Z8AK0Lsf4xYhGYQiIiI6EcpbAUEpQDgHDV5zSN/MK9s+Qb0GSnw2+9HK7yKPTgKSzWCnudxrfCuFS3dbx/7heRdisHLVm6A0NAGZkRnOdUXX+hCR70/HnV7turn3lQlmi/nTCd/Xroobs2tsYXI97On8jdS0zjSbaL9Pg+LMgCfXpalPnPSdvuwq3KDMB1GoBIC9vulY0PHCFiAgFKpFBuAzKSUIs+Gbcoa9x/3yNWHyVu+MbQM8pVO+3TOPd6PHN4PGzatFW5eTeGc3T2EX389YPM3IP8OcP3alXD86GGy/MeN1V4M9O39NATWbcAPnzjLrNb3FhjuSk1sX70EVKdPEG9fP3hn0ix84Jd1EHv6FBWeGo3A0bzTkyt1boYASjkKOPnQclXsmXfMMMNUGQG7I8CKELsbEhaQpQkoFIrfOAf5cxHjl1f6I3l1+2IiK8mCteu3PfDHXNwJQgQeHOX2tZMiLzcHBvR/HjZt3QNe3j6WRvhIe/l5uTDyncE0uGEzNHDUx3Dm8B6I7lq9b2SMTXj626/Rcs8GCGFMIP0cBiIA6TgKwMu6hw0aG9/D5PDxhYVQkDZYrVbvNtcW02cE7IkAK0LsaTRYLFYhENm+w2G3kKZdGr8ytlL7qYc3QVb8fjhwOKZSWXsTmDF9Ag+USmbMml/toV2/lgLvjxwKEqmMlmlKkbJTN+j/9phqj+NRDicP60cFl1qE1GvLQbASoCgTUEk20KDWdhXnfcEYtID3zhAQULlKpTLYd7AsOkbANAKsCDGNF5OugQSi2ndMdfD0C5a5eELj/uMemkFBSiKkbF8Ic+d9B+E1cMdH4lkVzPx0Itm+83C1T8mIUM+q4yA3NwckEgksWjifTFuy3iZxPGyAJ7/5CuWF+VwzAAAgAElEQVRb9UM0oGWNuotRxnnA53acUJ053qlGBc6CZQSMIMCKECMgMZGaTUCpjLwGCGoBJU5tPlyIZC73nxOiLciGxO8/hsFDhsPQYTWn18V/R2bwwD60R4/eaNCQETYdtI/GvCMIUgduyOgpNo3j3853rlsGJ+POCqTTh3a1nqcyQPjQlwZUlr9LpVL1q0yWfc4I1DQCrAipaSPG4jWJgEKh2IoQEh/eO7BE2idiwoN7esTPfwuC/ANg1ZotJtm3N+Etm9bBjm2bhI1bf7fpD+3FC+dhzAfD4aO5S8EvMNhuME0a3p/yEUMReNezm5geHQgFbvc0Pa/XhiYmJqbXkKBZmIyA0QRYEWI0KiZYEwlERre/TAlpQgkvNHt9CvegHiGCrgxUX4+E/YdjQOyqWpOvBd/MEVKSk2DJD2ttWoSIDIcM7Es69H4ZKztav3maMWOmOn4IEk4dgat3Sglp906NGGhxKgYlbj+tjjlhu5a8xsBlMoxAFQmwIqSK4JhazSCgVCpXA0IDJY5OoBj7vexBURckJ0DGwbXCjl/32/yH21yq40a/TQgRyIJFqyrdCWSur8r053w+jc8r1UgGvT+xMlGrf55x6zos+exjoEApb+ARUAo0vD/QYIXVfZvjAMX+VIayLo1Wq9UrzbHDdBkBeyXAihB7HRkWl8UIKBSKUZiTLIyctPqBf/3ePLBOCIJibu78xRbzaStDyUmXYNTIoXDwSLytQrjr9/ddO2DT5nX82LlLbVoQZd2+CT/MnkI1ng0QDf/rzKBrJ4BL2k9JWG9E6957gKHNwf0dAK8Dbs90yvO8V2JiYqHdxMUCYQQsSIAVIRaEyUzZJ4GIiIhQQsi14Kf6QWCHvvcFeW7pePLu8BH4+V4v2mcCJkR18sQRWLLoK2HjFtuuCRFDHvvhW5CScoXOXLHFJs+ZksICyEq7BSvnTQcS0BKoYuC9JNPPAXduGyW+DRGNGGwC5eoRRYlbAWX8eUgdc+qZ6vHIvDAC1U/AJg+H6k+TeXzSCSgiIvWhPYdJ/Vo/dQ8Kg6YIzi4aUyP7gjxoTJf/8B1cTUmGeV8vsemQL1wwVzjyx0EU/Uwv3O3FATaJZeLg3sBJpGDwbQwPLTKuHAKc/AeIb0Noiz42ifOBTikBbv8sDdVpeqvV6iP2ExiLhBGwLAFWhFiWJ7NmhwQUCkVHhLmjUZN/um86JufccciL2cX/8stum04ZPAhbaWkJzJk5FYa//T7Ub9DIKLIv930GnuvVF94cMcooeWsITZ00BuLjTsNnyzeBg6PtOstOGtIH+J6fAkgcH5km3jUFwLc+JW2H283zEF/aq4Prp7aq487Y3ysaa9w0zOYTS8BuvnRP7AiwxK1OQKlUvoMw933kpNX33e/nV0wBvjAb9hw4bfU4THXw0dh3hfMXLmGO6lGHjk/DtE+/eKCJl198FmRSKRUEAfLyctGvu4+Ai4urqe4sJr9pwxpYt2YF7TVoBIrq0qNSuyVFheDq/v/eLUX5ufDrmh+gc69+UKdh00p1HyUw4fVeQPrMq9yGoAd8ZAEPTp5AIodKQPLA9cuV27GURMkdwEe+ESQcrhsbG5tmKbPMDiNgjwRYEWKPo8JisjQBFBEVfR1LZbWpwEukTq649ahvKt6K5F44DQUxv/GbN++s9jch+/fugu49ez8w1/dHDqVXUzPJOe9XucC8I9A3KoSfNn1ORYwH9u+GBd98AXVC6gn+gYH0xLE/JFOnzwF3dw9wd3eH0PrGvTWxNOR/29uxfTN8v/hrqN+sFXR/ZTCE/BXT7g2rIEzRFrRlGji4YyOfl5XBlZdp0IvD3oPignz+j9+2SLDclYJOg4aMnQpNW0eYHObBbT8DJ5XC/q3rQHjhS6P18e6pQKOGAfW14cnI2hLgDs0lVDBMVavVc40OngkyAjWUACtCaujAsbBNJ6BQKEYihMS3Is0jJ62u2I6rK7wDZ5eOBzdPLzLmw49xp87V09Pi2NFD8Plnk8HHtxbt3qMXysvLI/v2/IodHBzBYNADlnvyV+VRklJ5CPgVxcNTQXp+4ZIfJdeuJsPIt1+HV159HTy9vOH61RS4fj0Ffljxs+lArKxx4/pVGPn2YCBEgNqBIaS0tASVaUpBMOgRIATEux7Qpj0ByvJAmvgLIPGdj3IwAt+GgK4cBC75MPR/ZyyEt3/apEg/GfEK6LAjACcF0mW80bp45yQgPT4BkDkDaHIBnKv3IEAxUHT1OKDLe2+o4+NCjQ6cCTICNZgAK0Jq8OCx0E0nEBEZfbGWsmuzOt3+2SmhK8yBS2tn0Q/e+wD16PmC6UaroPHm0FdIQoE71kk9wF97RZCUZ3Opnk+DVuYDEqEMNI5Bd616aJKhvuYULFu5ET6ZMpY0aNgYT/lkdhW82kZl8cL5ZNfObZhv/CzQBp0BNHmAbsYADXv+n4D0ZQCy/6wfuRkLjkm/056vDkXtn33wG6P/ZpSUqIK1380B/XOfm5YsIcDt/ZRWTMUQASivR7Ttm9X+VoTb95m4GLWrWq2ONS0BJs0I1EwCrAipmePGoq4CAYVCUR9hnBz2xqfYxf/ePzT/XDVNeKN/f+7Fl16tgmXTVHb++gusXPWDEO85wOjmaHXu7AZXXRo4ODjA7n0nTXNoY+m3hw8gt/M1VNdpjNH53g056zI4/bmVtu/eW+jeb1ClU2YGvQ6WzpxIsnLzwdB1ksldUVHcWqCYAyR3r3grQZ6dAiC//6whayBFCZsApZ9LV8fH/VOBWsMRs8kI2BEBVoTY0WCwUKxLICIi4hsKMKZ+73eQS2B9cPSsddfhpTWf8Z3CW0rGjKvagWuLvpsHLi4uMGz4ew9NIvXWDdj+y0Zh967tXI67Au64R5qUcMOMDfDO0IEwaPBwk/RsLWwwGGDUu0PItexCTLt+bHo4RZkgj1tJlB2eon2GvPvIQubMod/hfOxJuHkrlfLBEYg2edZ0f39p4N8mABHXlCDrPybRtROArxzUI0E/ND4+flOVg2aKjEANI2D9b1cNA8LCfXwJKJVKKQBsR5hrK/cJ8GwxYvbdH7Qbe1cLdxKPcvVDG8APKzeYBEGj0UCf558CFzcP4unhAc/26IU9Pb0gICAI9HpdRd+Oy5cv8HExJyVah1rCTdf2nFbqZZIPUTgg/yj0UQTw0z/7stI3AiYbt6LC4oXz4eSJIzQ/Lxfxvau41pLXgmTfTHjxjZEQ9XT3h0a7Yu40yEy9AU6u7qQgJwvrwvoChChNz66sALgjX1MSNQxRn/qm65uggf/cqUM3Y3hK+NlqtfrBW6BMsMdEGYGaRIAVITVptFisFiGgjIi44uDhV7/1yPn3/FV9ae3nEOgqg0VLV5vkR5xe+Wn9T0Kzd+Zzt49tg5z4fRQhhKRSB0o5iYAQgkytsyTNuxsQLNZBVbu8Si9BUPEp+GHFeqhXz4Y7OEwMv0e3tqAPaQvQwsz1NjfPgPzKPpi68CdwdHKuNIqvJ71HC/PzKaUUdLWaY9pKPEzZ+Aud3QqoKF0gnaswjWSkG/TnTkA3TgnFRUXOKSkpOiPVmBgj8NgQYEXIYzOULBFjCCgUit8xJ+nZauRXyMHd+67KtZ3LSGGKGk2Y8Al6uovxr/DT01Jh/NiR1KFJOxTU6aW79mIWjDHcliulxU6W3eQQlHcQ/GkmdO3WA5o1bwmt20SAr6+fManbROZsQjzM/GyKUNR5sunrQR4QsezEQsFbjrmufV+Fug2bgYeP70PzunnlEuh05ZB/Jxt2rV8B+nbvAHiGmMQB751BaIsXMA0KN0nPKGHCA3foSz0tL9qjVqtr/pkBRiXNhBiBewmwIoTdEU8Ugch2HZMD2j3fMLDdvX+VX9n8FR9RP1gyYfIMo3iUlWmgb6+nwcFRTgFztNXoJfcsgoz5+kM+1TVaUiKvY5Q9U4T8C06Cj+YSSKUy+vbID1Gfvq+Yom51WXGLsdg1dcq0z2H92pXCjhMJHG3/tmX8aksAndsGcm0uT7TFHG8woGEfTYfGLR99Gu6BbT/zJ48cgrKnPjZpKgslHwZ8M4YK3SYhwBapo/7iQAHvm2UAwbBSHXv64QuJLEONWWEE7JYAK0LsdmhYYJYm0LlzZ4mmrFzT+NWPZO71mt9jPmnz1+CoyYH1G38zyu2Xc6aTMwlnofk78+7fgUEIxHw5gt706Yk0joFG2auKUK3CM/BUCBW+W7zKkr+OVQnlrk7MmRPw7ddzaHFpKVDegGQyB1rarC+CwFZm2X2YMlKtB8e8FOrq7glhymgklckg+bwaevQfAg3CWt+jNvvDobSkpAT45z436bknnmQrdBiJwM3fYjng40t0UJh2Xq2KM211ssUiYIYYAfsgYNKX0T5CZlEwAlUjoFAo1niEtni5yYAJ9zSkuL7nR8g9fwK+XbgMwsIq/7H84/A+mD93JigmrLovkNyLp+Hq72tIoUMdSPfqbPIWUVMyw8BDs9sroUvX7qR7z944Lua0sGP7Ju775eshtH5DU0xZRHb4G/0hOzuLlgdFIdqsJ0DmBcAXdgF5ZrJF7D/KCP79ExCLBHF7LRRngrOjTNCWFnNNWkcIYYq2nKePHySeOUZiL93CNNq03UX44Jc8bdZDQi1VSF0/BdyFnVQqlTqfOXOm3OpwmANGwI4JsCLEjgeHhWZZAlEdO2/ya9Xp1ZAur91j+MaeH0lDF8AzZs1/pMMtm9YBEQRY89NyCOj0Mvi37Xmf/LVdy+H2lWR6rdZL1fLdctZmgE9JIvhx+cQAcpIvOEmCHIrogkUrUXCw5aeCHgZIPLBu+tTxoOswqqIYsIsr/RygnBRwKLwh6ItyOI6TgKHtCAAf09bp4N+nA/UIBNr+HYukhWJWl6Hsy5+q1eqvLGKQGWEEajCBanlQ1mA+LPTHiIAyMlJbr/tQB78297YBF3uE9Hv2GcmgIQ//C3nzxrWwcvlikLt7E4ES3Ob9BQ8kk7RxPlzN5SDbo63NyAXn7ofaKBvmzlsEzcJaVkscE8ePIqpsHtNw6zd7q1JC2UmAko8A7TjSZPWKHSxFaQLp8J7Z017o8j5A145nq+Nia5scCFNgBB5DAqwIeQwHlaV0PwGFQvG91Ml1mGLsUofynHTgdWUgaDXAazVwY+9PMGf216CIiHogusUL5wsHDuxF9V78ELuGNH6gzPU9qwEogbxLMZDuHA55rpVP61hznJpnraPNGtWn3y1eZdUpITGHlOQkGDf6bap5dsbj+Ty5vA+4tAQqPDPFvPwEA+BDc8tAW/KqWq3ebc3xZ7YZgZpCwLwvVU3JksX5xBNQKBSfY04yqV6PN7iMmN+JrigXS108eE4ipdrCO1JPD09ap24oGjL0LfDw8ISgv6YyPp02XriYdJk2GPqZROL44N4UJalX4ML6OaB1qEVKHIJwjnsVmmNZeIRcy29AOE2gm37ZY/XvuPiGaNu2TVTXY6bVfVkYk5HmCODfJgHp/QWYs0MGpRwVD6crV6tU/zkkx8gwmBgj8BgSeEwfGo/hSLGUzCYQGdX2GgDUc60bhpq8+tE99tJObIe8s38QCUZQVlqCAwKDiUZTig0SOQkbMeeRbxPOzBkK+S7NIcuzvdkxWtJA68xVsHHLbvDwNL07q6lxvNz3GZrvUgeB4p+DAU21Yc/yeM+nlLTojSC46gUm3vd5CdKX9FOpVAftOVcWGyNQnQRYEVKdtJkvmxJQKpXLEUIjgru8hvyj7l9U+u/gMuP2QfrJnaAct7TSmNXfjgJ9eSkUOzUkad5drD79UWlAfwm0SFsO7h7usHX7AWNVqiw3a8YkiE04K5Q9PdHsdRNVDsKKiki9EXDWRUoD21DSrAcGWeUdW/8dDjq9AlDBrdPq2DP2ValakRkzzQgYQ4AVIcZQYjKPDYHw8PBpGOOZUVPWWvTeT9mxGO4kX6BJAUMsareq4MUeIg2523TVmi3Izc29qmZM0uv/Ug+aFxCNaP2OJunVGGFtKeAzywkUZ2HSZ57xYYvn0Bz6kmCMmsbFxSUbr8gkGYHHn4BdPDAff8wsQ3siENm2XXGrkfNdZa6eFgtLLELyLsVBqm8PKJHXtZhdUw05a9Og7p1dwEkkMPuLb0EZEW2qiSrL/75rOyxd/j0p7zLZbt4GVTmZRyhyv39CScTriPo9eJHyf1Xx4S8NSFe2QBVzcoI14mE2GYGaTIAVITV59FjsVSKgjIjKra3s5l3nmUFV0n+YUvrJ3+D2sV8qdsZkebazqG1jjSkLNgtdn+7M+frWhkGD3zRWzSJyFy+cg48/eg+0PWZZxJ69GhHPkyFRwzB4Vd6HBd04DejSvguhIQGtt27dKthrTiwuRsBWBFgRYivyzK/NCCgUit+wRPqcctwPEiyVWTSOpE1fwc1sHUn3erra3wb4FJ+F4LIE+HX3UZDJLJuXMZB69egI5QYBaK/PjRGvmTKX9gJOOQLkuZkAUsdH55B7HfCZFQYMNDw+Pv5CzUyYRc0IWJcAK0Ksy5dZtzMCERERTxFCjophNRs0GdzqNrNohAUpiXB521J6OfANm3y3mubtENq3bgSzZn9T7QtEf1y5BH7efxJou7csytTejOGj3wrg3QBIi94PZ1yYBjhmdQnSl76jUqk22lsOLB5GwF4I2ORBaS/JsziePAIRERE9CSF7gjr1g6COfa0CQNyye71WP9DKfKxivzKjivxNQmidIG7hktWViVr08z2//wqLlq8kus7jqv0tkEUTqcxYcSbgowuAPP0RgKvfvdK8DrDqZwp3riAAVK5WxbOeIJXxZJ8/0QRYEfJED/+TmbxCofgBAL0TOWkVYE5qUQi5F05D8u7V9HLgMJt9t1y0qdBUc4yOHjsJde3Ww6L5PcrY2YR4+OyzqUJx50nV/ham2pL8yxHeNRnIM5MAHP/ZeYSunQB0eT84unuJzfB0qrhYVoBU98AwfzWOgM0elDWOFAv4sSKgjIgodQmo7xw2dLpF8hJbwcu9/UH9w2Q+nQZLctzCLWK3qka8Si5AQOEpWLpsLTRs1KSqZkzS+/P8WZgwfhToej7Ga0IAKgoNlJMskE4fVBRbKD0R8KW9RMIhWufp/lx+Uqyh+FbSotjTJ+/tiGcSTSbMCDwZBFgR8mSMM8vyLwKtW7eum5iYeFOhUKyq3+utN31bdbIIm7h5Iygx6Cq+T0lBw0DAlSxatIjXRxtpnbmKTvt0DmrfoXM1ePu/i2e7RALfcyaApPoXxlZXkvjINzytEykBSsUCRMDlhcg/ohsO7vQSZKkOwa1DP5djoD3i4uKOV1dMzA8jUFMJsCKkpo4ci7tKBBQKBUUYZyOEte71W9Zp/MrYKtn5r1LM/HfJTc9nsIBkoJV5W8SmOUYapa8FGSmDg0fizTFzj273rlHQuEkYnTjlMxQYGPxAu+IOmTL/1gAtX7SYX3szhHdNAfBtKEBOCufbvC3U7/1ORYiX18/mNdmpmdSg6xkXF3fR3uJm8TAC9kiAFSH2OCosJqsQUCqVQwDjVRKZnBd0Zdly36CgFiNmW2T9QszswRVnx+S5trRK7KYaddNcg8blp2DnnmOmqj5QfvPGtbDpl80CdvXhim5ehBkz50OHTk/fJ7tv7074ful3pKTL1MdycSpK2Azothrc6zaDpoMm380/59xxuHVwXSYx6J9l23EtcssxI08IAVaEPCEDzdIEiIput1zi5DYcEML6kvwMSkgtxejFnMTJ1Ww8MXOGQrlDLXrdr69dfKf8iuKhtUs2efvd0bhdh6cAIdPDunYtGTjMgZe3D7zarwfUe2EkeDWJgGs7l4Eh7RJd+/MO5OR0/xkq0yaPERJu5lBt5HCJ2WDtzACOXSO4ygQubPDUu5Flxu6F1D828UBpe5VKFWdnIbNwGAG7JmD6k8mu02HBMQIPJxAdHe1lMPA3AagLBUQw5vb5R3bvFtzlVQdzud08sA6y4g/C5eDhQJBld9xUJbag3EPgXpYCMkdHatDp0cEjxv02lpeXw+FDe2H3zm1C6q0bHAUAVxdXyju6kWbDZt59a3T5p8+EyLBGaOKUmfe98cjOzoQ3Xn8JdC1eBHNOna1K3tbRoYBunwV0K0aA/Ftcs9cng1tI07uuzi+bVKLNz1wTHx//gXX8M6uMwONLgBUhj+/YssweQiCibbsi/8gebumnfgMskdDIiavN+h6ovnoH9Dyhqd7dkcYxwG64u5bfgpCCw9CiWTPy7cIVRk2PLP9+AfyydQP4R/eG4M4vV+QiFli1Fd3A0dv/ntzOL3iP9n/1dfT6kOH35TxtyliISbwA5Jl/pizsBoyJgeDd04CTOhDfFtG47rOD79HOOLMb0o79khEfFxdoolkmzggwAuLuMkaBEXiSCLRv395Vp9MdcKpdN6LRy6M5IAQcPHzNQhAzf6SQ5hbNFTk1MMuOpZUbpq8DJ6SDNeu2QS1/44qjFT8shH2xamg6cFKl4WTE7IXM41shIqqdMGjwcC4rMx3+OLSf796jt2TlikXCLZdmHG1QfTtzKg24CgLo+kmQ3TwpKD787r61QwZNEZxdNMYAlLC27FVgy1QYAZEAK0LYffBEEVBGRqVSgQ9GGGtdaodKw4Z9atbCVL60EFTffQCXg0fYxTTMvwfTQ3MZWqKLdPMve43+nr/71uuCPrgVFxDdy+j74sqWb6A8LYkSgSCdzA2cQE/KS4tMO+7eaG/VKEh4wPtmQv0eQ8C3Zcf7HKu/fY8KurK4+Li4ttUYFXPFCDxWBIx+OD1WWbNknlgCERERXyJO8hEA4rzDoiH0+funEoyFc/vYNkiL3U8ob8CXg+3vvBRM9NA0bRV8t+RHCAszbteOuA231ahvQebqaSyGCrm049sgXXWECs9O/f8zpSANwDPIJBv2JoxjfyQyQzEJf/fL+xbYFt24AFc2f60jAt9IrVan2lvsLB5GoKYQYEVITRkpFqdFCISHh7+KMRYrhi5NBkxA7vWam2y38Np5SNr6HTVgJ3rHTYELnRuZbKO6FILyDoG37ga8OmAoP2z4yEfuVrmSdAkmTviANP9gsVHrR/6dQ8LSj3ldUJSEhravrtTM95N3HVB+KkBZPkBgK6ASB0CaXEBZF3l0J4Wj+nLUdOBEcK8Xdo8vTdZNSNr0VSlfVnxKpVJVX1988zNmFhgBuyPAihC7GxIWkDUJKJVK4uDuW6YvLZA36PMu9moSabI7TeZ1OL96Jtz2eQZK5PVM1q9uBbk+Gxrm/Aabtu4BT6+HN1L7bccW+GnjBhL21hcmFSF8eSmovn0PSPfpAA73b9mt7nz/6w+d3Qq0WU8AB5d7PkKxPwHKTgJAGLCjs0C0Gk7i4s67BzWU+LXpDO517y0+RGVxMXPGqV16wuvfU6lUq2ydG/PPCNR0AqwIqekjyOI3iUBUdIdDId0GdPVrc3+jLVMMpZ/8DW4d/w2u+fcHvcTNFNVqlxWnZcIyfoLf958AqfSfduo8z8Od7Cy4c+f//9uycS3VuAWi+r3fNinGO4lH4cbhLVTo/ondPU9Q1iVAqp9BbLFOgxUAPvUBeC2AeNrtjdPUv2U0Cuk6wKh8C68mQvLWBQZKyVcqlWqKUUpMiBFgBB5JwO4eGmy8GAFrElAoFB85ePh82mbUt2Z3KDv3w0QoKSyEK4FDrRmyWbYd+AJokLGpolnZy/0Hwc0b1/mcO9k4N/cO0mhKkdzJmUpkDgRLHakgc5b4t30OvBorTPKZrT4IN84cEkjnMWYt8jXJqZHC+MxK4lu7FnYPbQ5Xf1sGEnc/vVSCZVjqCJzMAep1HwpyX+N2115Y/amgybwxjxUgRsJnYoyAEQRYEWIEJCbyeBEQp2Ravv0FkvsY9+PzoOxv7F8LWerDkOH1FBQ6V88ptVUZBQwEmt5eDlInV3D2DwVHTz+Q+waBS+06Ff9tiSsjZg+kqk8I5KkP7aoIQennAKk3QNspa81O89bBnyFLdUCghPRVq9W7zTbIDDACjEAFAVaEsBvhiSMgHmKnGLMEpM5Vn0bJvRQDSbvXkSv+g0xaP2EL2C0yVoJi9GLgHJ2s4v7yz3OhKDUJSPdPAGTW8WFy4EXpgI8tgjpdXwP/qJ4mq/9X4eziMaXawtyzCQkJljl22eyImAFG4PEgwIqQx2McWRZGEggPD3/dwc1rVfiHC806a15XnANnF42Dy0EjgGDbt2l/VPots3+iLUfMRuY2ZXuUj3PLJpHyvExMXphr5EhYUYzXAXfkW+Jdvylu8MK7ZjvKjNkDt49tOx8fe6aV2caYAUaAEbiHACtC2A3xxBBQKpXPUEpXSZ1cgxRjl5p976sWj+fTUagk1621XTNskb2WhA2aiJ39rbuTRzzEjzw/E4Azq757NEuDFlB6IlDXWgBSRwBKAGnyAcryAJXmECjJJlCQJnH2DxVamNmITgyE12rg7MIPdUCEtnFxcYl2PdAsOEagBhIw+0FcA3NmIT9hBBQKRReMsUAoHAJKJFInV0ExdqnZ6xeyE/6Aa/vWV3RLteerRe4GoXHfd7mq9EQxJS/1dx8Qg3MtQtpa4fRcKgDwesDndxCcfRkBJ6NEW4KxgxPBDs6Cg7OrVFzv4uQbBJzcCWornjEl9IfKph5cr8tOPLYm7sypdyxikBlhBBgB9iaE3QNPFgGlUilQSivWbtTpNgj8oyzXXyrm6w/4Qs5Pkun1FBAkgXo5O2mGRwekk3pVG2QX7W2oVRRLi+WhqNCpISAqQMPMjZDm3Q10Mi9ocGcHuAU1gPp93gWZq3XjOrt0PNEV5mBw96fkqdEW+SOnYoGpuM2WkwAIAig/+gEkVlrf8u9BK8/NgPMrpvASDgfFxMRkV9uAMkeMwBNEwCIPiSeIF0u1BhKIiIjUEyJIMceRyEk/WXQh6aX1X0BZ/h3BUJrPaRyDqYsuHQhgdMv3OShzuPfUWUugC847RAQkwdke0SBgB/DQJENA3hHgpLVGGSkAACAASURBVBKQungRbWEOJpwjlTs5UX1xDqYIgdzDFxAn4bUF2RKpkxuEf7jQEqE81Eaa2M4+8RQhHUdhSyxU5Q7PIwGt2uO/T/W1avD/Mp68baEmPyl+jlqtnlNdPpkfRuBJI8CKkCdtxJ/AfBUKhThf8jknlflETFhl9jTMgxCWZlyH1D82gdTZHbBUBjnnjsPFkJEWp+1fcAK8tSmU8Aakl3pSGdHQ0G6v4VqKrv/3RQjc2PcT1FJ0g9wLp8AlqNHdvh93Eo/BzUPrAVEKdbsPfeChbOYGfG3XMtBkp0JZ9m0AoEAVA4EGtQbQlQLePwtAXMRLeCBdPwZwfnj3VtCVAD61jCJeDxwiVDl2iUWLx8ryTD34sy4zfr9EpVI9stV9ZXbY54wAI/BoAqwIYXfIE0FAoVB87hIQOqr5sM88rJ1wzrkTcHn/VpLi/5rFfzgdDPlQ/86vtPnAj9GVXxZA6/e+NmlqImnj/IomXcW3kwnmONTmg+8s+gw4u2Sc4OQXzDm4eYODpx/cOrwZyNPjQOxcyt04LrQcMo07/+MMwkePwODx8APucOwaQVaejQKiemKJTA4+re4/xdYa43j76FYoSD5brC/JP8xrNcPUanWRNfwwm4wAI/B/AhZ9ADGojIC9EQgPD/8CY1yLIvSqk2+QU8sRs60e4vXff4Rryal8qs+zVvkruuntFeDVoAU06T+uyrkQwkPcF29C26nmN/L6Owh9ST4kLBwNEeOXA+cgr/jnK1u+gYKbl8WOrdTZNxA1f+NTiPv2A0Fo3Z+jvg0eGD+6FQdc0j4S+dH3Fi/iHgXszrljcOP3VZQQsjAhIWFMleEyRUaAETCaACtCjEbFBGsiAbE7KqUUAULQ4s2Z4Fy7rtXTiJ//FmiQO71W6yWLf7/cyq5BUO4h8GvVAer3Eg8DrvoVO3cYKMd9D5zMsepG/qWZ8N0H1NGrFm02eNo9xUPytu+gUb/RdyXjv3qbCs5+lLR5BYOL3z8WSnMApaoAXT0Koc+9CX6tO1skLmOMXFo7i9fkpGVRvfal+Pj4eGN0mAwjwAiYT8DiD0nzQ2IWGAHLEWgT0f56mnfnevWKj9N6PYYgn+bt4eJPn1HxL/UmAyZY5f4vSUuBC2s/h6TANy3SyMy1PBVcy28K7ppkjnOQC76NW3Mh3QaZNA3zIKKqr96hLd/9Eslcqj5DRXg9pB3bDrkXTgrOAfXFwoiTyO89rfY+34TA5Y3zoOjWZYDAVoQ6e2F0Kx7AUA5yr1qCT1hbLrB9H8vdBI+wdPvYL5B/Oa5UV5ijJQKvUKvVqdXimDlhBBiBCgJWeQgztoyAPRBQKpViu8yBJY4hHUvkIeCffwIQwiBInYlcLkNt3l+AxAWkuRdO0aaDJpv9Xcj58yTcPLCu4lC06wd+JpkOYbiqjcwkQjkE5h0GR6GQcLwGe9RtCgHt+oB73aYWQxs/bwRtNngKqsoZMkXX/4TLm+b/PxYqbn0eaPLW57KcNEj59XtBNCFxdOKACELY0OlWWTj8IGhiJ9TUo1vLESXvx8fH/2gxsMwQI8AIGE3A7Aev0Z6YICNQjQQUCkVbADhTUWkjRFNqv4bE7aoEOwCPHaF5xkpwqR0qlOVmIEopeDdsCfX7jDRrDULa8e1w4/RBcHDgBFJWxN1xj4Ic93CTskZAoG7O74JTeRrn4B1A3IIaYHOnXR4UwJVN8/jC6xckob1GgG9L049DSVg4mvi0aIdDnn7VpPweJRz35ZvQ8u25FYfsWfsyaIpAveB94Dju7bi4uBXW9sfsMwKMwIMJsCKE3RmPJYHOnTt7lJSUZpTLfOVyfS5PsARfDhp+t8gIy/iR6sERpQQMBPGHv0XWT7TJgInINaih0TyIQQ9ld1Lh5v51UO/5YZBxcid/NU0jEU/WDcnZCy7lqUARBkx5uOn3Arjo0iDfJQwM3KOnK8SFpw16DgW/NpZfE5GfFA83968V5D4BNPT5EZKqnicTP284De76GrJEZ9KCq4mQ+sdmXpuXIWkxYnZF11NrX+dXThX0BdnLY8+cfs/avph9RoAReDgBVoSwu+OxIxAZGektEFADJbW0Mm9HjuqJlNegi8FvP/R+D8ndByFBnkLjV8YaNR0QP28EEN4AyEFOqL4cY6kjFXRlKNOrI+S7NK9g6qxNA17iDKHZOygS9AhxEkqJUNHf42rt/ndjETucumhTwbvkz4piJTj3IF+vnq+kYV8L/z4SAjFfDIU6XQeAf9vnzBr3jDO7IPWPLdB26jqz7IjKqYc3Qn6SirZ4azay1CLZRwZFKcTPH6ETDPrOarU6xuwEmAFGgBGoMgFWhFQZHVO0VwKRkZFhgiBcyHNrBVke7f4Kk1a6BKpl1o80pOtA5NO83T07Rm7sXQ3iuStUEIDXlkLxzUt83hWV5I57JOS4/TPdgokeCL7/8DZHfR7Uz94Kge1egMD2L0DcvBGQ5dkOnLW3gaOEd9KmS5Cjq4AEA853qEs1Dv44RHdOiBi9wKiCyNhxEPuXpJ/6lbR+72uzpp3+9idOn4SPXgQSR2djQ3ig3IWfPqvgG/xUP7PsGKucuPQj0Bbm6NQqlWW2BRnrmMkxAozAfQRYEcJuiseSgEKhWAcIDTBwrig5YJBRP7qN0teBgwwLVFfKyZzdaWivt1DexTMk5+IZjGVOAtGWcoLcmy9C3pISp/ogLnY19nItvwX1Cg/TOs++jvKvqEFfnAdleZlQu00XCIh+HmRu4pkuBGLmjSTF0lrYreyGRd4y/Du+lB2LAUtkpH7vt43i8bDceG0ZXFwzE/RFOTTsjRnIyS/YWAwPlEtcNIZimQyaD5+NsERqli1jlJO3fluWn5zwnlqtXmOMPJNhBBgB6xFgRYj12DLLNiYQrlSmAqDgS8GmH4BaN2c3OJffBt7RV7ji97JF3ki0zF5Dm7/xKZL7BDyUjLg+4sqWbyGwfW8IfuplixI8t2wi79u8gySgfW+z7N5JPAq3j2yhbnXDUMMXR5ll62/lC6s/FfiyEtzynS+tU4hQCmkndoBBU6S/k3iU4zCuGxsbm2aR4JkRRoARqDIBVoRUGR1TtHcC4RFtCzM9OrgXuDSpUqji4XCFzo2qpPu3km+RCmoVq8XpHSrotShqiu3++E7aNB8MpYWkxYjZZr0JEe0UXr8AdZ99HWornzGLj6gsLpZN2bEEJE6u0OLNzyx+0q++OB+u/LJAU56dep1SspwQcishIWGX2YEzA4wAI2A2AVaEmI2QGbBXAq2iOp7O9OgQXexU32Yh+hSfhVCHDKFR/3EcrykGZ/96NotFdCye7eLVRAl1ug406+1OZuw+uHXoZ1CMWVxxaJ85V1nObfhz5ScQ2KEPBHV80RxT9+mmn/oNsuIOllJi+Db21InpFjXOjDECjIDZBFgRYjZCZsBeCbSJaL+9wLnhi1meHWwWYmD+EfAsvwqRH68AxFnlKBmTcruxby3knDsKirFLzWrXrl4wStxKS5oOmmzWW5W/gy9IToArWxeAzNWdeoS2pO71WmDvMLHVS9Wv0vRrcGnd5wIR+F1qtdqy1U3Vw2KajAAj8C8CrAhht8NjS0ChUEyiWDL7UtBbFvmhrCqosIxV1Kt+C9ToZdueiaYvLag4YK5h35Hg3Sy6qulU6MV/9Q54NGgFlt5GLE7N5F48DQUpZ6FB73fAO6xqcRanJolFTTnRlb2rUqksd0qfWdSYMiPACPyXACtC2D3x2BJQKBQtBM4xLilwmM22YjbI2gKOQhG0evsLcPSqbXPWF9fMEgSdBkmd3VFI1wGoqgf6JSwaA8SgqzgAzxpXxundkHp0CzTsM7JKhUjsF0MpJWSBWq2u+lHD1kiM2WQEGIF7CLAihN0Qjy2BNm3aNCMyt9grAYMrOVHNeghcy29AnbyD0LDfB+DVSHHXkSbrJjjXqiP2lLee8wdY1pcWwtmFo0GPncCR46Fh31Hg0bA1XFw7C3SFudDwpffBmK6xvFYD55dPETxCm6PQXtZ50ySew5N38TQBCsglqKFeV5QrcQkI5UKfH/FIZpmxeyHtxK974k6feL5a4TJnjAAjYDKB6n0CmhweU2AETCegUCi6AKDdgKCUIon0lk8PD42j9VuBPyzSgPyj4MOnCZxUihw9fJEmOxURwQCOnrVIo34fYLlPoOlJVlFD3KZ6M+64cMXvFa5p1s/UzceHugQ1oNnnTiLeQHBwVFcI6fKa0dZjvxgG4R98C1IzTuKtzNm5HyaAa0gTEHe5FN28CAqxQdpDTuotuZ0srgOhhJDIhIQEVWW22eeMACNgWwKsCLEtf+bdCgQUyog8PefiJeOLxcPrlmolnsOu+r8qt4Irk0x6lfxZ0Zo9x11ZsfU3OHc/eOhvQ4M+I8GrSYRJtqoqHPvFG6BHjnDLr3fFGTZN72wgGCG45Nsf+xapob4v8E0GfPzAFbRFNy5UdDb995Ww8EPBu2kUV+eZQVUNySS9P1dOE7QF2ZxrUEPeOyxa4tuy41394luX4crmrwyCQf+GWq3eYJJhJswIMAI2IcCKEJtgZ06tSUChjNqkcajdz0mXxQMxdMAYx18OHIYE7HCPW2ddBjhpMyqKAltdPsUJEFB2jvpHPScEdXrR6ttnxB0jlzfMhRxZfcj0uvf0XA/NFahPL5HWI+dXLOTVlxRAtvpQxdsHQVdOyvMyccS4H0DQa0Hq7Fax20f93fuULytFiOOg8SvjwL1emNVRijtpbh/bChK5m9Ds9ckVW42Lrl+ApC1fCVQQBqjV6q1WD4I5YAQYAYsQYEWIRTAyI7YmEB4e3iAhIeGqGIdSGVFAKf3/OhAEqZRiKkjk9VL8B2CC/v873yRjDeV4LUGIohu+vbAtp2vk+myoX3hQkHCYC4juBZ4NWwMgbPaR9oJeB5rM61CSfhVyz5+gtRTdUHlehpB+MRFd8et/344hGV8EDTM2gHfTSCIY9LTo2nmOSBypDjmhMllt8C67DEAJAOZA7u1Paim64YxTO6lOW071hMM+AUFCs8FTzOo/YvR9RAjEfvkmhD7/JuiLCyDtxHYKlL6kUql+NdoGE2QEGAGbE2BFiM2HgAVgLgGlUrmcUvoWACxUq9WjFcoIocImJccEidNTEqEcUUCZxfK67rd9ujuHZu/gHQ15VzHlhxLAB9O9nnYrcm5obhhm6hPwK1KBp+4mcRBKkWDQIYmjE3Vw96XeYdHYNagBuAQ2BIQfvNtY0JWD6tv3wC24EY8lMgnhDXxxapIESx2JhjphAcnACZUKWFfCJQUOBR4/eMOQ+HYouPAY0XCeWHxTwmOnu3lJeA0QLK04pC8kZy+46m5DvlNTEE8OFq8WGSuhUb8x4NGgpZksjFMXT9/NUh0Sx1k8nfgLlUo11ThNJsUIMAL2QoAVIfYyEiyOKhFo06ZNQ47jvvTz83uxsLBQU15eXo9K5Ec1jkHN3MpvZJXJ/GoXOTUE/8KTJRSwNMX/Ncf62Tt0ElJ+lgJEGiQu2mT/1//5pa1SFJZVCsz7A9zLUuCm3wvgX3ASOA4LDrQMEa0GB7TrBSFP94fy3HT494LWpE1fQeHNyzTXqRnyKEsGsUtsnmsr0EtcLRvcI6w1y1xDMTEgJ98A2mL451Z/tog7ff788ZMSvrTogkql+vu45GrLlzliBBgB8wlY/UFhfojMwuNCIDIysocgCC+r1epH77E0IuFWrVo5S6XSQkqpOL8yOzo6empycrKuoKBgEKEwn2JJXUT4MoI4fL3WS/IGmZuBImliiTyktXv5dUopRWnez4BUKAED5wzOuizI+M8aCSPCsJpIs9vLoEReB2779Ljrw0OTAkGFR0HuVZuU52ZgsV16+OiFFZ9nxe+H5D92QUrAQKvFZKzhllmrqXNAKAqM7gXuoS2MVTNZLn7+WwKlZHt8zJn+JiszBUaAEbALAqwIsYthePyDUCgU4vaJ9TKZjHdycjp1+PDhzuZkrVQqX5bL5Ru9vLxoWlranz4+Pq3KysqEsrKyKRzHnSaEzKKU5gPCtRDQjhRQLgL6hh67jJcSjdg1rAlQggCQVuDkRzhS3pUgGb4c9KbVF4dWlreDoQDqZ2+nl4KG3/f9bJy+FkrkdSHDqwM0T18JLrXrUcGgo+W56Rg4Gb3gP8zm3+m6d3aDi5BDQzr3Q/6R/xRRleVtzOclaSmQc/5ERc+VlO2LCuNiTnsao8dkGAFGwD4J2PyBZZ9YWFSWJBAREdGNEHLwo48+ggEDBsD06dP1hw4dKtbr9ddcXV07Hz16VGuqP6VS2dfJyWmjh4eHLD09/RLGuAHGuJAXBCcEMFulUs2Ljo5uYDAYelBKj/E8f10mk3UlhPwCAN0RQvMpoBAE1IcCUgMlOxFC0257d5WJ0ze2vMRD7zzKUoSrtfs/cpFnvexfQcqXQK5bm4rCxCCxWU+2+3C1zPyRtnhrDnL09LMoyoTvPtQaNEXiwhgppWSbWq1+xaIOmDFGgBGoVgKsCKlW3E+mM4VCsYLjuOE9e/ZEM2bMqIAwbdo0iImJEbRarerUqVMVJ5WFh4e/gDEeUFRU9EZKSoquMlrR0dG3BEHwwxhLxWWoBoPhKiDcmCCcqS8rrefoKNcAQhxQ8gJCKJoCmiRgB8oJ5b+p1ep+4cqo4myPKNfaBacqXBkkbgat1EuqlXnDHffIytxb9HPvknPgYCgSHA151FF/R5LjHgE5buEW9VFdxryLz0E97gZp9e68R57Zc/W37/W5F07LPBuFl9VSdHPyqGTqxiB2e108VqctL/OXSqW9EhIS1lVXTswPI8AIWIcAK0Ksw/WJt6pQKMTFCa0wxpukUuk2vV5fV4QyY8YM9Pzz/3TTbteuHUEI3Th9+nSDyMjIEplM5qTT6cSOl5vVavU9HbAiIiLacBy3TRCEuRjjmTzP/4oQkgUGBg6Ty+XFycnJmzDGb1FK9wHmmgEhQYSTIY7odwDATgE5rMZEiwkhfmfPns0JV0QUZ3p1cvXUXARHXV4RAuIOgARe4iRcCRgiq85BbJK2CnRSLxC3CpfL/CrWg9TUq+ntFeAV2gyavPbxQ1NIWPghIXrteX25ZgonkX7BOTh68OWaOlJnd51nw1aIc3CR1ek2AMQGac6164BE7gq3j26FrPgDt+POnAqpqWxY3IwAI3AvAVaEsDvCogSUSmV7iUQym+f5TnK5XKCU8iEhIdLU1FTxTUX5uHHjXPv3v3cdYadOncS1HCpHR8dUvV7/MgAQANDFx8c7/zu46OjoXADwFqdxvL296xcUFAg8z/d0dHTcy/M80uv1bo6Ojp68QFUGTl5LwpcXIRDcKaWvYYwPA8AQSqkzwdJXMDGUAcAGg8Tl6+SAwZK6ObuLnLTZPyOqv6iRB8256dvb3aJgKjHWJO1HMEhcIcOrM5TLfKvTtUm+vEovQpFTfRAessVXNNYiew0N7tgX+Uf1vMe2rigPHNy9K/5N/e17GkNZyUtqtfrA30IKhaItEt9cATwNCM+o03UAd+vQBgGAYsRJdIQ3OCKEXlGpVOKUGrsYAUbgMSDAipDHYBDtJQWlUtmZUnqkTp06ZOTIkbhbt253Q+vSpYtQWlqKx48fj/5bhCxYsAC2bduWodVq64qLSgVBEE96W6NSqYb9OzelUknEXS0A8BsA9MEY85RSJ0ppHMdxDnFxcc1EeYUyag9QvifBEjXRa587d+7cnX/90G0UsPw1hAhFVNhIAbtRwD1u+T4nqZezKx8RQyxgSY985yYo0/OfluDi2os6ufsEKV9MMzw7SoqcG1kUu5MuG/zzjwIvcYVbvs9Z1LaljLmVXYfgvANEJ/U2XK39yt32s4gSoOifmZfmt5eBZ2MFYE5qyE9WcQ36jMTZ8fv5oltJkpAur4LYkC3hu/fL+LKStYSQOmq1+r6EI6KizxFe3xJj3MdgMKQCwE0xj8TExEJL5cPsMAKMgO0JsCLE9mPw2ESgUCjGA8D8l156CaZMmXJPXlevXgWdTgdhYQ9u6z1s2DD+woULNyUSSaioaDAYfhXXbfynCDklkUjqGgyGeTzPb5TJZIr4+Pi9DwIYHR0tnhUjP3PmTP6/P4+IiGhOKE2kSAKICrcR0DBKqea2T3cIyv+jSNCXB0okkkuAUJBW6oWlgkbgiF78haVAQQAgqeL230tBbz100aiTLhPKHPxNHte6uXsMOuwq/bv5l8kGrKzAER00yVirp4BuFjnVr5vu9bQMUQEap6/hOaKXXAx5F1zLb0HdgoOUCAIRkYncECAecZIbvF57jJNK38KclBNbvyNOogVKZKr4+AeyFHdUqdXqn62cFjPPCDACNiTAihAbwn8cXbdr1+5qx44d68+dO/eh6V28eBGmTp0Ka9euBTc3twq5F154gc/IyBBbbr/s4uJCSktLP1Gr1XP+NhIVFVWP47g/WrZsWVelUtHy8nK3ixcvlj6KoVKpfJdStBAh+hWlNBsh9JRKpXopPDxcbOlZh+O4G4SQboC4r3VSdyzjS48gov8FEFoMIBYciAdKHCmWkiKnBti9LIUiIhQWuDT1zPB66oGuaxee0XmXnJPy2IlcCRxi9HZfv8I48C1WQ6m8jt2+CRETDsg/Ap6lV0oAc/k6ibtvqk8PpwZZWwoAIEXAMqVUKEOU0m+wRPo8lkgaE4EQyuvFt1rDRX2lUvkTADQmhGxBCH2DJTItokJQXFxc3uP4fWA5MQKMwKMJsCKE3SEWJRAREaEdOHCgw8aNG6mfnx/q168fvPHGG/f46Natm76wsBDVqlWLLl26VHbo0CH4/vvvgeO4dgihoxzHSXQ63YdqtXqJqBgREXFDLBoopblyudxXp9OJTcncH7aDRlzACgA9CYVZAnZAnFA+myJuCiDMY8p3UalU/98OAwCdO3d2LCnViNM1DpQIIzDGijuu4aPzXVsAR7Qgnqcibn/10CRBQP5xgWCpkBQ47L5Fq066LKhdGFMi19/JByrE6aWefVL8XzN6cWvd/7V390FW1ecdwJ/nd8592Ze7LOuywLKAaLQKsbj33N3lLSZE4qSKVWfaRqIx0/QPa5M2sWltEsfSqWaq1rRaO6U1b51OqKlxcNIIVROVRhDZe8/FSlZFBWGBZXlZYO++3Jdzzu/p/BZ5CaIsUdyznO+d0T/cc899fp+Hcb+c+3vZ9zPfs2rs3ed9+kPtx4d/M6HZOx8JLKY5PttrfE5eEPcHiiJ6nlLqb4ToWiJVtGzrrcCrtDLzylwud7PjOH9pxeJtnSdsLNY+b+Fr2i//loh8DofOffidwh0hMB4EEELGQ5fGUY3t7e1vmK9UKpVKVkRmJpPJxhUrVsQuu+z4zpk333xz0Nvb+0K5XN5eKpW+aFlWl+/7Zs+QGwcHBwcSicR/rl+//otm2HPmzKltbGz8yZQpUz67a9eu3lKptFMp9eVsNps9FUs6nZ6vlBoJGWb+CDOblTb3Bnbt7YXqC5INA139rputfy/SdGbejzy7dtm2yTeoE0/dvbhn5XDML1T3TlxIvlVN/dUfO3YLM1lz6qF1QsJdRMFtxPy/eyfMUwfqLh9V51LF7TRj/1O0dcrvk1kePJavmtIuaurP0nCymfZO6DhlKZP7N5YaBl/N2VLZorV8iUgeNmf2mIvTmY6txHy+Et88EbnTdd2/MyulWKkfkQhrrR/M5/O3m2vfmUN0qeu6K8ZyzPhsCEBg7AQQQsbO/pz85Pnz5zeUy+XWfD7/nMkBZjLprFmz+LHHHjs23t27d9P1118vuVxuZDaj4zh/azYKE5EHXdf98xNh2traKmZrdhMoUqnUfWvXrv3G+8FlMpnPBCr55PZJV8ebDm+khHeY4nrov4joD0yoUEF5wHVzExzHeYiIzAqZta7rPn30nplM5pZAxX9PBeVru2bcRqnht6n58LqKFZRWM+nFQqrEFDT6Vq0aTDSr6kpvKeYPeYoC0qKeZaaFeye0TTIbiI3mdVHPSlOf9NV8nHsnju3xJ7XFnXT+gdVmS/uAWFld02899v+H2bu+J5pUEFhJcyaxjgVD5inP3cLWXSTac3PZkYmqjuOYVUVm9cqrR4NJR0dHHdmxu4OKd5No/xrXdTeebNPW1jY9m83uHI0ZroEABM4dAYSQc6eXoRyJ4zh3z5w586/uuOOOWEfHkb9Z33vvvZU1a9Y8YlnW7QMDA1copX7R0tIi3d3dz7iue2xdp+M4S5n5vxcsWMAvvviizuVypz0mvr29fY6v6UWtEjHPqo4nvYNMou8n5i8wUfM7q2tWEKtbtYr7Sldiwvw86+CgVvbVlgRmQuvdQnzX9knX8PQDT/u2eOapy9dEZD0z/0BEJhKpxaSUTdqvH05OK9j+YF1cD3iHqi/RPQ2fPLZy5HRNmdb3vJm5ST0Ni0936Vn/eXPfs1Q/9NawYqkSIb2nYZF1sPbjI5976a7vl5T2YqJsUeIXRGgCMfeTUIpIx0RkQT6f3/CbFJnpmPc6Bf7FrKzubOfGkf1k8IIABKIhgBASjT6P6Sjnz5//RBAEn9VaJ823KJlMhpRSe7XWky3L2k9EjeZrE8/zrsnn80+1trbOtm07Z1nWbrM0c+nSpUtWr17tVyqVvzaP90czGMdxFjHznVrrrUpZnx6ON87YM/GKmlm9q3xtJTbvr0u3VlX2U6r4tq+0P0zMqZ76RTzt8AvmScDvBCr+dUv8eSQ6RaxEhAraitcEqsozZ8wcqrk4UUw0USnWSLWl7pGj7QO7Rr/efMv77hJ6cu1jFUJm7X2CtEoeri11m2N22cx1UUHZ7Dx7UFuJekt7xYBj6kBqblVTwRVhJSy6myQwIeFlUtZcszRXKdXe2dmZG01P3usa87SMiE0Y893syBOVkWU1eEEAAue+AELIud/jUIzwoosuStTX1w8//PDD6plnnqFp06bRjTfeOPLPnj17Rk61ZeZFZtKoOReGmVdVV1dTsVg8KZaAlQAADc5JREFUHATB0UPKzATG49/rjGJkZo4IK7XutZYvqYmDW6ipkPsVi55xsPbSuvMKr2jzu4+I+kmkwQQhIX7JzWUXXH755WbPkrd7G66giYNdw0nvYNVgopm3N/3uuz7VnOFS5e0bPpCaW73vPeZRKF0hrY7MU437BZp6aL0Mx5s46fVRoGIf6ZOQlgM/p/riVmO+jZkvMHt8sOjnRMQs+bFF2QFLoJhotRBdLaTWs+iFzLSpv79/oZkQnMlkVonI9pO/PhtFS951iTldWWttNiEbWUGDFwQgEB0BhJDo9HrMR2pWzqRSqTcGBgYuvuqqq/iee+6Jm0Pt1q1bVwiC4AbXdZ/LZDLLksnkcs/zWswpuEEQmLPqe8xXIfl8fseZDsJxHPMd0Eu+VVOydTFBoh8180PML1tzr0L1rJFQUOUdNL+Uv3x0kmQ6nXaY+cjf8JV6XRH9tGSlvvLm1M//2i6u5sd1xbdpxoGnZTDREuxqWGz79q9fYlbOmKDSl7qMmDhoGHjFqsQmaPN0IVE5ZFXsOnqz2exyf3ZfycoBSpW66byBV8q2Li0Xkbiw+gsmLjDpO4hopWblk5BSpJXv+xdYlnUdsfrHQtUFXFfcpkUHHfl8/gM9+Ti7o8TdIQCB8SSAEDKeunUO1bpgwYIdra2tM0qlEm3evLkUBMHimpqaW4rF4h8vWbKEGxsbadWqVbpcLnfmcrn5H2To6XQ6o5QyB93t6Ozs7DJPOcz9bNv+jqeqpjPppKXL58djsckbNmwoHv2sTCbTLiJXMnPJ/LL2VM2UN5pvOuXXLXN2/psm0SVRVvJQ9SVqT8MVI7eJBYN0Ye/jUoo1cnV5tzkfJuhp+JR1trdmrxveSjF/iPrqzJYoROZk3ppyD9UWd5mvnna7uc5L3tke/xit4zgysjcK8wAx/5+b7VzsOM4NxOrHTBLTzIWYUjM2btxY+CD9wHshAAEIHBVACMGfhTERSKfTNzLzo/X19WY7d7Ocs8e27Zb77ruP9u7dSytXrvS6u7vNHIXvuK5rdmIdk5fjOIuJ+dmDNbP5aLA4uZCZ+9cM1xZ3VAtbZhfWPlKqoaJSPFg1nUwYMPNGdjQtPav1m4Axc/+TeqDqfJUq7qyw9tlMGDVLiau8viDuHbI8K0WxYGCL67omgLzrlU6nzSThV3O5nDmj59grk8nEcrmcd1YHgJtDAAKRFEAIiWTbwzHodyaP/pKInjQzP23bHnnqQERDnufd6/v+4yee+zIWVZs9Lsqx+u+9NXWZWTXzrpd5wtBUyB5QInVCVGGSxwMVX+ZxMlGON1Ky0kdvNi8766WbiabV5b1lIS4pls/ncrk1juOkhWOPKvLfFqKFRBwXHSzL5/OrznpB+AAIQAACoxBACBkFEi4Jl0Amk/l7ETFzRlbk83kTYs7ay3Gcx3y79oYtzV8YmUPSMLCZhGN0qPbIw4TZu74bsNZDvpWss4LSMJN+vi/120t6Jy4c9TLdMynerEhp6fs5HaqdTYPJ6cfeOn3/01RX3DamT43OZBy4FgIQgIARQAjBn4NxJbBo0aIuIro4lUrx/v37uba2NrF27Vr/TAaRyWR+JiI/cF33idO9z3GcC0mpV4RUYuQIO9IeCdlaxQNmUhxUzL+HA1WdsoNBM6fz8N76joa+1NzT3fq0PzcTXpX2qBRrILOKZsLwm2Q2FBs538+u4x2TrrHLsXoz0ZQmH97g24rbOjs7Xz7tjXEBBCAAgZAIIISEpBEo4/QC7e3tVwZB8IsHHniAli9frj3PO7hhw4ZJp3/n8SvS6fQfsrK+T6K5VColurq6Ku/1fnOuTGFgqKCYbBGdJeKpzNRCxJtF9E+Z2Uxw/bEm6zYWf6mQ8pgl2FO/MFk/tIV2N15JZfvo6uLRVzlx8FWaVMgN2UFREal+YWtQiWeO5d1Hon9IxN/07JpEzB9UxXgTJYLDFfbLD+Tz+TtH/ym4EgIQgMDYCyCEjH0PUMEZCJiTcYnoX5RSWyuVyvUvv/yyeTIy6lc6nf52YNd8K6aLx7aNf683t7W1/UMg6queVaMSQeFBIvrqoZpLuW74Ld8Sb0MulxtZAjO34xPrhxItC4bjTRQPClQ3tM2sigkO115i7R7FTqjmvBZRMWrue54Sfr8Q8x7SQbPZQ4yZvpnL5e4/scbWtnn/pLR/vWZ7grCqViQP5bMbxmzy7qjxcSEEIACBkwQQQvBHIlICjuP8GTM/KKQ2u7nO9/3OZN68eZO9QG8kkUbRwXXM/EfM/DmzjpWJfpnL5T5l8NLp9FdYWQ9tmXqT8u1aunDPTyjpHdhkdmXdV3/8ELiYP0CebTYoPf5q6u+kpkJ+ZIdQES4w01DZrp1UTEyTCYOvxUXk1nw+/8jJTXKcjKdVjJX4e9xc9vjkkEh1E4OFAATGuwBCyHjvIOoflYDjOJ8wq25c182P6g0nXOQ4zk3M/DUiMoezLVBKTTb7jZx4H6et/SUS3Tby30QUM1cO1lwa72n4JLH4NHv3D4Uk0Jpt2VeXseuKO8jSJQpU3Kxq0a575Fwcx2nrIdJTiaxfKSXXZbPZbaeqN5PJ/LuITHNd9zNnOh5cDwEIQCAsAgghYekE6jgrAq2trZPYir3ORBOEuC+f2zj5TD4onU7fSWwtr8TqY0n/kNlV9duu6951qnvMnTt3lm3b1xKpm4gpYzY286xamrF/NaXKu3ZIEJinMF8nUu1kdogXcc2urEEQPLNp06b/OXpPs3TZdd11Z1InroUABCAwHgUQQsZj11DzqAUymczTInKVVvESU/BUPtt5w6jffORo+i2irI+RkNlm/V83ZV/601O933GcP9EqcTuRtBxMzaHh+JTkQNWRA2Ev6fmPiuUPvUBEV5KyzEFwJCKPu65rto/HCwIQgEBkBRBCItv66Aw8k8ncIiJNrus+cKaj7ujoqPN9fx4RzXRd97uner/Zt0STur0vdZkV8wfJEo9Ye0RsUVVlr8fa38ykv0XMa4Ss3aS9+/P5/D+faS24HgIQgMC5JoAQcq51FOP5yAXa29svD7R2NduBkkAzyfp3TgXuFpFe13W/8ZEXhQ+EAAQgMA4EEELGQZNQYvgFzKZmIlKTz+dfCX+1qBACEIBAOAQQQsLRB1QBAQhAAAIQiJwAQkjkWo4BQwACEIAABMIhgBASjj6gCghAAAIQgEDkBBBCItdyDBgCEIAABCAQDgGEkHD0AVVAAAIQgAAEIieAEBK5lmPAEIAABCAAgXAIIISEow+oAgIQgAAEIBA5AYSQyLUcA4YABCAAAQiEQwAhJBx9QBUQgAAEIACByAkghESu5RgwBCAAAQhAIBwCCCHh6AOqgAAEIAABCEROACEkci3HgCEAAQhAAALhEEAICUcfUAUEIAABCEAgcgIIIZFrOQYMAQhAAAIQCIcAQkg4+oAqIAABCEAAApETQAiJXMsxYAhAAAIQgEA4BBBCwtEHVAEBCEAAAhCInABCSORajgFDAAIQgAAEwiGAEBKOPqAKCEAAAhCAQOQEEEIi13IMGAIQgAAEIBAOAYSQcPQBVUAAAhCAAAQiJ4AQErmWY8AQgAAEIACBcAgghISjD6gCAhCAAAQgEDkBhJDItRwDhgAEIAABCIRDACEkHH1AFRCAAAQgAIHICSCERK7lGDAEIAABCEAgHAIIIeHoA6qAAAQgAAEIRE4AISRyLceAIQABCEAAAuEQQAgJRx9QBQQgAAEIQCByAgghkWs5BgwBCEAAAhAIhwBCSDj6gCogAAEIQAACkRNACIlcyzFgCEAAAhCAQDgEEELC0QdUAQEIQAACEIicAEJI5FqOAUMAAhCAAATCIYAQEo4+oAoIQAACEIBA5AQQQiLXcgwYAhCAAAQgEA4BhJBw9AFVQAACEIAABCIngBASuZZjwBCAAAQgAIFwCCCEhKMPqAICEIAABCAQOQGEkMi1HAOGAAQgAAEIhEMAISQcfUAVEIAABCAAgcgJIIREruUYMAQgAAEIQCAcAggh4egDqoAABCAAAQhETgAhJHItx4AhAAEIQAAC4RBACAlHH1AFBCAAAQhAIHICCCGRazkGDAEIQAACEAiHAEJIOPqAKiAAAQhAAAKRE0AIiVzLMWAIQAACEIBAOAQQQsLRB1QBAQhAAAIQiJwAQkjkWo4BQwACEIAABMIhgBASjj6gCghAAAIQgEDkBBBCItdyDBgCEIAABCAQDgGEkHD0AVVAAAIQgAAEIieAEBK5lmPAEIAABCAAgXAIIISEow+oAgIQgAAEIBA5AYSQyLUcA4YABCAAAQiEQwAhJBx9QBUQgAAEIACByAkghESu5RgwBCAAAQhAIBwCCCHh6AOqgAAEIAABCEROACEkci3HgCEAAQhAAALhEEAICUcfUAUEIAABCEAgcgIIIZFrOQYMAQhAAAIQCIcAQkg4+oAqIAABCEAAApETQAiJXMsxYAhAAAIQgEA4BBBCwtEHVAEBCEAAAhCInABCSORajgFDAAIQgAAEwiGAEBKOPqAKCEAAAhCAQOQEEEIi13IMGAIQgAAEIBAOAYSQcPQBVUAAAhCAAAQiJ4AQErmWY8AQgAAEIACBcAgghISjD6gCAhCAAAQgEDkBhJDItRwDhgAEIAABCIRDACEkHH1AFRCAAAQgAIHICSCERK7lGDAEIAABCEAgHAIIIeHoA6qAAAQgAAEIRE4AISRyLceAIQABCEAAAuEQ+H90eKNuuxH77QAAAABJRU5ErkJgg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kstiruutu 9"/>
          <p:cNvSpPr txBox="1"/>
          <p:nvPr/>
        </p:nvSpPr>
        <p:spPr>
          <a:xfrm>
            <a:off x="137833" y="3419540"/>
            <a:ext cx="3313728" cy="369332"/>
          </a:xfrm>
          <a:prstGeom prst="rect">
            <a:avLst/>
          </a:prstGeom>
          <a:noFill/>
        </p:spPr>
        <p:txBody>
          <a:bodyPr wrap="none" rtlCol="0">
            <a:spAutoFit/>
          </a:bodyPr>
          <a:lstStyle/>
          <a:p>
            <a:r>
              <a:rPr lang="en-US" dirty="0" smtClean="0"/>
              <a:t>Mental Health Inventory MHI-5</a:t>
            </a:r>
            <a:endParaRPr lang="en-US" dirty="0"/>
          </a:p>
        </p:txBody>
      </p:sp>
      <p:sp>
        <p:nvSpPr>
          <p:cNvPr id="11" name="Tekstiruutu 10"/>
          <p:cNvSpPr txBox="1"/>
          <p:nvPr/>
        </p:nvSpPr>
        <p:spPr>
          <a:xfrm>
            <a:off x="5112000" y="2844000"/>
            <a:ext cx="2448272" cy="615553"/>
          </a:xfrm>
          <a:prstGeom prst="rect">
            <a:avLst/>
          </a:prstGeom>
          <a:solidFill>
            <a:schemeClr val="bg1"/>
          </a:solidFill>
        </p:spPr>
        <p:txBody>
          <a:bodyPr wrap="square" rtlCol="0">
            <a:spAutoFit/>
          </a:bodyPr>
          <a:lstStyle/>
          <a:p>
            <a:r>
              <a:rPr lang="en-US" sz="1200" dirty="0" smtClean="0"/>
              <a:t>Proportion of population suffering from severe </a:t>
            </a:r>
            <a:r>
              <a:rPr lang="en-US" sz="1200" dirty="0"/>
              <a:t>mental </a:t>
            </a:r>
            <a:r>
              <a:rPr lang="en-US" sz="1200"/>
              <a:t>strain </a:t>
            </a:r>
            <a:r>
              <a:rPr lang="en-US" sz="1200" smtClean="0"/>
              <a:t>(%)</a:t>
            </a:r>
          </a:p>
          <a:p>
            <a:r>
              <a:rPr lang="en-US" sz="1000" b="1" smtClean="0"/>
              <a:t>Cities with over 50 000 residents</a:t>
            </a:r>
            <a:endParaRPr lang="en-US" sz="1000" b="1" dirty="0"/>
          </a:p>
        </p:txBody>
      </p:sp>
      <p:sp>
        <p:nvSpPr>
          <p:cNvPr id="12" name="Tekstiruutu 11"/>
          <p:cNvSpPr txBox="1"/>
          <p:nvPr/>
        </p:nvSpPr>
        <p:spPr>
          <a:xfrm>
            <a:off x="755576" y="1484784"/>
            <a:ext cx="2880320" cy="1569660"/>
          </a:xfrm>
          <a:prstGeom prst="rect">
            <a:avLst/>
          </a:prstGeom>
          <a:noFill/>
          <a:ln>
            <a:solidFill>
              <a:schemeClr val="accent1"/>
            </a:solidFill>
          </a:ln>
        </p:spPr>
        <p:txBody>
          <a:bodyPr wrap="square" rtlCol="0">
            <a:spAutoFit/>
          </a:bodyPr>
          <a:lstStyle/>
          <a:p>
            <a:pPr marL="285750" indent="-285750">
              <a:buFont typeface="Arial" panose="020B0604020202020204" pitchFamily="34" charset="0"/>
              <a:buChar char="•"/>
            </a:pPr>
            <a:r>
              <a:rPr lang="en-US" sz="1600" dirty="0" smtClean="0"/>
              <a:t>Survey data</a:t>
            </a:r>
          </a:p>
          <a:p>
            <a:pPr marL="285750" indent="-285750">
              <a:buFont typeface="Arial" panose="020B0604020202020204" pitchFamily="34" charset="0"/>
              <a:buChar char="•"/>
            </a:pPr>
            <a:r>
              <a:rPr lang="en-US" sz="1600" dirty="0" smtClean="0"/>
              <a:t>Register data</a:t>
            </a:r>
          </a:p>
          <a:p>
            <a:pPr marL="285750" indent="-285750">
              <a:buFont typeface="Arial" panose="020B0604020202020204" pitchFamily="34" charset="0"/>
              <a:buChar char="•"/>
            </a:pPr>
            <a:r>
              <a:rPr lang="en-US" sz="1600" dirty="0" smtClean="0"/>
              <a:t>Classifications</a:t>
            </a:r>
          </a:p>
          <a:p>
            <a:pPr marL="285750" indent="-285750">
              <a:buFont typeface="Arial" panose="020B0604020202020204" pitchFamily="34" charset="0"/>
              <a:buChar char="•"/>
            </a:pPr>
            <a:r>
              <a:rPr lang="en-US" sz="1600" dirty="0" smtClean="0"/>
              <a:t>Calculations</a:t>
            </a:r>
          </a:p>
          <a:p>
            <a:pPr marL="285750" indent="-285750">
              <a:buFont typeface="Arial" panose="020B0604020202020204" pitchFamily="34" charset="0"/>
              <a:buChar char="•"/>
            </a:pPr>
            <a:r>
              <a:rPr lang="en-US" sz="1600" dirty="0" smtClean="0"/>
              <a:t>Metadata written by topic experts </a:t>
            </a:r>
            <a:endParaRPr lang="en-US" sz="1600" dirty="0"/>
          </a:p>
        </p:txBody>
      </p:sp>
      <p:cxnSp>
        <p:nvCxnSpPr>
          <p:cNvPr id="14" name="Suora nuoliyhdysviiva 13"/>
          <p:cNvCxnSpPr>
            <a:stCxn id="12" idx="3"/>
          </p:cNvCxnSpPr>
          <p:nvPr/>
        </p:nvCxnSpPr>
        <p:spPr>
          <a:xfrm>
            <a:off x="3635896" y="2269614"/>
            <a:ext cx="504056" cy="7993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kstiruutu 14"/>
          <p:cNvSpPr txBox="1"/>
          <p:nvPr/>
        </p:nvSpPr>
        <p:spPr>
          <a:xfrm>
            <a:off x="4788024" y="692696"/>
            <a:ext cx="1443093" cy="1815882"/>
          </a:xfrm>
          <a:prstGeom prst="rect">
            <a:avLst/>
          </a:prstGeom>
          <a:noFill/>
          <a:ln>
            <a:solidFill>
              <a:schemeClr val="tx1"/>
            </a:solidFill>
          </a:ln>
        </p:spPr>
        <p:txBody>
          <a:bodyPr wrap="square" rtlCol="0">
            <a:spAutoFit/>
          </a:bodyPr>
          <a:lstStyle/>
          <a:p>
            <a:r>
              <a:rPr lang="en-US" sz="1400" b="1" dirty="0" smtClean="0"/>
              <a:t>METADATA for indicator</a:t>
            </a:r>
          </a:p>
          <a:p>
            <a:pPr marL="171450" indent="-171450">
              <a:buFontTx/>
              <a:buChar char="-"/>
            </a:pPr>
            <a:r>
              <a:rPr lang="en-US" sz="1400" dirty="0" smtClean="0"/>
              <a:t>Data content</a:t>
            </a:r>
          </a:p>
          <a:p>
            <a:pPr marL="171450" indent="-171450">
              <a:buFontTx/>
              <a:buChar char="-"/>
            </a:pPr>
            <a:r>
              <a:rPr lang="en-US" sz="1400" dirty="0" smtClean="0"/>
              <a:t>Interpretation</a:t>
            </a:r>
          </a:p>
          <a:p>
            <a:pPr marL="171450" indent="-171450">
              <a:buFontTx/>
              <a:buChar char="-"/>
            </a:pPr>
            <a:r>
              <a:rPr lang="en-US" sz="1400" dirty="0" smtClean="0"/>
              <a:t>Restrictions</a:t>
            </a:r>
          </a:p>
          <a:p>
            <a:pPr marL="171450" indent="-171450">
              <a:buFontTx/>
              <a:buChar char="-"/>
            </a:pPr>
            <a:r>
              <a:rPr lang="en-US" sz="1400" dirty="0" smtClean="0"/>
              <a:t>Literature</a:t>
            </a:r>
          </a:p>
          <a:p>
            <a:pPr marL="171450" indent="-171450">
              <a:buFontTx/>
              <a:buChar char="-"/>
            </a:pPr>
            <a:r>
              <a:rPr lang="en-US" sz="1400" dirty="0" smtClean="0"/>
              <a:t>Who to contact</a:t>
            </a:r>
            <a:endParaRPr lang="en-US" sz="1400" dirty="0"/>
          </a:p>
        </p:txBody>
      </p:sp>
      <p:sp>
        <p:nvSpPr>
          <p:cNvPr id="23" name="Tekstiruutu 10"/>
          <p:cNvSpPr txBox="1"/>
          <p:nvPr/>
        </p:nvSpPr>
        <p:spPr>
          <a:xfrm>
            <a:off x="6552000" y="288000"/>
            <a:ext cx="2448272" cy="615553"/>
          </a:xfrm>
          <a:prstGeom prst="rect">
            <a:avLst/>
          </a:prstGeom>
          <a:solidFill>
            <a:schemeClr val="bg1"/>
          </a:solidFill>
        </p:spPr>
        <p:txBody>
          <a:bodyPr wrap="square" rtlCol="0">
            <a:spAutoFit/>
          </a:bodyPr>
          <a:lstStyle/>
          <a:p>
            <a:r>
              <a:rPr lang="en-US" sz="1200" dirty="0" smtClean="0"/>
              <a:t>Proportion of population suffering from severe </a:t>
            </a:r>
            <a:r>
              <a:rPr lang="en-US" sz="1200" dirty="0"/>
              <a:t>mental </a:t>
            </a:r>
            <a:r>
              <a:rPr lang="en-US" sz="1200"/>
              <a:t>strain </a:t>
            </a:r>
            <a:r>
              <a:rPr lang="en-US" sz="1200" smtClean="0"/>
              <a:t>(%)</a:t>
            </a:r>
          </a:p>
          <a:p>
            <a:r>
              <a:rPr lang="en-US" sz="1000" b="1" smtClean="0"/>
              <a:t>By education level and gender</a:t>
            </a:r>
            <a:endParaRPr lang="en-US" sz="1000" b="1" dirty="0"/>
          </a:p>
        </p:txBody>
      </p:sp>
    </p:spTree>
    <p:extLst>
      <p:ext uri="{BB962C8B-B14F-4D97-AF65-F5344CB8AC3E}">
        <p14:creationId xmlns:p14="http://schemas.microsoft.com/office/powerpoint/2010/main" val="19851696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67544" y="116632"/>
            <a:ext cx="8207375" cy="648370"/>
          </a:xfrm>
        </p:spPr>
        <p:txBody>
          <a:bodyPr/>
          <a:lstStyle/>
          <a:p>
            <a:r>
              <a:rPr lang="en-US" dirty="0" smtClean="0"/>
              <a:t>Results in online services</a:t>
            </a:r>
            <a:endParaRPr lang="en-US" dirty="0"/>
          </a:p>
        </p:txBody>
      </p:sp>
      <p:sp>
        <p:nvSpPr>
          <p:cNvPr id="3" name="Sisällön paikkamerkki 2"/>
          <p:cNvSpPr>
            <a:spLocks noGrp="1"/>
          </p:cNvSpPr>
          <p:nvPr>
            <p:ph idx="1"/>
          </p:nvPr>
        </p:nvSpPr>
        <p:spPr>
          <a:xfrm>
            <a:off x="179512" y="692696"/>
            <a:ext cx="8218488" cy="5328592"/>
          </a:xfrm>
        </p:spPr>
        <p:txBody>
          <a:bodyPr/>
          <a:lstStyle/>
          <a:p>
            <a:pPr lvl="1">
              <a:lnSpc>
                <a:spcPct val="100000"/>
              </a:lnSpc>
              <a:spcBef>
                <a:spcPct val="0"/>
              </a:spcBef>
              <a:buClr>
                <a:schemeClr val="accent1"/>
              </a:buClr>
              <a:buFont typeface="Arial" panose="020B0604020202020204" pitchFamily="34" charset="0"/>
              <a:buChar char="•"/>
            </a:pPr>
            <a:r>
              <a:rPr lang="fi-FI" sz="1800" b="1" dirty="0" err="1">
                <a:solidFill>
                  <a:srgbClr val="000000"/>
                </a:solidFill>
                <a:latin typeface="Arial" charset="0"/>
              </a:rPr>
              <a:t>Our</a:t>
            </a:r>
            <a:r>
              <a:rPr lang="fi-FI" sz="1800" b="1" dirty="0">
                <a:solidFill>
                  <a:srgbClr val="000000"/>
                </a:solidFill>
                <a:latin typeface="Arial" charset="0"/>
              </a:rPr>
              <a:t> Health (</a:t>
            </a:r>
            <a:r>
              <a:rPr lang="fi-FI" sz="1800" b="1" dirty="0" err="1">
                <a:solidFill>
                  <a:srgbClr val="000000"/>
                </a:solidFill>
                <a:latin typeface="Arial" charset="0"/>
              </a:rPr>
              <a:t>terveytemme.fi</a:t>
            </a:r>
            <a:r>
              <a:rPr lang="fi-FI" sz="1800" b="1" dirty="0">
                <a:solidFill>
                  <a:srgbClr val="000000"/>
                </a:solidFill>
                <a:latin typeface="Arial" charset="0"/>
              </a:rPr>
              <a:t>) (</a:t>
            </a:r>
            <a:r>
              <a:rPr lang="fi-FI" sz="1800" b="1" dirty="0" err="1">
                <a:solidFill>
                  <a:srgbClr val="000000"/>
                </a:solidFill>
                <a:latin typeface="Arial" charset="0"/>
              </a:rPr>
              <a:t>available</a:t>
            </a:r>
            <a:r>
              <a:rPr lang="fi-FI" sz="1800" b="1" dirty="0">
                <a:solidFill>
                  <a:srgbClr val="000000"/>
                </a:solidFill>
                <a:latin typeface="Arial" charset="0"/>
              </a:rPr>
              <a:t> </a:t>
            </a:r>
            <a:r>
              <a:rPr lang="fi-FI" sz="1800" b="1" dirty="0" err="1">
                <a:solidFill>
                  <a:srgbClr val="000000"/>
                </a:solidFill>
                <a:latin typeface="Arial" charset="0"/>
              </a:rPr>
              <a:t>only</a:t>
            </a:r>
            <a:r>
              <a:rPr lang="fi-FI" sz="1800" b="1" dirty="0">
                <a:solidFill>
                  <a:srgbClr val="000000"/>
                </a:solidFill>
                <a:latin typeface="Arial" charset="0"/>
              </a:rPr>
              <a:t> in </a:t>
            </a:r>
            <a:r>
              <a:rPr lang="fi-FI" sz="1800" b="1" dirty="0" err="1">
                <a:solidFill>
                  <a:srgbClr val="000000"/>
                </a:solidFill>
                <a:latin typeface="Arial" charset="0"/>
              </a:rPr>
              <a:t>Finnish</a:t>
            </a:r>
            <a:r>
              <a:rPr lang="fi-FI" sz="1800" b="1" dirty="0">
                <a:solidFill>
                  <a:srgbClr val="000000"/>
                </a:solidFill>
                <a:latin typeface="Arial" charset="0"/>
              </a:rPr>
              <a:t>)</a:t>
            </a:r>
          </a:p>
          <a:p>
            <a:pPr marL="1074738" lvl="2" indent="-342900">
              <a:lnSpc>
                <a:spcPct val="100000"/>
              </a:lnSpc>
              <a:spcBef>
                <a:spcPct val="0"/>
              </a:spcBef>
            </a:pPr>
            <a:r>
              <a:rPr lang="fi-FI" kern="1200" dirty="0" err="1">
                <a:solidFill>
                  <a:srgbClr val="000000"/>
                </a:solidFill>
                <a:latin typeface="Arial" charset="0"/>
              </a:rPr>
              <a:t>Based</a:t>
            </a:r>
            <a:r>
              <a:rPr lang="fi-FI" kern="1200" dirty="0">
                <a:solidFill>
                  <a:srgbClr val="000000"/>
                </a:solidFill>
                <a:latin typeface="Arial" charset="0"/>
              </a:rPr>
              <a:t> on </a:t>
            </a:r>
            <a:r>
              <a:rPr lang="fi-FI" b="1" kern="1200" dirty="0" err="1">
                <a:solidFill>
                  <a:srgbClr val="0070C0"/>
                </a:solidFill>
                <a:latin typeface="Arial" charset="0"/>
              </a:rPr>
              <a:t>survey-data</a:t>
            </a:r>
            <a:endParaRPr lang="fi-FI" b="1" kern="1200" dirty="0">
              <a:solidFill>
                <a:srgbClr val="0070C0"/>
              </a:solidFill>
              <a:latin typeface="Arial" charset="0"/>
            </a:endParaRPr>
          </a:p>
          <a:p>
            <a:pPr marL="1074738" lvl="2" indent="-342900">
              <a:lnSpc>
                <a:spcPct val="100000"/>
              </a:lnSpc>
              <a:spcBef>
                <a:spcPct val="0"/>
              </a:spcBef>
            </a:pPr>
            <a:r>
              <a:rPr lang="fi-FI" kern="1200" dirty="0" err="1" smtClean="0">
                <a:solidFill>
                  <a:srgbClr val="000000"/>
                </a:solidFill>
                <a:latin typeface="Arial" charset="0"/>
              </a:rPr>
              <a:t>Presents</a:t>
            </a:r>
            <a:r>
              <a:rPr lang="fi-FI" kern="1200" dirty="0" smtClean="0">
                <a:solidFill>
                  <a:srgbClr val="000000"/>
                </a:solidFill>
                <a:latin typeface="Arial" charset="0"/>
              </a:rPr>
              <a:t> </a:t>
            </a:r>
            <a:r>
              <a:rPr lang="fi-FI" kern="1200" dirty="0" err="1">
                <a:solidFill>
                  <a:srgbClr val="000000"/>
                </a:solidFill>
                <a:latin typeface="Arial" charset="0"/>
              </a:rPr>
              <a:t>population</a:t>
            </a:r>
            <a:r>
              <a:rPr lang="fi-FI" kern="1200" dirty="0">
                <a:solidFill>
                  <a:srgbClr val="000000"/>
                </a:solidFill>
                <a:latin typeface="Arial" charset="0"/>
              </a:rPr>
              <a:t> </a:t>
            </a:r>
            <a:r>
              <a:rPr lang="fi-FI" kern="1200" dirty="0" err="1">
                <a:solidFill>
                  <a:srgbClr val="000000"/>
                </a:solidFill>
                <a:latin typeface="Arial" charset="0"/>
              </a:rPr>
              <a:t>health</a:t>
            </a:r>
            <a:r>
              <a:rPr lang="fi-FI" kern="1200" dirty="0">
                <a:solidFill>
                  <a:srgbClr val="000000"/>
                </a:solidFill>
                <a:latin typeface="Arial" charset="0"/>
              </a:rPr>
              <a:t> and </a:t>
            </a:r>
            <a:r>
              <a:rPr lang="fi-FI" kern="1200" dirty="0" err="1">
                <a:solidFill>
                  <a:srgbClr val="000000"/>
                </a:solidFill>
                <a:latin typeface="Arial" charset="0"/>
              </a:rPr>
              <a:t>well-being</a:t>
            </a:r>
            <a:r>
              <a:rPr lang="fi-FI" kern="1200" dirty="0">
                <a:solidFill>
                  <a:srgbClr val="000000"/>
                </a:solidFill>
                <a:latin typeface="Arial" charset="0"/>
              </a:rPr>
              <a:t> </a:t>
            </a:r>
            <a:r>
              <a:rPr lang="fi-FI" kern="1200" dirty="0" err="1">
                <a:solidFill>
                  <a:srgbClr val="000000"/>
                </a:solidFill>
                <a:latin typeface="Arial" charset="0"/>
              </a:rPr>
              <a:t>indicators</a:t>
            </a:r>
            <a:r>
              <a:rPr lang="fi-FI" kern="1200" dirty="0">
                <a:solidFill>
                  <a:srgbClr val="000000"/>
                </a:solidFill>
                <a:latin typeface="Arial" charset="0"/>
              </a:rPr>
              <a:t> </a:t>
            </a:r>
            <a:r>
              <a:rPr lang="fi-FI" kern="1200" dirty="0" err="1">
                <a:solidFill>
                  <a:srgbClr val="000000"/>
                </a:solidFill>
                <a:latin typeface="Arial" charset="0"/>
              </a:rPr>
              <a:t>by</a:t>
            </a:r>
            <a:r>
              <a:rPr lang="fi-FI" kern="1200" dirty="0">
                <a:solidFill>
                  <a:srgbClr val="000000"/>
                </a:solidFill>
                <a:latin typeface="Arial" charset="0"/>
              </a:rPr>
              <a:t> </a:t>
            </a:r>
            <a:r>
              <a:rPr lang="fi-FI" kern="1200" dirty="0" err="1">
                <a:solidFill>
                  <a:srgbClr val="000000"/>
                </a:solidFill>
                <a:latin typeface="Arial" charset="0"/>
              </a:rPr>
              <a:t>interactive</a:t>
            </a:r>
            <a:r>
              <a:rPr lang="fi-FI" kern="1200" dirty="0">
                <a:solidFill>
                  <a:srgbClr val="000000"/>
                </a:solidFill>
                <a:latin typeface="Arial" charset="0"/>
              </a:rPr>
              <a:t> </a:t>
            </a:r>
            <a:r>
              <a:rPr lang="fi-FI" kern="1200" dirty="0" err="1">
                <a:solidFill>
                  <a:srgbClr val="000000"/>
                </a:solidFill>
                <a:latin typeface="Arial" charset="0"/>
              </a:rPr>
              <a:t>maps</a:t>
            </a:r>
            <a:r>
              <a:rPr lang="fi-FI" kern="1200" dirty="0">
                <a:solidFill>
                  <a:srgbClr val="000000"/>
                </a:solidFill>
                <a:latin typeface="Arial" charset="0"/>
              </a:rPr>
              <a:t>, </a:t>
            </a:r>
            <a:r>
              <a:rPr lang="fi-FI" kern="1200" dirty="0" err="1">
                <a:solidFill>
                  <a:srgbClr val="000000"/>
                </a:solidFill>
                <a:latin typeface="Arial" charset="0"/>
              </a:rPr>
              <a:t>graphs</a:t>
            </a:r>
            <a:r>
              <a:rPr lang="fi-FI" kern="1200" dirty="0">
                <a:solidFill>
                  <a:srgbClr val="000000"/>
                </a:solidFill>
                <a:latin typeface="Arial" charset="0"/>
              </a:rPr>
              <a:t> and </a:t>
            </a:r>
            <a:r>
              <a:rPr lang="fi-FI" kern="1200" dirty="0" err="1" smtClean="0">
                <a:solidFill>
                  <a:srgbClr val="000000"/>
                </a:solidFill>
                <a:latin typeface="Arial" charset="0"/>
              </a:rPr>
              <a:t>tables</a:t>
            </a:r>
            <a:endParaRPr lang="fi-FI" kern="1200" dirty="0" smtClean="0">
              <a:solidFill>
                <a:srgbClr val="000000"/>
              </a:solidFill>
              <a:latin typeface="Arial" charset="0"/>
            </a:endParaRPr>
          </a:p>
          <a:p>
            <a:pPr marL="1074738" lvl="2" indent="-342900">
              <a:lnSpc>
                <a:spcPct val="100000"/>
              </a:lnSpc>
              <a:spcBef>
                <a:spcPct val="0"/>
              </a:spcBef>
            </a:pPr>
            <a:r>
              <a:rPr lang="fi-FI" kern="1200" dirty="0" err="1">
                <a:solidFill>
                  <a:srgbClr val="000000"/>
                </a:solidFill>
                <a:latin typeface="Arial" charset="0"/>
              </a:rPr>
              <a:t>Indicator</a:t>
            </a:r>
            <a:r>
              <a:rPr lang="fi-FI" kern="1200" dirty="0">
                <a:solidFill>
                  <a:srgbClr val="000000"/>
                </a:solidFill>
                <a:latin typeface="Arial" charset="0"/>
              </a:rPr>
              <a:t> </a:t>
            </a:r>
            <a:r>
              <a:rPr lang="fi-FI" kern="1200" dirty="0" err="1">
                <a:solidFill>
                  <a:srgbClr val="000000"/>
                </a:solidFill>
                <a:latin typeface="Arial" charset="0"/>
              </a:rPr>
              <a:t>results</a:t>
            </a:r>
            <a:r>
              <a:rPr lang="fi-FI" kern="1200" dirty="0">
                <a:solidFill>
                  <a:srgbClr val="000000"/>
                </a:solidFill>
                <a:latin typeface="Arial" charset="0"/>
              </a:rPr>
              <a:t> with </a:t>
            </a:r>
            <a:r>
              <a:rPr lang="fi-FI" kern="1200" dirty="0" err="1">
                <a:solidFill>
                  <a:srgbClr val="000000"/>
                </a:solidFill>
                <a:latin typeface="Arial" charset="0"/>
              </a:rPr>
              <a:t>confidence</a:t>
            </a:r>
            <a:r>
              <a:rPr lang="fi-FI" kern="1200" dirty="0">
                <a:solidFill>
                  <a:srgbClr val="000000"/>
                </a:solidFill>
                <a:latin typeface="Arial" charset="0"/>
              </a:rPr>
              <a:t> </a:t>
            </a:r>
            <a:r>
              <a:rPr lang="fi-FI" kern="1200" dirty="0" err="1">
                <a:solidFill>
                  <a:srgbClr val="000000"/>
                </a:solidFill>
                <a:latin typeface="Arial" charset="0"/>
              </a:rPr>
              <a:t>limits</a:t>
            </a:r>
            <a:r>
              <a:rPr lang="fi-FI" kern="1200" dirty="0">
                <a:solidFill>
                  <a:srgbClr val="000000"/>
                </a:solidFill>
                <a:latin typeface="Arial" charset="0"/>
              </a:rPr>
              <a:t> </a:t>
            </a:r>
            <a:r>
              <a:rPr lang="fi-FI" kern="1200" dirty="0" err="1">
                <a:solidFill>
                  <a:srgbClr val="000000"/>
                </a:solidFill>
                <a:latin typeface="Arial" charset="0"/>
              </a:rPr>
              <a:t>allow</a:t>
            </a:r>
            <a:r>
              <a:rPr lang="fi-FI" kern="1200" dirty="0">
                <a:solidFill>
                  <a:srgbClr val="000000"/>
                </a:solidFill>
                <a:latin typeface="Arial" charset="0"/>
              </a:rPr>
              <a:t> </a:t>
            </a:r>
            <a:r>
              <a:rPr lang="fi-FI" kern="1200" dirty="0" err="1">
                <a:solidFill>
                  <a:srgbClr val="000000"/>
                </a:solidFill>
                <a:latin typeface="Arial" charset="0"/>
              </a:rPr>
              <a:t>reliable</a:t>
            </a:r>
            <a:r>
              <a:rPr lang="fi-FI" kern="1200" dirty="0">
                <a:solidFill>
                  <a:srgbClr val="000000"/>
                </a:solidFill>
                <a:latin typeface="Arial" charset="0"/>
              </a:rPr>
              <a:t> </a:t>
            </a:r>
            <a:r>
              <a:rPr lang="fi-FI" kern="1200" dirty="0" err="1">
                <a:solidFill>
                  <a:srgbClr val="000000"/>
                </a:solidFill>
                <a:latin typeface="Arial" charset="0"/>
              </a:rPr>
              <a:t>comparisons</a:t>
            </a:r>
            <a:r>
              <a:rPr lang="fi-FI" kern="1200" dirty="0">
                <a:solidFill>
                  <a:srgbClr val="000000"/>
                </a:solidFill>
                <a:latin typeface="Arial" charset="0"/>
              </a:rPr>
              <a:t> </a:t>
            </a:r>
            <a:r>
              <a:rPr lang="fi-FI" kern="1200" dirty="0" err="1">
                <a:solidFill>
                  <a:srgbClr val="000000"/>
                </a:solidFill>
                <a:latin typeface="Arial" charset="0"/>
              </a:rPr>
              <a:t>between</a:t>
            </a:r>
            <a:r>
              <a:rPr lang="fi-FI" kern="1200" dirty="0">
                <a:solidFill>
                  <a:srgbClr val="000000"/>
                </a:solidFill>
                <a:latin typeface="Arial" charset="0"/>
              </a:rPr>
              <a:t> </a:t>
            </a:r>
            <a:r>
              <a:rPr lang="fi-FI" kern="1200" dirty="0" err="1">
                <a:solidFill>
                  <a:srgbClr val="000000"/>
                </a:solidFill>
                <a:latin typeface="Arial" charset="0"/>
              </a:rPr>
              <a:t>regions</a:t>
            </a:r>
            <a:r>
              <a:rPr lang="fi-FI" kern="1200" dirty="0">
                <a:solidFill>
                  <a:srgbClr val="000000"/>
                </a:solidFill>
                <a:latin typeface="Arial" charset="0"/>
              </a:rPr>
              <a:t> and </a:t>
            </a:r>
            <a:r>
              <a:rPr lang="fi-FI" kern="1200" dirty="0" err="1">
                <a:solidFill>
                  <a:srgbClr val="000000"/>
                </a:solidFill>
                <a:latin typeface="Arial" charset="0"/>
              </a:rPr>
              <a:t>population</a:t>
            </a:r>
            <a:r>
              <a:rPr lang="fi-FI" kern="1200" dirty="0">
                <a:solidFill>
                  <a:srgbClr val="000000"/>
                </a:solidFill>
                <a:latin typeface="Arial" charset="0"/>
              </a:rPr>
              <a:t> </a:t>
            </a:r>
            <a:r>
              <a:rPr lang="fi-FI" kern="1200" dirty="0" err="1" smtClean="0">
                <a:solidFill>
                  <a:srgbClr val="000000"/>
                </a:solidFill>
                <a:latin typeface="Arial" charset="0"/>
              </a:rPr>
              <a:t>groups</a:t>
            </a:r>
            <a:endParaRPr lang="fi-FI" kern="1200" dirty="0" smtClean="0">
              <a:solidFill>
                <a:srgbClr val="000000"/>
              </a:solidFill>
              <a:latin typeface="Arial" charset="0"/>
            </a:endParaRPr>
          </a:p>
          <a:p>
            <a:pPr marL="1074738" lvl="2" indent="-342900">
              <a:lnSpc>
                <a:spcPct val="100000"/>
              </a:lnSpc>
              <a:spcBef>
                <a:spcPct val="0"/>
              </a:spcBef>
            </a:pPr>
            <a:r>
              <a:rPr lang="fi-FI" kern="1200" dirty="0" err="1" smtClean="0">
                <a:solidFill>
                  <a:srgbClr val="000000"/>
                </a:solidFill>
                <a:latin typeface="Arial" charset="0"/>
                <a:ea typeface="+mn-ea"/>
                <a:cs typeface="+mn-cs"/>
              </a:rPr>
              <a:t>Contains</a:t>
            </a:r>
            <a:r>
              <a:rPr lang="fi-FI" kern="1200" dirty="0" smtClean="0">
                <a:solidFill>
                  <a:srgbClr val="000000"/>
                </a:solidFill>
                <a:latin typeface="Arial" charset="0"/>
                <a:ea typeface="+mn-ea"/>
                <a:cs typeface="+mn-cs"/>
              </a:rPr>
              <a:t> </a:t>
            </a:r>
            <a:r>
              <a:rPr lang="fi-FI" kern="1200" dirty="0" err="1" smtClean="0">
                <a:solidFill>
                  <a:srgbClr val="000000"/>
                </a:solidFill>
                <a:latin typeface="Arial" charset="0"/>
                <a:ea typeface="+mn-ea"/>
                <a:cs typeface="+mn-cs"/>
              </a:rPr>
              <a:t>also</a:t>
            </a:r>
            <a:r>
              <a:rPr lang="fi-FI" kern="1200" dirty="0" smtClean="0">
                <a:solidFill>
                  <a:srgbClr val="000000"/>
                </a:solidFill>
                <a:latin typeface="Arial" charset="0"/>
                <a:ea typeface="+mn-ea"/>
                <a:cs typeface="+mn-cs"/>
              </a:rPr>
              <a:t> metadata </a:t>
            </a:r>
            <a:r>
              <a:rPr lang="fi-FI" kern="1200" dirty="0" err="1" smtClean="0">
                <a:solidFill>
                  <a:srgbClr val="000000"/>
                </a:solidFill>
                <a:latin typeface="Arial" charset="0"/>
                <a:ea typeface="+mn-ea"/>
                <a:cs typeface="+mn-cs"/>
              </a:rPr>
              <a:t>descriptions</a:t>
            </a:r>
            <a:endParaRPr lang="fi-FI" kern="1200" dirty="0" smtClean="0">
              <a:solidFill>
                <a:srgbClr val="000000"/>
              </a:solidFill>
              <a:latin typeface="Arial" charset="0"/>
              <a:ea typeface="+mn-ea"/>
              <a:cs typeface="+mn-cs"/>
            </a:endParaRPr>
          </a:p>
          <a:p>
            <a:pPr marL="1074738" lvl="2" indent="-342900">
              <a:lnSpc>
                <a:spcPct val="100000"/>
              </a:lnSpc>
              <a:spcBef>
                <a:spcPct val="0"/>
              </a:spcBef>
            </a:pPr>
            <a:r>
              <a:rPr lang="fi-FI" kern="1200" dirty="0" err="1" smtClean="0">
                <a:solidFill>
                  <a:srgbClr val="000000"/>
                </a:solidFill>
                <a:latin typeface="Arial" charset="0"/>
                <a:ea typeface="+mn-ea"/>
                <a:cs typeface="+mn-cs"/>
              </a:rPr>
              <a:t>Easy</a:t>
            </a:r>
            <a:r>
              <a:rPr lang="fi-FI" kern="1200" dirty="0" smtClean="0">
                <a:solidFill>
                  <a:srgbClr val="000000"/>
                </a:solidFill>
                <a:latin typeface="Arial" charset="0"/>
                <a:ea typeface="+mn-ea"/>
                <a:cs typeface="+mn-cs"/>
              </a:rPr>
              <a:t> </a:t>
            </a:r>
            <a:r>
              <a:rPr lang="fi-FI" kern="1200" dirty="0" err="1" smtClean="0">
                <a:solidFill>
                  <a:srgbClr val="000000"/>
                </a:solidFill>
                <a:latin typeface="Arial" charset="0"/>
                <a:ea typeface="+mn-ea"/>
                <a:cs typeface="+mn-cs"/>
              </a:rPr>
              <a:t>way</a:t>
            </a:r>
            <a:r>
              <a:rPr lang="fi-FI" kern="1200" dirty="0" smtClean="0">
                <a:solidFill>
                  <a:srgbClr val="000000"/>
                </a:solidFill>
                <a:latin typeface="Arial" charset="0"/>
                <a:ea typeface="+mn-ea"/>
                <a:cs typeface="+mn-cs"/>
              </a:rPr>
              <a:t> to </a:t>
            </a:r>
            <a:r>
              <a:rPr lang="fi-FI" kern="1200" dirty="0" err="1" smtClean="0">
                <a:solidFill>
                  <a:srgbClr val="000000"/>
                </a:solidFill>
                <a:latin typeface="Arial" charset="0"/>
                <a:ea typeface="+mn-ea"/>
                <a:cs typeface="+mn-cs"/>
              </a:rPr>
              <a:t>find</a:t>
            </a:r>
            <a:r>
              <a:rPr lang="fi-FI" kern="1200" dirty="0" smtClean="0">
                <a:solidFill>
                  <a:srgbClr val="000000"/>
                </a:solidFill>
                <a:latin typeface="Arial" charset="0"/>
                <a:ea typeface="+mn-ea"/>
                <a:cs typeface="+mn-cs"/>
              </a:rPr>
              <a:t> </a:t>
            </a:r>
            <a:r>
              <a:rPr lang="fi-FI" kern="1200" dirty="0" err="1" smtClean="0">
                <a:solidFill>
                  <a:srgbClr val="000000"/>
                </a:solidFill>
                <a:latin typeface="Arial" charset="0"/>
                <a:ea typeface="+mn-ea"/>
                <a:cs typeface="+mn-cs"/>
              </a:rPr>
              <a:t>effective</a:t>
            </a:r>
            <a:r>
              <a:rPr lang="fi-FI" kern="1200" dirty="0" smtClean="0">
                <a:solidFill>
                  <a:srgbClr val="000000"/>
                </a:solidFill>
                <a:latin typeface="Arial" charset="0"/>
                <a:ea typeface="+mn-ea"/>
                <a:cs typeface="+mn-cs"/>
              </a:rPr>
              <a:t> </a:t>
            </a:r>
            <a:r>
              <a:rPr lang="fi-FI" kern="1200" dirty="0" err="1" smtClean="0">
                <a:solidFill>
                  <a:srgbClr val="000000"/>
                </a:solidFill>
                <a:latin typeface="Arial" charset="0"/>
                <a:ea typeface="+mn-ea"/>
                <a:cs typeface="+mn-cs"/>
              </a:rPr>
              <a:t>plots</a:t>
            </a:r>
            <a:r>
              <a:rPr lang="fi-FI" kern="1200" dirty="0" smtClean="0">
                <a:solidFill>
                  <a:srgbClr val="000000"/>
                </a:solidFill>
                <a:latin typeface="Arial" charset="0"/>
                <a:ea typeface="+mn-ea"/>
                <a:cs typeface="+mn-cs"/>
              </a:rPr>
              <a:t> and copy </a:t>
            </a:r>
            <a:r>
              <a:rPr lang="fi-FI" kern="1200" dirty="0" err="1" smtClean="0">
                <a:solidFill>
                  <a:srgbClr val="000000"/>
                </a:solidFill>
                <a:latin typeface="Arial" charset="0"/>
                <a:ea typeface="+mn-ea"/>
                <a:cs typeface="+mn-cs"/>
              </a:rPr>
              <a:t>them</a:t>
            </a:r>
            <a:r>
              <a:rPr lang="fi-FI" kern="1200" dirty="0" smtClean="0">
                <a:solidFill>
                  <a:srgbClr val="000000"/>
                </a:solidFill>
                <a:latin typeface="Arial" charset="0"/>
                <a:ea typeface="+mn-ea"/>
                <a:cs typeface="+mn-cs"/>
              </a:rPr>
              <a:t> to </a:t>
            </a:r>
            <a:r>
              <a:rPr lang="fi-FI" kern="1200" dirty="0" err="1" smtClean="0">
                <a:solidFill>
                  <a:srgbClr val="000000"/>
                </a:solidFill>
                <a:latin typeface="Arial" charset="0"/>
                <a:ea typeface="+mn-ea"/>
                <a:cs typeface="+mn-cs"/>
              </a:rPr>
              <a:t>e.g</a:t>
            </a:r>
            <a:r>
              <a:rPr lang="fi-FI" kern="1200" dirty="0" smtClean="0">
                <a:solidFill>
                  <a:srgbClr val="000000"/>
                </a:solidFill>
                <a:latin typeface="Arial" charset="0"/>
                <a:ea typeface="+mn-ea"/>
                <a:cs typeface="+mn-cs"/>
              </a:rPr>
              <a:t>. </a:t>
            </a:r>
            <a:r>
              <a:rPr lang="fi-FI" kern="1200" dirty="0" err="1" smtClean="0">
                <a:solidFill>
                  <a:srgbClr val="000000"/>
                </a:solidFill>
                <a:latin typeface="Arial" charset="0"/>
                <a:ea typeface="+mn-ea"/>
                <a:cs typeface="+mn-cs"/>
              </a:rPr>
              <a:t>presentations</a:t>
            </a:r>
            <a:endParaRPr lang="fi-FI" dirty="0" smtClean="0">
              <a:solidFill>
                <a:srgbClr val="000000"/>
              </a:solidFill>
              <a:latin typeface="Arial" charset="0"/>
              <a:ea typeface="+mn-ea"/>
              <a:cs typeface="+mn-cs"/>
            </a:endParaRPr>
          </a:p>
          <a:p>
            <a:pPr lvl="1">
              <a:lnSpc>
                <a:spcPct val="150000"/>
              </a:lnSpc>
              <a:spcBef>
                <a:spcPct val="0"/>
              </a:spcBef>
              <a:buClr>
                <a:schemeClr val="accent1"/>
              </a:buClr>
              <a:buFont typeface="Arial" panose="020B0604020202020204" pitchFamily="34" charset="0"/>
              <a:buChar char="•"/>
            </a:pPr>
            <a:r>
              <a:rPr lang="fi-FI" sz="1800" b="1" dirty="0" err="1" smtClean="0">
                <a:solidFill>
                  <a:srgbClr val="000000"/>
                </a:solidFill>
                <a:latin typeface="Arial" charset="0"/>
                <a:ea typeface="+mn-ea"/>
                <a:cs typeface="+mn-cs"/>
              </a:rPr>
              <a:t>SOTKAnet</a:t>
            </a:r>
            <a:r>
              <a:rPr lang="fi-FI" sz="1800" b="1" dirty="0" smtClean="0">
                <a:solidFill>
                  <a:srgbClr val="000000"/>
                </a:solidFill>
                <a:latin typeface="Arial" charset="0"/>
                <a:ea typeface="+mn-ea"/>
                <a:cs typeface="+mn-cs"/>
              </a:rPr>
              <a:t> </a:t>
            </a:r>
            <a:r>
              <a:rPr lang="fi-FI" sz="1800" b="1" dirty="0">
                <a:solidFill>
                  <a:srgbClr val="000000"/>
                </a:solidFill>
                <a:latin typeface="Arial" charset="0"/>
                <a:ea typeface="+mn-ea"/>
                <a:cs typeface="+mn-cs"/>
              </a:rPr>
              <a:t>Statistical and </a:t>
            </a:r>
            <a:r>
              <a:rPr lang="fi-FI" sz="1800" b="1" dirty="0" err="1">
                <a:solidFill>
                  <a:srgbClr val="000000"/>
                </a:solidFill>
                <a:latin typeface="Arial" charset="0"/>
                <a:ea typeface="+mn-ea"/>
                <a:cs typeface="+mn-cs"/>
              </a:rPr>
              <a:t>Indicator</a:t>
            </a:r>
            <a:r>
              <a:rPr lang="fi-FI" sz="1800" b="1" dirty="0">
                <a:solidFill>
                  <a:srgbClr val="000000"/>
                </a:solidFill>
                <a:latin typeface="Arial" charset="0"/>
                <a:ea typeface="+mn-ea"/>
                <a:cs typeface="+mn-cs"/>
              </a:rPr>
              <a:t> Bank (</a:t>
            </a:r>
            <a:r>
              <a:rPr lang="fi-FI" sz="1800" b="1" dirty="0" err="1">
                <a:solidFill>
                  <a:srgbClr val="000000"/>
                </a:solidFill>
                <a:latin typeface="Arial" charset="0"/>
                <a:ea typeface="+mn-ea"/>
                <a:cs typeface="+mn-cs"/>
              </a:rPr>
              <a:t>sotkanet.fi</a:t>
            </a:r>
            <a:r>
              <a:rPr lang="fi-FI" sz="1800" b="1" dirty="0">
                <a:solidFill>
                  <a:srgbClr val="000000"/>
                </a:solidFill>
                <a:latin typeface="Arial" charset="0"/>
                <a:ea typeface="+mn-ea"/>
                <a:cs typeface="+mn-cs"/>
              </a:rPr>
              <a:t>)</a:t>
            </a:r>
          </a:p>
          <a:p>
            <a:pPr marL="1074738" lvl="2" indent="-342900">
              <a:lnSpc>
                <a:spcPct val="100000"/>
              </a:lnSpc>
              <a:spcBef>
                <a:spcPct val="0"/>
              </a:spcBef>
            </a:pPr>
            <a:r>
              <a:rPr lang="en-US" kern="1200" dirty="0">
                <a:solidFill>
                  <a:srgbClr val="000000"/>
                </a:solidFill>
                <a:latin typeface="Arial" charset="0"/>
                <a:ea typeface="+mn-ea"/>
                <a:cs typeface="+mn-cs"/>
              </a:rPr>
              <a:t>About 2 300 indicators </a:t>
            </a:r>
            <a:r>
              <a:rPr lang="en-US" kern="1200" dirty="0" smtClean="0">
                <a:solidFill>
                  <a:srgbClr val="000000"/>
                </a:solidFill>
                <a:latin typeface="Arial" charset="0"/>
                <a:ea typeface="+mn-ea"/>
                <a:cs typeface="+mn-cs"/>
              </a:rPr>
              <a:t>and their metadata, also register data</a:t>
            </a:r>
          </a:p>
          <a:p>
            <a:pPr marL="1074738" lvl="2" indent="-342900">
              <a:lnSpc>
                <a:spcPct val="100000"/>
              </a:lnSpc>
              <a:spcBef>
                <a:spcPct val="0"/>
              </a:spcBef>
            </a:pPr>
            <a:r>
              <a:rPr lang="en-US" kern="1200" dirty="0" smtClean="0">
                <a:solidFill>
                  <a:srgbClr val="000000"/>
                </a:solidFill>
                <a:latin typeface="Arial" charset="0"/>
                <a:ea typeface="+mn-ea"/>
                <a:cs typeface="+mn-cs"/>
              </a:rPr>
              <a:t>In 3 languages: Finnish, Swedish, English</a:t>
            </a:r>
            <a:endParaRPr lang="en-US" kern="1200" dirty="0">
              <a:solidFill>
                <a:srgbClr val="000000"/>
              </a:solidFill>
              <a:latin typeface="Arial" charset="0"/>
              <a:ea typeface="+mn-ea"/>
              <a:cs typeface="+mn-cs"/>
            </a:endParaRPr>
          </a:p>
          <a:p>
            <a:pPr marL="1074738" lvl="2" indent="-342900">
              <a:lnSpc>
                <a:spcPct val="100000"/>
              </a:lnSpc>
              <a:spcBef>
                <a:spcPct val="0"/>
              </a:spcBef>
            </a:pPr>
            <a:r>
              <a:rPr lang="en-US" kern="1200" dirty="0" smtClean="0">
                <a:solidFill>
                  <a:srgbClr val="000000"/>
                </a:solidFill>
                <a:latin typeface="Arial" charset="0"/>
                <a:ea typeface="+mn-ea"/>
                <a:cs typeface="+mn-cs"/>
              </a:rPr>
              <a:t>Mostly only tables or line graphs</a:t>
            </a:r>
          </a:p>
          <a:p>
            <a:pPr marL="1074738" lvl="2" indent="-342900">
              <a:lnSpc>
                <a:spcPct val="100000"/>
              </a:lnSpc>
              <a:spcBef>
                <a:spcPct val="0"/>
              </a:spcBef>
            </a:pPr>
            <a:r>
              <a:rPr lang="en-US" kern="1200" dirty="0" smtClean="0">
                <a:solidFill>
                  <a:srgbClr val="000000"/>
                </a:solidFill>
                <a:latin typeface="Arial" charset="0"/>
                <a:ea typeface="+mn-ea"/>
                <a:cs typeface="+mn-cs"/>
              </a:rPr>
              <a:t>Data available also via open interface</a:t>
            </a:r>
            <a:endParaRPr lang="en-US" kern="1200" dirty="0">
              <a:solidFill>
                <a:srgbClr val="000000"/>
              </a:solidFill>
              <a:latin typeface="Arial" charset="0"/>
              <a:ea typeface="+mn-ea"/>
              <a:cs typeface="+mn-cs"/>
            </a:endParaRPr>
          </a:p>
          <a:p>
            <a:pPr lvl="1">
              <a:lnSpc>
                <a:spcPct val="150000"/>
              </a:lnSpc>
              <a:spcBef>
                <a:spcPct val="0"/>
              </a:spcBef>
              <a:buClr>
                <a:schemeClr val="accent1"/>
              </a:buClr>
              <a:buFont typeface="Arial" panose="020B0604020202020204" pitchFamily="34" charset="0"/>
              <a:buChar char="•"/>
            </a:pPr>
            <a:r>
              <a:rPr lang="fi-FI" sz="1800" b="1" dirty="0" err="1">
                <a:solidFill>
                  <a:srgbClr val="000000"/>
                </a:solidFill>
                <a:latin typeface="Arial" charset="0"/>
                <a:ea typeface="+mn-ea"/>
                <a:cs typeface="+mn-cs"/>
              </a:rPr>
              <a:t>Welfare</a:t>
            </a:r>
            <a:r>
              <a:rPr lang="fi-FI" sz="1800" b="1" dirty="0">
                <a:solidFill>
                  <a:srgbClr val="000000"/>
                </a:solidFill>
                <a:latin typeface="Arial" charset="0"/>
                <a:ea typeface="+mn-ea"/>
                <a:cs typeface="+mn-cs"/>
              </a:rPr>
              <a:t> Compass (</a:t>
            </a:r>
            <a:r>
              <a:rPr lang="fi-FI" sz="1800" b="1" dirty="0" err="1">
                <a:solidFill>
                  <a:srgbClr val="000000"/>
                </a:solidFill>
                <a:latin typeface="Arial" charset="0"/>
                <a:ea typeface="+mn-ea"/>
                <a:cs typeface="+mn-cs"/>
              </a:rPr>
              <a:t>hyvinvointikompassi.fi</a:t>
            </a:r>
            <a:r>
              <a:rPr lang="fi-FI" sz="1800" b="1" dirty="0">
                <a:solidFill>
                  <a:srgbClr val="000000"/>
                </a:solidFill>
                <a:latin typeface="Arial" charset="0"/>
                <a:ea typeface="+mn-ea"/>
                <a:cs typeface="+mn-cs"/>
              </a:rPr>
              <a:t>)</a:t>
            </a:r>
          </a:p>
          <a:p>
            <a:pPr marL="1074738" lvl="2" indent="-342900">
              <a:lnSpc>
                <a:spcPct val="100000"/>
              </a:lnSpc>
              <a:spcBef>
                <a:spcPct val="0"/>
              </a:spcBef>
            </a:pPr>
            <a:r>
              <a:rPr lang="fi-FI" kern="1200" dirty="0" err="1">
                <a:solidFill>
                  <a:srgbClr val="000000"/>
                </a:solidFill>
                <a:latin typeface="Arial" charset="0"/>
                <a:ea typeface="+mn-ea"/>
                <a:cs typeface="+mn-cs"/>
              </a:rPr>
              <a:t>Contains</a:t>
            </a:r>
            <a:r>
              <a:rPr lang="fi-FI" kern="1200" dirty="0">
                <a:solidFill>
                  <a:srgbClr val="000000"/>
                </a:solidFill>
                <a:latin typeface="Arial" charset="0"/>
                <a:ea typeface="+mn-ea"/>
                <a:cs typeface="+mn-cs"/>
              </a:rPr>
              <a:t> a </a:t>
            </a:r>
            <a:r>
              <a:rPr lang="fi-FI" kern="1200" dirty="0" err="1">
                <a:solidFill>
                  <a:srgbClr val="000000"/>
                </a:solidFill>
                <a:latin typeface="Arial" charset="0"/>
                <a:ea typeface="+mn-ea"/>
                <a:cs typeface="+mn-cs"/>
              </a:rPr>
              <a:t>collection</a:t>
            </a:r>
            <a:r>
              <a:rPr lang="fi-FI" kern="1200" dirty="0">
                <a:solidFill>
                  <a:srgbClr val="000000"/>
                </a:solidFill>
                <a:latin typeface="Arial" charset="0"/>
                <a:ea typeface="+mn-ea"/>
                <a:cs typeface="+mn-cs"/>
              </a:rPr>
              <a:t> of </a:t>
            </a:r>
            <a:r>
              <a:rPr lang="fi-FI" kern="1200" dirty="0" smtClean="0">
                <a:solidFill>
                  <a:srgbClr val="000000"/>
                </a:solidFill>
                <a:latin typeface="Arial" charset="0"/>
                <a:ea typeface="+mn-ea"/>
                <a:cs typeface="+mn-cs"/>
              </a:rPr>
              <a:t> </a:t>
            </a:r>
            <a:r>
              <a:rPr lang="fi-FI" b="1" kern="1200" dirty="0" smtClean="0">
                <a:solidFill>
                  <a:srgbClr val="0070C0"/>
                </a:solidFill>
                <a:latin typeface="Arial" charset="0"/>
                <a:ea typeface="+mn-ea"/>
                <a:cs typeface="+mn-cs"/>
              </a:rPr>
              <a:t>100 </a:t>
            </a:r>
            <a:r>
              <a:rPr lang="fi-FI" b="1" kern="1200" dirty="0" err="1">
                <a:solidFill>
                  <a:srgbClr val="0070C0"/>
                </a:solidFill>
                <a:latin typeface="Arial" charset="0"/>
                <a:ea typeface="+mn-ea"/>
                <a:cs typeface="+mn-cs"/>
              </a:rPr>
              <a:t>key</a:t>
            </a:r>
            <a:r>
              <a:rPr lang="fi-FI" b="1" kern="1200" dirty="0">
                <a:solidFill>
                  <a:srgbClr val="0070C0"/>
                </a:solidFill>
                <a:latin typeface="Arial" charset="0"/>
                <a:ea typeface="+mn-ea"/>
                <a:cs typeface="+mn-cs"/>
              </a:rPr>
              <a:t> </a:t>
            </a:r>
            <a:r>
              <a:rPr lang="fi-FI" b="1" kern="1200" dirty="0" err="1">
                <a:solidFill>
                  <a:srgbClr val="0070C0"/>
                </a:solidFill>
                <a:latin typeface="Arial" charset="0"/>
                <a:ea typeface="+mn-ea"/>
                <a:cs typeface="+mn-cs"/>
              </a:rPr>
              <a:t>indicators</a:t>
            </a:r>
            <a:r>
              <a:rPr lang="fi-FI" kern="1200" dirty="0">
                <a:solidFill>
                  <a:srgbClr val="000000"/>
                </a:solidFill>
                <a:latin typeface="Arial" charset="0"/>
                <a:ea typeface="+mn-ea"/>
                <a:cs typeface="+mn-cs"/>
              </a:rPr>
              <a:t>, </a:t>
            </a:r>
            <a:r>
              <a:rPr lang="fi-FI" kern="1200" dirty="0" err="1">
                <a:solidFill>
                  <a:srgbClr val="000000"/>
                </a:solidFill>
                <a:latin typeface="Arial" charset="0"/>
                <a:ea typeface="+mn-ea"/>
                <a:cs typeface="+mn-cs"/>
              </a:rPr>
              <a:t>which</a:t>
            </a:r>
            <a:r>
              <a:rPr lang="fi-FI" kern="1200" dirty="0">
                <a:solidFill>
                  <a:srgbClr val="000000"/>
                </a:solidFill>
                <a:latin typeface="Arial" charset="0"/>
                <a:ea typeface="+mn-ea"/>
                <a:cs typeface="+mn-cs"/>
              </a:rPr>
              <a:t> </a:t>
            </a:r>
            <a:r>
              <a:rPr lang="fi-FI" kern="1200" dirty="0" err="1">
                <a:solidFill>
                  <a:srgbClr val="000000"/>
                </a:solidFill>
                <a:latin typeface="Arial" charset="0"/>
                <a:ea typeface="+mn-ea"/>
                <a:cs typeface="+mn-cs"/>
              </a:rPr>
              <a:t>give</a:t>
            </a:r>
            <a:r>
              <a:rPr lang="fi-FI" kern="1200" dirty="0">
                <a:solidFill>
                  <a:srgbClr val="000000"/>
                </a:solidFill>
                <a:latin typeface="Arial" charset="0"/>
                <a:ea typeface="+mn-ea"/>
                <a:cs typeface="+mn-cs"/>
              </a:rPr>
              <a:t> an </a:t>
            </a:r>
            <a:r>
              <a:rPr lang="fi-FI" kern="1200" dirty="0" err="1">
                <a:solidFill>
                  <a:srgbClr val="000000"/>
                </a:solidFill>
                <a:latin typeface="Arial" charset="0"/>
                <a:ea typeface="+mn-ea"/>
                <a:cs typeface="+mn-cs"/>
              </a:rPr>
              <a:t>overview</a:t>
            </a:r>
            <a:r>
              <a:rPr lang="fi-FI" kern="1200" dirty="0">
                <a:solidFill>
                  <a:srgbClr val="000000"/>
                </a:solidFill>
                <a:latin typeface="Arial" charset="0"/>
                <a:ea typeface="+mn-ea"/>
                <a:cs typeface="+mn-cs"/>
              </a:rPr>
              <a:t> of the </a:t>
            </a:r>
            <a:r>
              <a:rPr lang="fi-FI" kern="1200" dirty="0" err="1">
                <a:solidFill>
                  <a:srgbClr val="000000"/>
                </a:solidFill>
                <a:latin typeface="Arial" charset="0"/>
                <a:ea typeface="+mn-ea"/>
                <a:cs typeface="+mn-cs"/>
              </a:rPr>
              <a:t>situation</a:t>
            </a:r>
            <a:r>
              <a:rPr lang="fi-FI" kern="1200" dirty="0">
                <a:solidFill>
                  <a:srgbClr val="000000"/>
                </a:solidFill>
                <a:latin typeface="Arial" charset="0"/>
                <a:ea typeface="+mn-ea"/>
                <a:cs typeface="+mn-cs"/>
              </a:rPr>
              <a:t> in the </a:t>
            </a:r>
            <a:r>
              <a:rPr lang="fi-FI" kern="1200" dirty="0" err="1">
                <a:solidFill>
                  <a:srgbClr val="000000"/>
                </a:solidFill>
                <a:latin typeface="Arial" charset="0"/>
                <a:ea typeface="+mn-ea"/>
                <a:cs typeface="+mn-cs"/>
              </a:rPr>
              <a:t>region</a:t>
            </a:r>
            <a:r>
              <a:rPr lang="fi-FI" kern="1200" dirty="0">
                <a:solidFill>
                  <a:srgbClr val="000000"/>
                </a:solidFill>
                <a:latin typeface="Arial" charset="0"/>
                <a:ea typeface="+mn-ea"/>
                <a:cs typeface="+mn-cs"/>
              </a:rPr>
              <a:t> and </a:t>
            </a:r>
            <a:r>
              <a:rPr lang="fi-FI" kern="1200" dirty="0" err="1">
                <a:solidFill>
                  <a:srgbClr val="000000"/>
                </a:solidFill>
                <a:latin typeface="Arial" charset="0"/>
                <a:ea typeface="+mn-ea"/>
                <a:cs typeface="+mn-cs"/>
              </a:rPr>
              <a:t>enables</a:t>
            </a:r>
            <a:r>
              <a:rPr lang="fi-FI" kern="1200" dirty="0">
                <a:solidFill>
                  <a:srgbClr val="000000"/>
                </a:solidFill>
                <a:latin typeface="Arial" charset="0"/>
                <a:ea typeface="+mn-ea"/>
                <a:cs typeface="+mn-cs"/>
              </a:rPr>
              <a:t> </a:t>
            </a:r>
            <a:r>
              <a:rPr lang="fi-FI" kern="1200" dirty="0" err="1">
                <a:solidFill>
                  <a:srgbClr val="000000"/>
                </a:solidFill>
                <a:latin typeface="Arial" charset="0"/>
                <a:ea typeface="+mn-ea"/>
                <a:cs typeface="+mn-cs"/>
              </a:rPr>
              <a:t>comparison</a:t>
            </a:r>
            <a:r>
              <a:rPr lang="fi-FI" kern="1200" dirty="0">
                <a:solidFill>
                  <a:srgbClr val="000000"/>
                </a:solidFill>
                <a:latin typeface="Arial" charset="0"/>
                <a:ea typeface="+mn-ea"/>
                <a:cs typeface="+mn-cs"/>
              </a:rPr>
              <a:t> </a:t>
            </a:r>
            <a:r>
              <a:rPr lang="fi-FI" kern="1200" dirty="0" err="1">
                <a:solidFill>
                  <a:srgbClr val="000000"/>
                </a:solidFill>
                <a:latin typeface="Arial" charset="0"/>
                <a:ea typeface="+mn-ea"/>
                <a:cs typeface="+mn-cs"/>
              </a:rPr>
              <a:t>between</a:t>
            </a:r>
            <a:r>
              <a:rPr lang="fi-FI" kern="1200" dirty="0">
                <a:solidFill>
                  <a:srgbClr val="000000"/>
                </a:solidFill>
                <a:latin typeface="Arial" charset="0"/>
                <a:ea typeface="+mn-ea"/>
                <a:cs typeface="+mn-cs"/>
              </a:rPr>
              <a:t> </a:t>
            </a:r>
            <a:r>
              <a:rPr lang="fi-FI" kern="1200" dirty="0" err="1" smtClean="0">
                <a:solidFill>
                  <a:srgbClr val="000000"/>
                </a:solidFill>
                <a:latin typeface="Arial" charset="0"/>
                <a:ea typeface="+mn-ea"/>
                <a:cs typeface="+mn-cs"/>
              </a:rPr>
              <a:t>regions</a:t>
            </a:r>
            <a:r>
              <a:rPr lang="fi-FI" kern="1200" dirty="0" smtClean="0">
                <a:solidFill>
                  <a:srgbClr val="000000"/>
                </a:solidFill>
                <a:latin typeface="Arial" charset="0"/>
                <a:ea typeface="+mn-ea"/>
                <a:cs typeface="+mn-cs"/>
              </a:rPr>
              <a:t> </a:t>
            </a:r>
            <a:endParaRPr lang="fi-FI" kern="1200" dirty="0">
              <a:solidFill>
                <a:srgbClr val="000000"/>
              </a:solidFill>
              <a:latin typeface="Arial" charset="0"/>
              <a:ea typeface="+mn-ea"/>
              <a:cs typeface="+mn-cs"/>
            </a:endParaRPr>
          </a:p>
          <a:p>
            <a:pPr marL="1074738" lvl="2" indent="-342900">
              <a:lnSpc>
                <a:spcPct val="100000"/>
              </a:lnSpc>
              <a:spcBef>
                <a:spcPct val="0"/>
              </a:spcBef>
            </a:pPr>
            <a:r>
              <a:rPr lang="fi-FI" kern="1200" dirty="0" err="1">
                <a:solidFill>
                  <a:srgbClr val="000000"/>
                </a:solidFill>
                <a:latin typeface="Arial" charset="0"/>
                <a:ea typeface="+mn-ea"/>
                <a:cs typeface="+mn-cs"/>
              </a:rPr>
              <a:t>Collects</a:t>
            </a:r>
            <a:r>
              <a:rPr lang="fi-FI" kern="1200" dirty="0">
                <a:solidFill>
                  <a:srgbClr val="000000"/>
                </a:solidFill>
                <a:latin typeface="Arial" charset="0"/>
                <a:ea typeface="+mn-ea"/>
                <a:cs typeface="+mn-cs"/>
              </a:rPr>
              <a:t> data </a:t>
            </a:r>
            <a:r>
              <a:rPr lang="fi-FI" kern="1200" dirty="0" err="1">
                <a:solidFill>
                  <a:srgbClr val="000000"/>
                </a:solidFill>
                <a:latin typeface="Arial" charset="0"/>
                <a:ea typeface="+mn-ea"/>
                <a:cs typeface="+mn-cs"/>
              </a:rPr>
              <a:t>from</a:t>
            </a:r>
            <a:r>
              <a:rPr lang="fi-FI" kern="1200" dirty="0">
                <a:solidFill>
                  <a:srgbClr val="000000"/>
                </a:solidFill>
                <a:latin typeface="Arial" charset="0"/>
                <a:ea typeface="+mn-ea"/>
                <a:cs typeface="+mn-cs"/>
              </a:rPr>
              <a:t> </a:t>
            </a:r>
            <a:r>
              <a:rPr lang="fi-FI" kern="1200" dirty="0" err="1">
                <a:solidFill>
                  <a:srgbClr val="000000"/>
                </a:solidFill>
                <a:latin typeface="Arial" charset="0"/>
                <a:ea typeface="+mn-ea"/>
                <a:cs typeface="+mn-cs"/>
              </a:rPr>
              <a:t>SOTKAnet-database</a:t>
            </a:r>
            <a:endParaRPr lang="fi-FI" kern="1200" dirty="0">
              <a:solidFill>
                <a:srgbClr val="000000"/>
              </a:solidFill>
              <a:latin typeface="Arial" charset="0"/>
              <a:ea typeface="+mn-ea"/>
              <a:cs typeface="+mn-cs"/>
            </a:endParaRPr>
          </a:p>
          <a:p>
            <a:pPr marL="0" indent="0">
              <a:buNone/>
            </a:pPr>
            <a:endParaRPr lang="en-US" sz="1800" dirty="0"/>
          </a:p>
        </p:txBody>
      </p:sp>
      <p:sp>
        <p:nvSpPr>
          <p:cNvPr id="4" name="Päivämäärän paikkamerkki 3"/>
          <p:cNvSpPr>
            <a:spLocks noGrp="1"/>
          </p:cNvSpPr>
          <p:nvPr>
            <p:ph type="dt" sz="half" idx="10"/>
          </p:nvPr>
        </p:nvSpPr>
        <p:spPr/>
        <p:txBody>
          <a:bodyPr/>
          <a:lstStyle/>
          <a:p>
            <a:fld id="{4B135896-443F-4544-B6F1-7517F77824BF}" type="datetime1">
              <a:rPr lang="fi-FI" smtClean="0"/>
              <a:pPr/>
              <a:t>17.10.2016</a:t>
            </a:fld>
            <a:endParaRPr lang="fi-FI"/>
          </a:p>
        </p:txBody>
      </p:sp>
      <p:sp>
        <p:nvSpPr>
          <p:cNvPr id="5" name="Alatunnisteen paikkamerkki 4"/>
          <p:cNvSpPr>
            <a:spLocks noGrp="1"/>
          </p:cNvSpPr>
          <p:nvPr>
            <p:ph type="ftr" sz="quarter" idx="11"/>
          </p:nvPr>
        </p:nvSpPr>
        <p:spPr/>
        <p:txBody>
          <a:bodyPr/>
          <a:lstStyle/>
          <a:p>
            <a:r>
              <a:rPr lang="en-GB" dirty="0"/>
              <a:t>Monitoring health and well-being with survey research </a:t>
            </a:r>
            <a:r>
              <a:rPr lang="fi-FI" dirty="0"/>
              <a:t>/ Pentala et </a:t>
            </a:r>
            <a:r>
              <a:rPr lang="fi-FI" dirty="0" err="1"/>
              <a:t>al</a:t>
            </a:r>
            <a:endParaRPr lang="fi-FI" dirty="0"/>
          </a:p>
        </p:txBody>
      </p:sp>
      <p:sp>
        <p:nvSpPr>
          <p:cNvPr id="6" name="Dian numeron paikkamerkki 5"/>
          <p:cNvSpPr>
            <a:spLocks noGrp="1"/>
          </p:cNvSpPr>
          <p:nvPr>
            <p:ph type="sldNum" sz="quarter" idx="12"/>
          </p:nvPr>
        </p:nvSpPr>
        <p:spPr/>
        <p:txBody>
          <a:bodyPr/>
          <a:lstStyle/>
          <a:p>
            <a:fld id="{75C47369-19E2-4791-B101-DB9661BC3DFB}" type="slidenum">
              <a:rPr lang="fi-FI" smtClean="0"/>
              <a:pPr/>
              <a:t>5</a:t>
            </a:fld>
            <a:endParaRPr lang="fi-FI"/>
          </a:p>
        </p:txBody>
      </p:sp>
    </p:spTree>
    <p:extLst>
      <p:ext uri="{BB962C8B-B14F-4D97-AF65-F5344CB8AC3E}">
        <p14:creationId xmlns:p14="http://schemas.microsoft.com/office/powerpoint/2010/main" val="1708117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fi-FI" sz="1000" smtClean="0">
                <a:solidFill>
                  <a:schemeClr val="bg1"/>
                </a:solidFill>
              </a:rPr>
              <a:t>9.12.2013</a:t>
            </a:r>
            <a:endParaRPr lang="en-GB" sz="1000">
              <a:solidFill>
                <a:schemeClr val="bg1"/>
              </a:solidFill>
            </a:endParaRPr>
          </a:p>
        </p:txBody>
      </p:sp>
      <p:sp>
        <p:nvSpPr>
          <p:cNvPr id="4100" name="Slide Number Placeholder 5"/>
          <p:cNvSpPr>
            <a:spLocks noGrp="1"/>
          </p:cNvSpPr>
          <p:nvPr>
            <p:ph type="sldNum" sz="quarter" idx="12"/>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00CAB78-E3C2-49A2-AFA1-73A0B61DA3D0}" type="slidenum">
              <a:rPr lang="en-GB" sz="1000">
                <a:solidFill>
                  <a:schemeClr val="bg1"/>
                </a:solidFill>
              </a:rPr>
              <a:pPr eaLnBrk="1" hangingPunct="1"/>
              <a:t>6</a:t>
            </a:fld>
            <a:endParaRPr lang="en-GB" sz="1000">
              <a:solidFill>
                <a:schemeClr val="bg1"/>
              </a:solidFill>
            </a:endParaRPr>
          </a:p>
        </p:txBody>
      </p:sp>
      <p:sp>
        <p:nvSpPr>
          <p:cNvPr id="4101" name="Rectangle 2"/>
          <p:cNvSpPr>
            <a:spLocks noGrp="1" noChangeArrowheads="1"/>
          </p:cNvSpPr>
          <p:nvPr>
            <p:ph type="title"/>
          </p:nvPr>
        </p:nvSpPr>
        <p:spPr>
          <a:xfrm>
            <a:off x="457449" y="188640"/>
            <a:ext cx="8496300" cy="1008063"/>
          </a:xfrm>
        </p:spPr>
        <p:txBody>
          <a:bodyPr/>
          <a:lstStyle/>
          <a:p>
            <a:pPr eaLnBrk="1" hangingPunct="1">
              <a:lnSpc>
                <a:spcPct val="100000"/>
              </a:lnSpc>
            </a:pPr>
            <a:r>
              <a:rPr lang="fi-FI" sz="3200" dirty="0" smtClean="0"/>
              <a:t/>
            </a:r>
            <a:br>
              <a:rPr lang="fi-FI" sz="3200" dirty="0" smtClean="0"/>
            </a:br>
            <a:r>
              <a:rPr lang="fi-FI" sz="1800" dirty="0">
                <a:solidFill>
                  <a:srgbClr val="807F83"/>
                </a:solidFill>
              </a:rPr>
              <a:t>For monitoring regional </a:t>
            </a:r>
            <a:r>
              <a:rPr lang="fi-FI" sz="1800" dirty="0" smtClean="0">
                <a:solidFill>
                  <a:srgbClr val="807F83"/>
                </a:solidFill>
              </a:rPr>
              <a:t>and </a:t>
            </a:r>
            <a:r>
              <a:rPr lang="fi-FI" sz="1800" dirty="0" err="1" smtClean="0">
                <a:solidFill>
                  <a:srgbClr val="807F83"/>
                </a:solidFill>
              </a:rPr>
              <a:t>socioeconomic</a:t>
            </a:r>
            <a:r>
              <a:rPr lang="fi-FI" sz="1800" dirty="0" smtClean="0">
                <a:solidFill>
                  <a:srgbClr val="807F83"/>
                </a:solidFill>
              </a:rPr>
              <a:t> </a:t>
            </a:r>
            <a:r>
              <a:rPr lang="fi-FI" sz="1800" dirty="0" err="1" smtClean="0">
                <a:solidFill>
                  <a:srgbClr val="807F83"/>
                </a:solidFill>
              </a:rPr>
              <a:t>health</a:t>
            </a:r>
            <a:r>
              <a:rPr lang="fi-FI" sz="1800" dirty="0" smtClean="0">
                <a:solidFill>
                  <a:srgbClr val="807F83"/>
                </a:solidFill>
              </a:rPr>
              <a:t> </a:t>
            </a:r>
            <a:r>
              <a:rPr lang="fi-FI" sz="1800" dirty="0" err="1" smtClean="0">
                <a:solidFill>
                  <a:srgbClr val="807F83"/>
                </a:solidFill>
              </a:rPr>
              <a:t>inequalities</a:t>
            </a:r>
            <a:r>
              <a:rPr lang="fi-FI" sz="1800" dirty="0" smtClean="0">
                <a:solidFill>
                  <a:srgbClr val="807F83"/>
                </a:solidFill>
              </a:rPr>
              <a:t>  </a:t>
            </a:r>
            <a:r>
              <a:rPr lang="fi-FI" sz="3200" dirty="0" smtClean="0">
                <a:solidFill>
                  <a:srgbClr val="807F83"/>
                </a:solidFill>
              </a:rPr>
              <a:t/>
            </a:r>
            <a:br>
              <a:rPr lang="fi-FI" sz="3200" dirty="0" smtClean="0">
                <a:solidFill>
                  <a:srgbClr val="807F83"/>
                </a:solidFill>
              </a:rPr>
            </a:br>
            <a:r>
              <a:rPr lang="fi-FI" sz="2800" dirty="0" smtClean="0"/>
              <a:t>’</a:t>
            </a:r>
            <a:r>
              <a:rPr lang="fi-FI" sz="2800" dirty="0" err="1" smtClean="0"/>
              <a:t>Our</a:t>
            </a:r>
            <a:r>
              <a:rPr lang="fi-FI" sz="2800" dirty="0" smtClean="0"/>
              <a:t> Health’ (</a:t>
            </a:r>
            <a:r>
              <a:rPr lang="fi-FI" sz="2800" dirty="0" err="1" smtClean="0"/>
              <a:t>Terveytemme.fi</a:t>
            </a:r>
            <a:r>
              <a:rPr lang="fi-FI" sz="2800" dirty="0" smtClean="0"/>
              <a:t>)</a:t>
            </a:r>
          </a:p>
        </p:txBody>
      </p:sp>
      <p:sp>
        <p:nvSpPr>
          <p:cNvPr id="4105" name="Rectangle 4"/>
          <p:cNvSpPr>
            <a:spLocks noChangeArrowheads="1"/>
          </p:cNvSpPr>
          <p:nvPr/>
        </p:nvSpPr>
        <p:spPr bwMode="auto">
          <a:xfrm>
            <a:off x="180000" y="1512000"/>
            <a:ext cx="396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2833" tIns="141417" rIns="282833" bIns="141417"/>
          <a:lstStyle/>
          <a:p>
            <a:pPr marL="271463" indent="-271463">
              <a:spcAft>
                <a:spcPct val="50000"/>
              </a:spcAft>
              <a:buClr>
                <a:schemeClr val="folHlink"/>
              </a:buClr>
              <a:buFont typeface="Wingdings" pitchFamily="2" charset="2"/>
              <a:buChar char="§"/>
            </a:pPr>
            <a:r>
              <a:rPr lang="fi-FI" sz="2000" dirty="0" err="1" smtClean="0"/>
              <a:t>Allows</a:t>
            </a:r>
            <a:r>
              <a:rPr lang="fi-FI" sz="2000" dirty="0" smtClean="0"/>
              <a:t> health </a:t>
            </a:r>
            <a:r>
              <a:rPr lang="fi-FI" sz="2000" dirty="0" err="1" smtClean="0"/>
              <a:t>inequality</a:t>
            </a:r>
            <a:r>
              <a:rPr lang="fi-FI" sz="2000" dirty="0" smtClean="0"/>
              <a:t> monitoring </a:t>
            </a:r>
            <a:r>
              <a:rPr lang="fi-FI" sz="2000" dirty="0" err="1" smtClean="0"/>
              <a:t>by</a:t>
            </a:r>
            <a:r>
              <a:rPr lang="fi-FI" sz="2000" dirty="0" smtClean="0"/>
              <a:t> </a:t>
            </a:r>
            <a:r>
              <a:rPr lang="fi-FI" sz="2000" dirty="0" err="1" smtClean="0"/>
              <a:t>region</a:t>
            </a:r>
            <a:r>
              <a:rPr lang="fi-FI" sz="2000" dirty="0" smtClean="0"/>
              <a:t>, </a:t>
            </a:r>
            <a:r>
              <a:rPr lang="fi-FI" sz="2000" dirty="0" err="1" smtClean="0"/>
              <a:t>age</a:t>
            </a:r>
            <a:r>
              <a:rPr lang="fi-FI" sz="2000" dirty="0" smtClean="0"/>
              <a:t> </a:t>
            </a:r>
            <a:r>
              <a:rPr lang="fi-FI" sz="2000" dirty="0" err="1" smtClean="0"/>
              <a:t>groups</a:t>
            </a:r>
            <a:r>
              <a:rPr lang="fi-FI" sz="2000" dirty="0" smtClean="0"/>
              <a:t>, </a:t>
            </a:r>
            <a:r>
              <a:rPr lang="fi-FI" sz="2000" dirty="0" err="1" smtClean="0"/>
              <a:t>gender</a:t>
            </a:r>
            <a:r>
              <a:rPr lang="fi-FI" sz="2000" dirty="0" smtClean="0"/>
              <a:t> and socioeconomic </a:t>
            </a:r>
            <a:r>
              <a:rPr lang="fi-FI" sz="2000" dirty="0" err="1" smtClean="0"/>
              <a:t>groups</a:t>
            </a:r>
            <a:r>
              <a:rPr lang="fi-FI" sz="2000" dirty="0" smtClean="0"/>
              <a:t> (</a:t>
            </a:r>
            <a:r>
              <a:rPr lang="fi-FI" sz="2000" dirty="0" err="1" smtClean="0"/>
              <a:t>education</a:t>
            </a:r>
            <a:r>
              <a:rPr lang="fi-FI" sz="2000" dirty="0" smtClean="0"/>
              <a:t> </a:t>
            </a:r>
            <a:r>
              <a:rPr lang="fi-FI" sz="2000" dirty="0" err="1" smtClean="0"/>
              <a:t>level</a:t>
            </a:r>
            <a:r>
              <a:rPr lang="fi-FI" sz="2000" dirty="0" smtClean="0"/>
              <a:t>)</a:t>
            </a:r>
          </a:p>
          <a:p>
            <a:pPr marL="271463" indent="-271463">
              <a:spcAft>
                <a:spcPct val="50000"/>
              </a:spcAft>
              <a:buClr>
                <a:schemeClr val="folHlink"/>
              </a:buClr>
              <a:buFont typeface="Wingdings" pitchFamily="2" charset="2"/>
              <a:buChar char="§"/>
            </a:pPr>
            <a:r>
              <a:rPr lang="fi-FI" sz="2000" dirty="0" smtClean="0"/>
              <a:t> </a:t>
            </a:r>
            <a:r>
              <a:rPr lang="fi-FI" sz="2000" dirty="0" err="1" smtClean="0"/>
              <a:t>Presents</a:t>
            </a:r>
            <a:r>
              <a:rPr lang="fi-FI" sz="2000" dirty="0" smtClean="0"/>
              <a:t> </a:t>
            </a:r>
            <a:r>
              <a:rPr lang="fi-FI" sz="2000" dirty="0" err="1"/>
              <a:t>population</a:t>
            </a:r>
            <a:r>
              <a:rPr lang="fi-FI" sz="2000" dirty="0"/>
              <a:t> health and </a:t>
            </a:r>
            <a:r>
              <a:rPr lang="fi-FI" sz="2000" dirty="0" err="1"/>
              <a:t>well-being</a:t>
            </a:r>
            <a:r>
              <a:rPr lang="fi-FI" sz="2000" dirty="0"/>
              <a:t> </a:t>
            </a:r>
            <a:r>
              <a:rPr lang="fi-FI" sz="2000" dirty="0" err="1"/>
              <a:t>indicators</a:t>
            </a:r>
            <a:r>
              <a:rPr lang="fi-FI" sz="2000" dirty="0"/>
              <a:t> </a:t>
            </a:r>
            <a:r>
              <a:rPr lang="fi-FI" sz="2000" dirty="0" err="1"/>
              <a:t>by</a:t>
            </a:r>
            <a:r>
              <a:rPr lang="fi-FI" sz="2000" dirty="0"/>
              <a:t> </a:t>
            </a:r>
            <a:r>
              <a:rPr lang="fi-FI" sz="2000" dirty="0" err="1"/>
              <a:t>interactive</a:t>
            </a:r>
            <a:r>
              <a:rPr lang="fi-FI" sz="2000" dirty="0"/>
              <a:t> </a:t>
            </a:r>
            <a:r>
              <a:rPr lang="fi-FI" sz="2000" dirty="0" err="1"/>
              <a:t>maps</a:t>
            </a:r>
            <a:r>
              <a:rPr lang="fi-FI" sz="2000" dirty="0"/>
              <a:t>, </a:t>
            </a:r>
            <a:r>
              <a:rPr lang="fi-FI" sz="2000" dirty="0" err="1"/>
              <a:t>graphs</a:t>
            </a:r>
            <a:r>
              <a:rPr lang="fi-FI" sz="2000" dirty="0"/>
              <a:t> and </a:t>
            </a:r>
            <a:r>
              <a:rPr lang="fi-FI" sz="2000" dirty="0" err="1"/>
              <a:t>tables</a:t>
            </a:r>
            <a:endParaRPr lang="fi-FI" sz="2000" dirty="0"/>
          </a:p>
          <a:p>
            <a:pPr marL="271463" indent="-271463">
              <a:spcAft>
                <a:spcPct val="50000"/>
              </a:spcAft>
              <a:buClr>
                <a:schemeClr val="folHlink"/>
              </a:buClr>
              <a:buFont typeface="Wingdings" pitchFamily="2" charset="2"/>
              <a:buChar char="§"/>
            </a:pPr>
            <a:r>
              <a:rPr lang="fi-FI" sz="2000" dirty="0" err="1" smtClean="0"/>
              <a:t>Currently</a:t>
            </a:r>
            <a:r>
              <a:rPr lang="fi-FI" sz="2000" dirty="0" smtClean="0"/>
              <a:t> </a:t>
            </a:r>
            <a:r>
              <a:rPr lang="fi-FI" sz="2000" dirty="0" err="1"/>
              <a:t>available</a:t>
            </a:r>
            <a:r>
              <a:rPr lang="fi-FI" sz="2000" dirty="0"/>
              <a:t> </a:t>
            </a:r>
            <a:r>
              <a:rPr lang="fi-FI" sz="2000" dirty="0" err="1"/>
              <a:t>only</a:t>
            </a:r>
            <a:r>
              <a:rPr lang="fi-FI" sz="2000" dirty="0"/>
              <a:t> in </a:t>
            </a:r>
            <a:r>
              <a:rPr lang="fi-FI" sz="2000" dirty="0" err="1"/>
              <a:t>Finnish</a:t>
            </a:r>
            <a:endParaRPr lang="fi-FI" sz="2000" dirty="0"/>
          </a:p>
        </p:txBody>
      </p:sp>
      <p:sp>
        <p:nvSpPr>
          <p:cNvPr id="10" name="Text Box 6"/>
          <p:cNvSpPr txBox="1">
            <a:spLocks noChangeArrowheads="1"/>
          </p:cNvSpPr>
          <p:nvPr/>
        </p:nvSpPr>
        <p:spPr bwMode="auto">
          <a:xfrm>
            <a:off x="4391999" y="5189860"/>
            <a:ext cx="4533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8288" indent="-268288"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20000"/>
              </a:spcBef>
              <a:buClr>
                <a:schemeClr val="folHlink"/>
              </a:buClr>
              <a:buFont typeface="Wingdings" pitchFamily="2" charset="2"/>
              <a:buNone/>
            </a:pPr>
            <a:r>
              <a:rPr lang="fi-FI" sz="2000" dirty="0" err="1">
                <a:solidFill>
                  <a:srgbClr val="0070C0"/>
                </a:solidFill>
              </a:rPr>
              <a:t>www.terveytemme.fi</a:t>
            </a:r>
            <a:endParaRPr lang="en-US" sz="2000" dirty="0">
              <a:solidFill>
                <a:srgbClr val="0070C0"/>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2000" y="1872000"/>
            <a:ext cx="4219575" cy="3248025"/>
          </a:xfrm>
          <a:prstGeom prst="rect">
            <a:avLst/>
          </a:prstGeom>
        </p:spPr>
      </p:pic>
    </p:spTree>
    <p:extLst>
      <p:ext uri="{BB962C8B-B14F-4D97-AF65-F5344CB8AC3E}">
        <p14:creationId xmlns:p14="http://schemas.microsoft.com/office/powerpoint/2010/main" val="20305236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p:cNvSpPr>
            <a:spLocks noGrp="1"/>
          </p:cNvSpPr>
          <p:nvPr>
            <p:ph type="title"/>
          </p:nvPr>
        </p:nvSpPr>
        <p:spPr>
          <a:xfrm>
            <a:off x="468313" y="260351"/>
            <a:ext cx="8207375" cy="576362"/>
          </a:xfrm>
        </p:spPr>
        <p:txBody>
          <a:bodyPr/>
          <a:lstStyle/>
          <a:p>
            <a:r>
              <a:rPr lang="en-US" dirty="0" smtClean="0"/>
              <a:t>Examples</a:t>
            </a:r>
            <a:r>
              <a:rPr lang="en-US" dirty="0"/>
              <a:t>:  Daily smokers </a:t>
            </a:r>
            <a:r>
              <a:rPr lang="en-US" dirty="0" smtClean="0"/>
              <a:t>(%)</a:t>
            </a:r>
            <a:endParaRPr lang="en-US" b="0" dirty="0"/>
          </a:p>
        </p:txBody>
      </p:sp>
      <p:sp>
        <p:nvSpPr>
          <p:cNvPr id="4" name="Päivämäärän paikkamerkki 3"/>
          <p:cNvSpPr>
            <a:spLocks noGrp="1"/>
          </p:cNvSpPr>
          <p:nvPr>
            <p:ph type="dt" sz="half" idx="10"/>
          </p:nvPr>
        </p:nvSpPr>
        <p:spPr/>
        <p:txBody>
          <a:bodyPr/>
          <a:lstStyle/>
          <a:p>
            <a:fld id="{4B135896-443F-4544-B6F1-7517F77824BF}" type="datetime1">
              <a:rPr lang="fi-FI" smtClean="0"/>
              <a:pPr/>
              <a:t>17.10.2016</a:t>
            </a:fld>
            <a:endParaRPr lang="fi-FI"/>
          </a:p>
        </p:txBody>
      </p:sp>
      <p:sp>
        <p:nvSpPr>
          <p:cNvPr id="5" name="Alatunnisteen paikkamerkki 4"/>
          <p:cNvSpPr>
            <a:spLocks noGrp="1"/>
          </p:cNvSpPr>
          <p:nvPr>
            <p:ph type="ftr" sz="quarter" idx="11"/>
          </p:nvPr>
        </p:nvSpPr>
        <p:spPr/>
        <p:txBody>
          <a:bodyPr/>
          <a:lstStyle/>
          <a:p>
            <a:r>
              <a:rPr lang="en-GB" dirty="0"/>
              <a:t>Monitoring health and well-being with survey research </a:t>
            </a:r>
            <a:r>
              <a:rPr lang="fi-FI" dirty="0"/>
              <a:t>/ Pentala et </a:t>
            </a:r>
            <a:r>
              <a:rPr lang="fi-FI" dirty="0" err="1"/>
              <a:t>al</a:t>
            </a:r>
            <a:endParaRPr lang="fi-FI" dirty="0"/>
          </a:p>
        </p:txBody>
      </p:sp>
      <p:sp>
        <p:nvSpPr>
          <p:cNvPr id="6" name="Dian numeron paikkamerkki 5"/>
          <p:cNvSpPr>
            <a:spLocks noGrp="1"/>
          </p:cNvSpPr>
          <p:nvPr>
            <p:ph type="sldNum" sz="quarter" idx="12"/>
          </p:nvPr>
        </p:nvSpPr>
        <p:spPr/>
        <p:txBody>
          <a:bodyPr/>
          <a:lstStyle/>
          <a:p>
            <a:fld id="{75C47369-19E2-4791-B101-DB9661BC3DFB}" type="slidenum">
              <a:rPr lang="fi-FI" smtClean="0"/>
              <a:pPr/>
              <a:t>7</a:t>
            </a:fld>
            <a:endParaRPr lang="fi-FI"/>
          </a:p>
        </p:txBody>
      </p:sp>
      <p:pic>
        <p:nvPicPr>
          <p:cNvPr id="11" name="Picture 2" descr="U:\ath\tools\work\ATH_english\CESS_pylvaskuvat\PNG\Daily_smoking_Helsinki_education_2013-201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7" y="836712"/>
            <a:ext cx="4560547" cy="37313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U:\ath\tools\work\ATH_english\CESS_pylvaskuvat\PNG\Daily_smoking_Finland_education_2013-201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450" y="842814"/>
            <a:ext cx="4561654" cy="3732262"/>
          </a:xfrm>
          <a:prstGeom prst="rect">
            <a:avLst/>
          </a:prstGeom>
          <a:noFill/>
          <a:extLst>
            <a:ext uri="{909E8E84-426E-40DD-AFC4-6F175D3DCCD1}">
              <a14:hiddenFill xmlns:a14="http://schemas.microsoft.com/office/drawing/2010/main">
                <a:solidFill>
                  <a:srgbClr val="FFFFFF"/>
                </a:solidFill>
              </a14:hiddenFill>
            </a:ext>
          </a:extLst>
        </p:spPr>
      </p:pic>
      <p:sp>
        <p:nvSpPr>
          <p:cNvPr id="3" name="Tekstiruutu 2"/>
          <p:cNvSpPr txBox="1"/>
          <p:nvPr/>
        </p:nvSpPr>
        <p:spPr>
          <a:xfrm>
            <a:off x="211645" y="4365104"/>
            <a:ext cx="8543814" cy="1569660"/>
          </a:xfrm>
          <a:prstGeom prst="rect">
            <a:avLst/>
          </a:prstGeom>
          <a:noFill/>
        </p:spPr>
        <p:txBody>
          <a:bodyPr wrap="none" rtlCol="0">
            <a:spAutoFit/>
          </a:bodyPr>
          <a:lstStyle/>
          <a:p>
            <a:r>
              <a:rPr lang="en-US" sz="1600" dirty="0" smtClean="0"/>
              <a:t>In Helsinki, the number of daily smokers is higher in men and in lower educational groups</a:t>
            </a:r>
          </a:p>
          <a:p>
            <a:r>
              <a:rPr lang="en-US" sz="1600" dirty="0" smtClean="0"/>
              <a:t> than in Finland on average. 37% of men with lower education are daily smokers in </a:t>
            </a:r>
          </a:p>
          <a:p>
            <a:r>
              <a:rPr lang="en-US" sz="1600" dirty="0" smtClean="0"/>
              <a:t>Helsinki when in Finland on average only 24% of men with lower education are daily </a:t>
            </a:r>
          </a:p>
          <a:p>
            <a:r>
              <a:rPr lang="en-US" sz="1600" dirty="0" smtClean="0"/>
              <a:t>smokers.</a:t>
            </a:r>
          </a:p>
          <a:p>
            <a:r>
              <a:rPr lang="en-US" sz="1600" dirty="0" smtClean="0"/>
              <a:t>Metadata: The </a:t>
            </a:r>
            <a:r>
              <a:rPr lang="en-US" sz="1600" dirty="0"/>
              <a:t>annual cost of treating smoking-related illnesses is equal at least to the work </a:t>
            </a:r>
            <a:endParaRPr lang="en-US" sz="1600" dirty="0" smtClean="0"/>
          </a:p>
          <a:p>
            <a:r>
              <a:rPr lang="en-US" sz="1600" dirty="0" smtClean="0"/>
              <a:t>input </a:t>
            </a:r>
            <a:r>
              <a:rPr lang="en-US" sz="1600" dirty="0"/>
              <a:t>of an entire central hospital</a:t>
            </a:r>
            <a:r>
              <a:rPr lang="en-US" sz="1600" dirty="0" smtClean="0"/>
              <a:t>.</a:t>
            </a:r>
            <a:r>
              <a:rPr lang="en-US" sz="1600" dirty="0"/>
              <a:t> </a:t>
            </a:r>
            <a:r>
              <a:rPr lang="en-US" sz="1600" dirty="0" smtClean="0"/>
              <a:t>Finland has 16 central hospitals. </a:t>
            </a:r>
            <a:endParaRPr lang="en-US" sz="1600" dirty="0"/>
          </a:p>
        </p:txBody>
      </p:sp>
    </p:spTree>
    <p:extLst>
      <p:ext uri="{BB962C8B-B14F-4D97-AF65-F5344CB8AC3E}">
        <p14:creationId xmlns:p14="http://schemas.microsoft.com/office/powerpoint/2010/main" val="35433546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67544" y="116632"/>
            <a:ext cx="8207375" cy="1008063"/>
          </a:xfrm>
        </p:spPr>
        <p:txBody>
          <a:bodyPr/>
          <a:lstStyle/>
          <a:p>
            <a:r>
              <a:rPr lang="en-US" dirty="0"/>
              <a:t>Examples: Unmet need of doctors services in public healthcare </a:t>
            </a:r>
            <a:r>
              <a:rPr lang="en-US" dirty="0" smtClean="0"/>
              <a:t>(%)</a:t>
            </a:r>
            <a:endParaRPr lang="en-US" dirty="0"/>
          </a:p>
        </p:txBody>
      </p:sp>
      <p:sp>
        <p:nvSpPr>
          <p:cNvPr id="3" name="Päivämäärän paikkamerkki 2"/>
          <p:cNvSpPr>
            <a:spLocks noGrp="1"/>
          </p:cNvSpPr>
          <p:nvPr>
            <p:ph type="dt" sz="half" idx="10"/>
          </p:nvPr>
        </p:nvSpPr>
        <p:spPr/>
        <p:txBody>
          <a:bodyPr/>
          <a:lstStyle/>
          <a:p>
            <a:fld id="{A11752E5-19AD-4F6D-B50A-9D98F21736A0}" type="datetime1">
              <a:rPr lang="fi-FI" smtClean="0"/>
              <a:pPr/>
              <a:t>17.10.2016</a:t>
            </a:fld>
            <a:endParaRPr lang="fi-FI"/>
          </a:p>
        </p:txBody>
      </p:sp>
      <p:sp>
        <p:nvSpPr>
          <p:cNvPr id="4" name="Alatunnisteen paikkamerkki 3"/>
          <p:cNvSpPr>
            <a:spLocks noGrp="1"/>
          </p:cNvSpPr>
          <p:nvPr>
            <p:ph type="ftr" sz="quarter" idx="11"/>
          </p:nvPr>
        </p:nvSpPr>
        <p:spPr/>
        <p:txBody>
          <a:bodyPr/>
          <a:lstStyle/>
          <a:p>
            <a:r>
              <a:rPr lang="en-GB" dirty="0"/>
              <a:t>Monitoring health and well-being with survey research </a:t>
            </a:r>
            <a:r>
              <a:rPr lang="fi-FI" dirty="0"/>
              <a:t>/ Pentala et </a:t>
            </a:r>
            <a:r>
              <a:rPr lang="fi-FI" dirty="0" err="1"/>
              <a:t>al</a:t>
            </a:r>
            <a:endParaRPr lang="fi-FI" dirty="0"/>
          </a:p>
        </p:txBody>
      </p:sp>
      <p:sp>
        <p:nvSpPr>
          <p:cNvPr id="5" name="Dian numeron paikkamerkki 4"/>
          <p:cNvSpPr>
            <a:spLocks noGrp="1"/>
          </p:cNvSpPr>
          <p:nvPr>
            <p:ph type="sldNum" sz="quarter" idx="12"/>
          </p:nvPr>
        </p:nvSpPr>
        <p:spPr/>
        <p:txBody>
          <a:bodyPr/>
          <a:lstStyle/>
          <a:p>
            <a:fld id="{217E04AA-1142-47DD-90A6-607B23348ECC}" type="slidenum">
              <a:rPr lang="fi-FI" smtClean="0"/>
              <a:pPr/>
              <a:t>8</a:t>
            </a:fld>
            <a:endParaRPr lang="fi-FI"/>
          </a:p>
        </p:txBody>
      </p:sp>
      <p:pic>
        <p:nvPicPr>
          <p:cNvPr id="10" name="Picture 2" descr="U:\ath\tools\work\ATH_english\CESS_pylvaskuvat\PNG\Not_enough_doctor_for_need_Helsinki_age_group_2013-201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89773"/>
            <a:ext cx="4562800" cy="37332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U:\ath\tools\work\ATH_english\CESS_pylvaskuvat\PNG\Not_enough_doctor_for_need_Finland_age_group_2013-201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4331" y="1089771"/>
            <a:ext cx="4562799" cy="3733200"/>
          </a:xfrm>
          <a:prstGeom prst="rect">
            <a:avLst/>
          </a:prstGeom>
          <a:noFill/>
          <a:extLst>
            <a:ext uri="{909E8E84-426E-40DD-AFC4-6F175D3DCCD1}">
              <a14:hiddenFill xmlns:a14="http://schemas.microsoft.com/office/drawing/2010/main">
                <a:solidFill>
                  <a:srgbClr val="FFFFFF"/>
                </a:solidFill>
              </a14:hiddenFill>
            </a:ext>
          </a:extLst>
        </p:spPr>
      </p:pic>
      <p:sp>
        <p:nvSpPr>
          <p:cNvPr id="9" name="Tekstiruutu 8"/>
          <p:cNvSpPr txBox="1"/>
          <p:nvPr/>
        </p:nvSpPr>
        <p:spPr>
          <a:xfrm>
            <a:off x="196443" y="4725144"/>
            <a:ext cx="8845691" cy="1323439"/>
          </a:xfrm>
          <a:prstGeom prst="rect">
            <a:avLst/>
          </a:prstGeom>
          <a:noFill/>
        </p:spPr>
        <p:txBody>
          <a:bodyPr wrap="none" rtlCol="0">
            <a:spAutoFit/>
          </a:bodyPr>
          <a:lstStyle/>
          <a:p>
            <a:r>
              <a:rPr lang="en-US" sz="1600" dirty="0" smtClean="0"/>
              <a:t>In general there is more unmet need of doctors services in Helsinki than in </a:t>
            </a:r>
          </a:p>
          <a:p>
            <a:r>
              <a:rPr lang="en-US" sz="1600" dirty="0" smtClean="0"/>
              <a:t>Finland, especially in the older age groups. Overall there is more unmet need in the </a:t>
            </a:r>
          </a:p>
          <a:p>
            <a:r>
              <a:rPr lang="en-US" sz="1600" dirty="0" smtClean="0"/>
              <a:t>age group of 20 to 54.</a:t>
            </a:r>
          </a:p>
          <a:p>
            <a:r>
              <a:rPr lang="en-US" sz="1600" dirty="0" smtClean="0"/>
              <a:t>Metadata: Unmet need means that the respondent has not received the service when needed </a:t>
            </a:r>
          </a:p>
          <a:p>
            <a:r>
              <a:rPr lang="en-US" sz="1600" dirty="0" smtClean="0"/>
              <a:t>or the service has not been adequate enough.</a:t>
            </a:r>
            <a:endParaRPr lang="en-US" sz="1600" dirty="0"/>
          </a:p>
        </p:txBody>
      </p:sp>
    </p:spTree>
    <p:extLst>
      <p:ext uri="{BB962C8B-B14F-4D97-AF65-F5344CB8AC3E}">
        <p14:creationId xmlns:p14="http://schemas.microsoft.com/office/powerpoint/2010/main" val="41837051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U:\ath\tools\work\ATH_english\CESS_pylvaskuvat\PNG\Self_rated_health_Helsinki_education_2013-201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99" y="1063952"/>
            <a:ext cx="4562800" cy="37332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468312" y="476374"/>
            <a:ext cx="8207375" cy="648370"/>
          </a:xfrm>
        </p:spPr>
        <p:txBody>
          <a:bodyPr/>
          <a:lstStyle/>
          <a:p>
            <a:r>
              <a:rPr lang="en-US" dirty="0"/>
              <a:t>Examples: Self-rated health moderate or worse </a:t>
            </a:r>
            <a:r>
              <a:rPr lang="en-US" dirty="0" smtClean="0"/>
              <a:t>(%)</a:t>
            </a:r>
            <a:endParaRPr lang="en-US" dirty="0"/>
          </a:p>
        </p:txBody>
      </p:sp>
      <p:sp>
        <p:nvSpPr>
          <p:cNvPr id="3" name="Päivämäärän paikkamerkki 2"/>
          <p:cNvSpPr>
            <a:spLocks noGrp="1"/>
          </p:cNvSpPr>
          <p:nvPr>
            <p:ph type="dt" sz="half" idx="10"/>
          </p:nvPr>
        </p:nvSpPr>
        <p:spPr/>
        <p:txBody>
          <a:bodyPr/>
          <a:lstStyle/>
          <a:p>
            <a:fld id="{A11752E5-19AD-4F6D-B50A-9D98F21736A0}" type="datetime1">
              <a:rPr lang="fi-FI" smtClean="0"/>
              <a:pPr/>
              <a:t>17.10.2016</a:t>
            </a:fld>
            <a:endParaRPr lang="fi-FI"/>
          </a:p>
        </p:txBody>
      </p:sp>
      <p:sp>
        <p:nvSpPr>
          <p:cNvPr id="4" name="Alatunnisteen paikkamerkki 3"/>
          <p:cNvSpPr>
            <a:spLocks noGrp="1"/>
          </p:cNvSpPr>
          <p:nvPr>
            <p:ph type="ftr" sz="quarter" idx="11"/>
          </p:nvPr>
        </p:nvSpPr>
        <p:spPr/>
        <p:txBody>
          <a:bodyPr/>
          <a:lstStyle/>
          <a:p>
            <a:r>
              <a:rPr lang="en-GB" dirty="0"/>
              <a:t>Monitoring health and well-being with survey research </a:t>
            </a:r>
            <a:r>
              <a:rPr lang="fi-FI" dirty="0"/>
              <a:t>/ Pentala et </a:t>
            </a:r>
            <a:r>
              <a:rPr lang="fi-FI" dirty="0" err="1"/>
              <a:t>al</a:t>
            </a:r>
            <a:endParaRPr lang="fi-FI" dirty="0"/>
          </a:p>
        </p:txBody>
      </p:sp>
      <p:sp>
        <p:nvSpPr>
          <p:cNvPr id="5" name="Dian numeron paikkamerkki 4"/>
          <p:cNvSpPr>
            <a:spLocks noGrp="1"/>
          </p:cNvSpPr>
          <p:nvPr>
            <p:ph type="sldNum" sz="quarter" idx="12"/>
          </p:nvPr>
        </p:nvSpPr>
        <p:spPr/>
        <p:txBody>
          <a:bodyPr/>
          <a:lstStyle/>
          <a:p>
            <a:fld id="{217E04AA-1142-47DD-90A6-607B23348ECC}" type="slidenum">
              <a:rPr lang="fi-FI" smtClean="0"/>
              <a:pPr/>
              <a:t>9</a:t>
            </a:fld>
            <a:endParaRPr lang="fi-FI"/>
          </a:p>
        </p:txBody>
      </p:sp>
      <p:pic>
        <p:nvPicPr>
          <p:cNvPr id="12" name="Picture 3" descr="U:\ath\tools\work\ATH_english\CESS_pylvaskuvat\PNG\Self_rated_health_Finland_education_2013-201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31189" y="1063952"/>
            <a:ext cx="4562800" cy="3733200"/>
          </a:xfrm>
          <a:prstGeom prst="rect">
            <a:avLst/>
          </a:prstGeom>
          <a:noFill/>
          <a:extLst>
            <a:ext uri="{909E8E84-426E-40DD-AFC4-6F175D3DCCD1}">
              <a14:hiddenFill xmlns:a14="http://schemas.microsoft.com/office/drawing/2010/main">
                <a:solidFill>
                  <a:srgbClr val="FFFFFF"/>
                </a:solidFill>
              </a14:hiddenFill>
            </a:ext>
          </a:extLst>
        </p:spPr>
      </p:pic>
      <p:sp>
        <p:nvSpPr>
          <p:cNvPr id="10" name="Tekstiruutu 9"/>
          <p:cNvSpPr txBox="1"/>
          <p:nvPr/>
        </p:nvSpPr>
        <p:spPr>
          <a:xfrm>
            <a:off x="95801" y="4725144"/>
            <a:ext cx="9058890" cy="1323439"/>
          </a:xfrm>
          <a:prstGeom prst="rect">
            <a:avLst/>
          </a:prstGeom>
          <a:noFill/>
        </p:spPr>
        <p:txBody>
          <a:bodyPr wrap="none" rtlCol="0">
            <a:spAutoFit/>
          </a:bodyPr>
          <a:lstStyle/>
          <a:p>
            <a:r>
              <a:rPr lang="en-US" sz="1600" dirty="0" smtClean="0"/>
              <a:t>It seems to be that lower education associates with poor self-rated health in both </a:t>
            </a:r>
          </a:p>
          <a:p>
            <a:r>
              <a:rPr lang="en-US" sz="1600" dirty="0" smtClean="0"/>
              <a:t>Helsinki and Finland. </a:t>
            </a:r>
          </a:p>
          <a:p>
            <a:r>
              <a:rPr lang="en-US" sz="1600" dirty="0" smtClean="0"/>
              <a:t>Metadata: </a:t>
            </a:r>
            <a:r>
              <a:rPr lang="en-US" sz="1600" dirty="0"/>
              <a:t>Poor perceived state of health in the population reflects the high incidence of illnesses, </a:t>
            </a:r>
            <a:endParaRPr lang="en-US" sz="1600" dirty="0" smtClean="0"/>
          </a:p>
          <a:p>
            <a:r>
              <a:rPr lang="en-US" sz="1600" dirty="0" smtClean="0"/>
              <a:t>symptoms </a:t>
            </a:r>
            <a:r>
              <a:rPr lang="en-US" sz="1600" dirty="0"/>
              <a:t>and restrictions on functional capacity that increase the use of health care and social </a:t>
            </a:r>
            <a:endParaRPr lang="en-US" sz="1600" dirty="0" smtClean="0"/>
          </a:p>
          <a:p>
            <a:r>
              <a:rPr lang="en-US" sz="1600" dirty="0" smtClean="0"/>
              <a:t>welfare </a:t>
            </a:r>
            <a:r>
              <a:rPr lang="en-US" sz="1600" dirty="0"/>
              <a:t>services and decrease the length of working life and life expectancy. </a:t>
            </a:r>
          </a:p>
        </p:txBody>
      </p:sp>
    </p:spTree>
    <p:extLst>
      <p:ext uri="{BB962C8B-B14F-4D97-AF65-F5344CB8AC3E}">
        <p14:creationId xmlns:p14="http://schemas.microsoft.com/office/powerpoint/2010/main" val="10342804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395536" y="188640"/>
            <a:ext cx="8207375" cy="1008063"/>
          </a:xfrm>
        </p:spPr>
        <p:txBody>
          <a:bodyPr/>
          <a:lstStyle/>
          <a:p>
            <a:r>
              <a:rPr lang="en-US" dirty="0" smtClean="0"/>
              <a:t>How </a:t>
            </a:r>
            <a:r>
              <a:rPr lang="en-US" dirty="0"/>
              <a:t>do we get the authorities to use our results?</a:t>
            </a:r>
          </a:p>
        </p:txBody>
      </p:sp>
      <p:sp>
        <p:nvSpPr>
          <p:cNvPr id="3" name="Sisällön paikkamerkki 2"/>
          <p:cNvSpPr>
            <a:spLocks noGrp="1"/>
          </p:cNvSpPr>
          <p:nvPr>
            <p:ph idx="1"/>
          </p:nvPr>
        </p:nvSpPr>
        <p:spPr>
          <a:xfrm>
            <a:off x="467544" y="1196752"/>
            <a:ext cx="8218488" cy="4680520"/>
          </a:xfrm>
        </p:spPr>
        <p:txBody>
          <a:bodyPr/>
          <a:lstStyle/>
          <a:p>
            <a:r>
              <a:rPr lang="en-US" sz="2000" dirty="0" smtClean="0"/>
              <a:t>We provide</a:t>
            </a:r>
          </a:p>
          <a:p>
            <a:pPr lvl="1"/>
            <a:r>
              <a:rPr lang="en-US" b="1" dirty="0" smtClean="0"/>
              <a:t>Easy to access </a:t>
            </a:r>
            <a:r>
              <a:rPr lang="en-US" dirty="0" smtClean="0"/>
              <a:t>online service</a:t>
            </a:r>
          </a:p>
          <a:p>
            <a:pPr lvl="1"/>
            <a:r>
              <a:rPr lang="en-US" b="1" dirty="0" smtClean="0"/>
              <a:t>Easy to understand </a:t>
            </a:r>
            <a:r>
              <a:rPr lang="en-US" dirty="0" smtClean="0"/>
              <a:t>plots and maps</a:t>
            </a:r>
          </a:p>
          <a:p>
            <a:pPr lvl="1"/>
            <a:r>
              <a:rPr lang="en-US" b="1" dirty="0" smtClean="0"/>
              <a:t>Interpretation of the results </a:t>
            </a:r>
            <a:r>
              <a:rPr lang="en-US" dirty="0" smtClean="0"/>
              <a:t>with metadata</a:t>
            </a:r>
          </a:p>
          <a:p>
            <a:pPr lvl="1"/>
            <a:r>
              <a:rPr lang="en-US" b="1" dirty="0" smtClean="0"/>
              <a:t>Comparable results </a:t>
            </a:r>
            <a:r>
              <a:rPr lang="en-US" dirty="0" smtClean="0"/>
              <a:t>among areas and sociodemographic groups </a:t>
            </a:r>
          </a:p>
          <a:p>
            <a:pPr lvl="1"/>
            <a:r>
              <a:rPr lang="en-US" b="1" dirty="0" smtClean="0"/>
              <a:t>Applications; </a:t>
            </a:r>
            <a:r>
              <a:rPr lang="en-US" dirty="0" smtClean="0"/>
              <a:t>what areas have done with our results</a:t>
            </a:r>
          </a:p>
          <a:p>
            <a:pPr lvl="1"/>
            <a:r>
              <a:rPr lang="en-US" b="1" dirty="0" smtClean="0"/>
              <a:t>Sustained </a:t>
            </a:r>
            <a:r>
              <a:rPr lang="en-US" dirty="0" smtClean="0"/>
              <a:t>data for monitoring</a:t>
            </a:r>
          </a:p>
          <a:p>
            <a:r>
              <a:rPr lang="en-US" sz="2000" dirty="0" smtClean="0"/>
              <a:t>We do</a:t>
            </a:r>
          </a:p>
          <a:p>
            <a:pPr lvl="1"/>
            <a:r>
              <a:rPr lang="en-US" b="1" dirty="0" smtClean="0"/>
              <a:t>Marketing; </a:t>
            </a:r>
            <a:r>
              <a:rPr lang="en-US" dirty="0" smtClean="0"/>
              <a:t>locally and nationally, also try to get media attention</a:t>
            </a:r>
          </a:p>
          <a:p>
            <a:pPr lvl="1"/>
            <a:r>
              <a:rPr lang="en-US" b="1" dirty="0" smtClean="0"/>
              <a:t>Training; </a:t>
            </a:r>
            <a:r>
              <a:rPr lang="en-US" dirty="0" smtClean="0"/>
              <a:t>our experts teach how to use our online services </a:t>
            </a:r>
          </a:p>
          <a:p>
            <a:pPr lvl="1"/>
            <a:r>
              <a:rPr lang="en-US" b="1" dirty="0" smtClean="0"/>
              <a:t>Collaboration; </a:t>
            </a:r>
            <a:r>
              <a:rPr lang="en-US" dirty="0" smtClean="0"/>
              <a:t>we constantly use wide networks: local authorities, counties, hospital districts, third sector</a:t>
            </a:r>
          </a:p>
          <a:p>
            <a:pPr lvl="1"/>
            <a:r>
              <a:rPr lang="en-US" b="1" dirty="0" smtClean="0"/>
              <a:t>Developing; </a:t>
            </a:r>
            <a:r>
              <a:rPr lang="en-US" dirty="0" smtClean="0"/>
              <a:t>we ask and listen our ‘clients’ how to develop our services </a:t>
            </a:r>
          </a:p>
          <a:p>
            <a:endParaRPr lang="en-US" sz="1800" dirty="0"/>
          </a:p>
          <a:p>
            <a:endParaRPr lang="en-US" sz="1800" dirty="0" smtClean="0"/>
          </a:p>
          <a:p>
            <a:endParaRPr lang="en-US" dirty="0" smtClean="0"/>
          </a:p>
          <a:p>
            <a:endParaRPr lang="en-US" dirty="0" smtClean="0"/>
          </a:p>
        </p:txBody>
      </p:sp>
      <p:sp>
        <p:nvSpPr>
          <p:cNvPr id="4" name="Päivämäärän paikkamerkki 3"/>
          <p:cNvSpPr>
            <a:spLocks noGrp="1"/>
          </p:cNvSpPr>
          <p:nvPr>
            <p:ph type="dt" sz="half" idx="10"/>
          </p:nvPr>
        </p:nvSpPr>
        <p:spPr/>
        <p:txBody>
          <a:bodyPr/>
          <a:lstStyle/>
          <a:p>
            <a:fld id="{4B135896-443F-4544-B6F1-7517F77824BF}" type="datetime1">
              <a:rPr lang="fi-FI" smtClean="0"/>
              <a:pPr/>
              <a:t>17.10.2016</a:t>
            </a:fld>
            <a:endParaRPr lang="fi-FI"/>
          </a:p>
        </p:txBody>
      </p:sp>
      <p:sp>
        <p:nvSpPr>
          <p:cNvPr id="5" name="Alatunnisteen paikkamerkki 4"/>
          <p:cNvSpPr>
            <a:spLocks noGrp="1"/>
          </p:cNvSpPr>
          <p:nvPr>
            <p:ph type="ftr" sz="quarter" idx="11"/>
          </p:nvPr>
        </p:nvSpPr>
        <p:spPr/>
        <p:txBody>
          <a:bodyPr/>
          <a:lstStyle/>
          <a:p>
            <a:r>
              <a:rPr lang="en-GB" dirty="0"/>
              <a:t>Monitoring health and well-being with survey research </a:t>
            </a:r>
            <a:r>
              <a:rPr lang="fi-FI" dirty="0"/>
              <a:t>/ Pentala et </a:t>
            </a:r>
            <a:r>
              <a:rPr lang="fi-FI" dirty="0" err="1"/>
              <a:t>al</a:t>
            </a:r>
            <a:endParaRPr lang="fi-FI" dirty="0"/>
          </a:p>
        </p:txBody>
      </p:sp>
      <p:sp>
        <p:nvSpPr>
          <p:cNvPr id="6" name="Dian numeron paikkamerkki 5"/>
          <p:cNvSpPr>
            <a:spLocks noGrp="1"/>
          </p:cNvSpPr>
          <p:nvPr>
            <p:ph type="sldNum" sz="quarter" idx="12"/>
          </p:nvPr>
        </p:nvSpPr>
        <p:spPr/>
        <p:txBody>
          <a:bodyPr/>
          <a:lstStyle/>
          <a:p>
            <a:fld id="{75C47369-19E2-4791-B101-DB9661BC3DFB}" type="slidenum">
              <a:rPr lang="fi-FI" smtClean="0"/>
              <a:pPr/>
              <a:t>10</a:t>
            </a:fld>
            <a:endParaRPr lang="fi-FI"/>
          </a:p>
        </p:txBody>
      </p:sp>
    </p:spTree>
    <p:extLst>
      <p:ext uri="{BB962C8B-B14F-4D97-AF65-F5344CB8AC3E}">
        <p14:creationId xmlns:p14="http://schemas.microsoft.com/office/powerpoint/2010/main" val="19807707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p:cNvSpPr>
            <a:spLocks noGrp="1"/>
          </p:cNvSpPr>
          <p:nvPr>
            <p:ph type="title"/>
          </p:nvPr>
        </p:nvSpPr>
        <p:spPr>
          <a:xfrm>
            <a:off x="468313" y="260351"/>
            <a:ext cx="8207375" cy="576362"/>
          </a:xfrm>
        </p:spPr>
        <p:txBody>
          <a:bodyPr/>
          <a:lstStyle/>
          <a:p>
            <a:r>
              <a:rPr lang="fi-FI" dirty="0" smtClean="0"/>
              <a:t>Key </a:t>
            </a:r>
            <a:r>
              <a:rPr lang="fi-FI" dirty="0" err="1" smtClean="0"/>
              <a:t>messages</a:t>
            </a:r>
            <a:endParaRPr lang="fi-FI" dirty="0"/>
          </a:p>
        </p:txBody>
      </p:sp>
      <p:sp>
        <p:nvSpPr>
          <p:cNvPr id="8" name="Sisällön paikkamerkki 7"/>
          <p:cNvSpPr>
            <a:spLocks noGrp="1"/>
          </p:cNvSpPr>
          <p:nvPr>
            <p:ph idx="1"/>
          </p:nvPr>
        </p:nvSpPr>
        <p:spPr>
          <a:xfrm>
            <a:off x="467544" y="1052736"/>
            <a:ext cx="8218488" cy="4824189"/>
          </a:xfrm>
        </p:spPr>
        <p:txBody>
          <a:bodyPr/>
          <a:lstStyle/>
          <a:p>
            <a:r>
              <a:rPr lang="fi-FI" dirty="0" smtClean="0"/>
              <a:t>Finland </a:t>
            </a:r>
            <a:r>
              <a:rPr lang="fi-FI" dirty="0"/>
              <a:t>is a </a:t>
            </a:r>
            <a:r>
              <a:rPr lang="fi-FI" dirty="0" err="1"/>
              <a:t>versatile</a:t>
            </a:r>
            <a:r>
              <a:rPr lang="fi-FI" dirty="0"/>
              <a:t> and big </a:t>
            </a:r>
            <a:r>
              <a:rPr lang="fi-FI" dirty="0" smtClean="0"/>
              <a:t>country in </a:t>
            </a:r>
            <a:r>
              <a:rPr lang="fi-FI" dirty="0" err="1" smtClean="0"/>
              <a:t>terms</a:t>
            </a:r>
            <a:r>
              <a:rPr lang="fi-FI" dirty="0" smtClean="0"/>
              <a:t> of </a:t>
            </a:r>
            <a:r>
              <a:rPr lang="fi-FI" dirty="0" err="1" smtClean="0"/>
              <a:t>number</a:t>
            </a:r>
            <a:r>
              <a:rPr lang="fi-FI" dirty="0" smtClean="0"/>
              <a:t> </a:t>
            </a:r>
            <a:r>
              <a:rPr lang="fi-FI" dirty="0"/>
              <a:t>of </a:t>
            </a:r>
            <a:r>
              <a:rPr lang="fi-FI" dirty="0" err="1"/>
              <a:t>municipalities</a:t>
            </a:r>
            <a:r>
              <a:rPr lang="fi-FI" dirty="0"/>
              <a:t>;</a:t>
            </a:r>
          </a:p>
          <a:p>
            <a:pPr lvl="1"/>
            <a:r>
              <a:rPr lang="fi-FI" sz="1800" dirty="0" smtClean="0"/>
              <a:t>National </a:t>
            </a:r>
            <a:r>
              <a:rPr lang="fi-FI" sz="1800" dirty="0" err="1" smtClean="0"/>
              <a:t>guidance</a:t>
            </a:r>
            <a:r>
              <a:rPr lang="fi-FI" sz="1800" dirty="0" smtClean="0"/>
              <a:t> is </a:t>
            </a:r>
            <a:r>
              <a:rPr lang="fi-FI" sz="1800" dirty="0" err="1" smtClean="0"/>
              <a:t>not</a:t>
            </a:r>
            <a:r>
              <a:rPr lang="fi-FI" sz="1800" dirty="0" smtClean="0"/>
              <a:t> </a:t>
            </a:r>
            <a:r>
              <a:rPr lang="fi-FI" sz="1800" dirty="0" err="1" smtClean="0"/>
              <a:t>powerful</a:t>
            </a:r>
            <a:r>
              <a:rPr lang="fi-FI" sz="1800" dirty="0" smtClean="0"/>
              <a:t> </a:t>
            </a:r>
            <a:r>
              <a:rPr lang="fi-FI" sz="1800" dirty="0" err="1" smtClean="0"/>
              <a:t>enough</a:t>
            </a:r>
            <a:r>
              <a:rPr lang="fi-FI" sz="1800" dirty="0" smtClean="0"/>
              <a:t> to </a:t>
            </a:r>
            <a:r>
              <a:rPr lang="fi-FI" sz="1800" dirty="0" err="1" smtClean="0"/>
              <a:t>affect</a:t>
            </a:r>
            <a:r>
              <a:rPr lang="fi-FI" sz="1800" dirty="0" smtClean="0"/>
              <a:t> </a:t>
            </a:r>
            <a:r>
              <a:rPr lang="fi-FI" sz="1800" dirty="0" err="1" smtClean="0"/>
              <a:t>local</a:t>
            </a:r>
            <a:r>
              <a:rPr lang="fi-FI" sz="1800" dirty="0" smtClean="0"/>
              <a:t> </a:t>
            </a:r>
            <a:r>
              <a:rPr lang="fi-FI" sz="1800" dirty="0" err="1" smtClean="0"/>
              <a:t>decision</a:t>
            </a:r>
            <a:r>
              <a:rPr lang="fi-FI" sz="1800" dirty="0" smtClean="0"/>
              <a:t> </a:t>
            </a:r>
            <a:r>
              <a:rPr lang="fi-FI" sz="1800" dirty="0" err="1" smtClean="0"/>
              <a:t>making</a:t>
            </a:r>
            <a:r>
              <a:rPr lang="fi-FI" sz="1800" dirty="0" smtClean="0"/>
              <a:t>, </a:t>
            </a:r>
            <a:r>
              <a:rPr lang="fi-FI" sz="1800" dirty="0" err="1" smtClean="0"/>
              <a:t>local</a:t>
            </a:r>
            <a:r>
              <a:rPr lang="fi-FI" sz="1800" dirty="0" smtClean="0"/>
              <a:t> data is </a:t>
            </a:r>
            <a:r>
              <a:rPr lang="fi-FI" sz="1800" dirty="0" err="1" smtClean="0"/>
              <a:t>more</a:t>
            </a:r>
            <a:r>
              <a:rPr lang="fi-FI" sz="1800" dirty="0" smtClean="0"/>
              <a:t> </a:t>
            </a:r>
            <a:r>
              <a:rPr lang="fi-FI" sz="1800" dirty="0" err="1" smtClean="0"/>
              <a:t>effective</a:t>
            </a:r>
            <a:endParaRPr lang="fi-FI" sz="1800" dirty="0" smtClean="0"/>
          </a:p>
          <a:p>
            <a:r>
              <a:rPr lang="fi-FI" dirty="0" err="1" smtClean="0"/>
              <a:t>It</a:t>
            </a:r>
            <a:r>
              <a:rPr lang="fi-FI" dirty="0" smtClean="0"/>
              <a:t> is </a:t>
            </a:r>
            <a:r>
              <a:rPr lang="fi-FI" dirty="0" err="1" smtClean="0"/>
              <a:t>not</a:t>
            </a:r>
            <a:r>
              <a:rPr lang="fi-FI" dirty="0" smtClean="0"/>
              <a:t> </a:t>
            </a:r>
            <a:r>
              <a:rPr lang="fi-FI" dirty="0" err="1" smtClean="0"/>
              <a:t>enough</a:t>
            </a:r>
            <a:r>
              <a:rPr lang="fi-FI" dirty="0" smtClean="0"/>
              <a:t> to just </a:t>
            </a:r>
            <a:r>
              <a:rPr lang="fi-FI" dirty="0" err="1" smtClean="0"/>
              <a:t>collect</a:t>
            </a:r>
            <a:r>
              <a:rPr lang="fi-FI" dirty="0" smtClean="0"/>
              <a:t> and </a:t>
            </a:r>
            <a:r>
              <a:rPr lang="fi-FI" dirty="0" err="1" smtClean="0"/>
              <a:t>report</a:t>
            </a:r>
            <a:r>
              <a:rPr lang="fi-FI" dirty="0" smtClean="0"/>
              <a:t>; </a:t>
            </a:r>
          </a:p>
          <a:p>
            <a:pPr lvl="1"/>
            <a:r>
              <a:rPr lang="fi-FI" sz="1800" dirty="0" err="1" smtClean="0"/>
              <a:t>Decision</a:t>
            </a:r>
            <a:r>
              <a:rPr lang="fi-FI" sz="1800" dirty="0" smtClean="0"/>
              <a:t> </a:t>
            </a:r>
            <a:r>
              <a:rPr lang="fi-FI" sz="1800" dirty="0" err="1" smtClean="0"/>
              <a:t>makers</a:t>
            </a:r>
            <a:r>
              <a:rPr lang="fi-FI" sz="1800" dirty="0" smtClean="0"/>
              <a:t> </a:t>
            </a:r>
            <a:r>
              <a:rPr lang="fi-FI" sz="1800" dirty="0" err="1" smtClean="0"/>
              <a:t>need</a:t>
            </a:r>
            <a:r>
              <a:rPr lang="fi-FI" sz="1800" dirty="0" smtClean="0"/>
              <a:t> </a:t>
            </a:r>
            <a:r>
              <a:rPr lang="fi-FI" sz="1800" dirty="0" err="1" smtClean="0"/>
              <a:t>marketing</a:t>
            </a:r>
            <a:r>
              <a:rPr lang="fi-FI" sz="1800" dirty="0" smtClean="0"/>
              <a:t> and </a:t>
            </a:r>
            <a:r>
              <a:rPr lang="fi-FI" sz="1800" dirty="0" err="1" smtClean="0"/>
              <a:t>educating</a:t>
            </a:r>
            <a:r>
              <a:rPr lang="fi-FI" sz="1800" dirty="0" smtClean="0"/>
              <a:t> in </a:t>
            </a:r>
            <a:r>
              <a:rPr lang="fi-FI" sz="1800" dirty="0" err="1" smtClean="0"/>
              <a:t>order</a:t>
            </a:r>
            <a:r>
              <a:rPr lang="fi-FI" sz="1800" dirty="0" smtClean="0"/>
              <a:t> to </a:t>
            </a:r>
            <a:r>
              <a:rPr lang="fi-FI" sz="1800" dirty="0" err="1" smtClean="0"/>
              <a:t>start</a:t>
            </a:r>
            <a:r>
              <a:rPr lang="fi-FI" sz="1800" dirty="0" smtClean="0"/>
              <a:t> </a:t>
            </a:r>
            <a:r>
              <a:rPr lang="fi-FI" sz="1800" dirty="0" err="1" smtClean="0"/>
              <a:t>using</a:t>
            </a:r>
            <a:r>
              <a:rPr lang="fi-FI" sz="1800" dirty="0" smtClean="0"/>
              <a:t> </a:t>
            </a:r>
            <a:r>
              <a:rPr lang="fi-FI" sz="1800" dirty="0" err="1" smtClean="0"/>
              <a:t>our</a:t>
            </a:r>
            <a:r>
              <a:rPr lang="fi-FI" sz="1800" dirty="0" smtClean="0"/>
              <a:t> </a:t>
            </a:r>
            <a:r>
              <a:rPr lang="fi-FI" sz="1800" dirty="0" err="1" smtClean="0"/>
              <a:t>results</a:t>
            </a:r>
            <a:endParaRPr lang="fi-FI" sz="1800" dirty="0" smtClean="0"/>
          </a:p>
          <a:p>
            <a:r>
              <a:rPr lang="fi-FI" dirty="0" smtClean="0"/>
              <a:t>National </a:t>
            </a:r>
            <a:r>
              <a:rPr lang="fi-FI" dirty="0" err="1" smtClean="0"/>
              <a:t>and/or</a:t>
            </a:r>
            <a:r>
              <a:rPr lang="fi-FI" dirty="0" smtClean="0"/>
              <a:t> </a:t>
            </a:r>
            <a:r>
              <a:rPr lang="fi-FI" dirty="0" err="1" smtClean="0"/>
              <a:t>local</a:t>
            </a:r>
            <a:r>
              <a:rPr lang="fi-FI" dirty="0" smtClean="0"/>
              <a:t> media </a:t>
            </a:r>
            <a:r>
              <a:rPr lang="fi-FI" dirty="0" err="1" smtClean="0"/>
              <a:t>plays</a:t>
            </a:r>
            <a:r>
              <a:rPr lang="fi-FI" dirty="0" smtClean="0"/>
              <a:t> an </a:t>
            </a:r>
            <a:r>
              <a:rPr lang="fi-FI" dirty="0" err="1" smtClean="0"/>
              <a:t>important</a:t>
            </a:r>
            <a:r>
              <a:rPr lang="fi-FI" dirty="0" smtClean="0"/>
              <a:t> </a:t>
            </a:r>
            <a:r>
              <a:rPr lang="fi-FI" dirty="0" err="1" smtClean="0"/>
              <a:t>role</a:t>
            </a:r>
            <a:r>
              <a:rPr lang="fi-FI" dirty="0" smtClean="0"/>
              <a:t>;</a:t>
            </a:r>
          </a:p>
          <a:p>
            <a:pPr lvl="1"/>
            <a:r>
              <a:rPr lang="fi-FI" sz="1800" dirty="0" err="1" smtClean="0"/>
              <a:t>Headlines</a:t>
            </a:r>
            <a:r>
              <a:rPr lang="fi-FI" sz="1800" dirty="0" smtClean="0"/>
              <a:t> </a:t>
            </a:r>
            <a:r>
              <a:rPr lang="fi-FI" sz="1800" dirty="0" err="1" smtClean="0"/>
              <a:t>based</a:t>
            </a:r>
            <a:r>
              <a:rPr lang="fi-FI" sz="1800" dirty="0" smtClean="0"/>
              <a:t> on </a:t>
            </a:r>
            <a:r>
              <a:rPr lang="fi-FI" sz="1800" dirty="0" err="1" smtClean="0"/>
              <a:t>our</a:t>
            </a:r>
            <a:r>
              <a:rPr lang="fi-FI" sz="1800" dirty="0" smtClean="0"/>
              <a:t> </a:t>
            </a:r>
            <a:r>
              <a:rPr lang="fi-FI" sz="1800" dirty="0" err="1" smtClean="0"/>
              <a:t>results</a:t>
            </a:r>
            <a:r>
              <a:rPr lang="fi-FI" sz="1800" dirty="0" smtClean="0"/>
              <a:t> </a:t>
            </a:r>
            <a:r>
              <a:rPr lang="fi-FI" sz="1800" dirty="0" err="1" smtClean="0"/>
              <a:t>will</a:t>
            </a:r>
            <a:r>
              <a:rPr lang="fi-FI" sz="1800" dirty="0" smtClean="0"/>
              <a:t> </a:t>
            </a:r>
            <a:r>
              <a:rPr lang="fi-FI" sz="1800" dirty="0" err="1" smtClean="0"/>
              <a:t>also</a:t>
            </a:r>
            <a:r>
              <a:rPr lang="fi-FI" sz="1800" dirty="0" smtClean="0"/>
              <a:t> </a:t>
            </a:r>
            <a:r>
              <a:rPr lang="fi-FI" sz="1800" dirty="0" err="1" smtClean="0"/>
              <a:t>get</a:t>
            </a:r>
            <a:r>
              <a:rPr lang="fi-FI" sz="1800" dirty="0" smtClean="0"/>
              <a:t> the </a:t>
            </a:r>
            <a:r>
              <a:rPr lang="fi-FI" sz="1800" dirty="0" err="1" smtClean="0"/>
              <a:t>attention</a:t>
            </a:r>
            <a:r>
              <a:rPr lang="fi-FI" sz="1800" dirty="0" smtClean="0"/>
              <a:t> of </a:t>
            </a:r>
            <a:r>
              <a:rPr lang="fi-FI" sz="1800" dirty="0" err="1" smtClean="0"/>
              <a:t>policy-makers</a:t>
            </a:r>
            <a:endParaRPr lang="fi-FI" sz="1800" dirty="0" smtClean="0"/>
          </a:p>
          <a:p>
            <a:r>
              <a:rPr lang="fi-FI" dirty="0" err="1" smtClean="0"/>
              <a:t>It</a:t>
            </a:r>
            <a:r>
              <a:rPr lang="fi-FI" dirty="0" smtClean="0"/>
              <a:t> is </a:t>
            </a:r>
            <a:r>
              <a:rPr lang="fi-FI" dirty="0" err="1" smtClean="0"/>
              <a:t>useful</a:t>
            </a:r>
            <a:r>
              <a:rPr lang="fi-FI" dirty="0" smtClean="0"/>
              <a:t> to </a:t>
            </a:r>
            <a:r>
              <a:rPr lang="fi-FI" dirty="0" err="1" smtClean="0"/>
              <a:t>share</a:t>
            </a:r>
            <a:r>
              <a:rPr lang="fi-FI" dirty="0" smtClean="0"/>
              <a:t> </a:t>
            </a:r>
            <a:r>
              <a:rPr lang="fi-FI" dirty="0" err="1" smtClean="0"/>
              <a:t>good</a:t>
            </a:r>
            <a:r>
              <a:rPr lang="fi-FI" dirty="0" smtClean="0"/>
              <a:t> </a:t>
            </a:r>
            <a:r>
              <a:rPr lang="fi-FI" dirty="0" err="1" smtClean="0"/>
              <a:t>practices</a:t>
            </a:r>
            <a:r>
              <a:rPr lang="fi-FI" dirty="0" smtClean="0"/>
              <a:t> of </a:t>
            </a:r>
            <a:r>
              <a:rPr lang="fi-FI" dirty="0" err="1" smtClean="0"/>
              <a:t>information-based</a:t>
            </a:r>
            <a:r>
              <a:rPr lang="fi-FI" dirty="0" smtClean="0"/>
              <a:t> </a:t>
            </a:r>
            <a:r>
              <a:rPr lang="fi-FI" dirty="0" err="1" smtClean="0"/>
              <a:t>decision</a:t>
            </a:r>
            <a:r>
              <a:rPr lang="fi-FI" dirty="0" smtClean="0"/>
              <a:t> </a:t>
            </a:r>
            <a:r>
              <a:rPr lang="fi-FI" dirty="0" err="1" smtClean="0"/>
              <a:t>making</a:t>
            </a:r>
            <a:r>
              <a:rPr lang="fi-FI" dirty="0" smtClean="0"/>
              <a:t> </a:t>
            </a:r>
            <a:r>
              <a:rPr lang="fi-FI" dirty="0" err="1" smtClean="0"/>
              <a:t>among</a:t>
            </a:r>
            <a:r>
              <a:rPr lang="fi-FI" dirty="0" smtClean="0"/>
              <a:t> </a:t>
            </a:r>
            <a:r>
              <a:rPr lang="fi-FI" dirty="0" err="1" smtClean="0"/>
              <a:t>municipalities</a:t>
            </a:r>
            <a:endParaRPr lang="fi-FI" dirty="0" smtClean="0"/>
          </a:p>
          <a:p>
            <a:pPr lvl="1"/>
            <a:r>
              <a:rPr lang="fi-FI" sz="1800" dirty="0" err="1" smtClean="0"/>
              <a:t>Showing</a:t>
            </a:r>
            <a:r>
              <a:rPr lang="fi-FI" sz="1800" dirty="0" smtClean="0"/>
              <a:t> </a:t>
            </a:r>
            <a:r>
              <a:rPr lang="fi-FI" sz="1800" dirty="0" err="1" smtClean="0"/>
              <a:t>what</a:t>
            </a:r>
            <a:r>
              <a:rPr lang="fi-FI" sz="1800" dirty="0" smtClean="0"/>
              <a:t> </a:t>
            </a:r>
            <a:r>
              <a:rPr lang="fi-FI" sz="1800" dirty="0" err="1" smtClean="0"/>
              <a:t>another</a:t>
            </a:r>
            <a:r>
              <a:rPr lang="fi-FI" sz="1800" dirty="0" smtClean="0"/>
              <a:t> </a:t>
            </a:r>
            <a:r>
              <a:rPr lang="fi-FI" sz="1800" dirty="0" err="1" smtClean="0"/>
              <a:t>municipality</a:t>
            </a:r>
            <a:r>
              <a:rPr lang="fi-FI" sz="1800" dirty="0" smtClean="0"/>
              <a:t> </a:t>
            </a:r>
            <a:r>
              <a:rPr lang="fi-FI" sz="1800" dirty="0" err="1" smtClean="0"/>
              <a:t>has</a:t>
            </a:r>
            <a:r>
              <a:rPr lang="fi-FI" sz="1800" dirty="0" smtClean="0"/>
              <a:t> </a:t>
            </a:r>
            <a:r>
              <a:rPr lang="fi-FI" sz="1800" dirty="0" err="1" smtClean="0"/>
              <a:t>been</a:t>
            </a:r>
            <a:r>
              <a:rPr lang="fi-FI" sz="1800" dirty="0" smtClean="0"/>
              <a:t> </a:t>
            </a:r>
            <a:r>
              <a:rPr lang="fi-FI" sz="1800" dirty="0" err="1" smtClean="0"/>
              <a:t>able</a:t>
            </a:r>
            <a:r>
              <a:rPr lang="fi-FI" sz="1800" dirty="0" smtClean="0"/>
              <a:t> to </a:t>
            </a:r>
            <a:r>
              <a:rPr lang="fi-FI" sz="1800" dirty="0" err="1" smtClean="0"/>
              <a:t>do</a:t>
            </a:r>
            <a:r>
              <a:rPr lang="fi-FI" sz="1800" dirty="0" smtClean="0"/>
              <a:t> with </a:t>
            </a:r>
            <a:r>
              <a:rPr lang="fi-FI" sz="1800" dirty="0" err="1" smtClean="0"/>
              <a:t>our</a:t>
            </a:r>
            <a:r>
              <a:rPr lang="fi-FI" sz="1800" dirty="0" smtClean="0"/>
              <a:t> </a:t>
            </a:r>
            <a:r>
              <a:rPr lang="fi-FI" sz="1800" dirty="0" err="1" smtClean="0"/>
              <a:t>results</a:t>
            </a:r>
            <a:r>
              <a:rPr lang="fi-FI" sz="1800" dirty="0" smtClean="0"/>
              <a:t> </a:t>
            </a:r>
            <a:r>
              <a:rPr lang="fi-FI" sz="1800" dirty="0" err="1" smtClean="0"/>
              <a:t>will</a:t>
            </a:r>
            <a:r>
              <a:rPr lang="fi-FI" sz="1800" dirty="0" smtClean="0"/>
              <a:t> </a:t>
            </a:r>
            <a:r>
              <a:rPr lang="fi-FI" sz="1800" dirty="0" err="1" smtClean="0"/>
              <a:t>almost</a:t>
            </a:r>
            <a:r>
              <a:rPr lang="fi-FI" sz="1800" dirty="0" smtClean="0"/>
              <a:t> </a:t>
            </a:r>
            <a:r>
              <a:rPr lang="fi-FI" sz="1800" dirty="0" err="1" smtClean="0"/>
              <a:t>always</a:t>
            </a:r>
            <a:r>
              <a:rPr lang="fi-FI" sz="1800" dirty="0" smtClean="0"/>
              <a:t> </a:t>
            </a:r>
            <a:r>
              <a:rPr lang="fi-FI" sz="1800" dirty="0" err="1" smtClean="0"/>
              <a:t>result</a:t>
            </a:r>
            <a:r>
              <a:rPr lang="fi-FI" sz="1800" dirty="0" smtClean="0"/>
              <a:t> in </a:t>
            </a:r>
            <a:r>
              <a:rPr lang="fi-FI" sz="1800" dirty="0" err="1" smtClean="0"/>
              <a:t>better</a:t>
            </a:r>
            <a:r>
              <a:rPr lang="fi-FI" sz="1800" dirty="0" smtClean="0"/>
              <a:t> </a:t>
            </a:r>
            <a:r>
              <a:rPr lang="fi-FI" sz="1800" dirty="0" err="1" smtClean="0"/>
              <a:t>comprehension</a:t>
            </a:r>
            <a:endParaRPr lang="fi-FI" sz="1800" dirty="0"/>
          </a:p>
        </p:txBody>
      </p:sp>
      <p:sp>
        <p:nvSpPr>
          <p:cNvPr id="4" name="Päivämäärän paikkamerkki 3"/>
          <p:cNvSpPr>
            <a:spLocks noGrp="1"/>
          </p:cNvSpPr>
          <p:nvPr>
            <p:ph type="dt" sz="half" idx="10"/>
          </p:nvPr>
        </p:nvSpPr>
        <p:spPr/>
        <p:txBody>
          <a:bodyPr/>
          <a:lstStyle/>
          <a:p>
            <a:fld id="{F75D5891-2656-45EA-83B5-BAC9CD9AD6FA}" type="datetime1">
              <a:rPr lang="fi-FI" smtClean="0"/>
              <a:pPr/>
              <a:t>17.10.2016</a:t>
            </a:fld>
            <a:endParaRPr lang="fi-FI"/>
          </a:p>
        </p:txBody>
      </p:sp>
      <p:sp>
        <p:nvSpPr>
          <p:cNvPr id="6" name="Alatunnisteen paikkamerkki 5"/>
          <p:cNvSpPr>
            <a:spLocks noGrp="1"/>
          </p:cNvSpPr>
          <p:nvPr>
            <p:ph type="ftr" sz="quarter" idx="11"/>
          </p:nvPr>
        </p:nvSpPr>
        <p:spPr/>
        <p:txBody>
          <a:bodyPr/>
          <a:lstStyle/>
          <a:p>
            <a:r>
              <a:rPr lang="en-GB" dirty="0"/>
              <a:t>Monitoring health and well-being with survey research </a:t>
            </a:r>
            <a:r>
              <a:rPr lang="fi-FI" dirty="0"/>
              <a:t>/ Pentala et </a:t>
            </a:r>
            <a:r>
              <a:rPr lang="fi-FI" dirty="0" err="1"/>
              <a:t>al</a:t>
            </a:r>
            <a:endParaRPr lang="fi-FI" dirty="0"/>
          </a:p>
        </p:txBody>
      </p:sp>
      <p:sp>
        <p:nvSpPr>
          <p:cNvPr id="5" name="Dian numeron paikkamerkki 4"/>
          <p:cNvSpPr>
            <a:spLocks noGrp="1"/>
          </p:cNvSpPr>
          <p:nvPr>
            <p:ph type="sldNum" sz="quarter" idx="12"/>
          </p:nvPr>
        </p:nvSpPr>
        <p:spPr/>
        <p:txBody>
          <a:bodyPr/>
          <a:lstStyle/>
          <a:p>
            <a:fld id="{4397BD22-0332-4DBC-B8EE-8AB1909EAC6C}" type="slidenum">
              <a:rPr lang="fi-FI" smtClean="0"/>
              <a:pPr/>
              <a:t>11</a:t>
            </a:fld>
            <a:endParaRPr lang="fi-FI"/>
          </a:p>
        </p:txBody>
      </p:sp>
    </p:spTree>
    <p:extLst>
      <p:ext uri="{BB962C8B-B14F-4D97-AF65-F5344CB8AC3E}">
        <p14:creationId xmlns:p14="http://schemas.microsoft.com/office/powerpoint/2010/main" val="6617057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2"/>
          </p:nvPr>
        </p:nvSpPr>
        <p:spPr/>
        <p:txBody>
          <a:bodyPr/>
          <a:lstStyle/>
          <a:p>
            <a:fld id="{1EABBFBB-DF1A-4B2B-8BEE-F79AD5DC725E}" type="datetime1">
              <a:rPr lang="fi-FI" smtClean="0"/>
              <a:pPr/>
              <a:t>17.10.2016</a:t>
            </a:fld>
            <a:endParaRPr lang="fi-FI"/>
          </a:p>
        </p:txBody>
      </p:sp>
      <p:sp>
        <p:nvSpPr>
          <p:cNvPr id="3" name="Dian numeron paikkamerkki 2"/>
          <p:cNvSpPr>
            <a:spLocks noGrp="1"/>
          </p:cNvSpPr>
          <p:nvPr>
            <p:ph type="sldNum" sz="quarter" idx="4"/>
          </p:nvPr>
        </p:nvSpPr>
        <p:spPr/>
        <p:txBody>
          <a:bodyPr/>
          <a:lstStyle/>
          <a:p>
            <a:fld id="{B4AE90ED-C1C6-472D-BC2D-035E1DA73F27}" type="slidenum">
              <a:rPr lang="fi-FI" smtClean="0"/>
              <a:pPr/>
              <a:t>12</a:t>
            </a:fld>
            <a:endParaRPr lang="fi-FI"/>
          </a:p>
        </p:txBody>
      </p:sp>
      <p:sp>
        <p:nvSpPr>
          <p:cNvPr id="4" name="Otsikko 3"/>
          <p:cNvSpPr>
            <a:spLocks noGrp="1"/>
          </p:cNvSpPr>
          <p:nvPr>
            <p:ph type="ctrTitle"/>
          </p:nvPr>
        </p:nvSpPr>
        <p:spPr>
          <a:xfrm>
            <a:off x="467544" y="476672"/>
            <a:ext cx="8207375" cy="720080"/>
          </a:xfrm>
        </p:spPr>
        <p:txBody>
          <a:bodyPr/>
          <a:lstStyle/>
          <a:p>
            <a:r>
              <a:rPr lang="en-US" dirty="0" smtClean="0"/>
              <a:t>Thank you!</a:t>
            </a:r>
            <a:endParaRPr lang="en-US" dirty="0"/>
          </a:p>
        </p:txBody>
      </p:sp>
      <p:sp>
        <p:nvSpPr>
          <p:cNvPr id="5" name="Alaotsikko 4"/>
          <p:cNvSpPr>
            <a:spLocks noGrp="1"/>
          </p:cNvSpPr>
          <p:nvPr>
            <p:ph type="subTitle" idx="1"/>
          </p:nvPr>
        </p:nvSpPr>
        <p:spPr>
          <a:xfrm>
            <a:off x="395536" y="1268760"/>
            <a:ext cx="8207375" cy="1944216"/>
          </a:xfrm>
        </p:spPr>
        <p:txBody>
          <a:bodyPr/>
          <a:lstStyle/>
          <a:p>
            <a:r>
              <a:rPr lang="en-US" dirty="0" smtClean="0"/>
              <a:t>More information:</a:t>
            </a:r>
          </a:p>
          <a:p>
            <a:r>
              <a:rPr lang="en-US" dirty="0" smtClean="0"/>
              <a:t>www.thl.fi/ath</a:t>
            </a:r>
          </a:p>
          <a:p>
            <a:r>
              <a:rPr lang="en-US" dirty="0" smtClean="0"/>
              <a:t>www.terveytemme.fi/ath</a:t>
            </a:r>
          </a:p>
          <a:p>
            <a:r>
              <a:rPr lang="en-US" dirty="0"/>
              <a:t>https://</a:t>
            </a:r>
            <a:r>
              <a:rPr lang="en-US" dirty="0" smtClean="0"/>
              <a:t>www.sotkanet.fi/sotkanet/en/index</a:t>
            </a:r>
          </a:p>
          <a:p>
            <a:r>
              <a:rPr lang="en-US" dirty="0" smtClean="0"/>
              <a:t>Oona Pentala /  oona.pentala@thl.fi </a:t>
            </a:r>
            <a:endParaRPr lang="en-US" dirty="0"/>
          </a:p>
        </p:txBody>
      </p:sp>
      <p:sp>
        <p:nvSpPr>
          <p:cNvPr id="6" name="Alatunnisteen paikkamerkki 5"/>
          <p:cNvSpPr>
            <a:spLocks noGrp="1"/>
          </p:cNvSpPr>
          <p:nvPr>
            <p:ph type="ftr" sz="quarter" idx="3"/>
          </p:nvPr>
        </p:nvSpPr>
        <p:spPr/>
        <p:txBody>
          <a:bodyPr/>
          <a:lstStyle/>
          <a:p>
            <a:r>
              <a:rPr lang="en-GB" dirty="0"/>
              <a:t>Monitoring health and well-being with survey research </a:t>
            </a:r>
            <a:r>
              <a:rPr lang="fi-FI" dirty="0"/>
              <a:t>/ Pentala et </a:t>
            </a:r>
            <a:r>
              <a:rPr lang="fi-FI" dirty="0" err="1"/>
              <a:t>al</a:t>
            </a:r>
            <a:endParaRPr lang="fi-FI" dirty="0"/>
          </a:p>
        </p:txBody>
      </p:sp>
    </p:spTree>
    <p:extLst>
      <p:ext uri="{BB962C8B-B14F-4D97-AF65-F5344CB8AC3E}">
        <p14:creationId xmlns:p14="http://schemas.microsoft.com/office/powerpoint/2010/main" val="57467235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l_uk_2014_4-3">
  <a:themeElements>
    <a:clrScheme name="THL 2014">
      <a:dk1>
        <a:srgbClr val="303030"/>
      </a:dk1>
      <a:lt1>
        <a:srgbClr val="FFFFFF"/>
      </a:lt1>
      <a:dk2>
        <a:srgbClr val="606060"/>
      </a:dk2>
      <a:lt2>
        <a:srgbClr val="F2F2F2"/>
      </a:lt2>
      <a:accent1>
        <a:srgbClr val="519B2F"/>
      </a:accent1>
      <a:accent2>
        <a:srgbClr val="079E9E"/>
      </a:accent2>
      <a:accent3>
        <a:srgbClr val="9171BC"/>
      </a:accent3>
      <a:accent4>
        <a:srgbClr val="BC4BA7"/>
      </a:accent4>
      <a:accent5>
        <a:srgbClr val="7BC143"/>
      </a:accent5>
      <a:accent6>
        <a:srgbClr val="6BC9C7"/>
      </a:accent6>
      <a:hlink>
        <a:srgbClr val="0060A6"/>
      </a:hlink>
      <a:folHlink>
        <a:srgbClr val="9171BC"/>
      </a:folHlink>
    </a:clrScheme>
    <a:fontScheme name="TH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HL 1">
        <a:dk1>
          <a:srgbClr val="000000"/>
        </a:dk1>
        <a:lt1>
          <a:srgbClr val="FFFFFF"/>
        </a:lt1>
        <a:dk2>
          <a:srgbClr val="807F83"/>
        </a:dk2>
        <a:lt2>
          <a:srgbClr val="EEECE1"/>
        </a:lt2>
        <a:accent1>
          <a:srgbClr val="7BC143"/>
        </a:accent1>
        <a:accent2>
          <a:srgbClr val="6BC9C7"/>
        </a:accent2>
        <a:accent3>
          <a:srgbClr val="FFFFFF"/>
        </a:accent3>
        <a:accent4>
          <a:srgbClr val="000000"/>
        </a:accent4>
        <a:accent5>
          <a:srgbClr val="BFDDB0"/>
        </a:accent5>
        <a:accent6>
          <a:srgbClr val="60B6B4"/>
        </a:accent6>
        <a:hlink>
          <a:srgbClr val="C1DF63"/>
        </a:hlink>
        <a:folHlink>
          <a:srgbClr val="5191C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807F83"/>
      </a:dk2>
      <a:lt2>
        <a:srgbClr val="EEECE1"/>
      </a:lt2>
      <a:accent1>
        <a:srgbClr val="7BC143"/>
      </a:accent1>
      <a:accent2>
        <a:srgbClr val="6BC9C7"/>
      </a:accent2>
      <a:accent3>
        <a:srgbClr val="FFFFFF"/>
      </a:accent3>
      <a:accent4>
        <a:srgbClr val="000000"/>
      </a:accent4>
      <a:accent5>
        <a:srgbClr val="BFDDB0"/>
      </a:accent5>
      <a:accent6>
        <a:srgbClr val="60B6B4"/>
      </a:accent6>
      <a:hlink>
        <a:srgbClr val="C1DF63"/>
      </a:hlink>
      <a:folHlink>
        <a:srgbClr val="5191C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807F83"/>
      </a:dk2>
      <a:lt2>
        <a:srgbClr val="EEECE1"/>
      </a:lt2>
      <a:accent1>
        <a:srgbClr val="7BC143"/>
      </a:accent1>
      <a:accent2>
        <a:srgbClr val="6BC9C7"/>
      </a:accent2>
      <a:accent3>
        <a:srgbClr val="FFFFFF"/>
      </a:accent3>
      <a:accent4>
        <a:srgbClr val="000000"/>
      </a:accent4>
      <a:accent5>
        <a:srgbClr val="BFDDB0"/>
      </a:accent5>
      <a:accent6>
        <a:srgbClr val="60B6B4"/>
      </a:accent6>
      <a:hlink>
        <a:srgbClr val="C1DF63"/>
      </a:hlink>
      <a:folHlink>
        <a:srgbClr val="5191C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thl_uk_2014_4-3</Template>
  <TotalTime>1427</TotalTime>
  <Words>1809</Words>
  <Application>Microsoft Office PowerPoint</Application>
  <PresentationFormat>Näytössä katseltava diaesitys (4:3)</PresentationFormat>
  <Paragraphs>173</Paragraphs>
  <Slides>12</Slides>
  <Notes>11</Notes>
  <HiddenSlides>1</HiddenSlides>
  <MMClips>0</MMClips>
  <ScaleCrop>false</ScaleCrop>
  <HeadingPairs>
    <vt:vector size="4" baseType="variant">
      <vt:variant>
        <vt:lpstr>Teema</vt:lpstr>
      </vt:variant>
      <vt:variant>
        <vt:i4>1</vt:i4>
      </vt:variant>
      <vt:variant>
        <vt:lpstr>Dian otsikot</vt:lpstr>
      </vt:variant>
      <vt:variant>
        <vt:i4>12</vt:i4>
      </vt:variant>
    </vt:vector>
  </HeadingPairs>
  <TitlesOfParts>
    <vt:vector size="13" baseType="lpstr">
      <vt:lpstr>thl_uk_2014_4-3</vt:lpstr>
      <vt:lpstr>Monitoring health and well-being with survey research – reporting results for regional level decision making </vt:lpstr>
      <vt:lpstr>Survey description and purpose</vt:lpstr>
      <vt:lpstr>Data gathering and validating process </vt:lpstr>
      <vt:lpstr>Reporting process</vt:lpstr>
      <vt:lpstr>Results in online services</vt:lpstr>
      <vt:lpstr> For monitoring regional and socioeconomic health inequalities   ’Our Health’ (Terveytemme.fi)</vt:lpstr>
      <vt:lpstr>Examples:  Daily smokers (%)</vt:lpstr>
      <vt:lpstr>Examples: Unmet need of doctors services in public healthcare (%)</vt:lpstr>
      <vt:lpstr>Examples: Self-rated health moderate or worse (%)</vt:lpstr>
      <vt:lpstr>How do we get the authorities to use our results?</vt:lpstr>
      <vt:lpstr>Key messages</vt:lpstr>
      <vt:lpstr>Thank you!</vt:lpstr>
    </vt:vector>
  </TitlesOfParts>
  <Manager>Recommended Finland</Manager>
  <Company>THL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 health and well-being with survey research – reporting results for regional level decision making</dc:title>
  <dc:subject>suomi</dc:subject>
  <dc:creator>Pentala Oona</dc:creator>
  <cp:lastModifiedBy>Pentala Oona</cp:lastModifiedBy>
  <cp:revision>68</cp:revision>
  <cp:lastPrinted>2016-10-17T07:54:53Z</cp:lastPrinted>
  <dcterms:created xsi:type="dcterms:W3CDTF">2016-10-06T11:49:56Z</dcterms:created>
  <dcterms:modified xsi:type="dcterms:W3CDTF">2016-10-17T11:50:27Z</dcterms:modified>
</cp:coreProperties>
</file>