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50" r:id="rId2"/>
  </p:sldMasterIdLst>
  <p:notesMasterIdLst>
    <p:notesMasterId r:id="rId19"/>
  </p:notesMasterIdLst>
  <p:handoutMasterIdLst>
    <p:handoutMasterId r:id="rId20"/>
  </p:handoutMasterIdLst>
  <p:sldIdLst>
    <p:sldId id="256" r:id="rId3"/>
    <p:sldId id="257" r:id="rId4"/>
    <p:sldId id="268" r:id="rId5"/>
    <p:sldId id="266" r:id="rId6"/>
    <p:sldId id="275" r:id="rId7"/>
    <p:sldId id="270" r:id="rId8"/>
    <p:sldId id="267" r:id="rId9"/>
    <p:sldId id="273" r:id="rId10"/>
    <p:sldId id="279" r:id="rId11"/>
    <p:sldId id="272" r:id="rId12"/>
    <p:sldId id="260" r:id="rId13"/>
    <p:sldId id="261" r:id="rId14"/>
    <p:sldId id="259" r:id="rId15"/>
    <p:sldId id="278" r:id="rId16"/>
    <p:sldId id="277" r:id="rId17"/>
    <p:sldId id="280" r:id="rId18"/>
  </p:sldIdLst>
  <p:sldSz cx="9144000" cy="6858000" type="screen4x3"/>
  <p:notesSz cx="6858000" cy="9926638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FF"/>
    <a:srgbClr val="000000"/>
    <a:srgbClr val="002D46"/>
  </p:clrMru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83575" autoAdjust="0"/>
  </p:normalViewPr>
  <p:slideViewPr>
    <p:cSldViewPr>
      <p:cViewPr varScale="1">
        <p:scale>
          <a:sx n="92" d="100"/>
          <a:sy n="92" d="100"/>
        </p:scale>
        <p:origin x="-218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945F7D-B86A-4114-B4EA-152ED97EF81A}" type="datetimeFigureOut">
              <a:rPr lang="en-GB" smtClean="0"/>
              <a:t>17/10/2016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28583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AE4389-2287-49DF-99B7-54A13A9CB41F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9EAC77-A893-46F0-B989-30A6386091E0}" type="datetimeFigureOut">
              <a:rPr lang="en-GB" smtClean="0"/>
              <a:pPr/>
              <a:t>17/10/2016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15153"/>
            <a:ext cx="548640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28583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FEC029-AC85-49E0-8CBF-565968629F7E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>
                <a:solidFill>
                  <a:srgbClr val="002D46"/>
                </a:solidFill>
              </a:rPr>
              <a:t>It’s about understanding user’s needs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EC029-AC85-49E0-8CBF-565968629F7E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Script this slide – less</a:t>
            </a:r>
            <a:r>
              <a:rPr lang="en-GB" baseline="0" dirty="0" smtClean="0"/>
              <a:t> clutter, easier to find content, feedback button in bottom right corner – to assist with further developments and highlight unknown problems users might be having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EC029-AC85-49E0-8CBF-565968629F7E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 rtl="0" eaLnBrk="1" fontAlgn="t" latinLnBrk="0" hangingPunct="1"/>
            <a:r>
              <a:rPr lang="en-GB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Run</a:t>
            </a: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through the</a:t>
            </a:r>
            <a:r>
              <a:rPr lang="en-GB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other information</a:t>
            </a: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you can use to develop personas</a:t>
            </a:r>
            <a:endParaRPr lang="en-GB" sz="1200" b="0" i="0" u="none" strike="noStrike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EC029-AC85-49E0-8CBF-565968629F7E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Script</a:t>
            </a:r>
            <a:r>
              <a:rPr lang="en-GB" baseline="0" dirty="0" smtClean="0"/>
              <a:t> this slide</a:t>
            </a:r>
          </a:p>
          <a:p>
            <a:endParaRPr lang="en-GB" baseline="0" dirty="0" smtClean="0"/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solidFill>
                  <a:srgbClr val="002D46"/>
                </a:solidFill>
                <a:latin typeface="+mn-lt"/>
                <a:ea typeface="+mn-ea"/>
              </a:rPr>
              <a:t>Identify opportunities and product gaps to drive strategy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solidFill>
                  <a:srgbClr val="002D46"/>
                </a:solidFill>
                <a:latin typeface="+mn-lt"/>
                <a:ea typeface="+mn-ea"/>
              </a:rPr>
              <a:t> Provide a quick and cheap way to test, validate and prioritise ideas throughout development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solidFill>
                  <a:srgbClr val="002D46"/>
                </a:solidFill>
                <a:latin typeface="+mn-lt"/>
                <a:ea typeface="+mn-ea"/>
              </a:rPr>
              <a:t> Give focus to projects by building a common understanding of customers across teams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solidFill>
                  <a:srgbClr val="002D46"/>
                </a:solidFill>
                <a:latin typeface="+mn-lt"/>
                <a:ea typeface="+mn-ea"/>
              </a:rPr>
              <a:t> Help development teams empathize with users, including their behaviours, goals, and expectations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solidFill>
                  <a:srgbClr val="002D46"/>
                </a:solidFill>
                <a:latin typeface="+mn-lt"/>
                <a:ea typeface="+mn-ea"/>
              </a:rPr>
              <a:t> Serve as a reference tool that can be used from strategy through to implementation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dirty="0" smtClean="0">
                <a:solidFill>
                  <a:srgbClr val="002D46"/>
                </a:solidFill>
                <a:latin typeface="+mn-lt"/>
                <a:ea typeface="+mn-ea"/>
              </a:rPr>
              <a:t> </a:t>
            </a: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Replacing the need to canvass an entire user community, significantly reducing time and cost needed to obtain user requirements</a:t>
            </a:r>
            <a:endParaRPr lang="en-GB" dirty="0" smtClean="0">
              <a:solidFill>
                <a:srgbClr val="002D46"/>
              </a:solidFill>
              <a:latin typeface="+mn-lt"/>
              <a:ea typeface="+mn-ea"/>
            </a:endParaRPr>
          </a:p>
          <a:p>
            <a:pPr>
              <a:buFont typeface="Arial" pitchFamily="34" charset="0"/>
              <a:buChar char="•"/>
            </a:pPr>
            <a:r>
              <a:rPr lang="en-GB" sz="1200" b="0" i="0" kern="1200" baseline="0" dirty="0" smtClean="0">
                <a:solidFill>
                  <a:srgbClr val="002D46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Concentrating on designing for a manageable target who represents a larger group</a:t>
            </a:r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Personas are model users that the team creates to help understand the goals, motivations, and </a:t>
            </a:r>
            <a:r>
              <a:rPr lang="en-GB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behaviors</a:t>
            </a: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the people who will use the interface. The persona represents </a:t>
            </a:r>
            <a:r>
              <a:rPr lang="en-GB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behavior</a:t>
            </a: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patterns, helping the designer understand the flow of the user’s day and how the interface will fit into it.</a:t>
            </a:r>
          </a:p>
          <a:p>
            <a:endParaRPr lang="en-GB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It’s not about</a:t>
            </a:r>
            <a:r>
              <a:rPr lang="en-GB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what a person likes and dislikes!</a:t>
            </a:r>
          </a:p>
          <a:p>
            <a:endParaRPr lang="en-GB" sz="1200" b="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Personas are able to provide details to important questions that a "user" cannot define.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Which information is necessary at which point of the day?</a:t>
            </a:r>
          </a:p>
          <a:p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 the user concentrating on only one thing at a time?</a:t>
            </a:r>
          </a:p>
          <a:p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Does the user have frequent interruptions during their experience?</a:t>
            </a:r>
          </a:p>
          <a:p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Why is he/she using the product?</a:t>
            </a:r>
          </a:p>
          <a:p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What motivates him/her to use this specific product over a competitor's?</a:t>
            </a:r>
          </a:p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 using a persona to answer these questions, product design teams can actually be in the user's shoes, and can better meet a real user's needs and wants. Personas are not what people tell you about themselves; they are observations and descriptions of why (motivation) a person does what he/she does.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EC029-AC85-49E0-8CBF-565968629F7E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How often they accessed the site</a:t>
            </a:r>
          </a:p>
          <a:p>
            <a:r>
              <a:rPr lang="en-GB" dirty="0" smtClean="0"/>
              <a:t>What type of data they looked for</a:t>
            </a:r>
          </a:p>
          <a:p>
            <a:r>
              <a:rPr lang="en-GB" dirty="0" smtClean="0"/>
              <a:t>Are they social media users</a:t>
            </a:r>
          </a:p>
          <a:p>
            <a:r>
              <a:rPr lang="en-GB" dirty="0" smtClean="0"/>
              <a:t>Their job</a:t>
            </a:r>
          </a:p>
          <a:p>
            <a:r>
              <a:rPr lang="en-GB" dirty="0" smtClean="0"/>
              <a:t>Age</a:t>
            </a:r>
          </a:p>
          <a:p>
            <a:r>
              <a:rPr lang="en-GB" dirty="0" smtClean="0"/>
              <a:t>Technology use</a:t>
            </a:r>
          </a:p>
          <a:p>
            <a:r>
              <a:rPr lang="en-GB" dirty="0" smtClean="0"/>
              <a:t>What file types they use – </a:t>
            </a:r>
            <a:r>
              <a:rPr lang="en-GB" dirty="0" err="1" smtClean="0"/>
              <a:t>pdf</a:t>
            </a:r>
            <a:r>
              <a:rPr lang="en-GB" dirty="0" smtClean="0"/>
              <a:t>, excel etc. </a:t>
            </a:r>
          </a:p>
          <a:p>
            <a:r>
              <a:rPr lang="en-GB" dirty="0" smtClean="0"/>
              <a:t>How they search for information </a:t>
            </a:r>
          </a:p>
          <a:p>
            <a:r>
              <a:rPr lang="en-GB" dirty="0" smtClean="0"/>
              <a:t>Display preferences – written reports, </a:t>
            </a:r>
            <a:r>
              <a:rPr lang="en-GB" dirty="0" err="1" smtClean="0"/>
              <a:t>infographics</a:t>
            </a:r>
            <a:r>
              <a:rPr lang="en-GB" dirty="0" smtClean="0"/>
              <a:t> etc.</a:t>
            </a:r>
          </a:p>
          <a:p>
            <a:r>
              <a:rPr lang="en-GB" dirty="0" smtClean="0"/>
              <a:t>How urgently they need the data</a:t>
            </a:r>
          </a:p>
          <a:p>
            <a:r>
              <a:rPr lang="en-GB" dirty="0" smtClean="0"/>
              <a:t>Also offered free text boxes for any comments/feedback they wanted to leave.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Follow up telephone interviews were held with a selection of those who responded to the survey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EC029-AC85-49E0-8CBF-565968629F7E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Script this slide!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EC029-AC85-49E0-8CBF-565968629F7E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Script this slide – what are the key points of the Expert Analyst</a:t>
            </a:r>
            <a:r>
              <a:rPr lang="en-GB" baseline="0" dirty="0" smtClean="0"/>
              <a:t> persona???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EC029-AC85-49E0-8CBF-565968629F7E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1200" dirty="0" smtClean="0"/>
              <a:t>Ensures the needs of our various users are considered when building new services/products</a:t>
            </a:r>
          </a:p>
          <a:p>
            <a:endParaRPr lang="en-GB" sz="1200" dirty="0" smtClean="0"/>
          </a:p>
          <a:p>
            <a:r>
              <a:rPr lang="en-GB" sz="1200" dirty="0" smtClean="0"/>
              <a:t>Allows work to be prioritised based on the type of user the product is aimed at</a:t>
            </a:r>
          </a:p>
          <a:p>
            <a:endParaRPr lang="en-GB" sz="1200" dirty="0" smtClean="0"/>
          </a:p>
          <a:p>
            <a:r>
              <a:rPr lang="en-GB" sz="1200" dirty="0" smtClean="0"/>
              <a:t>Given us a better understanding of our users, giving the ability to develop products that users want/need and test them with appropriate user types </a:t>
            </a:r>
          </a:p>
          <a:p>
            <a:endParaRPr lang="en-GB" sz="1200" dirty="0" smtClean="0"/>
          </a:p>
          <a:p>
            <a:pPr lvl="0"/>
            <a:r>
              <a:rPr lang="en-GB" sz="1200" dirty="0" smtClean="0"/>
              <a:t>One-product doesn’t necessarily fit all, but this knowledge has enabled us to tailor specific products and our associated websites to the needs of the most likely user types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EC029-AC85-49E0-8CBF-565968629F7E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Info about the fact we went around the country – not just near the office and London</a:t>
            </a:r>
            <a:r>
              <a:rPr lang="en-GB" baseline="0" dirty="0" smtClean="0"/>
              <a:t> – to ensure we captured the a full account of what users needed, not just what London users needed.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EC029-AC85-49E0-8CBF-565968629F7E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Script this page – more detail about we’ve</a:t>
            </a:r>
            <a:r>
              <a:rPr lang="en-GB" baseline="0" dirty="0" smtClean="0"/>
              <a:t> done with personas</a:t>
            </a:r>
          </a:p>
          <a:p>
            <a:endParaRPr lang="en-GB" baseline="0" dirty="0" smtClean="0"/>
          </a:p>
          <a:p>
            <a:r>
              <a:rPr lang="en-GB" baseline="0" dirty="0" smtClean="0"/>
              <a:t>Assumption, research and development of new personas – why?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EC029-AC85-49E0-8CBF-565968629F7E}" type="slidenum">
              <a:rPr lang="en-GB" smtClean="0"/>
              <a:pPr/>
              <a:t>13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Script this slide – what are the main</a:t>
            </a:r>
            <a:r>
              <a:rPr lang="en-GB" baseline="0" dirty="0" smtClean="0"/>
              <a:t> differences with the new persona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EC029-AC85-49E0-8CBF-565968629F7E}" type="slidenum">
              <a:rPr lang="en-GB" smtClean="0"/>
              <a:pPr/>
              <a:t>14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BIG%20DISK:ONS_Final%20Logos%20Folder%2028.02.08:NEW%20ONS%20Logos:JPEG%20HI:ONS_RGB.jpg" TargetMode="Externa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BIG DISK:ONS_Final Logos Folder 28.02.08:NEW ONS Logos:JPEG HI:ONS_RGB.jpg"/>
          <p:cNvPicPr>
            <a:picLocks noChangeAspect="1" noChangeArrowheads="1"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381000" y="304800"/>
            <a:ext cx="3048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31242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4419600"/>
            <a:ext cx="6400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9C0334B-8B88-4376-A54D-FFC5CE5D736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0CA167-8DDC-4CAD-9DCF-0DCA63970AC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A0636E-26DC-4883-B00C-E9D4C55D547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13B5B3-7F8D-4203-9709-6B50DFF76E7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B94298-BDFA-4443-9AD9-D71C9AB1004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A07F9F-C47D-4D23-8051-61CBD630826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FD9E45-8491-4FA1-A1BB-9BEE93B7C39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2B0C13-706F-403C-97B5-7BFD0107273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372143-E898-4A8F-9199-BE5567179C4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63A7CC-C5C9-43D1-85E5-A129A6227AD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52400"/>
            <a:ext cx="194310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7690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9CAEAF-3053-4BAB-B739-83CD1C575A9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FE59B9-EDC3-4558-AF64-14409D23DCB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ABB31B-C43B-48C0-82D4-398D75CB16D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902CC8-C9A3-40DE-BB47-702462C8321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A04DBD-D6F4-4F3B-9187-C590E5292FC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486BD0-AEE0-43D0-8984-42197D2387B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A7CE59-25C3-400D-9644-405B68C5247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A6C27B-9108-4A80-BF04-FD4C820CF7C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F27C6F-2975-412B-BFA1-18C79F1A303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80986B-072B-4D91-B9EA-50A2AB34362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9AF541-8D55-410F-B0F3-3E1E9A254A6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52400"/>
            <a:ext cx="194310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7690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3B10A0-1920-4E15-BF56-0A484C73DC3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5240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47625872-BF4D-4913-9A9B-42EF2121D26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381000" y="1143000"/>
            <a:ext cx="8458200" cy="0"/>
          </a:xfrm>
          <a:prstGeom prst="line">
            <a:avLst/>
          </a:prstGeom>
          <a:noFill/>
          <a:ln w="9525">
            <a:solidFill>
              <a:srgbClr val="9BA92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  <a:ea typeface="ＭＳ Ｐゴシック" pitchFamily="1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  <a:ea typeface="ＭＳ Ｐゴシック" pitchFamily="1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  <a:ea typeface="ＭＳ Ｐゴシック" pitchFamily="1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  <a:ea typeface="ＭＳ Ｐゴシック" pitchFamily="1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  <a:ea typeface="ＭＳ Ｐゴシック" pitchFamily="1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  <a:ea typeface="ＭＳ Ｐゴシック" pitchFamily="1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  <a:ea typeface="ＭＳ Ｐゴシック" pitchFamily="1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  <a:ea typeface="ＭＳ Ｐゴシック" pitchFamily="1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rgbClr val="002D46"/>
          </a:solidFill>
          <a:latin typeface="+mn-lt"/>
          <a:ea typeface="+mn-ea"/>
          <a:cs typeface="+mn-cs"/>
        </a:defRPr>
      </a:lvl1pPr>
      <a:lvl2pPr marL="763588" indent="-285750" algn="l" rtl="0" eaLnBrk="1" fontAlgn="base" hangingPunct="1">
        <a:spcBef>
          <a:spcPct val="20000"/>
        </a:spcBef>
        <a:spcAft>
          <a:spcPct val="0"/>
        </a:spcAft>
        <a:defRPr sz="2400">
          <a:solidFill>
            <a:srgbClr val="002D46"/>
          </a:solidFill>
          <a:latin typeface="+mn-lt"/>
          <a:ea typeface="+mn-ea"/>
        </a:defRPr>
      </a:lvl2pPr>
      <a:lvl3pPr marL="1182688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rgbClr val="002D46"/>
          </a:solidFill>
          <a:latin typeface="+mn-lt"/>
          <a:ea typeface="+mn-ea"/>
        </a:defRPr>
      </a:lvl3pPr>
      <a:lvl4pPr marL="1619250" indent="-246063" algn="l" rtl="0" eaLnBrk="1" fontAlgn="base" hangingPunct="1">
        <a:spcBef>
          <a:spcPct val="20000"/>
        </a:spcBef>
        <a:spcAft>
          <a:spcPct val="0"/>
        </a:spcAft>
        <a:defRPr>
          <a:solidFill>
            <a:srgbClr val="002D46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5240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997429FF-15CC-4422-9E79-170551888E5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6151" name="Line 7"/>
          <p:cNvSpPr>
            <a:spLocks noChangeShapeType="1"/>
          </p:cNvSpPr>
          <p:nvPr/>
        </p:nvSpPr>
        <p:spPr bwMode="auto">
          <a:xfrm>
            <a:off x="381000" y="1143000"/>
            <a:ext cx="8458200" cy="0"/>
          </a:xfrm>
          <a:prstGeom prst="line">
            <a:avLst/>
          </a:prstGeom>
          <a:noFill/>
          <a:ln w="9525">
            <a:solidFill>
              <a:srgbClr val="9BA92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002D4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defRPr sz="2400">
          <a:solidFill>
            <a:srgbClr val="002D46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002D46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defRPr>
          <a:solidFill>
            <a:srgbClr val="002D46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ChangeArrowheads="1"/>
          </p:cNvSpPr>
          <p:nvPr/>
        </p:nvSpPr>
        <p:spPr bwMode="auto">
          <a:xfrm>
            <a:off x="467544" y="1988840"/>
            <a:ext cx="7772400" cy="1414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GB" sz="3800" b="1" dirty="0" smtClean="0">
                <a:solidFill>
                  <a:srgbClr val="002D46"/>
                </a:solidFill>
              </a:rPr>
              <a:t>Engaging with users</a:t>
            </a:r>
          </a:p>
        </p:txBody>
      </p:sp>
      <p:sp>
        <p:nvSpPr>
          <p:cNvPr id="4099" name="Rectangle 7"/>
          <p:cNvSpPr>
            <a:spLocks noChangeArrowheads="1"/>
          </p:cNvSpPr>
          <p:nvPr/>
        </p:nvSpPr>
        <p:spPr bwMode="auto">
          <a:xfrm>
            <a:off x="467544" y="3068960"/>
            <a:ext cx="6400800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GB" sz="2800" dirty="0" smtClean="0">
                <a:solidFill>
                  <a:srgbClr val="002D46"/>
                </a:solidFill>
              </a:rPr>
              <a:t>The ONS website – user research and developing personas</a:t>
            </a:r>
          </a:p>
          <a:p>
            <a:pPr eaLnBrk="1" hangingPunct="1">
              <a:spcBef>
                <a:spcPct val="20000"/>
              </a:spcBef>
            </a:pPr>
            <a:endParaRPr lang="en-GB" sz="2800" dirty="0" smtClean="0">
              <a:solidFill>
                <a:srgbClr val="002D46"/>
              </a:solidFill>
            </a:endParaRPr>
          </a:p>
          <a:p>
            <a:pPr eaLnBrk="1" hangingPunct="1">
              <a:spcBef>
                <a:spcPct val="20000"/>
              </a:spcBef>
            </a:pPr>
            <a:r>
              <a:rPr lang="en-GB" dirty="0" smtClean="0">
                <a:solidFill>
                  <a:srgbClr val="002D46"/>
                </a:solidFill>
              </a:rPr>
              <a:t>John Lewis - User Researcher</a:t>
            </a:r>
          </a:p>
          <a:p>
            <a:pPr eaLnBrk="1" hangingPunct="1">
              <a:spcBef>
                <a:spcPct val="20000"/>
              </a:spcBef>
            </a:pPr>
            <a:endParaRPr lang="en-GB" sz="2800" dirty="0" smtClean="0">
              <a:solidFill>
                <a:srgbClr val="002D46"/>
              </a:solidFill>
            </a:endParaRPr>
          </a:p>
          <a:p>
            <a:pPr eaLnBrk="1" hangingPunct="1">
              <a:spcBef>
                <a:spcPct val="20000"/>
              </a:spcBef>
            </a:pPr>
            <a:r>
              <a:rPr lang="en-GB" sz="2000" dirty="0" smtClean="0">
                <a:solidFill>
                  <a:srgbClr val="002D46"/>
                </a:solidFill>
              </a:rPr>
              <a:t>       : john.lewis@ons.gov.uk </a:t>
            </a:r>
          </a:p>
          <a:p>
            <a:pPr eaLnBrk="1" hangingPunct="1">
              <a:spcBef>
                <a:spcPct val="20000"/>
              </a:spcBef>
            </a:pPr>
            <a:r>
              <a:rPr lang="en-GB" sz="2000" dirty="0" smtClean="0">
                <a:solidFill>
                  <a:srgbClr val="002D46"/>
                </a:solidFill>
              </a:rPr>
              <a:t>       : @</a:t>
            </a:r>
            <a:r>
              <a:rPr lang="en-GB" sz="2000" dirty="0" err="1" smtClean="0">
                <a:solidFill>
                  <a:srgbClr val="002D46"/>
                </a:solidFill>
              </a:rPr>
              <a:t>JohnLewisONS</a:t>
            </a:r>
            <a:endParaRPr lang="en-GB" sz="2000" dirty="0" smtClean="0">
              <a:solidFill>
                <a:srgbClr val="002D46"/>
              </a:solidFill>
            </a:endParaRPr>
          </a:p>
          <a:p>
            <a:pPr eaLnBrk="1" hangingPunct="1">
              <a:spcBef>
                <a:spcPct val="20000"/>
              </a:spcBef>
            </a:pPr>
            <a:r>
              <a:rPr lang="en-GB" sz="2000" dirty="0" smtClean="0">
                <a:solidFill>
                  <a:srgbClr val="002D46"/>
                </a:solidFill>
              </a:rPr>
              <a:t>       : /</a:t>
            </a:r>
            <a:r>
              <a:rPr lang="en-GB" sz="2000" dirty="0" err="1" smtClean="0">
                <a:solidFill>
                  <a:srgbClr val="002D46"/>
                </a:solidFill>
              </a:rPr>
              <a:t>johnlewisONS</a:t>
            </a:r>
            <a:endParaRPr lang="en-GB" sz="2000" dirty="0">
              <a:solidFill>
                <a:srgbClr val="002D46"/>
              </a:solidFill>
            </a:endParaRPr>
          </a:p>
          <a:p>
            <a:pPr eaLnBrk="1" hangingPunct="1">
              <a:spcBef>
                <a:spcPct val="20000"/>
              </a:spcBef>
            </a:pPr>
            <a:endParaRPr lang="en-GB" sz="2800" dirty="0">
              <a:solidFill>
                <a:srgbClr val="002D46"/>
              </a:solidFill>
            </a:endParaRPr>
          </a:p>
        </p:txBody>
      </p:sp>
      <p:pic>
        <p:nvPicPr>
          <p:cNvPr id="5" name="Picture 4" descr="Twitt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5877272"/>
            <a:ext cx="360040" cy="360040"/>
          </a:xfrm>
          <a:prstGeom prst="rect">
            <a:avLst/>
          </a:prstGeom>
        </p:spPr>
      </p:pic>
      <p:pic>
        <p:nvPicPr>
          <p:cNvPr id="6" name="Picture 5" descr="LinkedIn.png"/>
          <p:cNvPicPr>
            <a:picLocks noChangeAspect="1"/>
          </p:cNvPicPr>
          <p:nvPr/>
        </p:nvPicPr>
        <p:blipFill>
          <a:blip r:embed="rId3" cstate="print"/>
          <a:srcRect r="11432"/>
          <a:stretch>
            <a:fillRect/>
          </a:stretch>
        </p:blipFill>
        <p:spPr>
          <a:xfrm>
            <a:off x="611560" y="6237312"/>
            <a:ext cx="361196" cy="360040"/>
          </a:xfrm>
          <a:prstGeom prst="rect">
            <a:avLst/>
          </a:prstGeom>
        </p:spPr>
      </p:pic>
      <p:pic>
        <p:nvPicPr>
          <p:cNvPr id="7" name="Picture 6" descr="e-mai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1560" y="5517232"/>
            <a:ext cx="360040" cy="3600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What is User research</a:t>
            </a: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077072"/>
            <a:ext cx="7772400" cy="2232248"/>
          </a:xfrm>
        </p:spPr>
        <p:txBody>
          <a:bodyPr/>
          <a:lstStyle/>
          <a:p>
            <a:r>
              <a:rPr lang="en-GB" sz="1800" kern="1200" dirty="0" smtClean="0">
                <a:latin typeface="Arial" charset="0"/>
                <a:ea typeface="ＭＳ Ｐゴシック" pitchFamily="1" charset="-128"/>
              </a:rPr>
              <a:t>If </a:t>
            </a:r>
            <a:r>
              <a:rPr lang="en-GB" sz="1800" kern="1200" dirty="0" smtClean="0">
                <a:latin typeface="Arial" charset="0"/>
                <a:ea typeface="ＭＳ Ｐゴシック" pitchFamily="1" charset="-128"/>
              </a:rPr>
              <a:t>you understand your users’ circumstances, influences and expectations, it will help you design a service that’s easy to use and valued by the people who need it</a:t>
            </a:r>
            <a:r>
              <a:rPr lang="en-GB" sz="1800" kern="1200" dirty="0" smtClean="0">
                <a:latin typeface="Arial" charset="0"/>
                <a:ea typeface="ＭＳ Ｐゴシック" pitchFamily="1" charset="-128"/>
              </a:rPr>
              <a:t>.</a:t>
            </a:r>
          </a:p>
          <a:p>
            <a:pPr>
              <a:buNone/>
            </a:pPr>
            <a:endParaRPr lang="en-US" sz="1800" kern="1200" dirty="0" smtClean="0">
              <a:latin typeface="Arial" charset="0"/>
              <a:ea typeface="ＭＳ Ｐゴシック" pitchFamily="1" charset="-128"/>
            </a:endParaRPr>
          </a:p>
          <a:p>
            <a:r>
              <a:rPr lang="en-GB" sz="1800" kern="1200" dirty="0" smtClean="0">
                <a:latin typeface="Arial" charset="0"/>
                <a:ea typeface="ＭＳ Ｐゴシック" pitchFamily="1" charset="-128"/>
              </a:rPr>
              <a:t>Unlike </a:t>
            </a:r>
            <a:r>
              <a:rPr lang="en-GB" sz="1800" kern="1200" dirty="0" smtClean="0">
                <a:latin typeface="Arial" charset="0"/>
                <a:ea typeface="ＭＳ Ｐゴシック" pitchFamily="1" charset="-128"/>
              </a:rPr>
              <a:t>market research, you need to work out how your users think and behave rather than find out what they like or think they want.</a:t>
            </a:r>
          </a:p>
          <a:p>
            <a:pPr>
              <a:buNone/>
            </a:pPr>
            <a:endParaRPr lang="en-US" sz="1800" kern="1200" dirty="0" smtClean="0">
              <a:latin typeface="Arial" charset="0"/>
              <a:ea typeface="ＭＳ Ｐゴシック" pitchFamily="1" charset="-128"/>
            </a:endParaRPr>
          </a:p>
          <a:p>
            <a:pPr>
              <a:buNone/>
            </a:pPr>
            <a:endParaRPr lang="en-US" sz="1800" kern="1200" dirty="0" smtClean="0">
              <a:latin typeface="Arial" charset="0"/>
              <a:ea typeface="ＭＳ Ｐゴシック" pitchFamily="1" charset="-128"/>
            </a:endParaRPr>
          </a:p>
          <a:p>
            <a:pPr algn="r">
              <a:buNone/>
            </a:pPr>
            <a:r>
              <a:rPr lang="en-US" sz="1400" kern="1200" dirty="0" smtClean="0">
                <a:latin typeface="Arial" charset="0"/>
                <a:ea typeface="ＭＳ Ｐゴシック" pitchFamily="1" charset="-128"/>
              </a:rPr>
              <a:t>Government Digital Service (GDS)</a:t>
            </a:r>
            <a:endParaRPr lang="en-GB" sz="1400" kern="1200" dirty="0" smtClean="0">
              <a:latin typeface="Arial" charset="0"/>
              <a:ea typeface="ＭＳ Ｐゴシック" pitchFamily="1" charset="-128"/>
            </a:endParaRPr>
          </a:p>
        </p:txBody>
      </p:sp>
      <p:pic>
        <p:nvPicPr>
          <p:cNvPr id="6" name="Picture 5" descr="URim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79712" y="1268760"/>
            <a:ext cx="4948286" cy="273630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ONS website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t="13734" b="3668"/>
          <a:stretch>
            <a:fillRect/>
          </a:stretch>
        </p:blipFill>
        <p:spPr bwMode="auto">
          <a:xfrm>
            <a:off x="107504" y="1268760"/>
            <a:ext cx="9001000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we did</a:t>
            </a:r>
            <a:endParaRPr lang="en-US" dirty="0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1556792"/>
            <a:ext cx="7772400" cy="3168352"/>
          </a:xfrm>
        </p:spPr>
        <p:txBody>
          <a:bodyPr/>
          <a:lstStyle/>
          <a:p>
            <a:pPr>
              <a:buNone/>
            </a:pPr>
            <a:r>
              <a:rPr lang="en-GB" sz="2400" dirty="0" smtClean="0"/>
              <a:t>1. Online user survey</a:t>
            </a:r>
          </a:p>
          <a:p>
            <a:pPr>
              <a:buNone/>
            </a:pPr>
            <a:endParaRPr lang="en-GB" sz="2400" dirty="0" smtClean="0"/>
          </a:p>
          <a:p>
            <a:pPr>
              <a:buNone/>
            </a:pPr>
            <a:r>
              <a:rPr lang="en-GB" sz="2400" dirty="0" smtClean="0"/>
              <a:t>2. Contextual </a:t>
            </a:r>
            <a:r>
              <a:rPr lang="en-GB" sz="2400" dirty="0" smtClean="0"/>
              <a:t>interviews</a:t>
            </a:r>
          </a:p>
          <a:p>
            <a:pPr>
              <a:buNone/>
            </a:pPr>
            <a:endParaRPr lang="en-GB" sz="2400" dirty="0" smtClean="0"/>
          </a:p>
          <a:p>
            <a:pPr>
              <a:buNone/>
            </a:pPr>
            <a:r>
              <a:rPr lang="en-GB" sz="2400" dirty="0" smtClean="0"/>
              <a:t>3. </a:t>
            </a:r>
            <a:r>
              <a:rPr lang="en-GB" sz="2400" dirty="0" smtClean="0"/>
              <a:t>Observations – Lab based user research</a:t>
            </a:r>
            <a:endParaRPr lang="en-GB" sz="2400" dirty="0" smtClean="0"/>
          </a:p>
          <a:p>
            <a:pPr>
              <a:buNone/>
            </a:pPr>
            <a:endParaRPr lang="en-GB" sz="2400" dirty="0" smtClean="0"/>
          </a:p>
          <a:p>
            <a:pPr>
              <a:buNone/>
            </a:pPr>
            <a:r>
              <a:rPr lang="en-GB" sz="2400" dirty="0" smtClean="0"/>
              <a:t>4</a:t>
            </a:r>
            <a:r>
              <a:rPr lang="en-GB" sz="2400" dirty="0" smtClean="0"/>
              <a:t>. </a:t>
            </a:r>
            <a:r>
              <a:rPr lang="en-GB" sz="2400" dirty="0" smtClean="0"/>
              <a:t>Multiple Correspondence Analysis (MCA)*</a:t>
            </a:r>
          </a:p>
          <a:p>
            <a:pPr>
              <a:buNone/>
            </a:pPr>
            <a:endParaRPr lang="en-GB" sz="2400" dirty="0" smtClean="0"/>
          </a:p>
          <a:p>
            <a:pPr>
              <a:buNone/>
            </a:pPr>
            <a:r>
              <a:rPr lang="en-GB" sz="2400" dirty="0" smtClean="0"/>
              <a:t>5</a:t>
            </a:r>
            <a:r>
              <a:rPr lang="en-GB" sz="2400" dirty="0" smtClean="0"/>
              <a:t>. </a:t>
            </a:r>
            <a:r>
              <a:rPr lang="en-GB" sz="2400" dirty="0" smtClean="0"/>
              <a:t>Development of personas for the ONS website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55576" y="5517232"/>
            <a:ext cx="7920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n-GB" sz="1800" dirty="0" smtClean="0">
              <a:solidFill>
                <a:srgbClr val="002D46"/>
              </a:solidFill>
              <a:latin typeface="+mn-lt"/>
              <a:ea typeface="+mn-ea"/>
            </a:endParaRPr>
          </a:p>
          <a:p>
            <a:pPr algn="r"/>
            <a:endParaRPr lang="en-GB" sz="1800" dirty="0" smtClean="0">
              <a:solidFill>
                <a:srgbClr val="002D46"/>
              </a:solidFill>
              <a:latin typeface="+mn-lt"/>
              <a:ea typeface="+mn-ea"/>
            </a:endParaRPr>
          </a:p>
          <a:p>
            <a:pPr algn="r"/>
            <a:endParaRPr lang="en-GB" sz="1800" dirty="0" smtClean="0">
              <a:solidFill>
                <a:srgbClr val="002D46"/>
              </a:solidFill>
              <a:latin typeface="+mn-lt"/>
              <a:ea typeface="+mn-ea"/>
            </a:endParaRPr>
          </a:p>
          <a:p>
            <a:pPr algn="r"/>
            <a:r>
              <a:rPr lang="en-GB" sz="1800" dirty="0" smtClean="0">
                <a:solidFill>
                  <a:srgbClr val="002D46"/>
                </a:solidFill>
                <a:latin typeface="+mn-lt"/>
                <a:ea typeface="+mn-ea"/>
              </a:rPr>
              <a:t>*We contracted a company to do this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ONS website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t="8134" b="3668"/>
          <a:stretch>
            <a:fillRect/>
          </a:stretch>
        </p:blipFill>
        <p:spPr bwMode="auto">
          <a:xfrm>
            <a:off x="179513" y="1266074"/>
            <a:ext cx="8784975" cy="5394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Personas</a:t>
            </a:r>
            <a:endParaRPr lang="en-US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683568" y="1556792"/>
            <a:ext cx="31683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2D46"/>
                </a:solidFill>
                <a:latin typeface="+mn-lt"/>
                <a:ea typeface="+mn-ea"/>
              </a:rPr>
              <a:t>Fictional </a:t>
            </a:r>
            <a:r>
              <a:rPr lang="en-GB" dirty="0" smtClean="0">
                <a:solidFill>
                  <a:srgbClr val="002D46"/>
                </a:solidFill>
                <a:latin typeface="+mn-lt"/>
                <a:ea typeface="+mn-ea"/>
              </a:rPr>
              <a:t>characters based on real life observations</a:t>
            </a:r>
          </a:p>
          <a:p>
            <a:endParaRPr lang="en-GB" dirty="0" smtClean="0">
              <a:solidFill>
                <a:srgbClr val="002D46"/>
              </a:solidFill>
              <a:latin typeface="+mn-lt"/>
              <a:ea typeface="+mn-ea"/>
            </a:endParaRPr>
          </a:p>
          <a:p>
            <a:endParaRPr lang="en-GB" dirty="0" smtClean="0">
              <a:solidFill>
                <a:srgbClr val="002D46"/>
              </a:solidFill>
              <a:latin typeface="+mn-lt"/>
              <a:ea typeface="+mn-ea"/>
            </a:endParaRPr>
          </a:p>
        </p:txBody>
      </p:sp>
      <p:pic>
        <p:nvPicPr>
          <p:cNvPr id="4" name="Picture 3" descr="PersonaImag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39952" y="1340768"/>
            <a:ext cx="4459728" cy="20162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1560" y="3626346"/>
            <a:ext cx="8064896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2D46"/>
                </a:solidFill>
              </a:rPr>
              <a:t>They help focus and prioritise decisions and design choices by providing a link to the real world</a:t>
            </a:r>
          </a:p>
          <a:p>
            <a:endParaRPr lang="en-GB" dirty="0" smtClean="0">
              <a:solidFill>
                <a:srgbClr val="002D46"/>
              </a:solidFill>
            </a:endParaRPr>
          </a:p>
          <a:p>
            <a:endParaRPr lang="en-GB" dirty="0" smtClean="0">
              <a:solidFill>
                <a:srgbClr val="002D46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GB" sz="2000" dirty="0" smtClean="0">
                <a:solidFill>
                  <a:srgbClr val="002D46"/>
                </a:solidFill>
              </a:rPr>
              <a:t>What information users need</a:t>
            </a:r>
          </a:p>
          <a:p>
            <a:pPr>
              <a:buFont typeface="Arial" pitchFamily="34" charset="0"/>
              <a:buChar char="•"/>
            </a:pPr>
            <a:r>
              <a:rPr lang="en-GB" sz="2000" dirty="0" smtClean="0">
                <a:solidFill>
                  <a:srgbClr val="002D46"/>
                </a:solidFill>
              </a:rPr>
              <a:t>Why they need it</a:t>
            </a:r>
          </a:p>
          <a:p>
            <a:pPr>
              <a:buFont typeface="Arial" pitchFamily="34" charset="0"/>
              <a:buChar char="•"/>
            </a:pPr>
            <a:r>
              <a:rPr lang="en-GB" sz="2000" dirty="0" smtClean="0">
                <a:solidFill>
                  <a:srgbClr val="002D46"/>
                </a:solidFill>
              </a:rPr>
              <a:t>What they do with it </a:t>
            </a:r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Benefits of personas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1560" y="1340768"/>
            <a:ext cx="7848872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200" dirty="0" smtClean="0">
                <a:solidFill>
                  <a:srgbClr val="002D46"/>
                </a:solidFill>
                <a:latin typeface="+mn-lt"/>
                <a:ea typeface="+mn-ea"/>
              </a:rPr>
              <a:t> Identify gaps and opportunities</a:t>
            </a:r>
          </a:p>
          <a:p>
            <a:pPr>
              <a:buFont typeface="Arial" pitchFamily="34" charset="0"/>
              <a:buChar char="•"/>
            </a:pPr>
            <a:endParaRPr lang="en-GB" sz="2200" dirty="0" smtClean="0">
              <a:solidFill>
                <a:srgbClr val="002D46"/>
              </a:solidFill>
              <a:latin typeface="+mn-lt"/>
              <a:ea typeface="+mn-ea"/>
            </a:endParaRPr>
          </a:p>
          <a:p>
            <a:pPr>
              <a:buFont typeface="Arial" pitchFamily="34" charset="0"/>
              <a:buChar char="•"/>
            </a:pPr>
            <a:r>
              <a:rPr lang="en-GB" sz="2200" dirty="0" smtClean="0">
                <a:solidFill>
                  <a:srgbClr val="002D46"/>
                </a:solidFill>
                <a:latin typeface="+mn-lt"/>
                <a:ea typeface="+mn-ea"/>
              </a:rPr>
              <a:t> Ability to test, validate and prioritise ideas throughout development</a:t>
            </a:r>
          </a:p>
          <a:p>
            <a:pPr>
              <a:buFont typeface="Arial" pitchFamily="34" charset="0"/>
              <a:buChar char="•"/>
            </a:pPr>
            <a:endParaRPr lang="en-GB" sz="2200" dirty="0" smtClean="0">
              <a:solidFill>
                <a:srgbClr val="002D46"/>
              </a:solidFill>
              <a:latin typeface="+mn-lt"/>
              <a:ea typeface="+mn-ea"/>
            </a:endParaRPr>
          </a:p>
          <a:p>
            <a:pPr>
              <a:buFont typeface="Arial" pitchFamily="34" charset="0"/>
              <a:buChar char="•"/>
            </a:pPr>
            <a:r>
              <a:rPr lang="en-GB" sz="2200" dirty="0" smtClean="0">
                <a:solidFill>
                  <a:srgbClr val="002D46"/>
                </a:solidFill>
                <a:latin typeface="+mn-lt"/>
                <a:ea typeface="+mn-ea"/>
              </a:rPr>
              <a:t> Provide a focus and common understanding of the customer</a:t>
            </a:r>
          </a:p>
          <a:p>
            <a:pPr>
              <a:buFont typeface="Arial" pitchFamily="34" charset="0"/>
              <a:buChar char="•"/>
            </a:pPr>
            <a:endParaRPr lang="en-GB" sz="2200" dirty="0" smtClean="0">
              <a:solidFill>
                <a:srgbClr val="002D46"/>
              </a:solidFill>
              <a:latin typeface="+mn-lt"/>
              <a:ea typeface="+mn-ea"/>
            </a:endParaRPr>
          </a:p>
          <a:p>
            <a:pPr>
              <a:buFont typeface="Arial" pitchFamily="34" charset="0"/>
              <a:buChar char="•"/>
            </a:pPr>
            <a:r>
              <a:rPr lang="en-GB" sz="2200" dirty="0" smtClean="0">
                <a:solidFill>
                  <a:srgbClr val="002D46"/>
                </a:solidFill>
                <a:latin typeface="+mn-lt"/>
                <a:ea typeface="+mn-ea"/>
              </a:rPr>
              <a:t> Empathise with the user – their behaviour, goals and expectations</a:t>
            </a:r>
            <a:endParaRPr lang="en-GB" sz="2200" dirty="0" smtClean="0">
              <a:solidFill>
                <a:srgbClr val="002D46"/>
              </a:solidFill>
              <a:latin typeface="+mn-lt"/>
              <a:ea typeface="+mn-ea"/>
            </a:endParaRPr>
          </a:p>
          <a:p>
            <a:pPr>
              <a:buFont typeface="Arial" pitchFamily="34" charset="0"/>
              <a:buChar char="•"/>
            </a:pPr>
            <a:endParaRPr lang="en-GB" sz="2200" dirty="0" smtClean="0">
              <a:solidFill>
                <a:srgbClr val="002D46"/>
              </a:solidFill>
              <a:latin typeface="+mn-lt"/>
              <a:ea typeface="+mn-ea"/>
            </a:endParaRPr>
          </a:p>
          <a:p>
            <a:pPr>
              <a:buFont typeface="Arial" pitchFamily="34" charset="0"/>
              <a:buChar char="•"/>
            </a:pPr>
            <a:r>
              <a:rPr lang="en-GB" sz="2200" dirty="0" smtClean="0">
                <a:solidFill>
                  <a:srgbClr val="002D46"/>
                </a:solidFill>
                <a:latin typeface="+mn-lt"/>
                <a:ea typeface="+mn-ea"/>
              </a:rPr>
              <a:t> </a:t>
            </a:r>
            <a:r>
              <a:rPr lang="en-GB" sz="2200" dirty="0" smtClean="0">
                <a:solidFill>
                  <a:srgbClr val="002D46"/>
                </a:solidFill>
                <a:latin typeface="+mn-lt"/>
                <a:ea typeface="+mn-ea"/>
              </a:rPr>
              <a:t>A reference tool that can be used for implementation and future strategy</a:t>
            </a:r>
          </a:p>
          <a:p>
            <a:pPr>
              <a:buFont typeface="Arial" pitchFamily="34" charset="0"/>
              <a:buChar char="•"/>
            </a:pPr>
            <a:endParaRPr lang="en-GB" sz="2200" dirty="0" smtClean="0">
              <a:solidFill>
                <a:srgbClr val="002D46"/>
              </a:solidFill>
              <a:latin typeface="+mn-lt"/>
              <a:ea typeface="+mn-ea"/>
            </a:endParaRPr>
          </a:p>
          <a:p>
            <a:pPr>
              <a:buFont typeface="Arial" pitchFamily="34" charset="0"/>
              <a:buChar char="•"/>
            </a:pPr>
            <a:r>
              <a:rPr lang="en-GB" sz="2200" dirty="0" smtClean="0">
                <a:solidFill>
                  <a:srgbClr val="002D46"/>
                </a:solidFill>
                <a:latin typeface="+mn-lt"/>
                <a:ea typeface="+mn-ea"/>
              </a:rPr>
              <a:t> Reduces time and cost needed to obtain user requirements</a:t>
            </a:r>
          </a:p>
          <a:p>
            <a:endParaRPr lang="en-GB" dirty="0" smtClean="0">
              <a:solidFill>
                <a:srgbClr val="002D46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How we did it</a:t>
            </a:r>
          </a:p>
        </p:txBody>
      </p:sp>
      <p:sp>
        <p:nvSpPr>
          <p:cNvPr id="3" name="Rectangle 2"/>
          <p:cNvSpPr/>
          <p:nvPr/>
        </p:nvSpPr>
        <p:spPr>
          <a:xfrm>
            <a:off x="467544" y="1484784"/>
            <a:ext cx="49685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rgbClr val="002D46"/>
                </a:solidFill>
                <a:latin typeface="+mn-lt"/>
                <a:ea typeface="+mn-ea"/>
              </a:rPr>
              <a:t>Online survey, sent out across social media, email and advertised on the website </a:t>
            </a:r>
          </a:p>
          <a:p>
            <a:endParaRPr lang="en-GB" dirty="0" smtClean="0">
              <a:solidFill>
                <a:srgbClr val="002D46"/>
              </a:solidFill>
              <a:latin typeface="+mn-lt"/>
              <a:ea typeface="+mn-ea"/>
            </a:endParaRPr>
          </a:p>
          <a:p>
            <a:r>
              <a:rPr lang="en-GB" dirty="0" smtClean="0">
                <a:solidFill>
                  <a:srgbClr val="002D46"/>
                </a:solidFill>
                <a:latin typeface="+mn-lt"/>
                <a:ea typeface="+mn-ea"/>
              </a:rPr>
              <a:t>399 responses</a:t>
            </a:r>
          </a:p>
          <a:p>
            <a:endParaRPr lang="en-GB" dirty="0" smtClean="0">
              <a:solidFill>
                <a:srgbClr val="002D46"/>
              </a:solidFill>
              <a:latin typeface="+mn-lt"/>
              <a:ea typeface="+mn-ea"/>
            </a:endParaRPr>
          </a:p>
        </p:txBody>
      </p:sp>
      <p:pic>
        <p:nvPicPr>
          <p:cNvPr id="5" name="Picture 4" descr="SurveyMonkeyIm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96136" y="1484784"/>
            <a:ext cx="2664296" cy="159857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355976" y="4437112"/>
            <a:ext cx="39604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rgbClr val="002D46"/>
                </a:solidFill>
              </a:rPr>
              <a:t>Follow up telephone interviews with survey respondents</a:t>
            </a:r>
          </a:p>
        </p:txBody>
      </p:sp>
      <p:pic>
        <p:nvPicPr>
          <p:cNvPr id="11" name="Picture 10" descr="IMG_0552-300x19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1560" y="4005064"/>
            <a:ext cx="3240361" cy="208463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Findings: Persona key goals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7504" y="1268760"/>
          <a:ext cx="8928993" cy="495780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976331"/>
                <a:gridCol w="2976331"/>
                <a:gridCol w="2976331"/>
              </a:tblGrid>
              <a:tr h="524940">
                <a:tc>
                  <a:txBody>
                    <a:bodyPr/>
                    <a:lstStyle/>
                    <a:p>
                      <a:r>
                        <a:rPr lang="en-GB" dirty="0" smtClean="0"/>
                        <a:t>The</a:t>
                      </a:r>
                      <a:r>
                        <a:rPr lang="en-GB" baseline="0" dirty="0" smtClean="0"/>
                        <a:t> Expert Analyst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The Information Forager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The Inquiring Citizen</a:t>
                      </a:r>
                      <a:endParaRPr lang="en-GB" dirty="0"/>
                    </a:p>
                  </a:txBody>
                  <a:tcPr/>
                </a:tc>
              </a:tr>
              <a:tr h="949892">
                <a:tc>
                  <a:txBody>
                    <a:bodyPr/>
                    <a:lstStyle/>
                    <a:p>
                      <a:r>
                        <a:rPr lang="en-GB" sz="1400" kern="1200" baseline="0" dirty="0" smtClean="0"/>
                        <a:t>Find a particular Excel spreadsheet to download, without being distracted by similar-sounding</a:t>
                      </a:r>
                    </a:p>
                    <a:p>
                      <a:r>
                        <a:rPr lang="en-GB" sz="1400" kern="1200" baseline="0" dirty="0" smtClean="0"/>
                        <a:t>information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kern="1200" baseline="0" dirty="0" smtClean="0"/>
                        <a:t>Looking for data that can be used to make practical, strategic decisions for her business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kern="1200" baseline="0" dirty="0" smtClean="0"/>
                        <a:t>Finding out the unbiased ‘truth’ about information presented by the media and political</a:t>
                      </a:r>
                    </a:p>
                    <a:p>
                      <a:r>
                        <a:rPr lang="en-GB" sz="1400" kern="1200" baseline="0" dirty="0" smtClean="0"/>
                        <a:t>parties</a:t>
                      </a:r>
                      <a:endParaRPr lang="en-GB" sz="1100" dirty="0"/>
                    </a:p>
                  </a:txBody>
                  <a:tcPr/>
                </a:tc>
              </a:tr>
              <a:tr h="1124872">
                <a:tc>
                  <a:txBody>
                    <a:bodyPr/>
                    <a:lstStyle/>
                    <a:p>
                      <a:r>
                        <a:rPr lang="en-GB" sz="1400" kern="1200" baseline="0" dirty="0" smtClean="0"/>
                        <a:t>Cut and paste data from spreadsheets into own</a:t>
                      </a:r>
                    </a:p>
                    <a:p>
                      <a:r>
                        <a:rPr lang="en-GB" sz="1400" kern="1200" baseline="0" dirty="0" smtClean="0"/>
                        <a:t>statistical models and analyses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kern="1200" baseline="0" dirty="0" smtClean="0"/>
                        <a:t>To see high level summaries, narratives and key charts that provide context for deeper</a:t>
                      </a:r>
                    </a:p>
                    <a:p>
                      <a:r>
                        <a:rPr lang="en-GB" sz="1400" kern="1200" baseline="0" dirty="0" smtClean="0"/>
                        <a:t>understanding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kern="1200" baseline="0" dirty="0" smtClean="0"/>
                        <a:t>Finding out about economic indicators such as</a:t>
                      </a:r>
                    </a:p>
                    <a:p>
                      <a:r>
                        <a:rPr lang="en-GB" sz="1400" kern="1200" baseline="0" dirty="0" smtClean="0"/>
                        <a:t>RPI in order to be able to make informed decisions about pensions and investments</a:t>
                      </a:r>
                      <a:endParaRPr lang="en-GB" sz="1100" dirty="0"/>
                    </a:p>
                  </a:txBody>
                  <a:tcPr/>
                </a:tc>
              </a:tr>
              <a:tr h="774912">
                <a:tc>
                  <a:txBody>
                    <a:bodyPr/>
                    <a:lstStyle/>
                    <a:p>
                      <a:r>
                        <a:rPr lang="en-GB" sz="1400" kern="1200" baseline="0" dirty="0" smtClean="0"/>
                        <a:t>Viewing all versions of a particular dataset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kern="1200" baseline="0" dirty="0" smtClean="0"/>
                        <a:t>Occasionally downloads datasets for simple</a:t>
                      </a:r>
                    </a:p>
                    <a:p>
                      <a:r>
                        <a:rPr lang="en-GB" sz="1400" kern="1200" baseline="0" dirty="0" smtClean="0"/>
                        <a:t>analysis if necessary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kern="1200" baseline="0" dirty="0" smtClean="0"/>
                        <a:t>See charts and infographics to get visually engaging overview of key data and trends</a:t>
                      </a:r>
                      <a:endParaRPr lang="en-GB" sz="1100" dirty="0"/>
                    </a:p>
                  </a:txBody>
                  <a:tcPr/>
                </a:tc>
              </a:tr>
              <a:tr h="774912">
                <a:tc>
                  <a:txBody>
                    <a:bodyPr/>
                    <a:lstStyle/>
                    <a:p>
                      <a:r>
                        <a:rPr lang="en-GB" sz="1400" kern="1200" baseline="0" dirty="0" smtClean="0"/>
                        <a:t>Sometimes uses a reference code to search for datasets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kern="1200" baseline="0" dirty="0" smtClean="0"/>
                        <a:t>Wants to keep up to date with latest economic and population data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kern="1200" baseline="0" dirty="0" smtClean="0"/>
                        <a:t>Wants to find simply worded, high level summaries and narratives of newsworthy issues</a:t>
                      </a:r>
                      <a:endParaRPr lang="en-GB" sz="1100" dirty="0"/>
                    </a:p>
                  </a:txBody>
                  <a:tcPr/>
                </a:tc>
              </a:tr>
              <a:tr h="774912">
                <a:tc>
                  <a:txBody>
                    <a:bodyPr/>
                    <a:lstStyle/>
                    <a:p>
                      <a:r>
                        <a:rPr lang="en-GB" sz="1400" kern="1200" baseline="0" dirty="0" smtClean="0"/>
                        <a:t>Create a bespoke dataset, tailored to exactly to support the statistical models he is creating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ONS Persona - Expert Analyst</a:t>
            </a: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 cstate="print"/>
          <a:srcRect l="10353" t="8750" r="51226" b="4101"/>
          <a:stretch>
            <a:fillRect/>
          </a:stretch>
        </p:blipFill>
        <p:spPr bwMode="auto">
          <a:xfrm>
            <a:off x="971600" y="1340768"/>
            <a:ext cx="7147588" cy="5328591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How we use our personas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9552" y="1484784"/>
            <a:ext cx="5040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02D46"/>
                </a:solidFill>
                <a:latin typeface="+mn-lt"/>
                <a:ea typeface="+mn-ea"/>
              </a:rPr>
              <a:t>Further </a:t>
            </a:r>
            <a:r>
              <a:rPr lang="en-GB" sz="2800" dirty="0" smtClean="0">
                <a:solidFill>
                  <a:srgbClr val="002D46"/>
                </a:solidFill>
                <a:latin typeface="+mn-lt"/>
                <a:ea typeface="+mn-ea"/>
              </a:rPr>
              <a:t>research and </a:t>
            </a:r>
            <a:r>
              <a:rPr lang="en-GB" sz="2800" dirty="0" smtClean="0">
                <a:solidFill>
                  <a:srgbClr val="002D46"/>
                </a:solidFill>
                <a:latin typeface="+mn-lt"/>
                <a:ea typeface="+mn-ea"/>
              </a:rPr>
              <a:t>testing:</a:t>
            </a:r>
            <a:endParaRPr lang="en-GB" sz="2800" dirty="0" smtClean="0">
              <a:solidFill>
                <a:srgbClr val="002D46"/>
              </a:solidFill>
              <a:latin typeface="+mn-lt"/>
              <a:ea typeface="+mn-ea"/>
            </a:endParaRPr>
          </a:p>
        </p:txBody>
      </p:sp>
      <p:pic>
        <p:nvPicPr>
          <p:cNvPr id="5" name="Picture 4" descr="Post-it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38039" y="1340768"/>
            <a:ext cx="3480387" cy="208823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83568" y="2348880"/>
            <a:ext cx="464400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1800" dirty="0" smtClean="0">
                <a:solidFill>
                  <a:srgbClr val="002D46"/>
                </a:solidFill>
                <a:latin typeface="+mn-lt"/>
                <a:ea typeface="+mn-ea"/>
              </a:rPr>
              <a:t> Provided </a:t>
            </a:r>
            <a:r>
              <a:rPr lang="en-GB" sz="1800" dirty="0" smtClean="0">
                <a:solidFill>
                  <a:srgbClr val="002D46"/>
                </a:solidFill>
                <a:latin typeface="+mn-lt"/>
                <a:ea typeface="+mn-ea"/>
              </a:rPr>
              <a:t>a better understanding of our users</a:t>
            </a:r>
          </a:p>
          <a:p>
            <a:endParaRPr lang="en-GB" sz="1800" dirty="0" smtClean="0">
              <a:solidFill>
                <a:srgbClr val="002D46"/>
              </a:solidFill>
              <a:latin typeface="+mn-lt"/>
              <a:ea typeface="+mn-ea"/>
            </a:endParaRPr>
          </a:p>
          <a:p>
            <a:pPr>
              <a:buFont typeface="Arial" pitchFamily="34" charset="0"/>
              <a:buChar char="•"/>
            </a:pPr>
            <a:r>
              <a:rPr lang="en-GB" sz="1800" dirty="0" smtClean="0">
                <a:solidFill>
                  <a:srgbClr val="002D46"/>
                </a:solidFill>
                <a:latin typeface="+mn-lt"/>
                <a:ea typeface="+mn-ea"/>
              </a:rPr>
              <a:t> Needs </a:t>
            </a:r>
            <a:r>
              <a:rPr lang="en-GB" sz="1800" dirty="0" smtClean="0">
                <a:solidFill>
                  <a:srgbClr val="002D46"/>
                </a:solidFill>
                <a:latin typeface="+mn-lt"/>
                <a:ea typeface="+mn-ea"/>
              </a:rPr>
              <a:t>of our various users are considered when building new services/products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3568" y="3861048"/>
            <a:ext cx="8064896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1800" dirty="0" smtClean="0"/>
              <a:t> </a:t>
            </a:r>
            <a:r>
              <a:rPr lang="en-GB" sz="1800" dirty="0" smtClean="0">
                <a:solidFill>
                  <a:srgbClr val="002D46"/>
                </a:solidFill>
                <a:latin typeface="+mn-lt"/>
                <a:ea typeface="+mn-ea"/>
              </a:rPr>
              <a:t>Work to be prioritised based on the type of user the product is aimed at</a:t>
            </a:r>
          </a:p>
          <a:p>
            <a:pPr>
              <a:buFont typeface="Arial" pitchFamily="34" charset="0"/>
              <a:buChar char="•"/>
            </a:pPr>
            <a:endParaRPr lang="en-GB" sz="1800" dirty="0" smtClean="0">
              <a:solidFill>
                <a:srgbClr val="002D46"/>
              </a:solidFill>
              <a:latin typeface="+mn-lt"/>
              <a:ea typeface="+mn-ea"/>
            </a:endParaRPr>
          </a:p>
          <a:p>
            <a:pPr>
              <a:buFont typeface="Arial" pitchFamily="34" charset="0"/>
              <a:buChar char="•"/>
            </a:pPr>
            <a:r>
              <a:rPr lang="en-GB" sz="1800" dirty="0" smtClean="0">
                <a:solidFill>
                  <a:srgbClr val="002D46"/>
                </a:solidFill>
                <a:latin typeface="+mn-lt"/>
                <a:ea typeface="+mn-ea"/>
              </a:rPr>
              <a:t> Ability to develop products that users want/need and test them with appropriate user types</a:t>
            </a:r>
          </a:p>
          <a:p>
            <a:pPr>
              <a:buFont typeface="Arial" pitchFamily="34" charset="0"/>
              <a:buChar char="•"/>
            </a:pPr>
            <a:endParaRPr lang="en-GB" sz="1800" dirty="0" smtClean="0">
              <a:solidFill>
                <a:srgbClr val="002D46"/>
              </a:solidFill>
              <a:latin typeface="+mn-lt"/>
              <a:ea typeface="+mn-ea"/>
            </a:endParaRPr>
          </a:p>
          <a:p>
            <a:pPr>
              <a:buFont typeface="Arial" pitchFamily="34" charset="0"/>
              <a:buChar char="•"/>
            </a:pPr>
            <a:r>
              <a:rPr lang="en-GB" sz="1800" dirty="0" smtClean="0">
                <a:solidFill>
                  <a:srgbClr val="002D46"/>
                </a:solidFill>
                <a:latin typeface="+mn-lt"/>
                <a:ea typeface="+mn-ea"/>
              </a:rPr>
              <a:t> One product doesn’t necessarily fit all, but this knowledge has enabled us to tailor specific products and our associated websites to the needs of the most likely user types</a:t>
            </a:r>
          </a:p>
          <a:p>
            <a:pPr>
              <a:buFont typeface="Arial" pitchFamily="34" charset="0"/>
              <a:buChar char="•"/>
            </a:pPr>
            <a:endParaRPr lang="en-GB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Testing around the country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2339752" y="1340768"/>
            <a:ext cx="4032448" cy="5184576"/>
            <a:chOff x="2411760" y="1340768"/>
            <a:chExt cx="3232666" cy="4826698"/>
          </a:xfrm>
        </p:grpSpPr>
        <p:pic>
          <p:nvPicPr>
            <p:cNvPr id="16" name="Picture 15" descr="UK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11760" y="1340768"/>
              <a:ext cx="3232666" cy="4826698"/>
            </a:xfrm>
            <a:prstGeom prst="rect">
              <a:avLst/>
            </a:prstGeom>
          </p:spPr>
        </p:pic>
        <p:sp>
          <p:nvSpPr>
            <p:cNvPr id="17" name="Oval 16"/>
            <p:cNvSpPr/>
            <p:nvPr/>
          </p:nvSpPr>
          <p:spPr>
            <a:xfrm>
              <a:off x="3851920" y="5733256"/>
              <a:ext cx="72008" cy="144016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Oval 17"/>
            <p:cNvSpPr/>
            <p:nvPr/>
          </p:nvSpPr>
          <p:spPr>
            <a:xfrm>
              <a:off x="4932040" y="5229200"/>
              <a:ext cx="72008" cy="144016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Oval 18"/>
            <p:cNvSpPr/>
            <p:nvPr/>
          </p:nvSpPr>
          <p:spPr>
            <a:xfrm>
              <a:off x="4355976" y="4221088"/>
              <a:ext cx="72008" cy="144016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Oval 19"/>
            <p:cNvSpPr/>
            <p:nvPr/>
          </p:nvSpPr>
          <p:spPr>
            <a:xfrm>
              <a:off x="4427984" y="4581128"/>
              <a:ext cx="72008" cy="144016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Oval 20"/>
            <p:cNvSpPr/>
            <p:nvPr/>
          </p:nvSpPr>
          <p:spPr>
            <a:xfrm>
              <a:off x="4355976" y="4725144"/>
              <a:ext cx="72008" cy="144016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Oval 21"/>
            <p:cNvSpPr/>
            <p:nvPr/>
          </p:nvSpPr>
          <p:spPr>
            <a:xfrm>
              <a:off x="4508376" y="4373488"/>
              <a:ext cx="72008" cy="144016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Oval 22"/>
            <p:cNvSpPr/>
            <p:nvPr/>
          </p:nvSpPr>
          <p:spPr>
            <a:xfrm>
              <a:off x="4427984" y="3429000"/>
              <a:ext cx="72008" cy="144016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5-Point Star 13"/>
            <p:cNvSpPr/>
            <p:nvPr/>
          </p:nvSpPr>
          <p:spPr bwMode="auto">
            <a:xfrm>
              <a:off x="4067944" y="5157192"/>
              <a:ext cx="144016" cy="144016"/>
            </a:xfrm>
            <a:prstGeom prst="star5">
              <a:avLst/>
            </a:prstGeom>
            <a:solidFill>
              <a:srgbClr val="FFFF00"/>
            </a:solidFill>
            <a:ln w="95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" charset="-128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6588224" y="1412776"/>
            <a:ext cx="230425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Newcastle</a:t>
            </a:r>
          </a:p>
          <a:p>
            <a:r>
              <a:rPr lang="en-GB" dirty="0" smtClean="0"/>
              <a:t>Leeds</a:t>
            </a:r>
          </a:p>
          <a:p>
            <a:r>
              <a:rPr lang="en-GB" dirty="0" smtClean="0"/>
              <a:t>Liverpool</a:t>
            </a:r>
          </a:p>
          <a:p>
            <a:r>
              <a:rPr lang="en-GB" dirty="0" smtClean="0"/>
              <a:t>Birmingham</a:t>
            </a:r>
          </a:p>
          <a:p>
            <a:r>
              <a:rPr lang="en-GB" dirty="0" smtClean="0"/>
              <a:t>Newport</a:t>
            </a:r>
          </a:p>
          <a:p>
            <a:r>
              <a:rPr lang="en-GB" dirty="0" smtClean="0"/>
              <a:t>Cardiff</a:t>
            </a:r>
          </a:p>
          <a:p>
            <a:r>
              <a:rPr lang="en-GB" dirty="0" smtClean="0"/>
              <a:t>London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Continuing our work on our personas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4102224" cy="4572000"/>
          </a:xfrm>
        </p:spPr>
        <p:txBody>
          <a:bodyPr/>
          <a:lstStyle/>
          <a:p>
            <a:r>
              <a:rPr lang="en-US" dirty="0" smtClean="0"/>
              <a:t>When you’ve created personas the work doesn’t stop there</a:t>
            </a:r>
          </a:p>
          <a:p>
            <a:endParaRPr lang="en-US" dirty="0" smtClean="0"/>
          </a:p>
          <a:p>
            <a:r>
              <a:rPr lang="en-US" dirty="0" smtClean="0"/>
              <a:t>Things can change</a:t>
            </a:r>
          </a:p>
          <a:p>
            <a:endParaRPr lang="en-US" dirty="0" smtClean="0"/>
          </a:p>
          <a:p>
            <a:r>
              <a:rPr lang="en-US" dirty="0" smtClean="0"/>
              <a:t>N</a:t>
            </a:r>
            <a:r>
              <a:rPr lang="en-US" dirty="0" smtClean="0"/>
              <a:t>eed </a:t>
            </a:r>
            <a:r>
              <a:rPr lang="en-US" dirty="0" smtClean="0"/>
              <a:t>to review and re-assess your users/personas</a:t>
            </a:r>
          </a:p>
        </p:txBody>
      </p:sp>
      <p:pic>
        <p:nvPicPr>
          <p:cNvPr id="4" name="Picture 3" descr="persona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4048" y="1196752"/>
            <a:ext cx="3888432" cy="55046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611560" y="1700808"/>
            <a:ext cx="7920880" cy="4968552"/>
            <a:chOff x="539552" y="1196752"/>
            <a:chExt cx="8162924" cy="5328592"/>
          </a:xfrm>
        </p:grpSpPr>
        <p:pic>
          <p:nvPicPr>
            <p:cNvPr id="4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 t="7500"/>
            <a:stretch>
              <a:fillRect/>
            </a:stretch>
          </p:blipFill>
          <p:spPr bwMode="auto">
            <a:xfrm>
              <a:off x="539552" y="1196752"/>
              <a:ext cx="8162924" cy="53285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Rectangle 4"/>
            <p:cNvSpPr/>
            <p:nvPr/>
          </p:nvSpPr>
          <p:spPr bwMode="auto">
            <a:xfrm>
              <a:off x="539552" y="3140968"/>
              <a:ext cx="1944216" cy="288032"/>
            </a:xfrm>
            <a:prstGeom prst="rect">
              <a:avLst/>
            </a:prstGeom>
            <a:noFill/>
            <a:ln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" charset="-128"/>
              </a:endParaRP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539552" y="3429000"/>
              <a:ext cx="2088232" cy="288032"/>
            </a:xfrm>
            <a:prstGeom prst="rect">
              <a:avLst/>
            </a:prstGeom>
            <a:noFill/>
            <a:ln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" charset="-128"/>
              </a:endParaRP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3059832" y="2852936"/>
              <a:ext cx="2304256" cy="288032"/>
            </a:xfrm>
            <a:prstGeom prst="rect">
              <a:avLst/>
            </a:prstGeom>
            <a:noFill/>
            <a:ln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" charset="-128"/>
              </a:endParaRP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3059832" y="4725144"/>
              <a:ext cx="2376264" cy="306000"/>
            </a:xfrm>
            <a:prstGeom prst="rect">
              <a:avLst/>
            </a:prstGeom>
            <a:noFill/>
            <a:ln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" charset="-128"/>
              </a:endParaRPr>
            </a:p>
          </p:txBody>
        </p:sp>
      </p:grp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What’s next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268760"/>
            <a:ext cx="7918648" cy="536848"/>
          </a:xfrm>
        </p:spPr>
        <p:txBody>
          <a:bodyPr/>
          <a:lstStyle/>
          <a:p>
            <a:pPr eaLnBrk="1" hangingPunct="1">
              <a:buNone/>
            </a:pPr>
            <a:r>
              <a:rPr lang="en-US" sz="2400" dirty="0" smtClean="0"/>
              <a:t>The ‘Technical Expert’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Lessons learned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1560" y="1412776"/>
            <a:ext cx="8064896" cy="2850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1" hangingPunct="1">
              <a:spcBef>
                <a:spcPct val="20000"/>
              </a:spcBef>
              <a:buChar char="•"/>
            </a:pPr>
            <a:r>
              <a:rPr lang="en-GB" sz="2800" dirty="0" smtClean="0">
                <a:solidFill>
                  <a:srgbClr val="002D46"/>
                </a:solidFill>
                <a:latin typeface="+mn-lt"/>
                <a:ea typeface="+mn-ea"/>
              </a:rPr>
              <a:t>Don’t underestimate how much time developing personas can take</a:t>
            </a:r>
          </a:p>
          <a:p>
            <a:pPr marL="342900" indent="-342900" eaLnBrk="1" hangingPunct="1">
              <a:spcBef>
                <a:spcPct val="20000"/>
              </a:spcBef>
              <a:buChar char="•"/>
            </a:pPr>
            <a:endParaRPr lang="en-GB" sz="2800" dirty="0" smtClean="0">
              <a:solidFill>
                <a:srgbClr val="002D46"/>
              </a:solidFill>
              <a:latin typeface="+mn-lt"/>
              <a:ea typeface="+mn-ea"/>
            </a:endParaRPr>
          </a:p>
          <a:p>
            <a:pPr marL="342900" indent="-342900" eaLnBrk="1" hangingPunct="1">
              <a:spcBef>
                <a:spcPct val="20000"/>
              </a:spcBef>
              <a:buChar char="•"/>
            </a:pPr>
            <a:r>
              <a:rPr lang="en-GB" sz="2800" dirty="0" smtClean="0">
                <a:solidFill>
                  <a:srgbClr val="002D46"/>
                </a:solidFill>
                <a:latin typeface="+mn-lt"/>
                <a:ea typeface="+mn-ea"/>
              </a:rPr>
              <a:t>Time spent on user research will </a:t>
            </a:r>
            <a:r>
              <a:rPr lang="en-GB" sz="2800" dirty="0" smtClean="0">
                <a:solidFill>
                  <a:srgbClr val="002D46"/>
                </a:solidFill>
                <a:latin typeface="+mn-lt"/>
                <a:ea typeface="+mn-ea"/>
              </a:rPr>
              <a:t>reduce the </a:t>
            </a:r>
            <a:r>
              <a:rPr lang="en-GB" sz="2800" dirty="0" smtClean="0">
                <a:solidFill>
                  <a:srgbClr val="002D46"/>
                </a:solidFill>
                <a:latin typeface="+mn-lt"/>
                <a:ea typeface="+mn-ea"/>
              </a:rPr>
              <a:t>time spent on the wrong things further down the line</a:t>
            </a:r>
          </a:p>
        </p:txBody>
      </p:sp>
      <p:pic>
        <p:nvPicPr>
          <p:cNvPr id="5" name="Picture 4" descr="SpeechBubbl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539551" y="4221088"/>
            <a:ext cx="6158433" cy="247425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71600" y="4509121"/>
            <a:ext cx="525658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Lucida Calligraphy" pitchFamily="66" charset="0"/>
              </a:rPr>
              <a:t>If the user is having a problem, it’s our problem</a:t>
            </a:r>
          </a:p>
          <a:p>
            <a:pPr algn="r"/>
            <a:r>
              <a:rPr lang="en-GB" sz="2000" dirty="0" smtClean="0"/>
              <a:t>Steve Jobs</a:t>
            </a:r>
            <a:endParaRPr lang="en-GB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The End…</a:t>
            </a:r>
          </a:p>
        </p:txBody>
      </p:sp>
      <p:pic>
        <p:nvPicPr>
          <p:cNvPr id="8" name="Picture 7" descr="ThatsAl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1412776"/>
            <a:ext cx="7741063" cy="482453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owerPointTemplate_Whit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Design Slide Master: blank">
  <a:themeElements>
    <a:clrScheme name="Default Design Slide Master: 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 Slide Master: 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Default Design Slide Master: 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Slide Master: 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Slide Master: 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Slide Master: 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Slide Master: 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Slide Master: 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Slide Master: 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Slide Master: 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Slide Master: 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Slide Master: 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Slide Master: 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Slide Master: 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PowerPointTemplate_White</Template>
  <TotalTime>950</TotalTime>
  <Words>1154</Words>
  <Application>Microsoft Office PowerPoint</Application>
  <PresentationFormat>On-screen Show (4:3)</PresentationFormat>
  <Paragraphs>174</Paragraphs>
  <Slides>16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PowerPointTemplate_White</vt:lpstr>
      <vt:lpstr>Default Design Slide Master: blank</vt:lpstr>
      <vt:lpstr>Slide 1</vt:lpstr>
      <vt:lpstr>What is User research</vt:lpstr>
      <vt:lpstr>The ONS website</vt:lpstr>
      <vt:lpstr>What we did</vt:lpstr>
      <vt:lpstr>The ONS website</vt:lpstr>
      <vt:lpstr>Personas</vt:lpstr>
      <vt:lpstr>Benefits of personas</vt:lpstr>
      <vt:lpstr>How we did it</vt:lpstr>
      <vt:lpstr>Findings: Persona key goals</vt:lpstr>
      <vt:lpstr>ONS Persona - Expert Analyst</vt:lpstr>
      <vt:lpstr>How we use our personas</vt:lpstr>
      <vt:lpstr>Testing around the country</vt:lpstr>
      <vt:lpstr>Continuing our work on our personas</vt:lpstr>
      <vt:lpstr>What’s next</vt:lpstr>
      <vt:lpstr>Lessons learned</vt:lpstr>
      <vt:lpstr>The End…</vt:lpstr>
    </vt:vector>
  </TitlesOfParts>
  <Company>ONS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Lewisj2</dc:creator>
  <cp:lastModifiedBy>Lewisj2</cp:lastModifiedBy>
  <cp:revision>96</cp:revision>
  <dcterms:created xsi:type="dcterms:W3CDTF">2016-10-11T12:47:19Z</dcterms:created>
  <dcterms:modified xsi:type="dcterms:W3CDTF">2016-10-17T12:26:23Z</dcterms:modified>
</cp:coreProperties>
</file>