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60" r:id="rId4"/>
    <p:sldId id="266" r:id="rId5"/>
    <p:sldId id="277" r:id="rId6"/>
    <p:sldId id="272" r:id="rId7"/>
    <p:sldId id="274" r:id="rId8"/>
    <p:sldId id="276" r:id="rId9"/>
    <p:sldId id="278" r:id="rId10"/>
    <p:sldId id="282" r:id="rId11"/>
    <p:sldId id="279" r:id="rId12"/>
    <p:sldId id="275" r:id="rId13"/>
    <p:sldId id="271" r:id="rId14"/>
  </p:sldIdLst>
  <p:sldSz cx="12192000" cy="6858000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E84"/>
    <a:srgbClr val="FBE97D"/>
    <a:srgbClr val="D0D022"/>
    <a:srgbClr val="B5417B"/>
    <a:srgbClr val="813050"/>
    <a:srgbClr val="B2CA92"/>
    <a:srgbClr val="8EB15D"/>
    <a:srgbClr val="2C9CC4"/>
    <a:srgbClr val="609770"/>
    <a:srgbClr val="EEA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98E09-3EA0-4BC7-AE05-41D7015D4E2E}" type="datetimeFigureOut">
              <a:rPr lang="pl-PL" smtClean="0"/>
              <a:t>2016-10-17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BCDA8-6454-47E9-B592-EAD04E2D28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2779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B4992-648A-4210-BD62-4C7EBEE19126}" type="datetimeFigureOut">
              <a:rPr lang="pl-PL" smtClean="0"/>
              <a:t>2016-10-17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F3FBC-A667-4119-AE69-CD192887CB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761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771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0131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2201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5135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7214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4396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7995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7436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7201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077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7174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250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F3FBC-A667-4119-AE69-CD192887CB37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324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76400" y="3602038"/>
            <a:ext cx="8991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1253068" y="2659591"/>
            <a:ext cx="10075332" cy="7778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4558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032999" cy="8032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20800" y="1278467"/>
            <a:ext cx="10033000" cy="4898496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8" name="Prostokąt 7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9" name="Łącznik prosty 8"/>
          <p:cNvCxnSpPr/>
          <p:nvPr userDrawn="1"/>
        </p:nvCxnSpPr>
        <p:spPr>
          <a:xfrm>
            <a:off x="1278468" y="6168496"/>
            <a:ext cx="8195732" cy="846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95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4A6E8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89714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8" name="Prostokąt 7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9" name="Łącznik prosty 8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84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10" name="Prostokąt 9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11" name="Łącznik prosty 10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303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6" name="Prostokąt 5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7" name="Łącznik prosty 6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0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6" name="Łącznik prosty 5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093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0267" y="457200"/>
            <a:ext cx="306175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10267" y="2057400"/>
            <a:ext cx="306175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Prostokąt 7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9" name="Łącznik prosty 8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7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44133" y="457200"/>
            <a:ext cx="302789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44133" y="2057400"/>
            <a:ext cx="302789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Prostokąt 7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9" name="Łącznik prosty 8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773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1198210" y="6178980"/>
            <a:ext cx="7941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European Statistics Stakeholders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200" i="1" cap="small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smtClean="0">
                <a:solidFill>
                  <a:srgbClr val="4A6E8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Budapest, 20–21 October 2016</a:t>
            </a:r>
            <a:endParaRPr lang="pl-PL" sz="1200" dirty="0">
              <a:solidFill>
                <a:srgbClr val="4A6E84"/>
              </a:solidFill>
            </a:endParaRPr>
          </a:p>
        </p:txBody>
      </p:sp>
      <p:cxnSp>
        <p:nvCxnSpPr>
          <p:cNvPr id="8" name="Łącznik prosty 7"/>
          <p:cNvCxnSpPr/>
          <p:nvPr userDrawn="1"/>
        </p:nvCxnSpPr>
        <p:spPr>
          <a:xfrm>
            <a:off x="1278468" y="6168496"/>
            <a:ext cx="8432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402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278468" y="365125"/>
            <a:ext cx="10075332" cy="777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78468" y="1227666"/>
            <a:ext cx="9829800" cy="4859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0426" cy="6858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986" y="6168496"/>
            <a:ext cx="1465700" cy="46719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848" y="365124"/>
            <a:ext cx="840253" cy="69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8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A6E8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A6E8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A6E8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A6E8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A6E8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A6E8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strateg.stat.gov.pl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2248B.2B170A3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2209E.647D239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76400" y="2362199"/>
            <a:ext cx="8991600" cy="164253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i="1" dirty="0" smtClean="0"/>
              <a:t/>
            </a:r>
            <a:br>
              <a:rPr lang="pl-PL" sz="3600" b="1" i="1" dirty="0" smtClean="0"/>
            </a:br>
            <a:r>
              <a:rPr lang="en-US" sz="3600" b="1" i="1" dirty="0" smtClean="0"/>
              <a:t>Strategies </a:t>
            </a:r>
            <a:r>
              <a:rPr lang="en-US" sz="3600" b="1" i="1" dirty="0"/>
              <a:t>of the CSO of Poland </a:t>
            </a:r>
            <a:r>
              <a:rPr lang="pl-PL" sz="3600" b="1" i="1" dirty="0" smtClean="0"/>
              <a:t/>
            </a:r>
            <a:br>
              <a:rPr lang="pl-PL" sz="3600" b="1" i="1" dirty="0" smtClean="0"/>
            </a:br>
            <a:r>
              <a:rPr lang="en-US" sz="3600" b="1" i="1" dirty="0" smtClean="0"/>
              <a:t>for </a:t>
            </a:r>
            <a:r>
              <a:rPr lang="en-US" sz="3600" b="1" i="1" dirty="0"/>
              <a:t>increasing </a:t>
            </a:r>
            <a:r>
              <a:rPr lang="en-US" sz="3600" b="1" i="1" dirty="0" smtClean="0"/>
              <a:t>competence </a:t>
            </a:r>
            <a:r>
              <a:rPr lang="en-US" sz="3600" b="1" i="1" dirty="0"/>
              <a:t>in various users</a:t>
            </a:r>
            <a:r>
              <a:rPr lang="pl-PL" sz="3600" i="1" dirty="0"/>
              <a:t/>
            </a:r>
            <a:br>
              <a:rPr lang="pl-PL" sz="3600" i="1" dirty="0"/>
            </a:br>
            <a:r>
              <a:rPr lang="en-US" sz="3600" b="1" i="1" dirty="0" smtClean="0"/>
              <a:t>groups</a:t>
            </a:r>
            <a:endParaRPr lang="pl-PL" sz="3600" i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76400" y="4810896"/>
            <a:ext cx="5572897" cy="782596"/>
          </a:xfrm>
        </p:spPr>
        <p:txBody>
          <a:bodyPr>
            <a:normAutofit lnSpcReduction="10000"/>
          </a:bodyPr>
          <a:lstStyle/>
          <a:p>
            <a:pPr algn="l"/>
            <a:r>
              <a:rPr lang="pl-PL" sz="2200" b="1" dirty="0" smtClean="0">
                <a:latin typeface="+mj-lt"/>
              </a:rPr>
              <a:t>Ewa Czumaj </a:t>
            </a:r>
          </a:p>
          <a:p>
            <a:pPr algn="l"/>
            <a:r>
              <a:rPr lang="pl-PL" sz="2200" dirty="0" smtClean="0">
                <a:latin typeface="+mj-lt"/>
              </a:rPr>
              <a:t>Central Statistical Office of Poland</a:t>
            </a:r>
          </a:p>
          <a:p>
            <a:pPr algn="l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81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2065" y="1278467"/>
            <a:ext cx="10381735" cy="4826000"/>
          </a:xfrm>
        </p:spPr>
        <p:txBody>
          <a:bodyPr/>
          <a:lstStyle/>
          <a:p>
            <a:pPr marL="0" indent="0">
              <a:buNone/>
            </a:pPr>
            <a:endParaRPr lang="pl-PL" i="1" dirty="0"/>
          </a:p>
          <a:p>
            <a:pPr marL="0" indent="0">
              <a:buNone/>
            </a:pPr>
            <a:endParaRPr lang="pl-PL" i="1" dirty="0" smtClean="0"/>
          </a:p>
          <a:p>
            <a:pPr marL="0" indent="0">
              <a:buNone/>
            </a:pPr>
            <a:r>
              <a:rPr lang="en-US" sz="3200" i="1" dirty="0" smtClean="0"/>
              <a:t>Democracy </a:t>
            </a:r>
            <a:r>
              <a:rPr lang="en-US" sz="3200" i="1" dirty="0"/>
              <a:t>can flourish only if citizens know what is going on, and are able to participate fully</a:t>
            </a:r>
            <a:r>
              <a:rPr lang="en-US" sz="3200" i="1" dirty="0" smtClean="0"/>
              <a:t>.</a:t>
            </a:r>
            <a:endParaRPr lang="pl-PL" sz="3200" dirty="0"/>
          </a:p>
          <a:p>
            <a:pPr marL="0" indent="0" algn="r">
              <a:buNone/>
            </a:pPr>
            <a:r>
              <a:rPr lang="en-US" sz="1800" dirty="0"/>
              <a:t>White Paper on a European Communication Policy; Brussels, 1.2.2006 COM(2006)35 </a:t>
            </a:r>
            <a:r>
              <a:rPr lang="en-US" sz="1800" dirty="0" smtClean="0"/>
              <a:t>final</a:t>
            </a:r>
            <a:endParaRPr lang="pl-PL" sz="1800" dirty="0" smtClean="0"/>
          </a:p>
          <a:p>
            <a:pPr marL="0" indent="0" algn="r">
              <a:buNone/>
            </a:pPr>
            <a:endParaRPr lang="pl-PL" sz="1400" dirty="0"/>
          </a:p>
          <a:p>
            <a:pPr marL="0" indent="0" algn="r">
              <a:buNone/>
            </a:pPr>
            <a:endParaRPr lang="pl-PL" sz="1400" dirty="0"/>
          </a:p>
          <a:p>
            <a:pPr marL="0" indent="0">
              <a:buNone/>
            </a:pPr>
            <a:r>
              <a:rPr lang="en-US" sz="3200" i="1" dirty="0" smtClean="0"/>
              <a:t>Information </a:t>
            </a:r>
            <a:r>
              <a:rPr lang="en-US" sz="3200" i="1" dirty="0"/>
              <a:t>and knowledge are fundamental building blocks for all modern </a:t>
            </a:r>
            <a:r>
              <a:rPr lang="en-US" sz="3200" i="1" dirty="0" smtClean="0"/>
              <a:t>societies</a:t>
            </a:r>
            <a:r>
              <a:rPr lang="pl-PL" sz="3200" i="1" dirty="0"/>
              <a:t>.</a:t>
            </a:r>
            <a:endParaRPr lang="pl-PL" sz="3200" dirty="0"/>
          </a:p>
          <a:p>
            <a:pPr marL="0" indent="0" algn="r">
              <a:buNone/>
            </a:pPr>
            <a:r>
              <a:rPr lang="pl-PL" sz="2000" dirty="0"/>
              <a:t>ESS VISION 2020</a:t>
            </a:r>
          </a:p>
          <a:p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6224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0664" y="365125"/>
            <a:ext cx="10613135" cy="803275"/>
          </a:xfrm>
        </p:spPr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267" y="1278467"/>
            <a:ext cx="10447866" cy="489849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3000" dirty="0" err="1"/>
              <a:t>Main</a:t>
            </a:r>
            <a:r>
              <a:rPr lang="pl-PL" sz="3000" dirty="0"/>
              <a:t> CSO </a:t>
            </a:r>
            <a:r>
              <a:rPr lang="pl-PL" sz="3000" dirty="0" err="1" smtClean="0"/>
              <a:t>strategic</a:t>
            </a:r>
            <a:r>
              <a:rPr lang="pl-PL" sz="3000" dirty="0" smtClean="0"/>
              <a:t> </a:t>
            </a:r>
            <a:r>
              <a:rPr lang="pl-PL" sz="3000" dirty="0" err="1" smtClean="0"/>
              <a:t>documents</a:t>
            </a:r>
            <a:r>
              <a:rPr lang="pl-PL" sz="3000" dirty="0" smtClean="0"/>
              <a:t> </a:t>
            </a:r>
            <a:r>
              <a:rPr lang="pl-PL" sz="3000" dirty="0" err="1" smtClean="0"/>
              <a:t>concerning</a:t>
            </a:r>
            <a:r>
              <a:rPr lang="pl-PL" sz="3000" dirty="0" smtClean="0"/>
              <a:t> </a:t>
            </a:r>
            <a:r>
              <a:rPr lang="pl-PL" sz="3000" dirty="0" err="1" smtClean="0"/>
              <a:t>cooperation</a:t>
            </a:r>
            <a:r>
              <a:rPr lang="pl-PL" sz="3000" dirty="0" smtClean="0"/>
              <a:t> with </a:t>
            </a:r>
            <a:r>
              <a:rPr lang="pl-PL" sz="3000" dirty="0" err="1"/>
              <a:t>users</a:t>
            </a:r>
            <a:endParaRPr lang="pl-PL" sz="3000" dirty="0" smtClean="0"/>
          </a:p>
          <a:p>
            <a:pPr marL="896938" indent="-269875"/>
            <a:r>
              <a:rPr lang="en-US" sz="3000" dirty="0" smtClean="0"/>
              <a:t>Communication Strategy of Official Statistics</a:t>
            </a:r>
            <a:endParaRPr lang="pl-PL" sz="3000" dirty="0" smtClean="0"/>
          </a:p>
          <a:p>
            <a:pPr marL="896938" indent="-269875"/>
            <a:r>
              <a:rPr lang="pl-PL" sz="3000" dirty="0" err="1" smtClean="0"/>
              <a:t>Concept</a:t>
            </a:r>
            <a:r>
              <a:rPr lang="pl-PL" sz="3000" dirty="0" smtClean="0"/>
              <a:t> </a:t>
            </a:r>
            <a:r>
              <a:rPr lang="pl-PL" sz="3000" dirty="0"/>
              <a:t>of Statistical </a:t>
            </a:r>
            <a:r>
              <a:rPr lang="pl-PL" sz="3000" dirty="0" err="1"/>
              <a:t>Education</a:t>
            </a:r>
            <a:r>
              <a:rPr lang="pl-PL" sz="3000" dirty="0"/>
              <a:t> System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pl-PL" sz="3000" dirty="0" err="1"/>
              <a:t>Selected</a:t>
            </a:r>
            <a:r>
              <a:rPr lang="pl-PL" sz="3000" dirty="0"/>
              <a:t> CSO </a:t>
            </a:r>
            <a:r>
              <a:rPr lang="pl-PL" sz="3000" dirty="0" err="1"/>
              <a:t>actions</a:t>
            </a:r>
            <a:r>
              <a:rPr lang="pl-PL" sz="3000" dirty="0"/>
              <a:t> </a:t>
            </a:r>
            <a:r>
              <a:rPr lang="pl-PL" sz="3000" dirty="0" err="1"/>
              <a:t>toward</a:t>
            </a:r>
            <a:r>
              <a:rPr lang="pl-PL" sz="3000" dirty="0"/>
              <a:t> </a:t>
            </a:r>
            <a:r>
              <a:rPr lang="pl-PL" sz="3000" dirty="0" err="1"/>
              <a:t>improving</a:t>
            </a:r>
            <a:r>
              <a:rPr lang="pl-PL" sz="3000" dirty="0"/>
              <a:t> </a:t>
            </a:r>
            <a:r>
              <a:rPr lang="pl-PL" sz="3000" dirty="0" err="1"/>
              <a:t>competence</a:t>
            </a:r>
            <a:r>
              <a:rPr lang="pl-PL" sz="3000" dirty="0"/>
              <a:t> of </a:t>
            </a:r>
            <a:r>
              <a:rPr lang="pl-PL" sz="3000" dirty="0" err="1"/>
              <a:t>users</a:t>
            </a:r>
            <a:endParaRPr lang="pl-PL" sz="3000" dirty="0"/>
          </a:p>
          <a:p>
            <a:pPr marL="896938" indent="-269875"/>
            <a:r>
              <a:rPr lang="pl-PL" sz="3000" dirty="0"/>
              <a:t>STRATEG - Monitoring development system</a:t>
            </a:r>
          </a:p>
          <a:p>
            <a:pPr marL="896938" indent="-269875"/>
            <a:r>
              <a:rPr lang="pl-PL" sz="3000" dirty="0" err="1" smtClean="0"/>
              <a:t>Knowlegde</a:t>
            </a:r>
            <a:r>
              <a:rPr lang="pl-PL" sz="3000" dirty="0" smtClean="0"/>
              <a:t> </a:t>
            </a:r>
            <a:r>
              <a:rPr lang="pl-PL" sz="3000" dirty="0" err="1"/>
              <a:t>s</a:t>
            </a:r>
            <a:r>
              <a:rPr lang="pl-PL" sz="3000" dirty="0" err="1" smtClean="0"/>
              <a:t>haring</a:t>
            </a:r>
            <a:r>
              <a:rPr lang="pl-PL" sz="3000" dirty="0" smtClean="0"/>
              <a:t> </a:t>
            </a:r>
            <a:r>
              <a:rPr lang="pl-PL" sz="3000" dirty="0" err="1" smtClean="0"/>
              <a:t>about</a:t>
            </a:r>
            <a:r>
              <a:rPr lang="pl-PL" sz="3000" dirty="0" smtClean="0"/>
              <a:t> </a:t>
            </a:r>
            <a:r>
              <a:rPr lang="pl-PL" sz="3000" dirty="0" err="1" smtClean="0"/>
              <a:t>international</a:t>
            </a:r>
            <a:r>
              <a:rPr lang="pl-PL" sz="3000" dirty="0" smtClean="0"/>
              <a:t> </a:t>
            </a:r>
            <a:r>
              <a:rPr lang="pl-PL" sz="3000" dirty="0" err="1" smtClean="0"/>
              <a:t>initiatives</a:t>
            </a:r>
            <a:endParaRPr lang="pl-PL" sz="3000" dirty="0"/>
          </a:p>
          <a:p>
            <a:pPr marL="1252538" indent="-625475">
              <a:buFont typeface="Calibri Light" panose="020F0302020204030204" pitchFamily="34" charset="0"/>
              <a:buChar char="→"/>
            </a:pPr>
            <a:r>
              <a:rPr lang="pl-PL" sz="2600" dirty="0"/>
              <a:t>ESS </a:t>
            </a:r>
            <a:r>
              <a:rPr lang="pl-PL" sz="2600" dirty="0" err="1"/>
              <a:t>Vision</a:t>
            </a:r>
            <a:r>
              <a:rPr lang="pl-PL" sz="2600" dirty="0"/>
              <a:t> 2020 </a:t>
            </a:r>
            <a:r>
              <a:rPr lang="pl-PL" sz="2600" dirty="0" err="1" smtClean="0"/>
              <a:t>including</a:t>
            </a:r>
            <a:r>
              <a:rPr lang="pl-PL" sz="2600" smtClean="0"/>
              <a:t> DIGICOM </a:t>
            </a:r>
            <a:r>
              <a:rPr lang="pl-PL" sz="2600" dirty="0" err="1"/>
              <a:t>project</a:t>
            </a:r>
            <a:endParaRPr lang="pl-PL" sz="2600" dirty="0"/>
          </a:p>
          <a:p>
            <a:pPr marL="1252538" indent="-625475">
              <a:buFont typeface="Calibri Light" panose="020F0302020204030204" pitchFamily="34" charset="0"/>
              <a:buChar char="→"/>
            </a:pPr>
            <a:r>
              <a:rPr lang="pl-PL" sz="2600" dirty="0" err="1" smtClean="0"/>
              <a:t>Bookmark</a:t>
            </a:r>
            <a:r>
              <a:rPr lang="pl-PL" sz="2600" dirty="0" smtClean="0"/>
              <a:t> </a:t>
            </a:r>
            <a:r>
              <a:rPr lang="en-GB" sz="2600" dirty="0" smtClean="0"/>
              <a:t>for Sustainable Development</a:t>
            </a:r>
            <a:endParaRPr lang="pl-PL" sz="2600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514350" indent="-514350">
              <a:buAutoNum type="arabicPeriod"/>
            </a:pPr>
            <a:endParaRPr lang="pl-PL" dirty="0" smtClean="0"/>
          </a:p>
          <a:p>
            <a:pPr marL="514350" indent="-51435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086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1026" name="Obraz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802" y="0"/>
            <a:ext cx="78957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/>
          <p:cNvSpPr/>
          <p:nvPr/>
        </p:nvSpPr>
        <p:spPr>
          <a:xfrm>
            <a:off x="0" y="0"/>
            <a:ext cx="4512802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4400" b="1" dirty="0">
                <a:solidFill>
                  <a:srgbClr val="4A6E84"/>
                </a:solidFill>
              </a:rPr>
              <a:t> </a:t>
            </a:r>
            <a:r>
              <a:rPr lang="pl-PL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STRATEG –</a:t>
            </a:r>
          </a:p>
          <a:p>
            <a:pPr indent="539750"/>
            <a:r>
              <a:rPr lang="pl-PL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DEVELOPMENT     </a:t>
            </a:r>
          </a:p>
          <a:p>
            <a:pPr indent="539750"/>
            <a:r>
              <a:rPr lang="pl-PL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MONITORING SYSTEM</a:t>
            </a:r>
          </a:p>
          <a:p>
            <a:r>
              <a:rPr lang="pl-PL" sz="2800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endParaRPr lang="pl-PL" sz="2800" dirty="0">
              <a:solidFill>
                <a:schemeClr val="bg2">
                  <a:lumMod val="10000"/>
                </a:schemeClr>
              </a:solidFill>
            </a:endParaRPr>
          </a:p>
          <a:p>
            <a:pPr marL="712788" indent="-360363">
              <a:buFont typeface="Calibri Light" panose="020F0302020204030204" pitchFamily="34" charset="0"/>
              <a:buChar char="→"/>
            </a:pPr>
            <a:r>
              <a:rPr lang="pl-P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database</a:t>
            </a:r>
            <a:endParaRPr lang="pl-PL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12788" indent="-360363">
              <a:buFont typeface="Calibri Light" panose="020F0302020204030204" pitchFamily="34" charset="0"/>
              <a:buChar char="→"/>
            </a:pPr>
            <a:r>
              <a:rPr lang="pl-P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visualisation</a:t>
            </a:r>
            <a:r>
              <a:rPr lang="pl-P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too</a:t>
            </a:r>
            <a:r>
              <a:rPr lang="pl-PL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endParaRPr lang="pl-PL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12788" indent="-360363">
              <a:buFont typeface="Calibri Light" panose="020F0302020204030204" pitchFamily="34" charset="0"/>
              <a:buChar char="→"/>
            </a:pPr>
            <a:r>
              <a:rPr lang="pl-P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rich</a:t>
            </a:r>
            <a:r>
              <a:rPr lang="pl-PL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set of </a:t>
            </a:r>
            <a:r>
              <a:rPr lang="pl-PL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metadata</a:t>
            </a:r>
            <a:endParaRPr lang="pl-PL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2425"/>
            <a:endParaRPr lang="pl-PL" sz="36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pl-PL" sz="2800" b="1" dirty="0" smtClean="0">
                <a:solidFill>
                  <a:srgbClr val="FF0000"/>
                </a:solidFill>
                <a:latin typeface="+mj-lt"/>
                <a:hlinkClick r:id="rId4"/>
              </a:rPr>
              <a:t>http</a:t>
            </a:r>
            <a:r>
              <a:rPr lang="pl-PL" sz="2800" b="1" dirty="0">
                <a:solidFill>
                  <a:srgbClr val="FF0000"/>
                </a:solidFill>
                <a:latin typeface="+mj-lt"/>
                <a:hlinkClick r:id="rId4"/>
              </a:rPr>
              <a:t>://strateg.stat.gov.pl</a:t>
            </a:r>
            <a:endParaRPr lang="pl-PL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" name="Obraz 4"/>
          <p:cNvPicPr/>
          <p:nvPr/>
        </p:nvPicPr>
        <p:blipFill rotWithShape="1">
          <a:blip r:embed="rId5"/>
          <a:srcRect l="64597" t="22535" r="10451" b="44098"/>
          <a:stretch/>
        </p:blipFill>
        <p:spPr bwMode="auto">
          <a:xfrm>
            <a:off x="4774591" y="925249"/>
            <a:ext cx="7543731" cy="28024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85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5" name="Obraz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317" y="-1"/>
            <a:ext cx="9665252" cy="681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-91440" y="-19762"/>
            <a:ext cx="353247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5113"/>
            <a:r>
              <a:rPr lang="pl-PL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STRATEG –</a:t>
            </a:r>
          </a:p>
          <a:p>
            <a:pPr marL="712788"/>
            <a:r>
              <a:rPr lang="pl-PL" sz="3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diversified</a:t>
            </a:r>
            <a:r>
              <a:rPr lang="pl-PL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712788"/>
            <a:r>
              <a:rPr lang="pl-PL" sz="3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forms</a:t>
            </a:r>
            <a:r>
              <a:rPr lang="pl-PL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data </a:t>
            </a:r>
            <a:r>
              <a:rPr lang="pl-PL" sz="3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presentation</a:t>
            </a:r>
            <a:r>
              <a:rPr lang="pl-PL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</a:p>
          <a:p>
            <a:endParaRPr lang="pl-PL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l-PL" sz="3600" dirty="0" smtClean="0">
              <a:solidFill>
                <a:srgbClr val="4A6E84"/>
              </a:solidFill>
            </a:endParaRPr>
          </a:p>
          <a:p>
            <a:r>
              <a:rPr lang="pl-PL" sz="3600" dirty="0"/>
              <a:t>http</a:t>
            </a:r>
            <a:r>
              <a:rPr lang="pl-PL" sz="3600" dirty="0" smtClean="0"/>
              <a:t>://</a:t>
            </a:r>
            <a:endParaRPr lang="pl-PL" sz="3200" dirty="0">
              <a:solidFill>
                <a:srgbClr val="4A6E8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13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cid:image001.png@01D2248B.2B170A3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Prostokąt 1"/>
          <p:cNvSpPr/>
          <p:nvPr/>
        </p:nvSpPr>
        <p:spPr>
          <a:xfrm>
            <a:off x="5960532" y="2803916"/>
            <a:ext cx="5909735" cy="178646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93663"/>
            <a:r>
              <a:rPr lang="pl-PL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Comprehensive </a:t>
            </a:r>
            <a:r>
              <a:rPr lang="pl-PL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source</a:t>
            </a:r>
            <a:r>
              <a:rPr lang="pl-PL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</a:t>
            </a:r>
            <a:r>
              <a:rPr lang="pl-PL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information</a:t>
            </a:r>
            <a:endParaRPr lang="pl-PL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19138" indent="-363538">
              <a:buFont typeface="Calibri Light" panose="020F0302020204030204" pitchFamily="34" charset="0"/>
              <a:buChar char="→"/>
            </a:pP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content</a:t>
            </a:r>
            <a:r>
              <a:rPr lang="pl-P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supporting</a:t>
            </a:r>
            <a:r>
              <a:rPr lang="pl-P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users</a:t>
            </a:r>
            <a:r>
              <a:rPr lang="pl-P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’ </a:t>
            </a: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work</a:t>
            </a:r>
            <a:r>
              <a:rPr lang="pl-P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with </a:t>
            </a: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indicators</a:t>
            </a:r>
            <a:endParaRPr lang="pl-PL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19138" indent="-363538">
              <a:buFont typeface="Calibri Light" panose="020F0302020204030204" pitchFamily="34" charset="0"/>
              <a:buChar char="→"/>
            </a:pP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strategic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documents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40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cid:image001.png@01D2209E.647D239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9611" r="7394" b="17721"/>
          <a:stretch/>
        </p:blipFill>
        <p:spPr bwMode="auto">
          <a:xfrm>
            <a:off x="3561347" y="0"/>
            <a:ext cx="863065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-84221" y="0"/>
            <a:ext cx="364556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3600" dirty="0">
              <a:solidFill>
                <a:schemeClr val="tx2"/>
              </a:solidFill>
            </a:endParaRPr>
          </a:p>
          <a:p>
            <a:endParaRPr lang="pl-PL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l-PL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l-PL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l-PL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l-PL" sz="2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Indicator</a:t>
            </a:r>
            <a:r>
              <a:rPr lang="pl-PL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profiles</a:t>
            </a:r>
            <a:endParaRPr lang="pl-PL" sz="2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l-PL" sz="2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indicator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endParaRPr lang="pl-PL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trategic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documments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heme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category</a:t>
            </a:r>
            <a:endParaRPr lang="pl-PL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oal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of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cohesion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policy</a:t>
            </a: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ndicator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description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methodology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explanation</a:t>
            </a:r>
            <a:endParaRPr lang="pl-PL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ata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source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availability</a:t>
            </a:r>
            <a:endParaRPr lang="pl-PL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44500" indent="-360363">
              <a:buFont typeface="Calibri Light" panose="020F0302020204030204" pitchFamily="34" charset="0"/>
              <a:buChar char="→"/>
            </a:pPr>
            <a:r>
              <a:rPr lang="pl-PL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vailable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variables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territorial</a:t>
            </a:r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levels</a:t>
            </a:r>
            <a:endParaRPr lang="pl-PL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84138"/>
            <a:endParaRPr lang="pl-PL" sz="2000" dirty="0" smtClean="0">
              <a:solidFill>
                <a:schemeClr val="tx2"/>
              </a:solidFill>
            </a:endParaRPr>
          </a:p>
          <a:p>
            <a:pPr marL="360363" indent="-276225">
              <a:buFont typeface="Calibri Light" panose="020F0302020204030204" pitchFamily="34" charset="0"/>
              <a:buChar char="→"/>
            </a:pPr>
            <a:endParaRPr lang="pl-PL" sz="2000" dirty="0" smtClean="0">
              <a:solidFill>
                <a:schemeClr val="tx2"/>
              </a:solidFill>
            </a:endParaRPr>
          </a:p>
          <a:p>
            <a:pPr marL="360363" indent="-276225">
              <a:buFont typeface="Calibri Light" panose="020F0302020204030204" pitchFamily="34" charset="0"/>
              <a:buChar char="→"/>
            </a:pPr>
            <a:endParaRPr lang="pl-PL" sz="2000" dirty="0" smtClean="0">
              <a:solidFill>
                <a:schemeClr val="tx2"/>
              </a:solidFill>
            </a:endParaRPr>
          </a:p>
          <a:p>
            <a:pPr marL="360363" indent="-276225">
              <a:buFont typeface="Calibri Light" panose="020F0302020204030204" pitchFamily="34" charset="0"/>
              <a:buChar char="→"/>
            </a:pPr>
            <a:endParaRPr lang="pl-PL" sz="2000" dirty="0" smtClean="0">
              <a:solidFill>
                <a:schemeClr val="tx2"/>
              </a:solidFill>
            </a:endParaRPr>
          </a:p>
          <a:p>
            <a:pPr marL="571500" indent="-571500">
              <a:buFont typeface="Calibri Light" panose="020F0302020204030204" pitchFamily="34" charset="0"/>
              <a:buChar char="→"/>
            </a:pPr>
            <a:endParaRPr lang="pl-PL" sz="2800" dirty="0" smtClean="0">
              <a:solidFill>
                <a:schemeClr val="tx2"/>
              </a:solidFill>
            </a:endParaRPr>
          </a:p>
          <a:p>
            <a:pPr marL="457200" indent="-457200">
              <a:buFontTx/>
              <a:buChar char="-"/>
            </a:pPr>
            <a:endParaRPr lang="pl-PL" sz="3200" dirty="0">
              <a:solidFill>
                <a:srgbClr val="4A6E8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20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609" y="365125"/>
            <a:ext cx="11141261" cy="582223"/>
          </a:xfrm>
        </p:spPr>
        <p:txBody>
          <a:bodyPr>
            <a:normAutofit fontScale="90000"/>
          </a:bodyPr>
          <a:lstStyle/>
          <a:p>
            <a:r>
              <a:rPr lang="pl-PL" sz="4900" dirty="0" smtClean="0"/>
              <a:t>STRATEG – Statistical Guide</a:t>
            </a:r>
            <a:r>
              <a:rPr lang="pl-PL" sz="2700" dirty="0"/>
              <a:t/>
            </a:r>
            <a:br>
              <a:rPr lang="pl-PL" sz="2700" dirty="0"/>
            </a:b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7989" y="947350"/>
            <a:ext cx="11306631" cy="5207789"/>
          </a:xfrm>
        </p:spPr>
        <p:txBody>
          <a:bodyPr>
            <a:normAutofit/>
          </a:bodyPr>
          <a:lstStyle/>
          <a:p>
            <a:pPr>
              <a:buFont typeface="Calibri Light" panose="020F0302020204030204" pitchFamily="34" charset="0"/>
              <a:buChar char="→"/>
            </a:pPr>
            <a:endParaRPr lang="pl-PL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>
              <a:buFont typeface="Calibri Light" panose="020F0302020204030204" pitchFamily="34" charset="0"/>
              <a:buChar char="→"/>
            </a:pPr>
            <a:endParaRPr lang="pl-PL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dirty="0" err="1" smtClean="0"/>
              <a:t>clear</a:t>
            </a:r>
            <a:r>
              <a:rPr lang="pl-PL" dirty="0" smtClean="0"/>
              <a:t> layout</a:t>
            </a:r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err="1" smtClean="0"/>
              <a:t>inserting</a:t>
            </a:r>
            <a:r>
              <a:rPr lang="pl-PL" dirty="0" smtClean="0"/>
              <a:t> </a:t>
            </a:r>
            <a:r>
              <a:rPr lang="pl-PL" dirty="0" err="1" smtClean="0"/>
              <a:t>symbols</a:t>
            </a:r>
            <a:r>
              <a:rPr lang="pl-PL" dirty="0" smtClean="0"/>
              <a:t> and </a:t>
            </a:r>
            <a:r>
              <a:rPr lang="pl-PL" dirty="0" err="1" smtClean="0"/>
              <a:t>links</a:t>
            </a:r>
            <a:r>
              <a:rPr lang="pl-PL" dirty="0" smtClean="0"/>
              <a:t> </a:t>
            </a:r>
            <a:r>
              <a:rPr lang="pl-PL" dirty="0" err="1" smtClean="0"/>
              <a:t>which</a:t>
            </a:r>
            <a:r>
              <a:rPr lang="pl-PL" dirty="0" smtClean="0"/>
              <a:t> </a:t>
            </a:r>
            <a:r>
              <a:rPr lang="pl-PL" dirty="0" err="1" smtClean="0"/>
              <a:t>facilitate</a:t>
            </a:r>
            <a:r>
              <a:rPr lang="pl-PL" dirty="0" smtClean="0"/>
              <a:t> </a:t>
            </a:r>
          </a:p>
          <a:p>
            <a:pPr marL="449263" indent="0">
              <a:buNone/>
            </a:pPr>
            <a:r>
              <a:rPr lang="pl-PL" dirty="0" err="1" smtClean="0"/>
              <a:t>using</a:t>
            </a:r>
            <a:r>
              <a:rPr lang="pl-PL" dirty="0" smtClean="0"/>
              <a:t> of the </a:t>
            </a:r>
            <a:r>
              <a:rPr lang="pl-PL" dirty="0" err="1" smtClean="0"/>
              <a:t>guide</a:t>
            </a:r>
            <a:endParaRPr lang="pl-PL" dirty="0" smtClean="0"/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err="1"/>
              <a:t>straightforward</a:t>
            </a:r>
            <a:r>
              <a:rPr lang="pl-PL" dirty="0"/>
              <a:t> </a:t>
            </a:r>
            <a:r>
              <a:rPr lang="pl-PL" dirty="0" err="1" smtClean="0"/>
              <a:t>language</a:t>
            </a:r>
            <a:r>
              <a:rPr lang="pl-PL" dirty="0" smtClean="0"/>
              <a:t> </a:t>
            </a:r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 smtClean="0"/>
              <a:t> </a:t>
            </a:r>
            <a:r>
              <a:rPr lang="pl-PL" dirty="0" err="1" smtClean="0"/>
              <a:t>interpretative</a:t>
            </a:r>
            <a:r>
              <a:rPr lang="pl-PL" dirty="0" smtClean="0"/>
              <a:t> </a:t>
            </a:r>
            <a:r>
              <a:rPr lang="pl-PL" dirty="0" err="1" smtClean="0"/>
              <a:t>pointers</a:t>
            </a:r>
            <a:endParaRPr lang="pl-PL" dirty="0" smtClean="0"/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err="1" smtClean="0"/>
              <a:t>explanations</a:t>
            </a:r>
            <a:r>
              <a:rPr lang="pl-PL" dirty="0" smtClean="0"/>
              <a:t> </a:t>
            </a:r>
            <a:r>
              <a:rPr lang="pl-PL" dirty="0" err="1" smtClean="0"/>
              <a:t>enhancing</a:t>
            </a:r>
            <a:r>
              <a:rPr lang="pl-PL" dirty="0" smtClean="0"/>
              <a:t> </a:t>
            </a:r>
            <a:r>
              <a:rPr lang="pl-PL" dirty="0" err="1"/>
              <a:t>comprehension</a:t>
            </a:r>
            <a:r>
              <a:rPr lang="pl-PL" dirty="0"/>
              <a:t> </a:t>
            </a:r>
            <a:endParaRPr lang="pl-PL" dirty="0" smtClean="0"/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 smtClean="0"/>
              <a:t> </a:t>
            </a:r>
            <a:r>
              <a:rPr lang="pl-PL" dirty="0" err="1" smtClean="0"/>
              <a:t>reference</a:t>
            </a:r>
            <a:r>
              <a:rPr lang="pl-PL" dirty="0" smtClean="0"/>
              <a:t> to the </a:t>
            </a:r>
            <a:r>
              <a:rPr lang="pl-PL" dirty="0" err="1" smtClean="0"/>
              <a:t>datasources</a:t>
            </a:r>
            <a:r>
              <a:rPr lang="pl-PL" dirty="0" smtClean="0"/>
              <a:t> and </a:t>
            </a:r>
            <a:r>
              <a:rPr lang="pl-PL" dirty="0" err="1" smtClean="0"/>
              <a:t>reading</a:t>
            </a:r>
            <a:r>
              <a:rPr lang="pl-PL" dirty="0" smtClean="0"/>
              <a:t> </a:t>
            </a:r>
            <a:r>
              <a:rPr lang="pl-PL" dirty="0" err="1" smtClean="0"/>
              <a:t>matters</a:t>
            </a:r>
            <a:endParaRPr lang="pl-PL" b="1" dirty="0" smtClean="0"/>
          </a:p>
        </p:txBody>
      </p:sp>
      <p:pic>
        <p:nvPicPr>
          <p:cNvPr id="8" name="Obraz 7"/>
          <p:cNvPicPr/>
          <p:nvPr/>
        </p:nvPicPr>
        <p:blipFill rotWithShape="1">
          <a:blip r:embed="rId3"/>
          <a:srcRect l="16865" t="18220" r="67427" b="9484"/>
          <a:stretch/>
        </p:blipFill>
        <p:spPr bwMode="auto">
          <a:xfrm>
            <a:off x="8394988" y="1212184"/>
            <a:ext cx="3669632" cy="4559585"/>
          </a:xfrm>
          <a:prstGeom prst="rect">
            <a:avLst/>
          </a:prstGeom>
          <a:ln>
            <a:solidFill>
              <a:srgbClr val="4A6E84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676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0210" y="516466"/>
            <a:ext cx="11131790" cy="992293"/>
          </a:xfrm>
        </p:spPr>
        <p:txBody>
          <a:bodyPr>
            <a:normAutofit fontScale="90000"/>
          </a:bodyPr>
          <a:lstStyle/>
          <a:p>
            <a:r>
              <a:rPr lang="pl-PL" sz="4100" dirty="0" smtClean="0"/>
              <a:t/>
            </a:r>
            <a:br>
              <a:rPr lang="pl-PL" sz="4100" dirty="0" smtClean="0"/>
            </a:br>
            <a:r>
              <a:rPr lang="pl-PL" dirty="0" smtClean="0"/>
              <a:t>STRATEG –  </a:t>
            </a:r>
            <a:br>
              <a:rPr lang="pl-PL" dirty="0" smtClean="0"/>
            </a:br>
            <a:r>
              <a:rPr lang="pl-PL" dirty="0" err="1" smtClean="0"/>
              <a:t>communication</a:t>
            </a:r>
            <a:r>
              <a:rPr lang="pl-PL" dirty="0" smtClean="0"/>
              <a:t> and </a:t>
            </a:r>
            <a:r>
              <a:rPr lang="pl-PL" dirty="0" err="1" smtClean="0"/>
              <a:t>user</a:t>
            </a:r>
            <a:r>
              <a:rPr lang="pl-PL" dirty="0" smtClean="0"/>
              <a:t> </a:t>
            </a:r>
            <a:r>
              <a:rPr lang="pl-PL" dirty="0" err="1" smtClean="0"/>
              <a:t>education</a:t>
            </a:r>
            <a:r>
              <a:rPr lang="pl-PL" dirty="0" smtClean="0"/>
              <a:t> </a:t>
            </a:r>
            <a:r>
              <a:rPr lang="pl-PL" dirty="0" err="1" smtClean="0"/>
              <a:t>aspects</a:t>
            </a:r>
            <a:r>
              <a:rPr lang="pl-P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l-P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l-PL" sz="2700" dirty="0"/>
              <a:t/>
            </a:r>
            <a:br>
              <a:rPr lang="pl-PL" sz="2700" dirty="0"/>
            </a:b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81912" y="947350"/>
            <a:ext cx="10482708" cy="52077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dirty="0">
              <a:latin typeface="+mj-lt"/>
            </a:endParaRP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err="1" smtClean="0"/>
              <a:t>Conducting</a:t>
            </a:r>
            <a:r>
              <a:rPr lang="pl-PL" dirty="0" smtClean="0"/>
              <a:t> </a:t>
            </a:r>
            <a:r>
              <a:rPr lang="pl-PL" dirty="0" err="1"/>
              <a:t>regular</a:t>
            </a:r>
            <a:r>
              <a:rPr lang="pl-PL" dirty="0"/>
              <a:t> dialog with </a:t>
            </a:r>
            <a:r>
              <a:rPr lang="pl-PL" dirty="0" err="1"/>
              <a:t>users</a:t>
            </a:r>
            <a:endParaRPr lang="pl-PL" b="1" dirty="0"/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 smtClean="0"/>
              <a:t> </a:t>
            </a:r>
            <a:r>
              <a:rPr lang="pl-PL" dirty="0" err="1" smtClean="0"/>
              <a:t>consultations</a:t>
            </a:r>
            <a:r>
              <a:rPr lang="pl-PL" dirty="0" smtClean="0"/>
              <a:t> on the </a:t>
            </a:r>
            <a:r>
              <a:rPr lang="pl-PL" dirty="0"/>
              <a:t>system </a:t>
            </a:r>
            <a:r>
              <a:rPr lang="pl-PL" dirty="0" err="1" smtClean="0"/>
              <a:t>designing</a:t>
            </a:r>
            <a:r>
              <a:rPr lang="pl-PL" dirty="0" smtClean="0"/>
              <a:t> </a:t>
            </a:r>
            <a:r>
              <a:rPr lang="pl-PL" dirty="0" err="1" smtClean="0"/>
              <a:t>stage</a:t>
            </a:r>
            <a:endParaRPr lang="pl-PL" dirty="0"/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err="1" smtClean="0"/>
              <a:t>workshops</a:t>
            </a:r>
            <a:r>
              <a:rPr lang="pl-PL" dirty="0" smtClean="0"/>
              <a:t> </a:t>
            </a:r>
            <a:r>
              <a:rPr lang="pl-PL" dirty="0" err="1" smtClean="0"/>
              <a:t>before</a:t>
            </a:r>
            <a:r>
              <a:rPr lang="pl-PL" dirty="0" smtClean="0"/>
              <a:t> </a:t>
            </a:r>
            <a:r>
              <a:rPr lang="pl-PL" dirty="0" err="1" smtClean="0"/>
              <a:t>launching</a:t>
            </a:r>
            <a:r>
              <a:rPr lang="pl-PL" dirty="0" smtClean="0"/>
              <a:t> the system</a:t>
            </a:r>
          </a:p>
          <a:p>
            <a:pPr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err="1" smtClean="0"/>
              <a:t>contacts</a:t>
            </a:r>
            <a:r>
              <a:rPr lang="pl-PL" dirty="0" smtClean="0"/>
              <a:t> with </a:t>
            </a:r>
            <a:r>
              <a:rPr lang="pl-PL" dirty="0" err="1" smtClean="0"/>
              <a:t>users</a:t>
            </a:r>
            <a:r>
              <a:rPr lang="pl-PL" dirty="0" smtClean="0"/>
              <a:t> </a:t>
            </a:r>
            <a:r>
              <a:rPr lang="pl-PL" dirty="0" err="1" smtClean="0"/>
              <a:t>after</a:t>
            </a:r>
            <a:r>
              <a:rPr lang="pl-PL" dirty="0" smtClean="0"/>
              <a:t> system </a:t>
            </a:r>
            <a:r>
              <a:rPr lang="pl-PL" dirty="0" err="1" smtClean="0"/>
              <a:t>implementation</a:t>
            </a: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C</a:t>
            </a:r>
            <a:r>
              <a:rPr lang="pl-PL" dirty="0" err="1" smtClean="0"/>
              <a:t>reating</a:t>
            </a:r>
            <a:r>
              <a:rPr lang="pl-PL" dirty="0" smtClean="0"/>
              <a:t> coaching </a:t>
            </a:r>
            <a:r>
              <a:rPr lang="pl-PL" dirty="0" err="1" smtClean="0"/>
              <a:t>structure</a:t>
            </a:r>
            <a:r>
              <a:rPr lang="pl-PL" dirty="0" smtClean="0"/>
              <a:t> on central and </a:t>
            </a:r>
            <a:r>
              <a:rPr lang="pl-PL" dirty="0" err="1" smtClean="0"/>
              <a:t>regional</a:t>
            </a:r>
            <a:r>
              <a:rPr lang="pl-PL" dirty="0" smtClean="0"/>
              <a:t> </a:t>
            </a:r>
            <a:r>
              <a:rPr lang="pl-PL" dirty="0" err="1" smtClean="0"/>
              <a:t>levels</a:t>
            </a:r>
            <a:endParaRPr lang="pl-PL" dirty="0"/>
          </a:p>
          <a:p>
            <a:pPr marL="447675" indent="-447675"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smtClean="0"/>
              <a:t>12 </a:t>
            </a:r>
            <a:r>
              <a:rPr lang="pl-PL" dirty="0" err="1" smtClean="0"/>
              <a:t>workshops</a:t>
            </a:r>
            <a:r>
              <a:rPr lang="pl-PL" dirty="0" smtClean="0"/>
              <a:t> on central </a:t>
            </a:r>
            <a:r>
              <a:rPr lang="pl-PL" dirty="0" err="1" smtClean="0"/>
              <a:t>level</a:t>
            </a:r>
            <a:r>
              <a:rPr lang="pl-PL" dirty="0" smtClean="0"/>
              <a:t> (330 </a:t>
            </a:r>
            <a:r>
              <a:rPr lang="pl-PL" dirty="0" err="1" smtClean="0"/>
              <a:t>participants</a:t>
            </a:r>
            <a:r>
              <a:rPr lang="pl-PL" dirty="0" smtClean="0"/>
              <a:t> from 37 </a:t>
            </a:r>
            <a:r>
              <a:rPr lang="pl-PL" dirty="0" err="1" smtClean="0"/>
              <a:t>institutions</a:t>
            </a:r>
            <a:r>
              <a:rPr lang="pl-PL" dirty="0" smtClean="0"/>
              <a:t>)</a:t>
            </a:r>
            <a:endParaRPr lang="pl-PL" dirty="0"/>
          </a:p>
          <a:p>
            <a:pPr marL="447675" indent="-447675">
              <a:buFont typeface="Calibri Light" panose="020F0302020204030204" pitchFamily="34" charset="0"/>
              <a:buChar char="→"/>
            </a:pPr>
            <a:r>
              <a:rPr lang="pl-PL" dirty="0"/>
              <a:t> </a:t>
            </a:r>
            <a:r>
              <a:rPr lang="pl-PL" dirty="0" smtClean="0"/>
              <a:t>63 </a:t>
            </a:r>
            <a:r>
              <a:rPr lang="pl-PL" dirty="0" err="1" smtClean="0"/>
              <a:t>training</a:t>
            </a:r>
            <a:r>
              <a:rPr lang="pl-PL" dirty="0" smtClean="0"/>
              <a:t> </a:t>
            </a:r>
            <a:r>
              <a:rPr lang="pl-PL" dirty="0" err="1" smtClean="0"/>
              <a:t>sessions</a:t>
            </a:r>
            <a:r>
              <a:rPr lang="pl-PL" dirty="0" smtClean="0"/>
              <a:t> on </a:t>
            </a:r>
            <a:r>
              <a:rPr lang="pl-PL" dirty="0" err="1" smtClean="0"/>
              <a:t>regional</a:t>
            </a:r>
            <a:r>
              <a:rPr lang="pl-PL" dirty="0" smtClean="0"/>
              <a:t> </a:t>
            </a:r>
            <a:r>
              <a:rPr lang="pl-PL" dirty="0" err="1" smtClean="0"/>
              <a:t>level</a:t>
            </a:r>
            <a:r>
              <a:rPr lang="pl-PL" dirty="0" smtClean="0"/>
              <a:t> (800 </a:t>
            </a:r>
            <a:r>
              <a:rPr lang="pl-PL" dirty="0" err="1" smtClean="0"/>
              <a:t>participants</a:t>
            </a:r>
            <a:r>
              <a:rPr lang="pl-PL" dirty="0" smtClean="0"/>
              <a:t>)</a:t>
            </a: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126912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9864" y="365125"/>
            <a:ext cx="10643936" cy="803275"/>
          </a:xfrm>
        </p:spPr>
        <p:txBody>
          <a:bodyPr>
            <a:normAutofit/>
          </a:bodyPr>
          <a:lstStyle/>
          <a:p>
            <a:r>
              <a:rPr lang="pl-PL" sz="4000" dirty="0" smtClean="0"/>
              <a:t>International </a:t>
            </a:r>
            <a:r>
              <a:rPr lang="pl-PL" sz="4000" dirty="0" err="1" smtClean="0"/>
              <a:t>initiatives</a:t>
            </a:r>
            <a:r>
              <a:rPr lang="pl-PL" sz="4000" dirty="0" smtClean="0"/>
              <a:t> – </a:t>
            </a:r>
            <a:r>
              <a:rPr lang="pl-PL" sz="4000" dirty="0" err="1" smtClean="0"/>
              <a:t>knowledge</a:t>
            </a:r>
            <a:r>
              <a:rPr lang="pl-PL" sz="4000" dirty="0" smtClean="0"/>
              <a:t> </a:t>
            </a:r>
            <a:r>
              <a:rPr lang="pl-PL" sz="4000" dirty="0" err="1" smtClean="0"/>
              <a:t>sharing</a:t>
            </a:r>
            <a:endParaRPr lang="pl-PL" sz="4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59" y="1159934"/>
            <a:ext cx="8134350" cy="460057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59" y="1168400"/>
            <a:ext cx="9512569" cy="4919133"/>
          </a:xfrm>
          <a:prstGeom prst="rect">
            <a:avLst/>
          </a:prstGeom>
        </p:spPr>
      </p:pic>
      <p:pic>
        <p:nvPicPr>
          <p:cNvPr id="15" name="Obraz 14"/>
          <p:cNvPicPr/>
          <p:nvPr/>
        </p:nvPicPr>
        <p:blipFill rotWithShape="1">
          <a:blip r:embed="rId5"/>
          <a:srcRect l="10694" t="32070" r="57147" b="18478"/>
          <a:stretch/>
        </p:blipFill>
        <p:spPr bwMode="auto">
          <a:xfrm>
            <a:off x="572559" y="1159933"/>
            <a:ext cx="10381953" cy="50170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435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9864" y="365125"/>
            <a:ext cx="10643936" cy="803275"/>
          </a:xfrm>
          <a:ln>
            <a:noFill/>
          </a:ln>
        </p:spPr>
        <p:txBody>
          <a:bodyPr>
            <a:normAutofit/>
          </a:bodyPr>
          <a:lstStyle/>
          <a:p>
            <a:r>
              <a:rPr lang="pl-PL" sz="4000" dirty="0" smtClean="0"/>
              <a:t>International </a:t>
            </a:r>
            <a:r>
              <a:rPr lang="pl-PL" sz="4000" dirty="0" err="1" smtClean="0"/>
              <a:t>initiatives</a:t>
            </a:r>
            <a:r>
              <a:rPr lang="pl-PL" sz="4000" dirty="0" smtClean="0"/>
              <a:t> – </a:t>
            </a:r>
            <a:r>
              <a:rPr lang="pl-PL" sz="4000" dirty="0" err="1" smtClean="0"/>
              <a:t>knowledge</a:t>
            </a:r>
            <a:r>
              <a:rPr lang="pl-PL" sz="4000" dirty="0" smtClean="0"/>
              <a:t> </a:t>
            </a:r>
            <a:r>
              <a:rPr lang="pl-PL" sz="4000" dirty="0" err="1" smtClean="0"/>
              <a:t>sharing</a:t>
            </a:r>
            <a:endParaRPr lang="pl-PL" sz="4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8788400" y="5638800"/>
            <a:ext cx="3183468" cy="4873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3663"/>
            <a:r>
              <a:rPr lang="en-GB" dirty="0" smtClean="0">
                <a:solidFill>
                  <a:schemeClr val="tx2"/>
                </a:solidFill>
              </a:rPr>
              <a:t>http</a:t>
            </a:r>
            <a:r>
              <a:rPr lang="en-GB" dirty="0">
                <a:solidFill>
                  <a:schemeClr val="tx2"/>
                </a:solidFill>
              </a:rPr>
              <a:t>://wskaznikizrp.stat.gov.pl</a:t>
            </a:r>
            <a:endParaRPr lang="pl-PL" dirty="0" smtClean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Obraz 7"/>
          <p:cNvPicPr/>
          <p:nvPr/>
        </p:nvPicPr>
        <p:blipFill rotWithShape="1">
          <a:blip r:embed="rId3"/>
          <a:srcRect l="60338" t="22928" r="10854" b="7779"/>
          <a:stretch/>
        </p:blipFill>
        <p:spPr bwMode="auto">
          <a:xfrm>
            <a:off x="626533" y="1024467"/>
            <a:ext cx="8255000" cy="46143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az 8"/>
          <p:cNvPicPr/>
          <p:nvPr/>
        </p:nvPicPr>
        <p:blipFill rotWithShape="1">
          <a:blip r:embed="rId4"/>
          <a:srcRect l="66648" t="26946" r="11374" b="6533"/>
          <a:stretch/>
        </p:blipFill>
        <p:spPr bwMode="auto">
          <a:xfrm>
            <a:off x="626533" y="1024466"/>
            <a:ext cx="8161867" cy="5101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930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8952" y="365125"/>
            <a:ext cx="10594847" cy="803275"/>
          </a:xfrm>
        </p:spPr>
        <p:txBody>
          <a:bodyPr>
            <a:normAutofit/>
          </a:bodyPr>
          <a:lstStyle/>
          <a:p>
            <a:r>
              <a:rPr lang="pl-PL" sz="4000" dirty="0" err="1" smtClean="0"/>
              <a:t>What</a:t>
            </a:r>
            <a:r>
              <a:rPr lang="pl-PL" sz="4000" dirty="0" smtClean="0"/>
              <a:t> </a:t>
            </a:r>
            <a:r>
              <a:rPr lang="pl-PL" sz="4000" dirty="0" err="1" smtClean="0"/>
              <a:t>is</a:t>
            </a:r>
            <a:r>
              <a:rPr lang="pl-PL" sz="4000" dirty="0" smtClean="0"/>
              <a:t> the most </a:t>
            </a:r>
            <a:r>
              <a:rPr lang="pl-PL" sz="4000" dirty="0" err="1" smtClean="0"/>
              <a:t>important</a:t>
            </a:r>
            <a:r>
              <a:rPr lang="pl-PL" sz="4000" dirty="0" smtClean="0"/>
              <a:t>?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indent="-447675">
              <a:buFont typeface="Calibri Light" panose="020F0302020204030204" pitchFamily="34" charset="0"/>
              <a:buChar char="→"/>
            </a:pPr>
            <a:endParaRPr lang="pl-PL" dirty="0" smtClean="0"/>
          </a:p>
          <a:p>
            <a:pPr marL="447675" indent="-447675">
              <a:buFont typeface="Calibri Light" panose="020F0302020204030204" pitchFamily="34" charset="0"/>
              <a:buChar char="→"/>
            </a:pPr>
            <a:endParaRPr lang="pl-PL" dirty="0" smtClean="0">
              <a:latin typeface="+mj-lt"/>
            </a:endParaRPr>
          </a:p>
          <a:p>
            <a:pPr marL="447675" indent="-447675">
              <a:buFont typeface="Calibri Light" panose="020F0302020204030204" pitchFamily="34" charset="0"/>
              <a:buChar char="→"/>
            </a:pPr>
            <a:r>
              <a:rPr lang="pl-PL" dirty="0" err="1" smtClean="0"/>
              <a:t>conducting</a:t>
            </a:r>
            <a:r>
              <a:rPr lang="pl-PL" dirty="0" smtClean="0"/>
              <a:t> dialog </a:t>
            </a:r>
            <a:r>
              <a:rPr lang="pl-PL" dirty="0"/>
              <a:t>with </a:t>
            </a:r>
            <a:r>
              <a:rPr lang="pl-PL" dirty="0" err="1"/>
              <a:t>users</a:t>
            </a:r>
            <a:r>
              <a:rPr lang="pl-PL" dirty="0"/>
              <a:t> </a:t>
            </a:r>
          </a:p>
          <a:p>
            <a:pPr marL="447675" indent="-447675">
              <a:buFont typeface="Calibri Light" panose="020F0302020204030204" pitchFamily="34" charset="0"/>
              <a:buChar char="→"/>
            </a:pPr>
            <a:r>
              <a:rPr lang="pl-PL" dirty="0" err="1" smtClean="0"/>
              <a:t>carrying</a:t>
            </a:r>
            <a:r>
              <a:rPr lang="pl-PL" dirty="0" smtClean="0"/>
              <a:t> </a:t>
            </a:r>
            <a:r>
              <a:rPr lang="pl-PL" dirty="0"/>
              <a:t>on </a:t>
            </a:r>
            <a:r>
              <a:rPr lang="pl-PL" dirty="0" err="1"/>
              <a:t>an</a:t>
            </a:r>
            <a:r>
              <a:rPr lang="pl-PL" dirty="0"/>
              <a:t> agile </a:t>
            </a:r>
            <a:r>
              <a:rPr lang="pl-PL" dirty="0" err="1"/>
              <a:t>dissemination</a:t>
            </a:r>
            <a:r>
              <a:rPr lang="pl-PL" dirty="0"/>
              <a:t> policy</a:t>
            </a:r>
          </a:p>
          <a:p>
            <a:pPr marL="447675" indent="-447675">
              <a:buFont typeface="Calibri Light" panose="020F0302020204030204" pitchFamily="34" charset="0"/>
              <a:buChar char="→"/>
            </a:pPr>
            <a:r>
              <a:rPr lang="pl-PL" dirty="0" err="1" smtClean="0"/>
              <a:t>following</a:t>
            </a:r>
            <a:r>
              <a:rPr lang="pl-PL" dirty="0" smtClean="0"/>
              <a:t>/</a:t>
            </a:r>
            <a:r>
              <a:rPr lang="pl-PL" dirty="0" err="1" smtClean="0"/>
              <a:t>creating</a:t>
            </a:r>
            <a:r>
              <a:rPr lang="pl-PL" dirty="0" smtClean="0"/>
              <a:t>? modern </a:t>
            </a:r>
            <a:r>
              <a:rPr lang="pl-PL" dirty="0" err="1" smtClean="0"/>
              <a:t>trends</a:t>
            </a:r>
            <a:r>
              <a:rPr lang="pl-PL" dirty="0" smtClean="0"/>
              <a:t> </a:t>
            </a:r>
            <a:r>
              <a:rPr lang="pl-PL" dirty="0"/>
              <a:t>and </a:t>
            </a:r>
            <a:r>
              <a:rPr lang="pl-PL" dirty="0" err="1" smtClean="0"/>
              <a:t>new</a:t>
            </a:r>
            <a:r>
              <a:rPr lang="pl-PL" dirty="0" smtClean="0"/>
              <a:t> </a:t>
            </a:r>
            <a:r>
              <a:rPr lang="pl-PL" dirty="0" err="1" smtClean="0"/>
              <a:t>technologies</a:t>
            </a:r>
            <a:r>
              <a:rPr lang="pl-PL" dirty="0" smtClean="0"/>
              <a:t> </a:t>
            </a:r>
            <a:endParaRPr lang="pl-PL" dirty="0"/>
          </a:p>
          <a:p>
            <a:pPr marL="447675" indent="-447675">
              <a:buFont typeface="Calibri Light" panose="020F0302020204030204" pitchFamily="34" charset="0"/>
              <a:buChar char="→"/>
            </a:pPr>
            <a:r>
              <a:rPr lang="pl-PL" b="1" dirty="0" err="1"/>
              <a:t>q</a:t>
            </a:r>
            <a:r>
              <a:rPr lang="pl-PL" b="1" dirty="0" err="1" smtClean="0"/>
              <a:t>uality</a:t>
            </a:r>
            <a:r>
              <a:rPr lang="pl-PL" b="1" dirty="0" smtClean="0"/>
              <a:t>, </a:t>
            </a:r>
            <a:r>
              <a:rPr lang="pl-PL" b="1" dirty="0" err="1" smtClean="0"/>
              <a:t>credibility</a:t>
            </a:r>
            <a:r>
              <a:rPr lang="pl-PL" b="1" dirty="0" smtClean="0"/>
              <a:t> and </a:t>
            </a:r>
            <a:r>
              <a:rPr lang="pl-PL" b="1" dirty="0" err="1" smtClean="0"/>
              <a:t>quick</a:t>
            </a:r>
            <a:r>
              <a:rPr lang="pl-PL" b="1" dirty="0" smtClean="0"/>
              <a:t> </a:t>
            </a:r>
            <a:r>
              <a:rPr lang="pl-PL" b="1" dirty="0" err="1" smtClean="0"/>
              <a:t>availability</a:t>
            </a:r>
            <a:r>
              <a:rPr lang="pl-PL" b="1" dirty="0" smtClean="0"/>
              <a:t> of </a:t>
            </a:r>
            <a:r>
              <a:rPr lang="pl-PL" b="1" dirty="0" err="1" smtClean="0"/>
              <a:t>statistical</a:t>
            </a:r>
            <a:r>
              <a:rPr lang="pl-PL" b="1" dirty="0" smtClean="0"/>
              <a:t> data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36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 sz="4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>
              <a:latin typeface="+mj-lt"/>
            </a:endParaRPr>
          </a:p>
          <a:p>
            <a:pPr marL="450850" indent="0">
              <a:buNone/>
            </a:pPr>
            <a:endParaRPr lang="pl-PL" b="1" dirty="0" smtClean="0">
              <a:latin typeface="+mj-lt"/>
            </a:endParaRPr>
          </a:p>
          <a:p>
            <a:pPr marL="450850" indent="0">
              <a:buNone/>
            </a:pPr>
            <a:endParaRPr lang="pl-PL" b="1" dirty="0">
              <a:latin typeface="+mj-lt"/>
            </a:endParaRPr>
          </a:p>
          <a:p>
            <a:pPr marL="450850" indent="0">
              <a:buNone/>
            </a:pPr>
            <a:r>
              <a:rPr lang="pl-PL" sz="4000" b="1" dirty="0" smtClean="0">
                <a:latin typeface="+mj-lt"/>
              </a:rPr>
              <a:t>E.Czumaj@stat.gov.pl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771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4077</TotalTime>
  <Words>320</Words>
  <Application>Microsoft Office PowerPoint</Application>
  <PresentationFormat>Panoramiczny</PresentationFormat>
  <Paragraphs>114</Paragraphs>
  <Slides>13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Motyw pakietu Office</vt:lpstr>
      <vt:lpstr> Strategies of the CSO of Poland  for increasing competence in various users groups</vt:lpstr>
      <vt:lpstr>Prezentacja programu PowerPoint</vt:lpstr>
      <vt:lpstr>Agenda</vt:lpstr>
      <vt:lpstr>Prezentacja programu PowerPoint</vt:lpstr>
      <vt:lpstr>Prezentacja programu PowerPoint</vt:lpstr>
      <vt:lpstr>Prezentacja programu PowerPoint</vt:lpstr>
      <vt:lpstr>Prezentacja programu PowerPoint</vt:lpstr>
      <vt:lpstr>STRATEG – Statistical Guide </vt:lpstr>
      <vt:lpstr> STRATEG –   communication and user education aspects  </vt:lpstr>
      <vt:lpstr>International initiatives – knowledge sharing</vt:lpstr>
      <vt:lpstr>International initiatives – knowledge sharing</vt:lpstr>
      <vt:lpstr>What is the most important?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Mikulska Anna</dc:creator>
  <cp:lastModifiedBy>AZ</cp:lastModifiedBy>
  <cp:revision>241</cp:revision>
  <cp:lastPrinted>2016-10-13T13:21:51Z</cp:lastPrinted>
  <dcterms:created xsi:type="dcterms:W3CDTF">2016-09-20T10:34:15Z</dcterms:created>
  <dcterms:modified xsi:type="dcterms:W3CDTF">2016-10-17T13:52:36Z</dcterms:modified>
</cp:coreProperties>
</file>