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2"/>
  </p:notesMasterIdLst>
  <p:sldIdLst>
    <p:sldId id="256" r:id="rId2"/>
    <p:sldId id="279" r:id="rId3"/>
    <p:sldId id="258" r:id="rId4"/>
    <p:sldId id="281" r:id="rId5"/>
    <p:sldId id="283" r:id="rId6"/>
    <p:sldId id="298" r:id="rId7"/>
    <p:sldId id="297" r:id="rId8"/>
    <p:sldId id="262" r:id="rId9"/>
    <p:sldId id="290" r:id="rId10"/>
    <p:sldId id="277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92" autoAdjust="0"/>
    <p:restoredTop sz="74000" autoAdjust="0"/>
  </p:normalViewPr>
  <p:slideViewPr>
    <p:cSldViewPr snapToGrid="0">
      <p:cViewPr varScale="1">
        <p:scale>
          <a:sx n="95" d="100"/>
          <a:sy n="95" d="100"/>
        </p:scale>
        <p:origin x="14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47424-2E5D-431B-BBE7-73B49E3FD9B6}" type="datetimeFigureOut">
              <a:rPr lang="fi-FI" smtClean="0"/>
              <a:t>21.10.2016</a:t>
            </a:fld>
            <a:endParaRPr lang="en-GB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19DBA-9531-41A3-A1CC-44FAC7D0A804}" type="slidenum">
              <a:rPr lang="fi-FI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7598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 smtClean="0"/>
              <a:t/>
            </a:r>
            <a:br>
              <a:rPr lang="en-GB" noProof="0" dirty="0" smtClean="0"/>
            </a:br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227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930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noProof="0" dirty="0" smtClean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3338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661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r>
              <a:rPr dirty="0" smtClean="0"/>
              <a:t> </a:t>
            </a:r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638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6126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noProof="0" dirty="0" smtClean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0729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3794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272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324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541869" y="-100217"/>
            <a:ext cx="11773408" cy="6380550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6868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823875"/>
              <a:gd name="connsiteY0" fmla="*/ 0 h 5733143"/>
              <a:gd name="connsiteX1" fmla="*/ 8763000 w 8823875"/>
              <a:gd name="connsiteY1" fmla="*/ 0 h 5733143"/>
              <a:gd name="connsiteX2" fmla="*/ 8763000 w 8823875"/>
              <a:gd name="connsiteY2" fmla="*/ 5733143 h 5733143"/>
              <a:gd name="connsiteX3" fmla="*/ 0 w 8823875"/>
              <a:gd name="connsiteY3" fmla="*/ 5733143 h 5733143"/>
              <a:gd name="connsiteX4" fmla="*/ 0 w 8823875"/>
              <a:gd name="connsiteY4" fmla="*/ 0 h 5733143"/>
              <a:gd name="connsiteX5" fmla="*/ 411843 w 8823875"/>
              <a:gd name="connsiteY5" fmla="*/ 395442 h 5733143"/>
              <a:gd name="connsiteX6" fmla="*/ 411843 w 8823875"/>
              <a:gd name="connsiteY6" fmla="*/ 3027588 h 5733143"/>
              <a:gd name="connsiteX7" fmla="*/ 8820785 w 8823875"/>
              <a:gd name="connsiteY7" fmla="*/ 3036859 h 5733143"/>
              <a:gd name="connsiteX8" fmla="*/ 8753856 w 8823875"/>
              <a:gd name="connsiteY8" fmla="*/ 399145 h 5733143"/>
              <a:gd name="connsiteX9" fmla="*/ 411843 w 8823875"/>
              <a:gd name="connsiteY9" fmla="*/ 395442 h 5733143"/>
              <a:gd name="connsiteX0" fmla="*/ 0 w 8830056"/>
              <a:gd name="connsiteY0" fmla="*/ 0 h 5733143"/>
              <a:gd name="connsiteX1" fmla="*/ 8763000 w 8830056"/>
              <a:gd name="connsiteY1" fmla="*/ 0 h 5733143"/>
              <a:gd name="connsiteX2" fmla="*/ 8763000 w 8830056"/>
              <a:gd name="connsiteY2" fmla="*/ 5733143 h 5733143"/>
              <a:gd name="connsiteX3" fmla="*/ 0 w 8830056"/>
              <a:gd name="connsiteY3" fmla="*/ 5733143 h 5733143"/>
              <a:gd name="connsiteX4" fmla="*/ 0 w 8830056"/>
              <a:gd name="connsiteY4" fmla="*/ 0 h 5733143"/>
              <a:gd name="connsiteX5" fmla="*/ 411843 w 8830056"/>
              <a:gd name="connsiteY5" fmla="*/ 395442 h 5733143"/>
              <a:gd name="connsiteX6" fmla="*/ 411843 w 8830056"/>
              <a:gd name="connsiteY6" fmla="*/ 3027588 h 5733143"/>
              <a:gd name="connsiteX7" fmla="*/ 8820785 w 8830056"/>
              <a:gd name="connsiteY7" fmla="*/ 3036859 h 5733143"/>
              <a:gd name="connsiteX8" fmla="*/ 8830056 w 8830056"/>
              <a:gd name="connsiteY8" fmla="*/ 399145 h 5733143"/>
              <a:gd name="connsiteX9" fmla="*/ 411843 w 8830056"/>
              <a:gd name="connsiteY9" fmla="*/ 395442 h 5733143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490629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30056" h="5824627">
                <a:moveTo>
                  <a:pt x="0" y="91484"/>
                </a:moveTo>
                <a:lnTo>
                  <a:pt x="8763000" y="91484"/>
                </a:lnTo>
                <a:lnTo>
                  <a:pt x="8763000" y="5824627"/>
                </a:lnTo>
                <a:lnTo>
                  <a:pt x="0" y="5824627"/>
                </a:lnTo>
                <a:lnTo>
                  <a:pt x="0" y="91484"/>
                </a:lnTo>
                <a:close/>
                <a:moveTo>
                  <a:pt x="411843" y="0"/>
                </a:moveTo>
                <a:lnTo>
                  <a:pt x="411843" y="3327754"/>
                </a:lnTo>
                <a:lnTo>
                  <a:pt x="8820785" y="3337025"/>
                </a:lnTo>
                <a:cubicBezTo>
                  <a:pt x="8823875" y="1903739"/>
                  <a:pt x="8826966" y="1436989"/>
                  <a:pt x="8830056" y="3703"/>
                </a:cubicBezTo>
                <a:lnTo>
                  <a:pt x="4118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9062" y="4136566"/>
            <a:ext cx="6852364" cy="338554"/>
          </a:xfrm>
        </p:spPr>
        <p:txBody>
          <a:bodyPr lIns="0">
            <a:spAutoFit/>
          </a:bodyPr>
          <a:lstStyle>
            <a:lvl1pPr>
              <a:defRPr sz="2200" b="0" baseline="0"/>
            </a:lvl1pPr>
          </a:lstStyle>
          <a:p>
            <a:r>
              <a:rPr lang="en-GB" noProof="0" dirty="0" err="1" smtClean="0"/>
              <a:t>Otsikko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9062" y="5459962"/>
            <a:ext cx="6852365" cy="430887"/>
          </a:xfrm>
        </p:spPr>
        <p:txBody>
          <a:bodyPr lIns="0">
            <a:spAutoFit/>
          </a:bodyPr>
          <a:lstStyle>
            <a:lvl1pPr marL="0" indent="0" algn="l">
              <a:buNone/>
              <a:defRPr sz="1400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 smtClean="0"/>
              <a:t>Etunimi</a:t>
            </a:r>
            <a:r>
              <a:rPr lang="en-GB" noProof="0" dirty="0" smtClean="0"/>
              <a:t> </a:t>
            </a:r>
            <a:r>
              <a:rPr lang="en-GB" noProof="0" dirty="0" err="1" smtClean="0"/>
              <a:t>Sukunimi</a:t>
            </a:r>
            <a:r>
              <a:rPr lang="en-GB" noProof="0" dirty="0" smtClean="0"/>
              <a:t/>
            </a:r>
            <a:br>
              <a:rPr lang="en-GB" noProof="0" dirty="0" smtClean="0"/>
            </a:br>
            <a:r>
              <a:rPr lang="en-GB" noProof="0" dirty="0" err="1" smtClean="0"/>
              <a:t>Seminaari</a:t>
            </a:r>
            <a:r>
              <a:rPr lang="en-GB" noProof="0" dirty="0" smtClean="0"/>
              <a:t>/</a:t>
            </a:r>
            <a:r>
              <a:rPr lang="en-GB" noProof="0" dirty="0" err="1" smtClean="0"/>
              <a:t>tapahtuma</a:t>
            </a:r>
            <a:r>
              <a:rPr lang="en-GB" noProof="0" dirty="0" smtClean="0"/>
              <a:t> xx Month </a:t>
            </a:r>
            <a:r>
              <a:rPr lang="en-GB" noProof="0" dirty="0" err="1" smtClean="0"/>
              <a:t>xxxx</a:t>
            </a:r>
            <a:endParaRPr lang="en-GB" noProof="0" dirty="0"/>
          </a:p>
        </p:txBody>
      </p:sp>
      <p:pic>
        <p:nvPicPr>
          <p:cNvPr id="7" name="Picture 6" descr="TK_SE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272" y="3924169"/>
            <a:ext cx="3171928" cy="48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3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282000"/>
            <a:ext cx="9503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465" y="369085"/>
            <a:ext cx="10313071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939464" y="1600199"/>
            <a:ext cx="10312400" cy="4411663"/>
          </a:xfrm>
        </p:spPr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9" name="Picture 8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286" y="6392549"/>
            <a:ext cx="1986209" cy="305478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39464" y="6356351"/>
            <a:ext cx="1708717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15.10.2016</a:t>
            </a:r>
            <a:endParaRPr lang="fi-FI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8181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Statistics Finland</a:t>
            </a:r>
            <a:endParaRPr lang="fi-FI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1"/>
            <a:ext cx="93946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1335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leh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541864" y="-15195"/>
            <a:ext cx="11132965" cy="6305927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11843 w 8747675"/>
              <a:gd name="connsiteY5" fmla="*/ 395442 h 5733143"/>
              <a:gd name="connsiteX6" fmla="*/ 411843 w 8747675"/>
              <a:gd name="connsiteY6" fmla="*/ 3027588 h 5733143"/>
              <a:gd name="connsiteX7" fmla="*/ 8744585 w 8747675"/>
              <a:gd name="connsiteY7" fmla="*/ 3036859 h 5733143"/>
              <a:gd name="connsiteX8" fmla="*/ 8288866 w 8747675"/>
              <a:gd name="connsiteY8" fmla="*/ 399145 h 5733143"/>
              <a:gd name="connsiteX9" fmla="*/ 411843 w 8747675"/>
              <a:gd name="connsiteY9" fmla="*/ 395442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11843 w 8686800"/>
              <a:gd name="connsiteY5" fmla="*/ 395442 h 5733143"/>
              <a:gd name="connsiteX6" fmla="*/ 411843 w 8686800"/>
              <a:gd name="connsiteY6" fmla="*/ 3027588 h 5733143"/>
              <a:gd name="connsiteX7" fmla="*/ 8285777 w 8686800"/>
              <a:gd name="connsiteY7" fmla="*/ 3036859 h 5733143"/>
              <a:gd name="connsiteX8" fmla="*/ 8288866 w 8686800"/>
              <a:gd name="connsiteY8" fmla="*/ 399145 h 5733143"/>
              <a:gd name="connsiteX9" fmla="*/ 411843 w 8686800"/>
              <a:gd name="connsiteY9" fmla="*/ 395442 h 5733143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10635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10635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595356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299048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286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300311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12636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748336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964561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86800" h="5964561">
                <a:moveTo>
                  <a:pt x="0" y="15193"/>
                </a:moveTo>
                <a:lnTo>
                  <a:pt x="8686800" y="15193"/>
                </a:lnTo>
                <a:lnTo>
                  <a:pt x="8686800" y="5964561"/>
                </a:lnTo>
                <a:lnTo>
                  <a:pt x="0" y="5964561"/>
                </a:lnTo>
                <a:lnTo>
                  <a:pt x="0" y="15193"/>
                </a:lnTo>
                <a:close/>
                <a:moveTo>
                  <a:pt x="411843" y="4764"/>
                </a:moveTo>
                <a:lnTo>
                  <a:pt x="411843" y="3627389"/>
                </a:lnTo>
                <a:lnTo>
                  <a:pt x="8285777" y="3612636"/>
                </a:lnTo>
                <a:cubicBezTo>
                  <a:pt x="8288867" y="2179350"/>
                  <a:pt x="8285776" y="1433286"/>
                  <a:pt x="8288866" y="0"/>
                </a:cubicBezTo>
                <a:lnTo>
                  <a:pt x="411843" y="47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solidFill>
                <a:schemeClr val="tx1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072439" y="4278367"/>
            <a:ext cx="10086852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/>
            </a:lvl1pPr>
          </a:lstStyle>
          <a:p>
            <a:r>
              <a:rPr lang="en-GB" noProof="0" dirty="0" err="1" smtClean="0"/>
              <a:t>Väliotsikko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1072439" y="5458662"/>
            <a:ext cx="6472132" cy="3889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 smtClean="0"/>
              <a:t>Alaotsikko</a:t>
            </a:r>
            <a:endParaRPr lang="en-GB" noProof="0" dirty="0" smtClean="0"/>
          </a:p>
        </p:txBody>
      </p:sp>
      <p:pic>
        <p:nvPicPr>
          <p:cNvPr id="8" name="Picture 7" descr="TK_EN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3082" y="5723292"/>
            <a:ext cx="1986209" cy="3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3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82000"/>
            <a:ext cx="9503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992" y="369085"/>
            <a:ext cx="10282408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939800" y="1600199"/>
            <a:ext cx="5005917" cy="4411133"/>
          </a:xfrm>
        </p:spPr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6"/>
          </p:nvPr>
        </p:nvSpPr>
        <p:spPr>
          <a:xfrm>
            <a:off x="6226083" y="1600199"/>
            <a:ext cx="5005917" cy="4411133"/>
          </a:xfrm>
        </p:spPr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11" name="Picture 10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286" y="6392549"/>
            <a:ext cx="1986209" cy="305478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39464" y="6356351"/>
            <a:ext cx="1708717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15.10.2016</a:t>
            </a:r>
            <a:endParaRPr lang="fi-FI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8181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Statistics Finland</a:t>
            </a:r>
            <a:endParaRPr lang="fi-FI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1"/>
            <a:ext cx="93946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264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ala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" y="6282000"/>
            <a:ext cx="9503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992" y="369085"/>
            <a:ext cx="10292816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949592" y="2159001"/>
            <a:ext cx="10292816" cy="3852333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73B0"/>
                </a:solidFill>
                <a:effectLst/>
                <a:uLnTx/>
                <a:uFillTx/>
                <a:latin typeface="Arial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Muokkaa tekstin perustyylejä napsauttamalla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39801" y="1346205"/>
            <a:ext cx="10301817" cy="312738"/>
          </a:xfrm>
        </p:spPr>
        <p:txBody>
          <a:bodyPr/>
          <a:lstStyle>
            <a:lvl1pPr marL="0" indent="0">
              <a:buNone/>
              <a:defRPr b="1">
                <a:solidFill>
                  <a:srgbClr val="0073B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pic>
        <p:nvPicPr>
          <p:cNvPr id="12" name="Picture 11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286" y="6392549"/>
            <a:ext cx="1986209" cy="305478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39464" y="6356351"/>
            <a:ext cx="1708717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15.10.2016</a:t>
            </a:r>
            <a:endParaRPr lang="fi-FI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8181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Statistics Finland</a:t>
            </a:r>
            <a:endParaRPr lang="fi-FI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1"/>
            <a:ext cx="93946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4934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kaksi palstaa ja pikku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" y="6282000"/>
            <a:ext cx="9503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464" y="369085"/>
            <a:ext cx="10292536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939465" y="4842000"/>
            <a:ext cx="2831025" cy="14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 dirty="0" smtClean="0"/>
              <a:t>Lisää kuva napsauttamalla kuvaketta</a:t>
            </a:r>
            <a:endParaRPr lang="en-GB" noProof="0" dirty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3770490" y="4842000"/>
            <a:ext cx="2902484" cy="14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 dirty="0" smtClean="0"/>
              <a:t>Lisää kuva napsauttamalla kuvaketta</a:t>
            </a:r>
            <a:endParaRPr lang="en-GB" noProof="0" dirty="0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6672974" y="4842000"/>
            <a:ext cx="2831025" cy="14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 dirty="0" smtClean="0"/>
              <a:t>Lisää kuva napsauttamalla kuvaketta</a:t>
            </a:r>
            <a:endParaRPr lang="en-GB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940800" y="1600201"/>
            <a:ext cx="4985717" cy="2709863"/>
          </a:xfrm>
        </p:spPr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6224111" y="1600201"/>
            <a:ext cx="4985717" cy="2709863"/>
          </a:xfrm>
        </p:spPr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15" name="Picture 14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286" y="6392549"/>
            <a:ext cx="1986209" cy="305478"/>
          </a:xfrm>
          <a:prstGeom prst="rect">
            <a:avLst/>
          </a:prstGeom>
        </p:spPr>
      </p:pic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939464" y="6356351"/>
            <a:ext cx="1708717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15.10.2016</a:t>
            </a:r>
            <a:endParaRPr lang="fi-FI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8181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Statistics Finland</a:t>
            </a:r>
            <a:endParaRPr lang="fi-FI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1"/>
            <a:ext cx="93946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355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541869" y="-100217"/>
            <a:ext cx="11773408" cy="6380550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6868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823875"/>
              <a:gd name="connsiteY0" fmla="*/ 0 h 5733143"/>
              <a:gd name="connsiteX1" fmla="*/ 8763000 w 8823875"/>
              <a:gd name="connsiteY1" fmla="*/ 0 h 5733143"/>
              <a:gd name="connsiteX2" fmla="*/ 8763000 w 8823875"/>
              <a:gd name="connsiteY2" fmla="*/ 5733143 h 5733143"/>
              <a:gd name="connsiteX3" fmla="*/ 0 w 8823875"/>
              <a:gd name="connsiteY3" fmla="*/ 5733143 h 5733143"/>
              <a:gd name="connsiteX4" fmla="*/ 0 w 8823875"/>
              <a:gd name="connsiteY4" fmla="*/ 0 h 5733143"/>
              <a:gd name="connsiteX5" fmla="*/ 411843 w 8823875"/>
              <a:gd name="connsiteY5" fmla="*/ 395442 h 5733143"/>
              <a:gd name="connsiteX6" fmla="*/ 411843 w 8823875"/>
              <a:gd name="connsiteY6" fmla="*/ 3027588 h 5733143"/>
              <a:gd name="connsiteX7" fmla="*/ 8820785 w 8823875"/>
              <a:gd name="connsiteY7" fmla="*/ 3036859 h 5733143"/>
              <a:gd name="connsiteX8" fmla="*/ 8753856 w 8823875"/>
              <a:gd name="connsiteY8" fmla="*/ 399145 h 5733143"/>
              <a:gd name="connsiteX9" fmla="*/ 411843 w 8823875"/>
              <a:gd name="connsiteY9" fmla="*/ 395442 h 5733143"/>
              <a:gd name="connsiteX0" fmla="*/ 0 w 8830056"/>
              <a:gd name="connsiteY0" fmla="*/ 0 h 5733143"/>
              <a:gd name="connsiteX1" fmla="*/ 8763000 w 8830056"/>
              <a:gd name="connsiteY1" fmla="*/ 0 h 5733143"/>
              <a:gd name="connsiteX2" fmla="*/ 8763000 w 8830056"/>
              <a:gd name="connsiteY2" fmla="*/ 5733143 h 5733143"/>
              <a:gd name="connsiteX3" fmla="*/ 0 w 8830056"/>
              <a:gd name="connsiteY3" fmla="*/ 5733143 h 5733143"/>
              <a:gd name="connsiteX4" fmla="*/ 0 w 8830056"/>
              <a:gd name="connsiteY4" fmla="*/ 0 h 5733143"/>
              <a:gd name="connsiteX5" fmla="*/ 411843 w 8830056"/>
              <a:gd name="connsiteY5" fmla="*/ 395442 h 5733143"/>
              <a:gd name="connsiteX6" fmla="*/ 411843 w 8830056"/>
              <a:gd name="connsiteY6" fmla="*/ 3027588 h 5733143"/>
              <a:gd name="connsiteX7" fmla="*/ 8820785 w 8830056"/>
              <a:gd name="connsiteY7" fmla="*/ 3036859 h 5733143"/>
              <a:gd name="connsiteX8" fmla="*/ 8830056 w 8830056"/>
              <a:gd name="connsiteY8" fmla="*/ 399145 h 5733143"/>
              <a:gd name="connsiteX9" fmla="*/ 411843 w 8830056"/>
              <a:gd name="connsiteY9" fmla="*/ 395442 h 5733143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490629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30056" h="5824627">
                <a:moveTo>
                  <a:pt x="0" y="91484"/>
                </a:moveTo>
                <a:lnTo>
                  <a:pt x="8763000" y="91484"/>
                </a:lnTo>
                <a:lnTo>
                  <a:pt x="8763000" y="5824627"/>
                </a:lnTo>
                <a:lnTo>
                  <a:pt x="0" y="5824627"/>
                </a:lnTo>
                <a:lnTo>
                  <a:pt x="0" y="91484"/>
                </a:lnTo>
                <a:close/>
                <a:moveTo>
                  <a:pt x="411843" y="0"/>
                </a:moveTo>
                <a:lnTo>
                  <a:pt x="411843" y="3327754"/>
                </a:lnTo>
                <a:lnTo>
                  <a:pt x="8820785" y="3337025"/>
                </a:lnTo>
                <a:cubicBezTo>
                  <a:pt x="8823875" y="1903739"/>
                  <a:pt x="8826966" y="1436989"/>
                  <a:pt x="8830056" y="3703"/>
                </a:cubicBezTo>
                <a:lnTo>
                  <a:pt x="4118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083731" y="4148157"/>
            <a:ext cx="6852364" cy="384721"/>
          </a:xfrm>
        </p:spPr>
        <p:txBody>
          <a:bodyPr>
            <a:spAutoFit/>
          </a:bodyPr>
          <a:lstStyle>
            <a:lvl1pPr>
              <a:defRPr sz="2500" b="1" baseline="0"/>
            </a:lvl1pPr>
          </a:lstStyle>
          <a:p>
            <a:r>
              <a:rPr lang="en-GB" noProof="0" dirty="0" smtClean="0"/>
              <a:t>Thank You!</a:t>
            </a:r>
            <a:endParaRPr lang="en-GB" noProof="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83730" y="5025332"/>
            <a:ext cx="6852365" cy="430887"/>
          </a:xfrm>
        </p:spPr>
        <p:txBody>
          <a:bodyPr>
            <a:spAutoFit/>
          </a:bodyPr>
          <a:lstStyle>
            <a:lvl1pPr marL="0" indent="0" algn="l">
              <a:buNone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 smtClean="0"/>
              <a:t>Etunimi</a:t>
            </a:r>
            <a:r>
              <a:rPr lang="en-GB" noProof="0" dirty="0" smtClean="0"/>
              <a:t> </a:t>
            </a:r>
            <a:r>
              <a:rPr lang="en-GB" noProof="0" dirty="0" err="1" smtClean="0"/>
              <a:t>Sukunimi</a:t>
            </a:r>
            <a:r>
              <a:rPr lang="en-GB" noProof="0" dirty="0" smtClean="0"/>
              <a:t> etunimi.sukunimi@stat.fi</a:t>
            </a:r>
            <a:br>
              <a:rPr lang="en-GB" noProof="0" dirty="0" smtClean="0"/>
            </a:br>
            <a:r>
              <a:rPr lang="en-GB" noProof="0" dirty="0" err="1" smtClean="0"/>
              <a:t>Seminaari</a:t>
            </a:r>
            <a:r>
              <a:rPr lang="en-GB" noProof="0" dirty="0" smtClean="0"/>
              <a:t>/</a:t>
            </a:r>
            <a:r>
              <a:rPr lang="en-GB" noProof="0" dirty="0" err="1" smtClean="0"/>
              <a:t>tapahtuma</a:t>
            </a:r>
            <a:r>
              <a:rPr lang="en-GB" noProof="0" dirty="0" smtClean="0"/>
              <a:t> xx Month </a:t>
            </a:r>
            <a:r>
              <a:rPr lang="en-GB" noProof="0" dirty="0" err="1" smtClean="0"/>
              <a:t>xxxx</a:t>
            </a:r>
            <a:endParaRPr lang="en-GB" noProof="0" dirty="0"/>
          </a:p>
        </p:txBody>
      </p:sp>
      <p:pic>
        <p:nvPicPr>
          <p:cNvPr id="12" name="Picture 11" descr="TK_SE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5680" y="3962401"/>
            <a:ext cx="3273819" cy="5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9466" y="366767"/>
            <a:ext cx="10313069" cy="43088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465" y="1548001"/>
            <a:ext cx="10313071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 noProof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9464" y="6356351"/>
            <a:ext cx="1708717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15.10.2016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8181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Statistics Finland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1"/>
            <a:ext cx="93946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1533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73B0"/>
        </a:buClr>
        <a:buFont typeface="Lucida Grande"/>
        <a:buChar char="－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tietotrenditblogi.stat.fi/suomessa-eu-keskiarvoa-kevyempi-yritys-ja-paaomaverotus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0628201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hannele.orjala@stat.fi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reija.helenius@stat.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130797" y="3923916"/>
            <a:ext cx="5408415" cy="1692771"/>
          </a:xfrm>
        </p:spPr>
        <p:txBody>
          <a:bodyPr/>
          <a:lstStyle/>
          <a:p>
            <a:r>
              <a:rPr dirty="0" smtClean="0"/>
              <a:t>Experiences of collaboration </a:t>
            </a:r>
            <a:r>
              <a:rPr dirty="0"/>
              <a:t/>
            </a:r>
            <a:br>
              <a:rPr dirty="0"/>
            </a:br>
            <a:r>
              <a:rPr dirty="0" smtClean="0"/>
              <a:t>with customers </a:t>
            </a:r>
            <a:r>
              <a:rPr dirty="0"/>
              <a:t/>
            </a:r>
            <a:br>
              <a:rPr dirty="0"/>
            </a:br>
            <a:r>
              <a:rPr dirty="0" smtClean="0"/>
              <a:t>– cases of educational sector and media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130796" y="5257801"/>
            <a:ext cx="5139274" cy="732508"/>
          </a:xfrm>
        </p:spPr>
        <p:txBody>
          <a:bodyPr/>
          <a:lstStyle/>
          <a:p>
            <a:r>
              <a:rPr dirty="0" smtClean="0"/>
              <a:t>Reija Helenius and Hannele Orjala</a:t>
            </a:r>
          </a:p>
          <a:p>
            <a:r>
              <a:rPr lang="en-US" b="1" dirty="0"/>
              <a:t>Conference of European Statistics Stakeholders</a:t>
            </a:r>
          </a:p>
          <a:p>
            <a:r>
              <a:rPr lang="en-US" b="1" dirty="0"/>
              <a:t>Budapest, 20–21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39113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228598" y="634455"/>
            <a:ext cx="7711806" cy="861774"/>
          </a:xfrm>
        </p:spPr>
        <p:txBody>
          <a:bodyPr/>
          <a:lstStyle/>
          <a:p>
            <a:r>
              <a:rPr dirty="0" smtClean="0"/>
              <a:t>How to get our message, our data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dirty="0" smtClean="0"/>
              <a:t>and statistics more and more used?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dirty="0" smtClean="0"/>
              <a:t>15/10/2016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 smtClean="0"/>
              <a:t>Statistics Finland</a:t>
            </a:r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2</a:t>
            </a:fld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5"/>
          </p:nvPr>
        </p:nvSpPr>
        <p:spPr>
          <a:xfrm>
            <a:off x="2228599" y="2127780"/>
            <a:ext cx="4908803" cy="4411133"/>
          </a:xfrm>
        </p:spPr>
        <p:txBody>
          <a:bodyPr/>
          <a:lstStyle/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sz="2200" dirty="0"/>
              <a:t>Statistical literacy as objective</a:t>
            </a: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sz="2200" dirty="0"/>
              <a:t>Case 1: The joint blog of statistics</a:t>
            </a:r>
          </a:p>
          <a:p>
            <a:pPr lvl="1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sz="2200" dirty="0"/>
              <a:t>A platform for open</a:t>
            </a:r>
            <a:r>
              <a:rPr lang="en-GB" sz="2200" dirty="0">
                <a:solidFill>
                  <a:schemeClr val="tx2"/>
                </a:solidFill>
              </a:rPr>
              <a:t> dialogue</a:t>
            </a:r>
            <a:r>
              <a:rPr sz="2200" dirty="0">
                <a:solidFill>
                  <a:schemeClr val="tx2"/>
                </a:solidFill>
              </a:rPr>
              <a:t> </a:t>
            </a:r>
            <a:endParaRPr lang="en-GB" sz="2200" dirty="0">
              <a:solidFill>
                <a:schemeClr val="tx2"/>
              </a:solidFill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Case 2: Statistical chat service</a:t>
            </a:r>
          </a:p>
          <a:p>
            <a:pPr lvl="1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Statistical </a:t>
            </a:r>
            <a:r>
              <a:rPr lang="en-US" sz="2200" dirty="0">
                <a:solidFill>
                  <a:schemeClr val="tx2"/>
                </a:solidFill>
              </a:rPr>
              <a:t>advice in real </a:t>
            </a:r>
            <a:r>
              <a:rPr lang="en-US" sz="2200" dirty="0"/>
              <a:t>time</a:t>
            </a: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sz="2200" dirty="0"/>
              <a:t>Case 3: Tilastrofi – </a:t>
            </a:r>
            <a:r>
              <a:rPr sz="2200" dirty="0"/>
              <a:t/>
            </a:r>
            <a:br>
              <a:rPr sz="2200" dirty="0"/>
            </a:br>
            <a:r>
              <a:rPr lang="en-GB" sz="2200" dirty="0"/>
              <a:t>Statistical Yearbook for children </a:t>
            </a: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sz="2200" dirty="0"/>
              <a:t>Conclusions</a:t>
            </a:r>
            <a:endParaRPr lang="en-GB" sz="2200" dirty="0"/>
          </a:p>
          <a:p>
            <a:endParaRPr lang="en-GB" sz="2400" dirty="0"/>
          </a:p>
        </p:txBody>
      </p:sp>
      <p:graphicFrame>
        <p:nvGraphicFramePr>
          <p:cNvPr id="4" name="Objekti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9338791"/>
              </p:ext>
            </p:extLst>
          </p:nvPr>
        </p:nvGraphicFramePr>
        <p:xfrm>
          <a:off x="7137402" y="1729316"/>
          <a:ext cx="3301999" cy="3962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Image" r:id="rId4" imgW="4444200" imgH="5333040" progId="Photoshop.Image.13">
                  <p:embed/>
                </p:oleObj>
              </mc:Choice>
              <mc:Fallback>
                <p:oleObj name="Image" r:id="rId4" imgW="4444200" imgH="53330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37402" y="1729316"/>
                        <a:ext cx="3301999" cy="39626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341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248086" y="668421"/>
            <a:ext cx="7734803" cy="430887"/>
          </a:xfrm>
        </p:spPr>
        <p:txBody>
          <a:bodyPr/>
          <a:lstStyle/>
          <a:p>
            <a:r>
              <a:rPr dirty="0" smtClean="0"/>
              <a:t>What is Statistical Literacy?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>
          <a:xfrm>
            <a:off x="2228598" y="1601750"/>
            <a:ext cx="4502402" cy="4468851"/>
          </a:xfrm>
        </p:spPr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r>
              <a:rPr lang="en-GB" sz="2200" dirty="0"/>
              <a:t>Knowledge of basic statistical </a:t>
            </a:r>
            <a:br>
              <a:rPr lang="en-GB" sz="2200" dirty="0"/>
            </a:br>
            <a:r>
              <a:rPr lang="en-GB" sz="2200" dirty="0"/>
              <a:t>key figures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2200" dirty="0"/>
              <a:t>Understanding of concepts describing society (e.g. inflation, unemployment, GDP)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2200" dirty="0"/>
              <a:t>Basic knowledge about research methods, visualisation and interpretation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2200" dirty="0"/>
              <a:t>Knowledge about data sources and the ability to evaluate them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2200" dirty="0"/>
              <a:t>Knowledge to produce and present new information </a:t>
            </a:r>
          </a:p>
          <a:p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dirty="0" smtClean="0"/>
              <a:t>15/10/2016</a:t>
            </a:r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 smtClean="0"/>
              <a:t>Statistics Finland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en-GB" smtClean="0"/>
              <a:t>3</a:t>
            </a:fld>
            <a:endParaRPr lang="en-GB" dirty="0"/>
          </a:p>
        </p:txBody>
      </p:sp>
      <p:pic>
        <p:nvPicPr>
          <p:cNvPr id="1026" name="Picture 2" descr="https://www.pixhill.com/documents/users/996114118/0016852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885" y="1208499"/>
            <a:ext cx="2433084" cy="455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orakulmio 6"/>
          <p:cNvSpPr/>
          <p:nvPr/>
        </p:nvSpPr>
        <p:spPr>
          <a:xfrm>
            <a:off x="6731000" y="5346701"/>
            <a:ext cx="1651001" cy="9199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i-FI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70%</a:t>
            </a:r>
            <a:endParaRPr lang="en-GB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Suorakulmio 9"/>
          <p:cNvSpPr/>
          <p:nvPr/>
        </p:nvSpPr>
        <p:spPr>
          <a:xfrm>
            <a:off x="8382001" y="4996550"/>
            <a:ext cx="19176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i-FI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58%</a:t>
            </a:r>
            <a:endParaRPr lang="en-GB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402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62247" y="3980655"/>
            <a:ext cx="7565139" cy="2708434"/>
          </a:xfrm>
        </p:spPr>
        <p:txBody>
          <a:bodyPr/>
          <a:lstStyle/>
          <a:p>
            <a:r>
              <a:rPr sz="2400" dirty="0"/>
              <a:t>Cases</a:t>
            </a:r>
            <a:r>
              <a:rPr dirty="0"/>
              <a:t/>
            </a:r>
            <a:br>
              <a:rPr dirty="0"/>
            </a:br>
            <a:r>
              <a:rPr sz="1000" dirty="0"/>
              <a:t/>
            </a:r>
            <a:br>
              <a:rPr sz="1000" dirty="0"/>
            </a:br>
            <a:r>
              <a:rPr lang="en-GB" b="0" i="1" dirty="0" smtClean="0">
                <a:solidFill>
                  <a:schemeClr val="accent1"/>
                </a:solidFill>
              </a:rPr>
              <a:t>”If </a:t>
            </a:r>
            <a:r>
              <a:rPr lang="en-GB" b="0" i="1" dirty="0">
                <a:solidFill>
                  <a:schemeClr val="accent1"/>
                </a:solidFill>
              </a:rPr>
              <a:t>you can’t explain it simply, </a:t>
            </a:r>
            <a:r>
              <a:rPr lang="en-GB" b="0" i="1" dirty="0" smtClean="0">
                <a:solidFill>
                  <a:schemeClr val="accent1"/>
                </a:solidFill>
              </a:rPr>
              <a:t/>
            </a:r>
            <a:br>
              <a:rPr lang="en-GB" b="0" i="1" dirty="0" smtClean="0">
                <a:solidFill>
                  <a:schemeClr val="accent1"/>
                </a:solidFill>
              </a:rPr>
            </a:br>
            <a:r>
              <a:rPr lang="en-GB" b="0" i="1" dirty="0" smtClean="0">
                <a:solidFill>
                  <a:schemeClr val="accent1"/>
                </a:solidFill>
              </a:rPr>
              <a:t>you </a:t>
            </a:r>
            <a:r>
              <a:rPr lang="en-GB" b="0" i="1" dirty="0">
                <a:solidFill>
                  <a:schemeClr val="accent1"/>
                </a:solidFill>
              </a:rPr>
              <a:t>don’t understand it well enough</a:t>
            </a:r>
            <a:r>
              <a:rPr lang="en-GB" b="0" i="1" dirty="0" smtClean="0">
                <a:solidFill>
                  <a:schemeClr val="accent1"/>
                </a:solidFill>
              </a:rPr>
              <a:t>”.</a:t>
            </a:r>
            <a:r>
              <a:rPr lang="en-GB" sz="2400" i="1" dirty="0"/>
              <a:t/>
            </a:r>
            <a:br>
              <a:rPr lang="en-GB" sz="2400" i="1" dirty="0"/>
            </a:br>
            <a:r>
              <a:rPr sz="800" dirty="0"/>
              <a:t/>
            </a:r>
            <a:br>
              <a:rPr sz="800" dirty="0"/>
            </a:br>
            <a:r>
              <a:rPr lang="en-GB" sz="1800" b="0" i="1" dirty="0">
                <a:solidFill>
                  <a:schemeClr val="accent1"/>
                </a:solidFill>
              </a:rPr>
              <a:t>-Albert Einstein-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0164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Case 1: Joint blog launched in 2013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dirty="0" smtClean="0"/>
              <a:t>30 bloggers, 100 postings (about 25 posts per year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dirty="0" smtClean="0"/>
              <a:t>and 2 posts per month)</a:t>
            </a:r>
          </a:p>
          <a:p>
            <a:endParaRPr lang="en-GB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 smtClean="0"/>
              <a:t>Olli Savela, </a:t>
            </a:r>
            <a:r>
              <a:rPr dirty="0" smtClean="0"/>
              <a:t>expert on national accounts</a:t>
            </a:r>
            <a:r>
              <a:rPr lang="en-GB" b="1" dirty="0" smtClean="0"/>
              <a:t>: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i="1" dirty="0" smtClean="0"/>
              <a:t>“A tool for addressing issues raised by the public or bringing new facts and viewpoints to the discussion”</a:t>
            </a:r>
          </a:p>
          <a:p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dirty="0" smtClean="0"/>
              <a:t>15/10/2016</a:t>
            </a:r>
            <a:endParaRPr lang="en-GB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 smtClean="0"/>
              <a:t>Statistics Finland</a:t>
            </a:r>
            <a:endParaRPr lang="en-GB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5</a:t>
            </a:fld>
            <a:endParaRPr lang="en-GB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562" y="1802821"/>
            <a:ext cx="3847924" cy="3550681"/>
          </a:xfrm>
          <a:prstGeom prst="rect">
            <a:avLst/>
          </a:prstGeom>
        </p:spPr>
      </p:pic>
      <p:sp>
        <p:nvSpPr>
          <p:cNvPr id="10" name="Pyöristetty kuvaselitesuorakulmio 9"/>
          <p:cNvSpPr/>
          <p:nvPr/>
        </p:nvSpPr>
        <p:spPr>
          <a:xfrm>
            <a:off x="7910844" y="1002592"/>
            <a:ext cx="2029956" cy="1343842"/>
          </a:xfrm>
          <a:prstGeom prst="wedgeRoundRectCallou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hlinkClick r:id="rId4"/>
              </a:rPr>
              <a:t>Post on corporate and capital taxation </a:t>
            </a:r>
            <a:endParaRPr lang="en-GB" dirty="0"/>
          </a:p>
          <a:p>
            <a:pPr algn="ctr"/>
            <a:r>
              <a:rPr dirty="0"/>
              <a:t> 3 731 visits</a:t>
            </a:r>
            <a:endParaRPr lang="en-GB" dirty="0"/>
          </a:p>
        </p:txBody>
      </p:sp>
      <p:sp>
        <p:nvSpPr>
          <p:cNvPr id="11" name="Pyöristetty kuvaselitesuorakulmio 10"/>
          <p:cNvSpPr/>
          <p:nvPr/>
        </p:nvSpPr>
        <p:spPr>
          <a:xfrm>
            <a:off x="6316836" y="4546600"/>
            <a:ext cx="1849264" cy="1464732"/>
          </a:xfrm>
          <a:prstGeom prst="wedgeRoundRectCallou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dirty="0"/>
              <a:t>Provoked dialogue – this one raised</a:t>
            </a:r>
            <a:endParaRPr lang="en-GB" dirty="0"/>
          </a:p>
          <a:p>
            <a:pPr algn="ctr"/>
            <a:r>
              <a:rPr dirty="0"/>
              <a:t>13 comments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421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dirty="0" smtClean="0"/>
              <a:t>15/10/2016</a:t>
            </a:r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 smtClean="0"/>
              <a:t>Statistics Finland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6</a:t>
            </a:fld>
            <a:endParaRPr lang="en-GB" dirty="0"/>
          </a:p>
        </p:txBody>
      </p:sp>
      <p:sp>
        <p:nvSpPr>
          <p:cNvPr id="7" name="Tekstin paikkamerkki 3"/>
          <p:cNvSpPr txBox="1">
            <a:spLocks/>
          </p:cNvSpPr>
          <p:nvPr/>
        </p:nvSpPr>
        <p:spPr>
          <a:xfrm>
            <a:off x="2228599" y="953533"/>
            <a:ext cx="2999607" cy="4928598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 i="1" dirty="0"/>
          </a:p>
          <a:p>
            <a:r>
              <a:rPr lang="en-GB" sz="1900" i="1" dirty="0"/>
              <a:t>“This post in one go answered the very predictable questions </a:t>
            </a:r>
            <a:br>
              <a:rPr lang="en-GB" sz="1900" i="1" dirty="0"/>
            </a:br>
            <a:r>
              <a:rPr lang="en-GB" sz="1900" i="1" dirty="0"/>
              <a:t>of the media”</a:t>
            </a:r>
            <a:endParaRPr lang="en-GB" sz="1900" dirty="0"/>
          </a:p>
          <a:p>
            <a:r>
              <a:rPr lang="en-GB" sz="1900" dirty="0"/>
              <a:t>“</a:t>
            </a:r>
            <a:r>
              <a:rPr lang="en-GB" sz="1900" i="1" dirty="0"/>
              <a:t>Blog posts strengthen the expert profile”</a:t>
            </a:r>
            <a:endParaRPr lang="en-GB" sz="1900" dirty="0"/>
          </a:p>
          <a:p>
            <a:r>
              <a:rPr lang="en-GB" sz="1900" i="1" dirty="0"/>
              <a:t>“</a:t>
            </a:r>
            <a:r>
              <a:rPr lang="en-GB" sz="2000" i="1" dirty="0"/>
              <a:t>Blogging</a:t>
            </a:r>
            <a:r>
              <a:rPr lang="en-GB" sz="1900" i="1" dirty="0"/>
              <a:t> has taught me to focus on one point”</a:t>
            </a:r>
          </a:p>
          <a:p>
            <a:r>
              <a:rPr lang="en-GB" sz="1900" i="1" dirty="0"/>
              <a:t>“Blogging simply belongs to today”</a:t>
            </a:r>
          </a:p>
          <a:p>
            <a:endParaRPr lang="en-GB" i="1" dirty="0"/>
          </a:p>
          <a:p>
            <a:endParaRPr lang="en-GB" i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2" name="Kuva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205" y="1682115"/>
            <a:ext cx="4735196" cy="3556350"/>
          </a:xfrm>
          <a:prstGeom prst="rect">
            <a:avLst/>
          </a:prstGeom>
        </p:spPr>
      </p:pic>
      <p:sp>
        <p:nvSpPr>
          <p:cNvPr id="13" name="Suorakulmio 12"/>
          <p:cNvSpPr/>
          <p:nvPr/>
        </p:nvSpPr>
        <p:spPr>
          <a:xfrm>
            <a:off x="2228598" y="742029"/>
            <a:ext cx="66614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Anna </a:t>
            </a:r>
            <a:r>
              <a:rPr lang="en-GB" dirty="0" err="1"/>
              <a:t>Pärnänen</a:t>
            </a:r>
            <a:r>
              <a:rPr lang="en-GB" dirty="0"/>
              <a:t>, Senior Researcher, Labour Force Survey:</a:t>
            </a:r>
          </a:p>
        </p:txBody>
      </p:sp>
    </p:spTree>
    <p:extLst>
      <p:ext uri="{BB962C8B-B14F-4D97-AF65-F5344CB8AC3E}">
        <p14:creationId xmlns:p14="http://schemas.microsoft.com/office/powerpoint/2010/main" val="176625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228598" y="369084"/>
            <a:ext cx="8056630" cy="430887"/>
          </a:xfrm>
        </p:spPr>
        <p:txBody>
          <a:bodyPr/>
          <a:lstStyle/>
          <a:p>
            <a:r>
              <a:rPr dirty="0" smtClean="0"/>
              <a:t>Case 2: Chat service on stat.fi website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dirty="0" smtClean="0"/>
              <a:t>15/10/2016</a:t>
            </a:r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 smtClean="0"/>
              <a:t>Statistics Finland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7</a:t>
            </a:fld>
            <a:endParaRPr lang="en-GB" dirty="0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598" y="1315904"/>
            <a:ext cx="4090401" cy="3723712"/>
          </a:xfrm>
          <a:prstGeom prst="rect">
            <a:avLst/>
          </a:prstGeom>
        </p:spPr>
      </p:pic>
      <p:sp>
        <p:nvSpPr>
          <p:cNvPr id="8" name="Suorakulmio 7"/>
          <p:cNvSpPr/>
          <p:nvPr/>
        </p:nvSpPr>
        <p:spPr>
          <a:xfrm>
            <a:off x="6580113" y="4902200"/>
            <a:ext cx="1763786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i-FI" sz="3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+100</a:t>
            </a:r>
            <a:r>
              <a:rPr lang="fi-FI" sz="3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%</a:t>
            </a:r>
            <a:endParaRPr lang="fi-FI" sz="3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12" name="Suora yhdysviiva 11"/>
          <p:cNvCxnSpPr/>
          <p:nvPr/>
        </p:nvCxnSpPr>
        <p:spPr>
          <a:xfrm flipV="1">
            <a:off x="5713655" y="2006600"/>
            <a:ext cx="723140" cy="5257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/>
          <p:cNvCxnSpPr/>
          <p:nvPr/>
        </p:nvCxnSpPr>
        <p:spPr>
          <a:xfrm flipV="1">
            <a:off x="5981685" y="3118215"/>
            <a:ext cx="439036" cy="1903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uora yhdysviiva 15"/>
          <p:cNvCxnSpPr/>
          <p:nvPr/>
        </p:nvCxnSpPr>
        <p:spPr>
          <a:xfrm flipV="1">
            <a:off x="5981685" y="3751798"/>
            <a:ext cx="455110" cy="2504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uora yhdysviiva 17"/>
          <p:cNvCxnSpPr/>
          <p:nvPr/>
        </p:nvCxnSpPr>
        <p:spPr>
          <a:xfrm flipV="1">
            <a:off x="5905485" y="4491311"/>
            <a:ext cx="674628" cy="838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isällön paikkamerkki 3"/>
          <p:cNvSpPr>
            <a:spLocks noGrp="1"/>
          </p:cNvSpPr>
          <p:nvPr>
            <p:ph sz="quarter" idx="4294967295"/>
          </p:nvPr>
        </p:nvSpPr>
        <p:spPr>
          <a:xfrm>
            <a:off x="6656313" y="1315904"/>
            <a:ext cx="3533571" cy="372371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solidFill>
                  <a:schemeClr val="accent1"/>
                </a:solidFill>
              </a:rPr>
              <a:t>Can we help </a:t>
            </a:r>
            <a:r>
              <a:rPr lang="en-GB" sz="1800" dirty="0">
                <a:solidFill>
                  <a:schemeClr val="accent1"/>
                </a:solidFill>
              </a:rPr>
              <a:t>you?</a:t>
            </a:r>
            <a:r>
              <a:rPr lang="fi-FI" sz="1800" dirty="0">
                <a:solidFill>
                  <a:schemeClr val="accent1"/>
                </a:solidFill>
              </a:rPr>
              <a:t> </a:t>
            </a:r>
            <a:r>
              <a:rPr lang="en-GB" sz="1800" dirty="0">
                <a:solidFill>
                  <a:schemeClr val="accent1"/>
                </a:solidFill>
              </a:rPr>
              <a:t>Please </a:t>
            </a:r>
            <a:r>
              <a:rPr lang="en-GB" sz="1800" dirty="0">
                <a:solidFill>
                  <a:schemeClr val="accent1"/>
                </a:solidFill>
              </a:rPr>
              <a:t>leave your message and contact information, so we will contact you</a:t>
            </a:r>
            <a:r>
              <a:rPr lang="en-GB" sz="180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en-GB" sz="1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800" dirty="0">
                <a:solidFill>
                  <a:schemeClr val="accent1"/>
                </a:solidFill>
              </a:rPr>
              <a:t>Enter your email address </a:t>
            </a:r>
            <a:r>
              <a:rPr lang="en-GB" sz="1800" dirty="0">
                <a:solidFill>
                  <a:schemeClr val="accent1"/>
                </a:solidFill>
              </a:rPr>
              <a:t>here</a:t>
            </a:r>
          </a:p>
          <a:p>
            <a:pPr marL="0" indent="0">
              <a:buNone/>
            </a:pPr>
            <a:endParaRPr lang="en-GB" sz="1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800" dirty="0">
                <a:solidFill>
                  <a:schemeClr val="accent1"/>
                </a:solidFill>
              </a:rPr>
              <a:t>Your telephone number </a:t>
            </a:r>
            <a:r>
              <a:rPr lang="en-GB" sz="1800" dirty="0">
                <a:solidFill>
                  <a:schemeClr val="accent1"/>
                </a:solidFill>
              </a:rPr>
              <a:t/>
            </a:r>
            <a:br>
              <a:rPr lang="en-GB" sz="1800" dirty="0">
                <a:solidFill>
                  <a:schemeClr val="accent1"/>
                </a:solidFill>
              </a:rPr>
            </a:br>
            <a:r>
              <a:rPr lang="en-GB" sz="1800" dirty="0">
                <a:solidFill>
                  <a:schemeClr val="accent1"/>
                </a:solidFill>
              </a:rPr>
              <a:t>(</a:t>
            </a:r>
            <a:r>
              <a:rPr lang="en-GB" sz="1800" dirty="0">
                <a:solidFill>
                  <a:schemeClr val="accent1"/>
                </a:solidFill>
              </a:rPr>
              <a:t>not necessary)</a:t>
            </a:r>
          </a:p>
          <a:p>
            <a:pPr marL="0" indent="0">
              <a:buNone/>
            </a:pPr>
            <a:endParaRPr lang="en-GB" sz="1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800" dirty="0">
                <a:solidFill>
                  <a:schemeClr val="accent1"/>
                </a:solidFill>
              </a:rPr>
              <a:t>Write down your question here</a:t>
            </a:r>
          </a:p>
          <a:p>
            <a:pPr marL="0" indent="0">
              <a:buNone/>
            </a:pPr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11" name="Suorakulmio 10"/>
          <p:cNvSpPr/>
          <p:nvPr/>
        </p:nvSpPr>
        <p:spPr>
          <a:xfrm>
            <a:off x="8102600" y="5333999"/>
            <a:ext cx="187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+20%</a:t>
            </a:r>
            <a:endParaRPr lang="en-GB" sz="4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736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228599" y="369084"/>
            <a:ext cx="7734803" cy="369332"/>
          </a:xfrm>
        </p:spPr>
        <p:txBody>
          <a:bodyPr/>
          <a:lstStyle/>
          <a:p>
            <a:r>
              <a:rPr lang="en-GB" sz="2400" dirty="0"/>
              <a:t>Case 3: Tilastrofi - Statistical Yearbook for children</a:t>
            </a:r>
            <a:endParaRPr lang="en-GB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>
          <a:xfrm>
            <a:off x="2228598" y="1319258"/>
            <a:ext cx="7734300" cy="44116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A national operations model with schoolchildren aged 7 to 15 of how statistical know-how should be developed as part of the educational system since 2012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Students: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Study their everyday life, special features of their </a:t>
            </a:r>
            <a:br>
              <a:rPr lang="en-GB" dirty="0" smtClean="0"/>
            </a:br>
            <a:r>
              <a:rPr lang="en-GB" dirty="0" smtClean="0"/>
              <a:t>school or their living area, and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Produce data on important things found there </a:t>
            </a:r>
            <a:br>
              <a:rPr lang="en-GB" dirty="0" smtClean="0"/>
            </a:br>
            <a:r>
              <a:rPr lang="en-GB" dirty="0" smtClean="0"/>
              <a:t>using statistical methods and visualisations.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Finnish cooperation project of Helsinki </a:t>
            </a:r>
            <a:r>
              <a:rPr lang="en-GB" dirty="0" err="1" smtClean="0"/>
              <a:t>Mathland</a:t>
            </a:r>
            <a:r>
              <a:rPr lang="en-GB" dirty="0" smtClean="0"/>
              <a:t>, </a:t>
            </a:r>
            <a:br>
              <a:rPr lang="en-GB" dirty="0" smtClean="0"/>
            </a:br>
            <a:r>
              <a:rPr lang="en-GB" dirty="0" smtClean="0"/>
              <a:t>City of Helsinki Urban Facts, Forum </a:t>
            </a:r>
            <a:r>
              <a:rPr lang="en-GB" dirty="0" err="1" smtClean="0"/>
              <a:t>Virium</a:t>
            </a:r>
            <a:r>
              <a:rPr lang="en-GB" dirty="0" smtClean="0"/>
              <a:t>, </a:t>
            </a:r>
            <a:br>
              <a:rPr lang="en-GB" dirty="0" smtClean="0"/>
            </a:br>
            <a:r>
              <a:rPr lang="en-GB" dirty="0" smtClean="0"/>
              <a:t>Statistics Finland, Aalto University and the </a:t>
            </a:r>
            <a:br>
              <a:rPr lang="en-GB" dirty="0" smtClean="0"/>
            </a:br>
            <a:r>
              <a:rPr lang="en-GB" dirty="0" err="1" smtClean="0"/>
              <a:t>Summamutikka</a:t>
            </a:r>
            <a:r>
              <a:rPr lang="en-GB" dirty="0" smtClean="0"/>
              <a:t> centre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GB" dirty="0" err="1" smtClean="0">
                <a:hlinkClick r:id="rId3"/>
              </a:rPr>
              <a:t>Tilastrofi</a:t>
            </a:r>
            <a:r>
              <a:rPr lang="en-GB" dirty="0" smtClean="0">
                <a:hlinkClick r:id="rId3"/>
              </a:rPr>
              <a:t> in English on Vimeo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dirty="0" smtClean="0"/>
              <a:t>15/10/2016</a:t>
            </a:r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 smtClean="0"/>
              <a:t>Statistics Finland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en-GB" smtClean="0"/>
              <a:t>8</a:t>
            </a:fld>
            <a:endParaRPr lang="en-GB" dirty="0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410" y="2193855"/>
            <a:ext cx="3163990" cy="384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7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286000" y="3797301"/>
            <a:ext cx="7658100" cy="2062103"/>
          </a:xfrm>
        </p:spPr>
        <p:txBody>
          <a:bodyPr/>
          <a:lstStyle/>
          <a:p>
            <a:r>
              <a:rPr dirty="0"/>
              <a:t/>
            </a:r>
            <a:br>
              <a:rPr dirty="0"/>
            </a:br>
            <a:r>
              <a:rPr lang="en-GB" sz="2600" b="0" i="1" dirty="0">
                <a:solidFill>
                  <a:srgbClr val="0070C0"/>
                </a:solidFill>
              </a:rPr>
              <a:t>Statistics are useful only when they have been understood and used. The use of data must be supported in a number of different ways.</a:t>
            </a:r>
            <a:r>
              <a:rPr dirty="0"/>
              <a:t/>
            </a:r>
            <a:br>
              <a:rPr dirty="0"/>
            </a:b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29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679200" y="3964901"/>
            <a:ext cx="5311556" cy="3031599"/>
          </a:xfrm>
        </p:spPr>
        <p:txBody>
          <a:bodyPr/>
          <a:lstStyle/>
          <a:p>
            <a:r>
              <a:rPr lang="en-GB" sz="2400" b="0" dirty="0"/>
              <a:t>Hannele Orjala</a:t>
            </a:r>
            <a:r>
              <a:t/>
            </a:r>
            <a:br/>
            <a:r>
              <a:rPr lang="en-GB" sz="2400" b="0" dirty="0">
                <a:hlinkClick r:id="rId3"/>
              </a:rPr>
              <a:t>hannele.orjala@stat.fi</a:t>
            </a:r>
            <a:r>
              <a:rPr dirty="0" smtClean="0"/>
              <a:t> </a:t>
            </a:r>
            <a:r>
              <a:t/>
            </a:r>
            <a:br/>
            <a:r>
              <a:t/>
            </a:r>
            <a:br/>
            <a:r>
              <a:rPr lang="en-GB" sz="2400" b="0" dirty="0"/>
              <a:t>Reija Helenius</a:t>
            </a:r>
            <a:r>
              <a:t/>
            </a:r>
            <a:br/>
            <a:r>
              <a:rPr lang="en-GB" sz="2400" b="0" dirty="0">
                <a:hlinkClick r:id="rId4"/>
              </a:rPr>
              <a:t>reija.helenius@stat.fi</a:t>
            </a:r>
            <a:r>
              <a:t/>
            </a:r>
            <a:br/>
            <a:r>
              <a:t/>
            </a:r>
            <a:br/>
            <a:r>
              <a:t/>
            </a:r>
            <a:br/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15781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_TK_en">
  <a:themeElements>
    <a:clrScheme name="TK_2015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3B0"/>
      </a:accent1>
      <a:accent2>
        <a:srgbClr val="C0D730"/>
      </a:accent2>
      <a:accent3>
        <a:srgbClr val="A40084"/>
      </a:accent3>
      <a:accent4>
        <a:srgbClr val="33C1BA"/>
      </a:accent4>
      <a:accent5>
        <a:srgbClr val="F8941E"/>
      </a:accent5>
      <a:accent6>
        <a:srgbClr val="E21776"/>
      </a:accent6>
      <a:hlink>
        <a:srgbClr val="0073B0"/>
      </a:hlink>
      <a:folHlink>
        <a:srgbClr val="A40084"/>
      </a:folHlink>
    </a:clrScheme>
    <a:fontScheme name="Office, klassinen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K_en.potx" id="{6EFF57D1-DC15-4F2D-8112-41F5807AB003}" vid="{AF7A6748-B617-48A3-BF37-9602C3DCA31F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TK_en</Template>
  <TotalTime>2056</TotalTime>
  <Words>254</Words>
  <Application>Microsoft Office PowerPoint</Application>
  <PresentationFormat>Szélesvásznú</PresentationFormat>
  <Paragraphs>90</Paragraphs>
  <Slides>10</Slides>
  <Notes>10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5" baseType="lpstr">
      <vt:lpstr>Arial</vt:lpstr>
      <vt:lpstr>Calibri</vt:lpstr>
      <vt:lpstr>Lucida Grande</vt:lpstr>
      <vt:lpstr>_TK_en</vt:lpstr>
      <vt:lpstr>Image</vt:lpstr>
      <vt:lpstr>Experiences of collaboration  with customers  – cases of educational sector and media  </vt:lpstr>
      <vt:lpstr>How to get our message, our data  and statistics more and more used?</vt:lpstr>
      <vt:lpstr>What is Statistical Literacy?</vt:lpstr>
      <vt:lpstr>Cases  ”If you can’t explain it simply,  you don’t understand it well enough”.  -Albert Einstein-  </vt:lpstr>
      <vt:lpstr>Case 1: Joint blog launched in 2013</vt:lpstr>
      <vt:lpstr>PowerPoint bemutató</vt:lpstr>
      <vt:lpstr>Case 2: Chat service on stat.fi website</vt:lpstr>
      <vt:lpstr>Case 3: Tilastrofi - Statistical Yearbook for children</vt:lpstr>
      <vt:lpstr> Statistics are useful only when they have been understood and used. The use of data must be supported in a number of different ways. </vt:lpstr>
      <vt:lpstr>Hannele Orjala hannele.orjala@stat.fi   Reija Helenius reija.helenius@stat.fi   </vt:lpstr>
    </vt:vector>
  </TitlesOfParts>
  <Company>Tilastokeskus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 on everyday life with  the eyes of young people  - Tools and ideas for improving statistical literacy in Finland</dc:title>
  <dc:creator>Hannele Orjala</dc:creator>
  <cp:lastModifiedBy>magyar</cp:lastModifiedBy>
  <cp:revision>226</cp:revision>
  <dcterms:created xsi:type="dcterms:W3CDTF">2016-05-05T07:47:55Z</dcterms:created>
  <dcterms:modified xsi:type="dcterms:W3CDTF">2016-10-21T09:03:14Z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ieli">
    <vt:lpwstr>EN</vt:lpwstr>
  </property>
</Properties>
</file>