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88" r:id="rId3"/>
    <p:sldId id="281" r:id="rId4"/>
    <p:sldId id="282" r:id="rId5"/>
    <p:sldId id="284" r:id="rId6"/>
    <p:sldId id="289" r:id="rId7"/>
    <p:sldId id="290" r:id="rId8"/>
    <p:sldId id="291" r:id="rId9"/>
    <p:sldId id="297" r:id="rId10"/>
    <p:sldId id="292" r:id="rId11"/>
    <p:sldId id="295" r:id="rId12"/>
    <p:sldId id="298" r:id="rId13"/>
    <p:sldId id="293" r:id="rId14"/>
    <p:sldId id="29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  <p14:sldId id="288"/>
            <p14:sldId id="281"/>
            <p14:sldId id="282"/>
            <p14:sldId id="284"/>
            <p14:sldId id="289"/>
            <p14:sldId id="290"/>
            <p14:sldId id="291"/>
            <p14:sldId id="297"/>
            <p14:sldId id="292"/>
            <p14:sldId id="295"/>
            <p14:sldId id="298"/>
            <p14:sldId id="293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107" d="100"/>
          <a:sy n="107" d="100"/>
        </p:scale>
        <p:origin x="858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45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From 2015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Sheet1!$B$1</c:f>
              <c:strCache>
                <c:ptCount val="1"/>
                <c:pt idx="0">
                  <c:v>Data timeliness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</c:ser>
        <c:ser>
          <c:idx val="0"/>
          <c:order val="1"/>
          <c:tx>
            <c:strRef>
              <c:f>Sheet1!$A$2</c:f>
              <c:strCache>
                <c:ptCount val="1"/>
                <c:pt idx="0">
                  <c:v>Until 2015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Sheet1!$B$1</c:f>
              <c:strCache>
                <c:ptCount val="1"/>
                <c:pt idx="0">
                  <c:v>Data timeliness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404704"/>
        <c:axId val="129947904"/>
      </c:barChart>
      <c:catAx>
        <c:axId val="196404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hu-HU"/>
          </a:p>
        </c:txPr>
        <c:crossAx val="129947904"/>
        <c:crosses val="autoZero"/>
        <c:auto val="1"/>
        <c:lblAlgn val="ctr"/>
        <c:lblOffset val="100"/>
        <c:noMultiLvlLbl val="0"/>
      </c:catAx>
      <c:valAx>
        <c:axId val="129947904"/>
        <c:scaling>
          <c:orientation val="minMax"/>
          <c:max val="1"/>
        </c:scaling>
        <c:delete val="0"/>
        <c:axPos val="b"/>
        <c:majorGridlines>
          <c:spPr>
            <a:ln w="6350">
              <a:prstDash val="sysDot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hu-HU"/>
          </a:p>
        </c:txPr>
        <c:crossAx val="1964047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10/21/2016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403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10/21/2016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1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6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45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34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1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17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59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93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70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32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1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03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6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0" y="2286001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0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84632" y="-4705653"/>
            <a:ext cx="2819400" cy="12230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3048000"/>
            <a:ext cx="57912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0" y="6356351"/>
            <a:ext cx="7576277" cy="365125"/>
          </a:xfrm>
        </p:spPr>
        <p:txBody>
          <a:bodyPr/>
          <a:lstStyle>
            <a:lvl1pPr>
              <a:defRPr sz="1200"/>
            </a:lvl1pPr>
          </a:lstStyle>
          <a:p>
            <a:fld id="{15478692-465F-4ECC-AA12-951DECE6134D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042400" y="5334000"/>
            <a:ext cx="2844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69632"/>
            <a:ext cx="107696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2ED6-C2B9-45F2-BE46-6D3CFD3AC524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1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CE217-0B0B-40EB-A9E1-F21DA28343AC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81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981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2CD-AD6C-4798-8BE7-94D2FE1F743B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15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B136-2F33-43B8-BD55-2AE412C61F94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39F6-C44E-4899-B589-C3B45A4D3465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92A4-6ED6-4D2C-9CF6-86836B8C957E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274639"/>
            <a:ext cx="7823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C1CE-14BB-4F46-9CD8-23AB18B220A3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8330-FFC5-4CCE-BEFA-AE2D865808A8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B9CB-1CDE-4C27-ACB8-BE5F0B7BF9F9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0" y="6356351"/>
            <a:ext cx="2844800" cy="365125"/>
          </a:xfrm>
        </p:spPr>
        <p:txBody>
          <a:bodyPr/>
          <a:lstStyle/>
          <a:p>
            <a:fld id="{FC658D1F-6E3E-45D9-BFF6-ADCD68A907C2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1"/>
            <a:ext cx="3860800" cy="365125"/>
          </a:xfrm>
        </p:spPr>
        <p:txBody>
          <a:bodyPr/>
          <a:lstStyle/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1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58" y="0"/>
            <a:ext cx="12133943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274638"/>
            <a:ext cx="1076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1600201"/>
            <a:ext cx="1076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BC19A-1024-4D64-8468-7075B870C0C1}" type="datetime1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04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08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3199" y="-109183"/>
            <a:ext cx="1091609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chart" Target="../charts/chart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1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655840" y="1916833"/>
            <a:ext cx="5639184" cy="2559273"/>
          </a:xfrm>
        </p:spPr>
        <p:txBody>
          <a:bodyPr>
            <a:normAutofit/>
          </a:bodyPr>
          <a:lstStyle/>
          <a:p>
            <a:r>
              <a:rPr lang="en-US" sz="3800" i="1" dirty="0"/>
              <a:t>How far have we come on </a:t>
            </a:r>
            <a:r>
              <a:rPr lang="en-US" sz="3800" i="1" dirty="0" err="1"/>
              <a:t>eu</a:t>
            </a:r>
            <a:r>
              <a:rPr lang="en-US" sz="3800" i="1" dirty="0"/>
              <a:t> banking statistics ?</a:t>
            </a:r>
            <a:br>
              <a:rPr lang="en-US" sz="3800" i="1" dirty="0"/>
            </a:br>
            <a:r>
              <a:rPr lang="en-US" sz="3800" i="1" dirty="0"/>
              <a:t>Are we there yet?</a:t>
            </a:r>
            <a:endParaRPr lang="en-US" sz="3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03912" y="5030688"/>
            <a:ext cx="4955016" cy="1494656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Gaetano </a:t>
            </a:r>
            <a:r>
              <a:rPr lang="en-US" sz="1600" dirty="0" err="1">
                <a:latin typeface="+mn-lt"/>
              </a:rPr>
              <a:t>Chionsini</a:t>
            </a:r>
            <a:r>
              <a:rPr lang="en-US" sz="1600" dirty="0">
                <a:latin typeface="+mn-lt"/>
              </a:rPr>
              <a:t>  / LUIS GARCIA </a:t>
            </a:r>
            <a:r>
              <a:rPr lang="en-US" sz="1600" dirty="0">
                <a:latin typeface="+mn-lt"/>
              </a:rPr>
              <a:t>/ Mario </a:t>
            </a:r>
            <a:r>
              <a:rPr lang="en-US" sz="1600" dirty="0" err="1">
                <a:latin typeface="+mn-lt"/>
              </a:rPr>
              <a:t>Quagliariello</a:t>
            </a:r>
            <a:r>
              <a:rPr lang="en-US" sz="1600" dirty="0">
                <a:latin typeface="+mn-lt"/>
              </a:rPr>
              <a:t> </a:t>
            </a:r>
            <a:r>
              <a:rPr lang="en-US" sz="1600" baseline="30000" dirty="0">
                <a:latin typeface="+mn-lt"/>
              </a:rPr>
              <a:t>*</a:t>
            </a:r>
            <a:r>
              <a:rPr lang="en-US" sz="1600" dirty="0">
                <a:latin typeface="+mn-lt"/>
              </a:rPr>
              <a:t> </a:t>
            </a:r>
          </a:p>
          <a:p>
            <a:r>
              <a:rPr lang="en-US" sz="1600" dirty="0">
                <a:latin typeface="+mn-lt"/>
              </a:rPr>
              <a:t>21 October 2016</a:t>
            </a:r>
          </a:p>
          <a:p>
            <a:endParaRPr lang="en-US" sz="1600" dirty="0">
              <a:latin typeface="+mn-lt"/>
            </a:endParaRPr>
          </a:p>
          <a:p>
            <a:r>
              <a:rPr lang="en-US" sz="1400" baseline="30000" dirty="0">
                <a:latin typeface="+mn-lt"/>
              </a:rPr>
              <a:t>*</a:t>
            </a:r>
            <a:r>
              <a:rPr lang="en-GB" sz="1400" baseline="30000" dirty="0">
                <a:latin typeface="+mn-lt"/>
              </a:rPr>
              <a:t>European Banking Authority</a:t>
            </a:r>
            <a:r>
              <a:rPr lang="en-US" sz="1400" baseline="30000" dirty="0">
                <a:latin typeface="+mn-lt"/>
              </a:rPr>
              <a:t>. </a:t>
            </a:r>
            <a:r>
              <a:rPr lang="en-US" sz="1400" baseline="30000" dirty="0">
                <a:latin typeface="+mn-lt"/>
              </a:rPr>
              <a:t> The </a:t>
            </a:r>
            <a:r>
              <a:rPr lang="en-US" sz="1400" baseline="30000" dirty="0">
                <a:latin typeface="+mn-lt"/>
              </a:rPr>
              <a:t>views expressed in this text are those of the authors and do not necessarily reflect the position of the EBA.</a:t>
            </a:r>
            <a:endParaRPr lang="en-GB" sz="1400" baseline="30000" dirty="0">
              <a:latin typeface="+mn-lt"/>
            </a:endParaRPr>
          </a:p>
          <a:p>
            <a:endParaRPr lang="en-US" sz="1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Objective of this paper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286000" y="2204864"/>
            <a:ext cx="8077200" cy="3688912"/>
          </a:xfrm>
        </p:spPr>
        <p:txBody>
          <a:bodyPr anchor="t">
            <a:normAutofit/>
          </a:bodyPr>
          <a:lstStyle/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Track recent progresses made in the development of banking statistics in the EU, focusing analysis on data consistency, processes and availability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en-US" sz="1800" dirty="0"/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Provide a way forward in this field, supported by the authors’ experience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9015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0"/>
            <a:ext cx="7765662" cy="146772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86000" y="269632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The crisis…</a:t>
            </a:r>
            <a:endParaRPr lang="en-GB" sz="4000" dirty="0"/>
          </a:p>
        </p:txBody>
      </p:sp>
      <p:sp>
        <p:nvSpPr>
          <p:cNvPr id="8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207568" y="2276872"/>
            <a:ext cx="8064896" cy="41044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Lehman Brothers collapsed and impact in the EU was relatively contained, some argued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Few months after, data gaps regarding the EU banking sector became noticeable (who owes what? where are exposures located in? what are amounts?) 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Lack </a:t>
            </a:r>
            <a:r>
              <a:rPr lang="en-US" sz="1800" dirty="0"/>
              <a:t>of information on the market was </a:t>
            </a:r>
            <a:r>
              <a:rPr lang="en-US" sz="1800" dirty="0"/>
              <a:t>considered </a:t>
            </a:r>
            <a:r>
              <a:rPr lang="en-US" sz="1800" dirty="0"/>
              <a:t>a major weakness that led to contagion </a:t>
            </a:r>
            <a:r>
              <a:rPr lang="en-US" sz="1800" dirty="0"/>
              <a:t>effects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endParaRPr lang="en-US" sz="1800" dirty="0"/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Then, in 2009, the De </a:t>
            </a:r>
            <a:r>
              <a:rPr lang="en-US" sz="1800" dirty="0" err="1"/>
              <a:t>Larosière</a:t>
            </a:r>
            <a:r>
              <a:rPr lang="en-US" sz="1800" dirty="0"/>
              <a:t> report showed the way forward for the EU rule-making process, in order to better withstand shocks arising from financial crisis and, most importantly, to break the bank-sovereign link that so much contributed to the euro area crisis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8956">
            <a:off x="1306080" y="-95092"/>
            <a:ext cx="2199600" cy="78372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86000" y="269632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dirty="0"/>
              <a:t>…and a new beginning</a:t>
            </a:r>
            <a:endParaRPr lang="en-GB" sz="4000" dirty="0"/>
          </a:p>
        </p:txBody>
      </p:sp>
      <p:sp>
        <p:nvSpPr>
          <p:cNvPr id="6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935760" y="1268760"/>
            <a:ext cx="6336704" cy="51845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In 2011, the European Banking Authority (EBA), as part of the European System of Financial Supervision (ESFS), was created 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1800" dirty="0"/>
              <a:t>With it coming: 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A renewed attempt to achieve consistency of reporting and enhance comparability of data in the EU (COREP, FINREP, </a:t>
            </a:r>
            <a:r>
              <a:rPr lang="en-US" sz="1800" dirty="0" err="1"/>
              <a:t>etc</a:t>
            </a:r>
            <a:r>
              <a:rPr lang="en-US" sz="1800" dirty="0"/>
              <a:t>)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Same risk indicators, with coherent formulas across the EU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Shorter deadlines for transmitting data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Harmonized reporting formats (LEI, DPM, XBRL)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Heightened level of quality assurance, introducing an unprecedented number of validation rules, quality checks and supervisory alerts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User-friendly disclosures of granular data, on a bank by bank basis when possible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9759" flipH="1">
            <a:off x="1784834" y="-29237"/>
            <a:ext cx="2433441" cy="71265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86000" y="269632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2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03712" y="980728"/>
            <a:ext cx="6859488" cy="558316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COREP and FINREP, EBA’s predecessor, the Committee of European Banking Supervisors, pushed through efforts to achieve common reporting definitions for the EU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However, these attempts were only a partial success since not all countries adopted the non-binding guidelines. Actually, only 2 fully adopted those before 2014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A single set of supervisory reporting standards was then prepared and published by the EBA in 2014, first applicable reference date being Q1 2014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Legally binding, fully applicable on all EU member states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Maximum harmonization, as opposed to previous philosophy of minimum harmonization, with costly national frameworks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While addressed to all banks, proportionate requirements take into account burden imposed on smaller institutions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GB" sz="1800" dirty="0"/>
              <a:t>Analyses based on </a:t>
            </a:r>
            <a:r>
              <a:rPr lang="en-GB" sz="1800" dirty="0"/>
              <a:t>same risk </a:t>
            </a:r>
            <a:r>
              <a:rPr lang="en-GB" sz="1800" dirty="0"/>
              <a:t>indicators</a:t>
            </a:r>
            <a:endParaRPr lang="en-GB" sz="1800" dirty="0"/>
          </a:p>
        </p:txBody>
      </p:sp>
      <p:sp>
        <p:nvSpPr>
          <p:cNvPr id="14" name="Title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423592" y="197768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dirty="0"/>
              <a:t>Comparable data and risk indicators</a:t>
            </a:r>
            <a:endParaRPr lang="en-GB" sz="4000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615621" y="-1377287"/>
            <a:ext cx="2895600" cy="68610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2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007768" y="980728"/>
            <a:ext cx="6264696" cy="558316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Where delays in submitting supervisory data were the norm, data now arrives widely on time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Since 2014 but noticeably in 2015 and 2016, timeliness of data submitted to the competent authorities, and to EBA thereafter, has improved dramatically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Nowadays, close to 100% coverage by the established remittance dates has been achieved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1800" dirty="0"/>
              <a:t>Ensuring </a:t>
            </a:r>
            <a:r>
              <a:rPr lang="en-GB" sz="1800" dirty="0"/>
              <a:t>that financial and prudential information, as well as other banking supervisory statistics, feed into supervisors’ and researchers’ veins in a timely manner is a must for conducting effective supervision and better understanding financial </a:t>
            </a:r>
            <a:r>
              <a:rPr lang="en-GB" sz="1800" dirty="0"/>
              <a:t>phenomena</a:t>
            </a:r>
            <a:endParaRPr lang="en-GB" sz="1800" dirty="0"/>
          </a:p>
        </p:txBody>
      </p:sp>
      <p:sp>
        <p:nvSpPr>
          <p:cNvPr id="7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423592" y="197768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dirty="0"/>
              <a:t>Improved timeliness</a:t>
            </a:r>
            <a:endParaRPr lang="en-GB" sz="4000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053206963"/>
              </p:ext>
            </p:extLst>
          </p:nvPr>
        </p:nvGraphicFramePr>
        <p:xfrm>
          <a:off x="2063552" y="5149304"/>
          <a:ext cx="8208912" cy="116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60621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8472867" y="6055"/>
            <a:ext cx="2895600" cy="68610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86000" y="269632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2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63552" y="4910479"/>
            <a:ext cx="6768752" cy="147084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1800" dirty="0"/>
              <a:t>Combination of the two above aspects allows for a somewhat flexible reporting framework; yet it needs to be revised/enlarged from time to time, whether because reporting requirements change, or due to the desire to implement technical or data modelling improvements</a:t>
            </a:r>
            <a:endParaRPr lang="en-GB" sz="1800" dirty="0"/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631504" y="269776"/>
            <a:ext cx="80772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Harmonized reporting formats</a:t>
            </a:r>
            <a:endParaRPr lang="en-GB" sz="4000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063552" y="1556792"/>
            <a:ext cx="3168352" cy="28803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A comprehensive Data Point Model (DPM), where each data point uniquely describes a specific reporting requirement via a combination of metrics, dimensions, categories and sectors</a:t>
            </a:r>
          </a:p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591944" y="1556792"/>
            <a:ext cx="3240360" cy="28803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A common </a:t>
            </a:r>
            <a:r>
              <a:rPr lang="en-US" dirty="0"/>
              <a:t>submission format to </a:t>
            </a:r>
            <a:r>
              <a:rPr lang="en-US" dirty="0"/>
              <a:t>transmit to the </a:t>
            </a:r>
            <a:r>
              <a:rPr lang="en-US" dirty="0"/>
              <a:t>EBA has been adopted, bridging innovative IT solutions with advanced business language representation techniques </a:t>
            </a:r>
            <a:endParaRPr lang="en-US" dirty="0"/>
          </a:p>
          <a:p>
            <a:pPr algn="ctr"/>
            <a:r>
              <a:rPr lang="en-US" sz="1400" dirty="0"/>
              <a:t>(</a:t>
            </a:r>
            <a:r>
              <a:rPr lang="en-US" sz="1400" dirty="0"/>
              <a:t>the XBRL format, although almost a stranger to the EU before 2013, </a:t>
            </a:r>
            <a:r>
              <a:rPr lang="en-US" sz="1400" dirty="0"/>
              <a:t>had </a:t>
            </a:r>
            <a:r>
              <a:rPr lang="en-US" sz="1400" dirty="0"/>
              <a:t>been used for several years </a:t>
            </a:r>
            <a:r>
              <a:rPr lang="en-US" sz="1400" dirty="0"/>
              <a:t>in </a:t>
            </a:r>
            <a:r>
              <a:rPr lang="en-US" sz="1400" dirty="0"/>
              <a:t>the </a:t>
            </a:r>
            <a:r>
              <a:rPr lang="en-US" sz="1400" dirty="0"/>
              <a:t>United States)</a:t>
            </a:r>
            <a:endParaRPr lang="en-US" sz="1400" dirty="0"/>
          </a:p>
          <a:p>
            <a:pPr algn="ctr"/>
            <a:endParaRPr lang="en-GB" dirty="0"/>
          </a:p>
        </p:txBody>
      </p:sp>
      <p:sp>
        <p:nvSpPr>
          <p:cNvPr id="3" name="Left Brace 2"/>
          <p:cNvSpPr/>
          <p:nvPr/>
        </p:nvSpPr>
        <p:spPr>
          <a:xfrm rot="16200000">
            <a:off x="5268541" y="1202699"/>
            <a:ext cx="366464" cy="70490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48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5242" flipH="1">
            <a:off x="9776095" y="54681"/>
            <a:ext cx="1214948" cy="65144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991544" y="1124744"/>
            <a:ext cx="6984776" cy="525658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Avoid double reporting, by setting sequential data </a:t>
            </a:r>
            <a:r>
              <a:rPr lang="en-GB" sz="1800" dirty="0"/>
              <a:t>flows </a:t>
            </a:r>
            <a:r>
              <a:rPr lang="en-GB" sz="1800" dirty="0"/>
              <a:t>for </a:t>
            </a:r>
            <a:r>
              <a:rPr lang="en-GB" sz="1800" dirty="0"/>
              <a:t>primary and secondary </a:t>
            </a:r>
            <a:r>
              <a:rPr lang="en-GB" sz="1800" dirty="0"/>
              <a:t>reporting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Shorter production cycles, occurring at the same time across the EU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Quality assurance involves statisticians, data analysts and supervisors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Considerable list of validation rules (currently 3000+), performed against submitted data will track major consistency errors in the information, thus triggering corrections from the reporting institutions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On top of formal validation rules, quality checks (now around 800) are executed as to add another layer of assurance; plausibility of figures is carefully assessed and trigger data improvements where needed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Feedback and follow-up actions are being boosted everyday, allowing data compilers to gain precious time and </a:t>
            </a:r>
            <a:r>
              <a:rPr lang="en-GB" sz="1800" dirty="0"/>
              <a:t>best practices </a:t>
            </a:r>
            <a:r>
              <a:rPr lang="en-GB" sz="1800" dirty="0"/>
              <a:t>dissemination</a:t>
            </a:r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631504" y="269776"/>
            <a:ext cx="806489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Heightened level of quality assurance</a:t>
            </a:r>
            <a:endParaRPr lang="en-GB" sz="4000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41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5242" flipH="1">
            <a:off x="9776095" y="54681"/>
            <a:ext cx="1214948" cy="65144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31504" y="269776"/>
            <a:ext cx="8568952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Heightened level of quality </a:t>
            </a:r>
            <a:r>
              <a:rPr lang="en-US" sz="4000" dirty="0"/>
              <a:t>assurance (2)</a:t>
            </a:r>
            <a:endParaRPr lang="en-GB" sz="4000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3" r="2977"/>
          <a:stretch/>
        </p:blipFill>
        <p:spPr bwMode="auto">
          <a:xfrm>
            <a:off x="2351581" y="1378341"/>
            <a:ext cx="7046067" cy="439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8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4096">
            <a:off x="7967653" y="2399808"/>
            <a:ext cx="2213376" cy="4893593"/>
          </a:xfrm>
          <a:prstGeom prst="rect">
            <a:avLst/>
          </a:prstGeom>
        </p:spPr>
      </p:pic>
      <p:sp>
        <p:nvSpPr>
          <p:cNvPr id="8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991544" y="1052736"/>
            <a:ext cx="7992888" cy="532859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For data disclosure to be effective, all kinds of users should be capable of reading and draw accurate conclusions from it, without major effort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Therefore, aggregate and bank-by-bank data, has been released from 2011 onwards, in a </a:t>
            </a:r>
            <a:r>
              <a:rPr lang="en-US" sz="1800" dirty="0" err="1"/>
              <a:t>centralised</a:t>
            </a:r>
            <a:r>
              <a:rPr lang="en-US" sz="1800" dirty="0"/>
              <a:t> way for the largest banks in the EU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Different tools for different types of users were made available, aiming for the most advanced market investors, computer/banking data-savvy, researchers, but also to users with average computer skills or knowledge of banking statistics</a:t>
            </a:r>
            <a:endParaRPr lang="en-US" sz="1800" dirty="0"/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CSV files with raw data, map tools and interactive excel files have been offered</a:t>
            </a:r>
          </a:p>
          <a:p>
            <a:pPr marL="257175" indent="-257175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Another way of giving credibility to disclosures has been the direct sign-off from board-level bankers, making those disclosures direct responsibility of banks’ top management 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631504" y="269776"/>
            <a:ext cx="806489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063552" y="197768"/>
            <a:ext cx="843724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/>
              <a:t>User-friendly </a:t>
            </a:r>
            <a:r>
              <a:rPr lang="en-US" sz="4000" dirty="0"/>
              <a:t>disclosures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2495600" y="5158066"/>
            <a:ext cx="1368152" cy="1058416"/>
          </a:xfrm>
          <a:prstGeom prst="rect">
            <a:avLst/>
          </a:prstGeom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Stress Tests / Recapitalisation exercises</a:t>
            </a:r>
          </a:p>
          <a:p>
            <a:pPr algn="ctr"/>
            <a:r>
              <a:rPr lang="en-GB" sz="1400" b="1" dirty="0"/>
              <a:t>data</a:t>
            </a:r>
            <a:endParaRPr lang="en-GB" sz="1400" b="1" dirty="0"/>
          </a:p>
        </p:txBody>
      </p:sp>
      <p:sp>
        <p:nvSpPr>
          <p:cNvPr id="18" name="Rectangle 17"/>
          <p:cNvSpPr/>
          <p:nvPr/>
        </p:nvSpPr>
        <p:spPr>
          <a:xfrm>
            <a:off x="3920197" y="5158066"/>
            <a:ext cx="1224136" cy="1058416"/>
          </a:xfrm>
          <a:prstGeom prst="rect">
            <a:avLst/>
          </a:prstGeom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Transparency exercises</a:t>
            </a:r>
          </a:p>
          <a:p>
            <a:pPr algn="ctr"/>
            <a:r>
              <a:rPr lang="en-GB" sz="1400" b="1" dirty="0"/>
              <a:t>data</a:t>
            </a:r>
            <a:endParaRPr lang="en-GB" sz="1400" b="1" dirty="0"/>
          </a:p>
        </p:txBody>
      </p:sp>
      <p:sp>
        <p:nvSpPr>
          <p:cNvPr id="19" name="Rectangle 18"/>
          <p:cNvSpPr/>
          <p:nvPr/>
        </p:nvSpPr>
        <p:spPr>
          <a:xfrm>
            <a:off x="5209326" y="5158066"/>
            <a:ext cx="1224136" cy="1058416"/>
          </a:xfrm>
          <a:prstGeom prst="rect">
            <a:avLst/>
          </a:prstGeom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Risk Dashboards and Assessment Reports</a:t>
            </a:r>
            <a:endParaRPr lang="en-GB" sz="1400" b="1" dirty="0"/>
          </a:p>
        </p:txBody>
      </p:sp>
      <p:sp>
        <p:nvSpPr>
          <p:cNvPr id="20" name="Rectangle 19"/>
          <p:cNvSpPr/>
          <p:nvPr/>
        </p:nvSpPr>
        <p:spPr>
          <a:xfrm>
            <a:off x="6487166" y="5158066"/>
            <a:ext cx="1224136" cy="1058416"/>
          </a:xfrm>
          <a:prstGeom prst="rect">
            <a:avLst/>
          </a:prstGeom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Global Systemically Important Institutions data</a:t>
            </a:r>
            <a:endParaRPr lang="en-GB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7768466" y="5157192"/>
            <a:ext cx="1356144" cy="1058416"/>
          </a:xfrm>
          <a:prstGeom prst="rect">
            <a:avLst/>
          </a:prstGeom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RWA consistency and Supervisory Benchmarking data</a:t>
            </a:r>
          </a:p>
        </p:txBody>
      </p:sp>
    </p:spTree>
    <p:extLst>
      <p:ext uri="{BB962C8B-B14F-4D97-AF65-F5344CB8AC3E}">
        <p14:creationId xmlns:p14="http://schemas.microsoft.com/office/powerpoint/2010/main" val="1231333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31504" y="269776"/>
            <a:ext cx="806489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63552" y="197768"/>
            <a:ext cx="843724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/>
              <a:t>User-friendly </a:t>
            </a:r>
            <a:r>
              <a:rPr lang="en-US" sz="4000" dirty="0"/>
              <a:t>disclosures (2)</a:t>
            </a:r>
            <a:endParaRPr lang="en-GB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4652">
            <a:off x="1723101" y="1147512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92145" y="836712"/>
            <a:ext cx="2991811" cy="364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33058" y="4365105"/>
            <a:ext cx="2803302" cy="227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35759" y="4464820"/>
            <a:ext cx="1776584" cy="197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618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31504" y="269776"/>
            <a:ext cx="806489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11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63552" y="197768"/>
            <a:ext cx="843724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/>
              <a:t>User-friendly </a:t>
            </a:r>
            <a:r>
              <a:rPr lang="en-US" sz="4000" dirty="0"/>
              <a:t>disclosures: an example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703512" y="5157193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Non performing loans in the EU, Finland, Germany, Spain and Italy</a:t>
            </a:r>
            <a:endParaRPr lang="en-GB" i="1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7" y="1196752"/>
            <a:ext cx="5485715" cy="342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04113" y="1340768"/>
            <a:ext cx="3544605" cy="229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92145" y="3914004"/>
            <a:ext cx="2776173" cy="210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248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r"/>
            <a:r>
              <a:rPr lang="en-US" sz="3600" b="1" i="1" cap="small" dirty="0">
                <a:solidFill>
                  <a:srgbClr val="003300"/>
                </a:solidFill>
              </a:rPr>
              <a:t>Conclusions &amp; Way Forward</a:t>
            </a:r>
            <a:endParaRPr lang="en-GB" sz="3600" b="1" i="1" cap="small" dirty="0">
              <a:solidFill>
                <a:srgbClr val="00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79576" y="980728"/>
            <a:ext cx="7992888" cy="5400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Supervisory statistics will remain a sensitive topic for banks and authorities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Reporting burden and some flexibility to supervisors will need to be taken into account, however a single reporting framework should continue to be seen as a major breakthrough in the crisis aftermath, and it should not be put at stake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To promote a truly EU-wide Single Market and resilient cross-border banks, (reporting) rules must be known and common to every jurisdiction, bolstered by real information exchange between supervisors from different Member States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2000" b="1" cap="small" dirty="0">
                <a:solidFill>
                  <a:srgbClr val="003300"/>
                </a:solidFill>
                <a:latin typeface="+mj-lt"/>
                <a:ea typeface="+mj-ea"/>
                <a:cs typeface="+mj-cs"/>
              </a:rPr>
              <a:t>Thus: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b="1" i="1" dirty="0">
                <a:solidFill>
                  <a:schemeClr val="bg1">
                    <a:lumMod val="50000"/>
                  </a:schemeClr>
                </a:solidFill>
              </a:rPr>
              <a:t>Maximum harmonization should be permanently encouraged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b="1" i="1" dirty="0">
                <a:solidFill>
                  <a:schemeClr val="bg1">
                    <a:lumMod val="50000"/>
                  </a:schemeClr>
                </a:solidFill>
              </a:rPr>
              <a:t>The ongoing cultural change with regards supervisory data should be embraced, fully establishing it as the main source of information for supervisory actions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1800" b="1" i="1" dirty="0">
                <a:solidFill>
                  <a:schemeClr val="bg1">
                    <a:lumMod val="50000"/>
                  </a:schemeClr>
                </a:solidFill>
              </a:rPr>
              <a:t>Concerns about the health of the EU banking system must be fought with increased transparency and </a:t>
            </a:r>
            <a:r>
              <a:rPr lang="en-US" sz="1800" b="1" i="1" dirty="0">
                <a:solidFill>
                  <a:schemeClr val="bg1">
                    <a:lumMod val="50000"/>
                  </a:schemeClr>
                </a:solidFill>
              </a:rPr>
              <a:t>bank-by-bank disclosures; a clear mandate to do so is still lacking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123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584" y="2780928"/>
            <a:ext cx="7344816" cy="926976"/>
          </a:xfrm>
        </p:spPr>
        <p:txBody>
          <a:bodyPr anchor="t">
            <a:normAutofit/>
          </a:bodyPr>
          <a:lstStyle/>
          <a:p>
            <a:pPr algn="r"/>
            <a:r>
              <a:rPr lang="en-US" sz="3600" b="1" cap="small" dirty="0">
                <a:solidFill>
                  <a:srgbClr val="003300"/>
                </a:solidFill>
              </a:rPr>
              <a:t>Thank You</a:t>
            </a:r>
            <a:endParaRPr lang="en-GB" sz="3600" b="1" cap="small" dirty="0">
              <a:solidFill>
                <a:srgbClr val="00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5560" y="6381329"/>
            <a:ext cx="4412704" cy="365125"/>
          </a:xfrm>
        </p:spPr>
        <p:txBody>
          <a:bodyPr/>
          <a:lstStyle/>
          <a:p>
            <a:r>
              <a:rPr lang="en-GB" dirty="0" smtClean="0"/>
              <a:t>How far have we come on EU banking statistics? Are we there yet?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00751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1353</Words>
  <Application>Microsoft Office PowerPoint</Application>
  <PresentationFormat>Szélesvásznú</PresentationFormat>
  <Paragraphs>114</Paragraphs>
  <Slides>14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Georgia</vt:lpstr>
      <vt:lpstr>Wingdings</vt:lpstr>
      <vt:lpstr>Training</vt:lpstr>
      <vt:lpstr>How far have we come on eu banking statistics ? Are we there yet?</vt:lpstr>
      <vt:lpstr>Objective of this paper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Conclusions &amp; Way Forward</vt:lpstr>
      <vt:lpstr>Thank You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2016-10-14T08:43:28Z</dcterms:created>
  <dcterms:modified xsi:type="dcterms:W3CDTF">2016-10-21T09:02:50Z</dcterms:modified>
</cp:coreProperties>
</file>