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713" r:id="rId2"/>
  </p:sldMasterIdLst>
  <p:notesMasterIdLst>
    <p:notesMasterId r:id="rId22"/>
  </p:notesMasterIdLst>
  <p:sldIdLst>
    <p:sldId id="273" r:id="rId3"/>
    <p:sldId id="265" r:id="rId4"/>
    <p:sldId id="300" r:id="rId5"/>
    <p:sldId id="301" r:id="rId6"/>
    <p:sldId id="289" r:id="rId7"/>
    <p:sldId id="294" r:id="rId8"/>
    <p:sldId id="282" r:id="rId9"/>
    <p:sldId id="286" r:id="rId10"/>
    <p:sldId id="295" r:id="rId11"/>
    <p:sldId id="296" r:id="rId12"/>
    <p:sldId id="308" r:id="rId13"/>
    <p:sldId id="298" r:id="rId14"/>
    <p:sldId id="302" r:id="rId15"/>
    <p:sldId id="303" r:id="rId16"/>
    <p:sldId id="304" r:id="rId17"/>
    <p:sldId id="305" r:id="rId18"/>
    <p:sldId id="306" r:id="rId19"/>
    <p:sldId id="307" r:id="rId20"/>
    <p:sldId id="267" r:id="rId21"/>
  </p:sldIdLst>
  <p:sldSz cx="9144000" cy="6858000" type="screen4x3"/>
  <p:notesSz cx="6858000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2"/>
    <a:srgbClr val="00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6" autoAdjust="0"/>
    <p:restoredTop sz="86400" autoAdjust="0"/>
  </p:normalViewPr>
  <p:slideViewPr>
    <p:cSldViewPr>
      <p:cViewPr>
        <p:scale>
          <a:sx n="100" d="100"/>
          <a:sy n="100" d="100"/>
        </p:scale>
        <p:origin x="-2676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6C35D6-E8F6-443D-961F-F1B2B9BCDD20}" type="datetimeFigureOut">
              <a:rPr lang="en-GB"/>
              <a:pPr>
                <a:defRPr/>
              </a:pPr>
              <a:t>18/10/2016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A1FCA2-A7EE-42AB-8C66-7F837006B2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899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5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6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7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8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9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10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12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13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14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Location,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Name of the </a:t>
            </a:r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143A21-E1B1-4F52-8A5A-B8190C08366E}" type="slidenum">
              <a:rPr lang="de-DE"/>
              <a:pPr>
                <a:defRPr/>
              </a:pPr>
              <a:t>15</a:t>
            </a:fld>
            <a:endParaRPr lang="de-DE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205038"/>
            <a:ext cx="3889375" cy="32400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US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BEBEBE"/>
                </a:solidFill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A9F6863-D419-4E4D-B782-EFCD1FBF8C2B}" type="datetime1">
              <a:rPr lang="en-GB"/>
              <a:pPr>
                <a:defRPr/>
              </a:pPr>
              <a:t>18/10/2016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5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3399"/>
                </a:solidFill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068BE513-07B9-4BA9-A81B-76A4B1E52D37}" type="datetime1">
              <a:rPr lang="en-GB"/>
              <a:pPr>
                <a:defRPr/>
              </a:pPr>
              <a:t>18/10/2016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68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8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5015928"/>
            <a:ext cx="10107334" cy="198998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079BB8B-EF3B-4C1E-9671-406812CD93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47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F3EE521-7DBB-4D19-9C24-92DE28FCC4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672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34092E2-EB65-4E24-B5E1-F0BD85D55A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521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947051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933750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D4C801E9-DA38-4184-9F66-D1D0E7AFDC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6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412875"/>
            <a:ext cx="4224337" cy="4486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428576"/>
            <a:ext cx="4224338" cy="446087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4438B94E-2D58-4F02-8A30-CF2EDDBCC3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97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844674"/>
            <a:ext cx="8613775" cy="40735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8613775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8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F1BFA43-E5E2-4FF4-B4E1-DEE067FDFB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316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816E9DE-71D2-4E18-AFD9-868FB41A27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550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8" y="4293096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4292997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0" y="3872261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8" y="3867398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3BC745B-3F1B-42F1-A869-765866DF50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90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425302"/>
            <a:ext cx="4154560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2065064"/>
            <a:ext cx="4154560" cy="385313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423988"/>
            <a:ext cx="4173984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2063750"/>
            <a:ext cx="4173984" cy="38544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626D2583-C5BB-4587-8DA8-6838F3BD2B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36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5" y="1428750"/>
            <a:ext cx="4221163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428750"/>
            <a:ext cx="4221162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5" y="3738563"/>
            <a:ext cx="4221163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738563"/>
            <a:ext cx="4221162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2365D7C-3813-4884-8E8A-33C6001B5E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74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Legal aspects regarding access rights to supervisory information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4AC5AE4F-56C9-4918-A27A-7F8430B43C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249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Legal aspects regarding access rights to supervisory information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ABB0792-CC5D-48A3-B73A-60086A32B1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96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585858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F6BD23B-8E25-4735-852B-7EA46299B0F6}" type="datetime1">
              <a:rPr lang="en-GB"/>
              <a:pPr>
                <a:defRPr/>
              </a:pPr>
              <a:t>18/10/2016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BF30F4-699D-4514-974E-3D4AF686F7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61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3399"/>
                </a:solidFill>
                <a:ea typeface="ヒラギノ角ゴ Pro W3" charset="-128"/>
                <a:cs typeface="Arial"/>
              </a:defRPr>
            </a:lvl1pPr>
          </a:lstStyle>
          <a:p>
            <a:pPr>
              <a:defRPr/>
            </a:pPr>
            <a:fld id="{EEFB25CC-85E1-4CDB-9A51-996F1CAB5A65}" type="datetime1">
              <a:rPr lang="en-GB"/>
              <a:pPr>
                <a:defRPr/>
              </a:pPr>
              <a:t>18/10/2016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761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8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5015928"/>
            <a:ext cx="10107334" cy="198998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8B0D584-0B52-4791-A9CE-3C2CC70F66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93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73100"/>
            <a:ext cx="8607425" cy="6477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435100"/>
            <a:ext cx="8607425" cy="44831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9AB4E390-A11B-47B5-88B1-BB8C2B0839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887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44640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5949950"/>
            <a:ext cx="4032250" cy="431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BF52E30-8CCB-4DCB-967F-5E22B4B6AE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722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426523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413222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3573016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947051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933750"/>
            <a:ext cx="4211992" cy="208778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6093544"/>
            <a:ext cx="4032250" cy="288032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90E3ED8E-3348-4D66-95D8-1EBDE6E307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51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412875"/>
            <a:ext cx="4224337" cy="4486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428576"/>
            <a:ext cx="4224338" cy="446087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7A40190-F2F7-42A6-AC0B-D7659EC8F9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752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5918200"/>
            <a:ext cx="8610600" cy="46355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844674"/>
            <a:ext cx="8613775" cy="40735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8613775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8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62ABBE0-750E-41AF-BBDC-2B7204A96D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36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4054326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74A8FE6-0474-47F4-9A34-0AC975CA1C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708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8" y="1844824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844725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423989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8" y="1419126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8" y="4293096"/>
            <a:ext cx="4224337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4292997"/>
            <a:ext cx="4222800" cy="190495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0" y="3872261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8" y="3867398"/>
            <a:ext cx="4221163" cy="348828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2114A59-CEAF-4FB1-996D-202DE66521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073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425302"/>
            <a:ext cx="4154560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2065064"/>
            <a:ext cx="4154560" cy="385313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423988"/>
            <a:ext cx="4173984" cy="639762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2063750"/>
            <a:ext cx="4173984" cy="38544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F50A2D9-C31C-45D6-8638-D2BBA770E4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96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5" y="660400"/>
            <a:ext cx="8594725" cy="6286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5" y="1428750"/>
            <a:ext cx="4221163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428750"/>
            <a:ext cx="4221162" cy="21574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5" y="3738563"/>
            <a:ext cx="4221163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738563"/>
            <a:ext cx="4221162" cy="2159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4357688" y="6488113"/>
            <a:ext cx="414337" cy="239712"/>
          </a:xfrm>
        </p:spPr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9302E18-C321-472C-802A-181F5BC176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066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Legal aspects regarding access rights to supervisory information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5FE6E53-DE41-486F-BD2D-DBBC405C70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792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Legal aspects regarding access rights to supervisory information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9C4893C0-0234-433D-B1D5-90CD471BE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457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6592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116632"/>
            <a:ext cx="8547048" cy="360040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Item 1 - Main Statistical Developments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BD36F-352B-4DD7-9325-18036B6437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76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altLang="en-US" smtClean="0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428750"/>
            <a:ext cx="859472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Mastertextformat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660400"/>
            <a:ext cx="8594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6477000"/>
            <a:ext cx="3213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1200"/>
              </a:lnSpc>
              <a:spcBef>
                <a:spcPct val="0"/>
              </a:spcBef>
              <a:defRPr sz="900">
                <a:solidFill>
                  <a:srgbClr val="004B95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8" y="6477000"/>
            <a:ext cx="414337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900">
                <a:solidFill>
                  <a:srgbClr val="585858"/>
                </a:solidFill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FAAECABD-E65E-4265-8BC3-7E6EF3F28C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  <a:ea typeface="ＭＳ Ｐゴシック" pitchFamily="34" charset="-128"/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477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9" r:id="rId1"/>
    <p:sldLayoutId id="2147484780" r:id="rId2"/>
    <p:sldLayoutId id="2147484781" r:id="rId3"/>
    <p:sldLayoutId id="2147484782" r:id="rId4"/>
    <p:sldLayoutId id="2147484783" r:id="rId5"/>
    <p:sldLayoutId id="2147484784" r:id="rId6"/>
    <p:sldLayoutId id="2147484785" r:id="rId7"/>
    <p:sldLayoutId id="2147484786" r:id="rId8"/>
    <p:sldLayoutId id="2147484787" r:id="rId9"/>
    <p:sldLayoutId id="2147484788" r:id="rId10"/>
    <p:sldLayoutId id="2147484789" r:id="rId11"/>
    <p:sldLayoutId id="2147484790" r:id="rId12"/>
    <p:sldLayoutId id="2147484791" r:id="rId13"/>
    <p:sldLayoutId id="2147484792" r:id="rId14"/>
    <p:sldLayoutId id="2147484793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96900" indent="-296863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914400" indent="-315913" algn="l" rtl="0" eaLnBrk="0" fontAlgn="base" hangingPunct="0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Arial" charset="0"/>
          <a:cs typeface="+mn-cs"/>
        </a:defRPr>
      </a:lvl3pPr>
      <a:lvl4pPr marL="1219200" indent="-303213" algn="l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1524000" indent="-303213" algn="l" rtl="0" eaLnBrk="0" fontAlgn="base" hangingPunct="0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ea typeface="Arial" charset="0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104775"/>
            <a:ext cx="650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altLang="en-US" smtClean="0">
                <a:solidFill>
                  <a:srgbClr val="FFFFFF"/>
                </a:solidFill>
                <a:ea typeface="ヒラギノ角ゴ Pro W3"/>
                <a:cs typeface="ヒラギノ角ゴ Pro W3"/>
              </a:rPr>
              <a:t>Rubric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5" y="1428750"/>
            <a:ext cx="859472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Mastertextformat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660400"/>
            <a:ext cx="8594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6477000"/>
            <a:ext cx="3213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1200"/>
              </a:lnSpc>
              <a:spcBef>
                <a:spcPct val="0"/>
              </a:spcBef>
              <a:defRPr sz="900">
                <a:solidFill>
                  <a:srgbClr val="004B95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GB"/>
              <a:t>IT infrastructure for establishing a supervisory function at the ECB</a:t>
            </a:r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8" y="6477000"/>
            <a:ext cx="414337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900">
                <a:solidFill>
                  <a:srgbClr val="585858"/>
                </a:solidFill>
                <a:ea typeface="ヒラギノ角ゴ Pro W3" charset="-128"/>
                <a:cs typeface="Arial"/>
              </a:defRPr>
            </a:lvl1pPr>
          </a:lstStyle>
          <a:p>
            <a:pPr>
              <a:defRPr/>
            </a:pPr>
            <a:fld id="{25C29D16-7EE3-4ACC-B088-BBFDD8D5F5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534150" y="6477000"/>
            <a:ext cx="229076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smtClean="0">
                <a:solidFill>
                  <a:srgbClr val="004B95"/>
                </a:solidFill>
                <a:cs typeface="Arial"/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477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4" r:id="rId1"/>
    <p:sldLayoutId id="2147484795" r:id="rId2"/>
    <p:sldLayoutId id="2147484796" r:id="rId3"/>
    <p:sldLayoutId id="2147484797" r:id="rId4"/>
    <p:sldLayoutId id="2147484798" r:id="rId5"/>
    <p:sldLayoutId id="2147484799" r:id="rId6"/>
    <p:sldLayoutId id="2147484800" r:id="rId7"/>
    <p:sldLayoutId id="2147484801" r:id="rId8"/>
    <p:sldLayoutId id="2147484802" r:id="rId9"/>
    <p:sldLayoutId id="2147484803" r:id="rId10"/>
    <p:sldLayoutId id="2147484804" r:id="rId11"/>
    <p:sldLayoutId id="2147484805" r:id="rId12"/>
    <p:sldLayoutId id="2147484806" r:id="rId13"/>
    <p:sldLayoutId id="2147484807" r:id="rId14"/>
    <p:sldLayoutId id="2147484808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MS PGothic" pitchFamily="34" charset="-128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96900" indent="-296863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914400" indent="-315913" algn="l" rtl="0" eaLnBrk="0" fontAlgn="base" hangingPunct="0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Arial" charset="0"/>
          <a:cs typeface="+mn-cs"/>
        </a:defRPr>
      </a:lvl3pPr>
      <a:lvl4pPr marL="1219200" indent="-303213" algn="l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1524000" indent="-303213" algn="l" rtl="0" eaLnBrk="0" fontAlgn="base" hangingPunct="0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ea typeface="Arial" charset="0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27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ctrTitle"/>
          </p:nvPr>
        </p:nvSpPr>
        <p:spPr>
          <a:xfrm>
            <a:off x="3923928" y="2181225"/>
            <a:ext cx="4794622" cy="2914650"/>
          </a:xfrm>
        </p:spPr>
        <p:txBody>
          <a:bodyPr/>
          <a:lstStyle/>
          <a:p>
            <a:r>
              <a:rPr lang="en-GB" altLang="en-US" dirty="0" smtClean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Statistics</a:t>
            </a:r>
            <a:r>
              <a:rPr lang="en-GB" altLang="en-US" dirty="0" smtClean="0">
                <a:latin typeface="Arial" pitchFamily="34" charset="0"/>
              </a:rPr>
              <a:t/>
            </a:r>
            <a:br>
              <a:rPr lang="en-GB" altLang="en-US" dirty="0" smtClean="0">
                <a:latin typeface="Arial" pitchFamily="34" charset="0"/>
              </a:rPr>
            </a:br>
            <a:r>
              <a:rPr lang="en-GB" altLang="en-US" dirty="0" smtClean="0">
                <a:latin typeface="Arial" pitchFamily="34" charset="0"/>
              </a:rPr>
              <a:t/>
            </a:r>
            <a:br>
              <a:rPr lang="en-GB" altLang="en-US" dirty="0" smtClean="0">
                <a:latin typeface="Arial" pitchFamily="34" charset="0"/>
              </a:rPr>
            </a:br>
            <a:r>
              <a:rPr lang="en-GB" altLang="en-US" dirty="0" smtClean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 and Beyond </a:t>
            </a:r>
            <a:r>
              <a:rPr lang="en-GB" altLang="en-US" dirty="0" smtClean="0">
                <a:latin typeface="Arial" pitchFamily="34" charset="0"/>
              </a:rPr>
              <a:t/>
            </a:r>
            <a:br>
              <a:rPr lang="en-GB" altLang="en-US" dirty="0" smtClean="0">
                <a:latin typeface="Arial" pitchFamily="34" charset="0"/>
              </a:rPr>
            </a:br>
            <a:endParaRPr lang="en-GB" altLang="en-US" sz="2400" i="1" dirty="0" smtClean="0">
              <a:latin typeface="Arial" pitchFamily="34" charset="0"/>
            </a:endParaRPr>
          </a:p>
        </p:txBody>
      </p:sp>
      <p:sp>
        <p:nvSpPr>
          <p:cNvPr id="37891" name="Subtitle 4"/>
          <p:cNvSpPr>
            <a:spLocks noGrp="1"/>
          </p:cNvSpPr>
          <p:nvPr>
            <p:ph type="subTitle" idx="1"/>
          </p:nvPr>
        </p:nvSpPr>
        <p:spPr>
          <a:xfrm>
            <a:off x="395288" y="5522913"/>
            <a:ext cx="8329612" cy="909637"/>
          </a:xfrm>
        </p:spPr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Conference of European Statistics Shareholders</a:t>
            </a:r>
          </a:p>
          <a:p>
            <a:pPr algn="ctr">
              <a:defRPr/>
            </a:pPr>
            <a:r>
              <a:rPr lang="en-GB" i="1" dirty="0" smtClean="0">
                <a:solidFill>
                  <a:schemeClr val="tx1">
                    <a:lumMod val="75000"/>
                  </a:schemeClr>
                </a:solidFill>
                <a:ea typeface="ＭＳ Ｐゴシック" pitchFamily="34" charset="-128"/>
              </a:rPr>
              <a:t>Budapest, 20-21 October 2016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dirty="0" smtClean="0"/>
              <a:t>Andrew Kanutin</a:t>
            </a:r>
            <a:endParaRPr lang="en-GB" dirty="0"/>
          </a:p>
          <a:p>
            <a:pPr>
              <a:spcBef>
                <a:spcPts val="0"/>
              </a:spcBef>
              <a:defRPr/>
            </a:pPr>
            <a:r>
              <a:rPr lang="en-GB" b="0" dirty="0"/>
              <a:t>European Central Bank</a:t>
            </a:r>
          </a:p>
          <a:p>
            <a:pPr>
              <a:spcBef>
                <a:spcPts val="0"/>
              </a:spcBef>
              <a:defRPr/>
            </a:pPr>
            <a:r>
              <a:rPr lang="en-GB" b="0" dirty="0"/>
              <a:t>DG-Statistics</a:t>
            </a:r>
            <a:br>
              <a:rPr lang="en-GB" b="0" dirty="0"/>
            </a:b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Agenda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4601690" y="6381328"/>
            <a:ext cx="414337" cy="239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DF9D22C-9EED-4307-9A5F-25350700D74E}" type="slidenum">
              <a:rPr lang="en-GB" altLang="en-US" smtClean="0">
                <a:solidFill>
                  <a:srgbClr val="585858"/>
                </a:solidFill>
                <a:ea typeface="MS PGothic" pitchFamily="34" charset="-128"/>
              </a:rPr>
              <a:pPr eaLnBrk="1" hangingPunct="1"/>
              <a:t>2</a:t>
            </a:fld>
            <a:endParaRPr lang="en-GB" altLang="en-US" smtClean="0">
              <a:solidFill>
                <a:srgbClr val="585858"/>
              </a:solidFill>
              <a:ea typeface="MS PGothic" pitchFamily="34" charset="-128"/>
            </a:endParaRPr>
          </a:p>
        </p:txBody>
      </p:sp>
      <p:sp>
        <p:nvSpPr>
          <p:cNvPr id="34820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4325" y="1196752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rgbClr val="FFFFFF"/>
                </a:solidFill>
                <a:ea typeface="MS PGothic" pitchFamily="34" charset="-128"/>
              </a:rPr>
              <a:t>1</a:t>
            </a:r>
          </a:p>
        </p:txBody>
      </p:sp>
      <p:sp>
        <p:nvSpPr>
          <p:cNvPr id="34821" name="Rectangle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17563" y="1196752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 smtClean="0">
                <a:ea typeface="MS PGothic" pitchFamily="34" charset="-128"/>
              </a:rPr>
              <a:t>History – ECB involvement</a:t>
            </a:r>
            <a:endParaRPr lang="en-JM" altLang="en-US" dirty="0">
              <a:ea typeface="MS PGothic" pitchFamily="34" charset="-128"/>
            </a:endParaRPr>
          </a:p>
        </p:txBody>
      </p:sp>
      <p:sp>
        <p:nvSpPr>
          <p:cNvPr id="34822" name="Rectangle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325" y="1696815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rgbClr val="FFFFFF"/>
                </a:solidFill>
                <a:ea typeface="MS PGothic" pitchFamily="34" charset="-128"/>
              </a:rPr>
              <a:t>2</a:t>
            </a:r>
          </a:p>
        </p:txBody>
      </p:sp>
      <p:sp>
        <p:nvSpPr>
          <p:cNvPr id="34823" name="Rectangle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4325" y="2209577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rgbClr val="FFFFFF"/>
                </a:solidFill>
                <a:ea typeface="MS PGothic" pitchFamily="34" charset="-128"/>
              </a:rPr>
              <a:t>3</a:t>
            </a:r>
          </a:p>
        </p:txBody>
      </p:sp>
      <p:sp>
        <p:nvSpPr>
          <p:cNvPr id="34824" name="Rectangle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4325" y="2671540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>
                <a:solidFill>
                  <a:srgbClr val="FFFFFF"/>
                </a:solidFill>
                <a:ea typeface="MS PGothic" pitchFamily="34" charset="-128"/>
              </a:rPr>
              <a:t>4</a:t>
            </a:r>
          </a:p>
        </p:txBody>
      </p:sp>
      <p:sp>
        <p:nvSpPr>
          <p:cNvPr id="34825" name="Rectangle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11213" y="1707927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ea typeface="MS PGothic" pitchFamily="34" charset="-128"/>
              </a:rPr>
              <a:t>International initiatives and groups</a:t>
            </a:r>
            <a:endParaRPr lang="en-GB" dirty="0">
              <a:ea typeface="MS PGothic" pitchFamily="34" charset="-128"/>
            </a:endParaRPr>
          </a:p>
        </p:txBody>
      </p:sp>
      <p:sp>
        <p:nvSpPr>
          <p:cNvPr id="34826" name="Rectangle 2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20738" y="2196877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>
                <a:ea typeface="MS PGothic" pitchFamily="34" charset="-128"/>
              </a:rPr>
              <a:t>Residential property price statistics</a:t>
            </a:r>
          </a:p>
        </p:txBody>
      </p:sp>
      <p:sp>
        <p:nvSpPr>
          <p:cNvPr id="34827" name="Rectangle 2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20738" y="2687415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>
                <a:ea typeface="MS PGothic" pitchFamily="34" charset="-128"/>
              </a:rPr>
              <a:t>Additional indicators on residential real estate</a:t>
            </a:r>
          </a:p>
        </p:txBody>
      </p:sp>
      <p:sp>
        <p:nvSpPr>
          <p:cNvPr id="34828" name="Rectangle 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14325" y="3181127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FFFFFF"/>
                </a:solidFill>
                <a:ea typeface="MS PGothic" pitchFamily="34" charset="-128"/>
              </a:rPr>
              <a:t>5</a:t>
            </a:r>
            <a:endParaRPr lang="en-GB" alt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34829" name="Rectangle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1213" y="3181127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>
                <a:ea typeface="MS PGothic" pitchFamily="34" charset="-128"/>
              </a:rPr>
              <a:t>Commercial property price statistics</a:t>
            </a:r>
          </a:p>
        </p:txBody>
      </p:sp>
      <p:sp>
        <p:nvSpPr>
          <p:cNvPr id="15" name="Rectangle 2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11212" y="3671317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>
                <a:ea typeface="MS PGothic" pitchFamily="34" charset="-128"/>
              </a:rPr>
              <a:t>E(S)CB ongoing work</a:t>
            </a:r>
            <a:endParaRPr lang="en-GB" altLang="en-US" dirty="0">
              <a:ea typeface="MS PGothic" pitchFamily="34" charset="-128"/>
            </a:endParaRPr>
          </a:p>
        </p:txBody>
      </p:sp>
      <p:sp>
        <p:nvSpPr>
          <p:cNvPr id="16" name="Rectangle 1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21904" y="4166805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 smtClean="0">
                <a:ea typeface="MS PGothic" pitchFamily="34" charset="-128"/>
              </a:rPr>
              <a:t>Real Estate Report</a:t>
            </a:r>
            <a:endParaRPr lang="en-JM" altLang="en-US" dirty="0">
              <a:ea typeface="MS PGothic" pitchFamily="34" charset="-128"/>
            </a:endParaRPr>
          </a:p>
        </p:txBody>
      </p:sp>
      <p:sp>
        <p:nvSpPr>
          <p:cNvPr id="21" name="Rectangle 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14325" y="3657347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FFFFFF"/>
                </a:solidFill>
                <a:ea typeface="MS PGothic" pitchFamily="34" charset="-128"/>
              </a:rPr>
              <a:t>6</a:t>
            </a:r>
          </a:p>
        </p:txBody>
      </p:sp>
      <p:sp>
        <p:nvSpPr>
          <p:cNvPr id="22" name="Rectangle 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23850" y="4166805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FFFFFF"/>
                </a:solidFill>
                <a:ea typeface="MS PGothic" pitchFamily="34" charset="-128"/>
              </a:rPr>
              <a:t>7</a:t>
            </a:r>
          </a:p>
        </p:txBody>
      </p:sp>
      <p:sp>
        <p:nvSpPr>
          <p:cNvPr id="18" name="Rectangle 1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7247" y="4661123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 smtClean="0">
                <a:ea typeface="MS PGothic" pitchFamily="34" charset="-128"/>
              </a:rPr>
              <a:t>ESRB</a:t>
            </a:r>
            <a:endParaRPr lang="en-JM" altLang="en-US" dirty="0">
              <a:ea typeface="MS PGothic" pitchFamily="34" charset="-128"/>
            </a:endParaRPr>
          </a:p>
        </p:txBody>
      </p:sp>
      <p:sp>
        <p:nvSpPr>
          <p:cNvPr id="19" name="Rectangle 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99193" y="4653136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FFFFFF"/>
                </a:solidFill>
                <a:ea typeface="MS PGothic" pitchFamily="34" charset="-128"/>
              </a:rPr>
              <a:t>8</a:t>
            </a:r>
          </a:p>
        </p:txBody>
      </p:sp>
      <p:sp>
        <p:nvSpPr>
          <p:cNvPr id="20" name="Rectangle 1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7247" y="5157192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 smtClean="0">
                <a:ea typeface="MS PGothic" pitchFamily="34" charset="-128"/>
              </a:rPr>
              <a:t>Variables required</a:t>
            </a:r>
            <a:endParaRPr lang="en-JM" altLang="en-US" dirty="0">
              <a:ea typeface="MS PGothic" pitchFamily="34" charset="-128"/>
            </a:endParaRPr>
          </a:p>
        </p:txBody>
      </p:sp>
      <p:sp>
        <p:nvSpPr>
          <p:cNvPr id="23" name="Rectangle 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99193" y="5157192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FFFFFF"/>
                </a:solidFill>
                <a:ea typeface="MS PGothic" pitchFamily="34" charset="-128"/>
              </a:rPr>
              <a:t>9</a:t>
            </a:r>
            <a:endParaRPr lang="en-GB" alt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4" name="Rectangle 1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7247" y="5661248"/>
            <a:ext cx="8023225" cy="3810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JM" altLang="en-US" dirty="0" smtClean="0">
                <a:ea typeface="MS PGothic" pitchFamily="34" charset="-128"/>
              </a:rPr>
              <a:t>WGGES role and plans</a:t>
            </a:r>
            <a:endParaRPr lang="en-JM" altLang="en-US" dirty="0">
              <a:ea typeface="MS PGothic" pitchFamily="34" charset="-128"/>
            </a:endParaRPr>
          </a:p>
        </p:txBody>
      </p:sp>
      <p:sp>
        <p:nvSpPr>
          <p:cNvPr id="25" name="Rectangle 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9193" y="5661248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FFFFFF"/>
                </a:solidFill>
                <a:ea typeface="MS PGothic" pitchFamily="34" charset="-128"/>
              </a:rPr>
              <a:t>10</a:t>
            </a:r>
            <a:endParaRPr lang="en-GB" alt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875" y="692696"/>
            <a:ext cx="8594725" cy="4468813"/>
          </a:xfrm>
        </p:spPr>
        <p:txBody>
          <a:bodyPr/>
          <a:lstStyle/>
          <a:p>
            <a:r>
              <a:rPr lang="en-GB" sz="2400" dirty="0" smtClean="0">
                <a:solidFill>
                  <a:schemeClr val="tx2"/>
                </a:solidFill>
              </a:rPr>
              <a:t>EMI / ECB working on data underlying property markets for many years (&gt;20) </a:t>
            </a:r>
          </a:p>
          <a:p>
            <a:r>
              <a:rPr lang="en-GB" sz="2400" dirty="0" smtClean="0">
                <a:solidFill>
                  <a:schemeClr val="tx2"/>
                </a:solidFill>
              </a:rPr>
              <a:t>Historically main focus on residential (both conjunctural and structural). In last few years also commercial</a:t>
            </a:r>
          </a:p>
          <a:p>
            <a:r>
              <a:rPr lang="en-GB" sz="2400" dirty="0" smtClean="0">
                <a:solidFill>
                  <a:schemeClr val="tx2"/>
                </a:solidFill>
              </a:rPr>
              <a:t>Historically macroeconomic analysis emphasis.  Since downturn fin. stability has emerged as primary “customer”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tx2"/>
                </a:solidFill>
              </a:rPr>
              <a:t>Outcome: 3 main data-sets, all “experimental</a:t>
            </a:r>
            <a:r>
              <a:rPr lang="en-GB" sz="2400" b="1" dirty="0" smtClean="0">
                <a:solidFill>
                  <a:schemeClr val="tx2"/>
                </a:solidFill>
              </a:rPr>
              <a:t>”</a:t>
            </a:r>
          </a:p>
          <a:p>
            <a:r>
              <a:rPr lang="en-GB" sz="2400" dirty="0">
                <a:solidFill>
                  <a:schemeClr val="tx2"/>
                </a:solidFill>
              </a:rPr>
              <a:t>Real Estate prices </a:t>
            </a:r>
            <a:r>
              <a:rPr lang="en-GB" sz="2400" dirty="0" smtClean="0">
                <a:solidFill>
                  <a:schemeClr val="tx2"/>
                </a:solidFill>
              </a:rPr>
              <a:t>– </a:t>
            </a:r>
            <a:r>
              <a:rPr lang="en-GB" sz="2400" dirty="0" smtClean="0">
                <a:solidFill>
                  <a:srgbClr val="FF0000"/>
                </a:solidFill>
              </a:rPr>
              <a:t>Residential</a:t>
            </a:r>
            <a:r>
              <a:rPr lang="en-GB" sz="2400" dirty="0" smtClean="0">
                <a:solidFill>
                  <a:schemeClr val="tx2"/>
                </a:solidFill>
              </a:rPr>
              <a:t> and </a:t>
            </a:r>
            <a:r>
              <a:rPr lang="en-GB" sz="2400" b="1" dirty="0" smtClean="0">
                <a:solidFill>
                  <a:srgbClr val="FF0000"/>
                </a:solidFill>
              </a:rPr>
              <a:t>Commercial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(NB </a:t>
            </a:r>
            <a:r>
              <a:rPr lang="en-GB" sz="2400" dirty="0" smtClean="0">
                <a:solidFill>
                  <a:schemeClr val="tx2"/>
                </a:solidFill>
              </a:rPr>
              <a:t>recent </a:t>
            </a:r>
            <a:r>
              <a:rPr lang="en-GB" sz="2400" dirty="0">
                <a:solidFill>
                  <a:schemeClr val="tx2"/>
                </a:solidFill>
              </a:rPr>
              <a:t>Eurostat publication of official data)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Structural Indicators </a:t>
            </a:r>
            <a:r>
              <a:rPr lang="en-GB" sz="2400" dirty="0">
                <a:solidFill>
                  <a:schemeClr val="tx2"/>
                </a:solidFill>
              </a:rPr>
              <a:t>on </a:t>
            </a:r>
            <a:r>
              <a:rPr lang="en-GB" sz="2400" dirty="0" smtClean="0">
                <a:solidFill>
                  <a:schemeClr val="tx2"/>
                </a:solidFill>
              </a:rPr>
              <a:t>housing markets</a:t>
            </a:r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>
                <a:solidFill>
                  <a:schemeClr val="tx2"/>
                </a:solidFill>
              </a:rPr>
              <a:t>All considered extremely useful by the user community 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But…more </a:t>
            </a:r>
            <a:r>
              <a:rPr lang="en-GB" sz="2400" dirty="0">
                <a:solidFill>
                  <a:srgbClr val="FF0000"/>
                </a:solidFill>
              </a:rPr>
              <a:t>required</a:t>
            </a:r>
          </a:p>
          <a:p>
            <a:pPr marL="0" indent="0">
              <a:buNone/>
            </a:pPr>
            <a:endParaRPr lang="en-GB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400" b="1" dirty="0" smtClean="0"/>
              <a:t>History – ECB involvement</a:t>
            </a:r>
            <a:endParaRPr lang="en-GB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83BD36F-352B-4DD7-9325-18036B64373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875" y="692696"/>
            <a:ext cx="8594725" cy="5256584"/>
          </a:xfrm>
        </p:spPr>
        <p:txBody>
          <a:bodyPr/>
          <a:lstStyle/>
          <a:p>
            <a:pPr marL="501650" indent="-322263" eaLnBrk="1" hangingPunct="1">
              <a:spcBef>
                <a:spcPct val="20000"/>
              </a:spcBef>
              <a:tabLst>
                <a:tab pos="266700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</a:rPr>
              <a:t>IMF initiated “Financial Soundness Indicators” (FSIs)</a:t>
            </a:r>
          </a:p>
          <a:p>
            <a:pPr marL="500063" indent="-320675"/>
            <a:r>
              <a:rPr lang="en-US" sz="2400" dirty="0">
                <a:solidFill>
                  <a:schemeClr val="accent1"/>
                </a:solidFill>
              </a:rPr>
              <a:t>Inter-secretariat Working Group on Price Statistics</a:t>
            </a:r>
          </a:p>
          <a:p>
            <a:pPr marL="798513" lvl="1" indent="-320675"/>
            <a:r>
              <a:rPr lang="en-GB" sz="1600" dirty="0">
                <a:solidFill>
                  <a:schemeClr val="accent1"/>
                </a:solidFill>
              </a:rPr>
              <a:t>Handbooks on residential (2013); “Commercial property price indicators: sources, methods, issues”, currently reviewed by IMF, to be published by Eurostat in 2017</a:t>
            </a:r>
          </a:p>
          <a:p>
            <a:pPr marL="500063" indent="-320675"/>
            <a:r>
              <a:rPr lang="en-US" sz="2400" dirty="0">
                <a:solidFill>
                  <a:schemeClr val="accent1"/>
                </a:solidFill>
              </a:rPr>
              <a:t>Interagency Group on Economic and Financial Statistics</a:t>
            </a:r>
          </a:p>
          <a:p>
            <a:pPr marL="763588" lvl="1" indent="-285750">
              <a:buFont typeface="Arial" panose="020B0604020202020204" pitchFamily="34" charset="0"/>
              <a:buChar char="‒"/>
            </a:pPr>
            <a:r>
              <a:rPr lang="en-US" sz="1600" dirty="0">
                <a:solidFill>
                  <a:schemeClr val="accent1"/>
                </a:solidFill>
              </a:rPr>
              <a:t>IAG Housing Statistics Expert Group (met September 2015): headline indicators, metadata, long time series, seasonal adjustment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522288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G-20 Data Gaps Initiative (DGI) and (DGI-2)</a:t>
            </a:r>
          </a:p>
          <a:p>
            <a:pPr lvl="2">
              <a:buFont typeface="Arial" panose="020B0604020202020204" pitchFamily="34" charset="0"/>
              <a:buChar char="‒"/>
            </a:pPr>
            <a:r>
              <a:rPr lang="en-US" dirty="0">
                <a:solidFill>
                  <a:schemeClr val="accent1"/>
                </a:solidFill>
              </a:rPr>
              <a:t>Recommendations II.17 and II.18 on </a:t>
            </a:r>
            <a:r>
              <a:rPr lang="en-GB" dirty="0">
                <a:solidFill>
                  <a:schemeClr val="accent1"/>
                </a:solidFill>
              </a:rPr>
              <a:t>residential and commercial property prices   </a:t>
            </a:r>
          </a:p>
          <a:p>
            <a:pPr marL="500063" indent="-320675"/>
            <a:r>
              <a:rPr lang="en-US" sz="2400" dirty="0">
                <a:solidFill>
                  <a:schemeClr val="accent1"/>
                </a:solidFill>
              </a:rPr>
              <a:t>European Systemic Risk Board (ESRB)</a:t>
            </a:r>
          </a:p>
          <a:p>
            <a:pPr marL="798513" lvl="1" indent="-320675"/>
            <a:r>
              <a:rPr lang="en-US" sz="1600" dirty="0">
                <a:solidFill>
                  <a:schemeClr val="accent1"/>
                </a:solidFill>
              </a:rPr>
              <a:t>Reports on gaps in residential and commercial property statistics (Dec 2015)</a:t>
            </a:r>
          </a:p>
          <a:p>
            <a:pPr marL="798513" lvl="1" indent="-320675"/>
            <a:r>
              <a:rPr lang="en-US" sz="1600" dirty="0">
                <a:solidFill>
                  <a:schemeClr val="accent1"/>
                </a:solidFill>
              </a:rPr>
              <a:t>Forthcoming recommendation on closing data gaps </a:t>
            </a:r>
            <a:r>
              <a:rPr lang="en-US" sz="1600" dirty="0" smtClean="0">
                <a:solidFill>
                  <a:schemeClr val="accent1"/>
                </a:solidFill>
              </a:rPr>
              <a:t>(End 2016</a:t>
            </a:r>
            <a:r>
              <a:rPr lang="en-US" sz="1600" dirty="0">
                <a:solidFill>
                  <a:schemeClr val="accent1"/>
                </a:solidFill>
              </a:rPr>
              <a:t>)</a:t>
            </a:r>
            <a:endParaRPr lang="en-GB" sz="1600" dirty="0">
              <a:solidFill>
                <a:schemeClr val="accent1"/>
              </a:solidFill>
            </a:endParaRPr>
          </a:p>
          <a:p>
            <a:pPr marL="500063" indent="-320675"/>
            <a:r>
              <a:rPr lang="en-GB" sz="2400" dirty="0">
                <a:solidFill>
                  <a:schemeClr val="accent1"/>
                </a:solidFill>
              </a:rPr>
              <a:t>Single Supervisory Mechanism (SSM)</a:t>
            </a:r>
          </a:p>
          <a:p>
            <a:pPr marL="798513" lvl="1" indent="-320675">
              <a:buFont typeface="Arial" panose="020B0604020202020204" pitchFamily="34" charset="0"/>
              <a:buChar char="–"/>
            </a:pPr>
            <a:r>
              <a:rPr lang="en-GB" sz="1600" dirty="0">
                <a:solidFill>
                  <a:schemeClr val="accent1"/>
                </a:solidFill>
              </a:rPr>
              <a:t>E.g. compiles annual “Mortgage fact sheets” for the systemically important banks</a:t>
            </a: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b="1" dirty="0"/>
              <a:t>International initiatives and </a:t>
            </a:r>
            <a:r>
              <a:rPr lang="en-US" sz="2400" b="1" dirty="0" smtClean="0"/>
              <a:t>groups</a:t>
            </a:r>
            <a:endParaRPr lang="en-GB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83BD36F-352B-4DD7-9325-18036B64373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83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052736"/>
            <a:ext cx="8785225" cy="360045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“</a:t>
            </a:r>
            <a:r>
              <a:rPr lang="en-US" sz="2400" b="1" dirty="0">
                <a:solidFill>
                  <a:schemeClr val="accent1"/>
                </a:solidFill>
              </a:rPr>
              <a:t>Residential property price </a:t>
            </a:r>
            <a:r>
              <a:rPr lang="en-US" sz="2400" b="1" u="sng" dirty="0" smtClean="0">
                <a:solidFill>
                  <a:schemeClr val="accent1"/>
                </a:solidFill>
              </a:rPr>
              <a:t>indicators</a:t>
            </a:r>
            <a:r>
              <a:rPr lang="en-US" sz="2400" b="1" dirty="0" smtClean="0">
                <a:solidFill>
                  <a:schemeClr val="accent1"/>
                </a:solidFill>
              </a:rPr>
              <a:t>” by ESCB:</a:t>
            </a:r>
          </a:p>
          <a:p>
            <a:pPr marL="0" indent="0">
              <a:buNone/>
            </a:pPr>
            <a:r>
              <a:rPr lang="en-US" sz="2400" b="1" u="sng" dirty="0" smtClean="0">
                <a:solidFill>
                  <a:schemeClr val="accent1"/>
                </a:solidFill>
              </a:rPr>
              <a:t>data </a:t>
            </a:r>
            <a:r>
              <a:rPr lang="en-US" sz="2400" b="1" u="sng" dirty="0">
                <a:solidFill>
                  <a:schemeClr val="accent1"/>
                </a:solidFill>
              </a:rPr>
              <a:t>+ metadata</a:t>
            </a:r>
            <a:r>
              <a:rPr lang="en-US" sz="2400" b="1" dirty="0">
                <a:solidFill>
                  <a:schemeClr val="accent1"/>
                </a:solidFill>
              </a:rPr>
              <a:t> for euro area and </a:t>
            </a:r>
            <a:r>
              <a:rPr lang="en-US" sz="2400" b="1" dirty="0" smtClean="0">
                <a:solidFill>
                  <a:schemeClr val="accent1"/>
                </a:solidFill>
              </a:rPr>
              <a:t>most EU </a:t>
            </a:r>
            <a:r>
              <a:rPr lang="en-US" sz="2400" b="1" dirty="0">
                <a:solidFill>
                  <a:schemeClr val="accent1"/>
                </a:solidFill>
              </a:rPr>
              <a:t>Member </a:t>
            </a:r>
            <a:r>
              <a:rPr lang="en-US" sz="2400" b="1" dirty="0" smtClean="0">
                <a:solidFill>
                  <a:schemeClr val="accent1"/>
                </a:solidFill>
              </a:rPr>
              <a:t>States</a:t>
            </a:r>
          </a:p>
          <a:p>
            <a:pPr marL="0" indent="0">
              <a:buNone/>
            </a:pPr>
            <a:r>
              <a:rPr lang="en-US" sz="2400" b="1" i="1" dirty="0" smtClean="0">
                <a:solidFill>
                  <a:schemeClr val="accent1"/>
                </a:solidFill>
              </a:rPr>
              <a:t>In the early 2000s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since 2000: coordinated </a:t>
            </a:r>
            <a:r>
              <a:rPr lang="en-US" sz="2000" b="1" dirty="0" smtClean="0">
                <a:solidFill>
                  <a:srgbClr val="C00000"/>
                </a:solidFill>
              </a:rPr>
              <a:t>ESCB</a:t>
            </a:r>
            <a:r>
              <a:rPr lang="en-US" sz="2000" dirty="0" smtClean="0">
                <a:solidFill>
                  <a:srgbClr val="C00000"/>
                </a:solidFill>
              </a:rPr>
              <a:t> work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→ “</a:t>
            </a:r>
            <a:r>
              <a:rPr lang="en-US" sz="2000" b="1" dirty="0" smtClean="0">
                <a:solidFill>
                  <a:srgbClr val="C00000"/>
                </a:solidFill>
              </a:rPr>
              <a:t>Working Group General Economic Statistics</a:t>
            </a:r>
            <a:r>
              <a:rPr lang="en-US" sz="2000" dirty="0" smtClean="0">
                <a:solidFill>
                  <a:srgbClr val="C00000"/>
                </a:solidFill>
              </a:rPr>
              <a:t>” (WGGES)</a:t>
            </a:r>
          </a:p>
          <a:p>
            <a:r>
              <a:rPr lang="en-US" sz="2000" dirty="0" smtClean="0">
                <a:solidFill>
                  <a:schemeClr val="accent1"/>
                </a:solidFill>
              </a:rPr>
              <a:t>in early years: data </a:t>
            </a:r>
            <a:r>
              <a:rPr lang="en-US" sz="2000" dirty="0">
                <a:solidFill>
                  <a:schemeClr val="accent1"/>
                </a:solidFill>
              </a:rPr>
              <a:t>from secondary sources; compiled mostly outside official statistics </a:t>
            </a:r>
          </a:p>
          <a:p>
            <a:r>
              <a:rPr lang="en-US" sz="2000" dirty="0">
                <a:solidFill>
                  <a:srgbClr val="C00000"/>
                </a:solidFill>
              </a:rPr>
              <a:t>data primarily taken from </a:t>
            </a:r>
            <a:r>
              <a:rPr lang="en-US" sz="2000" b="1" dirty="0">
                <a:solidFill>
                  <a:srgbClr val="C00000"/>
                </a:solidFill>
              </a:rPr>
              <a:t>Bank for International Settlements (BIS)</a:t>
            </a:r>
            <a:r>
              <a:rPr lang="en-US" sz="2000" dirty="0">
                <a:solidFill>
                  <a:srgbClr val="C00000"/>
                </a:solidFill>
              </a:rPr>
              <a:t>: pioneer work started already in </a:t>
            </a:r>
            <a:r>
              <a:rPr lang="en-US" sz="2000" b="1" dirty="0" smtClean="0">
                <a:solidFill>
                  <a:srgbClr val="C00000"/>
                </a:solidFill>
              </a:rPr>
              <a:t>1989</a:t>
            </a:r>
            <a:r>
              <a:rPr lang="en-US" sz="2000" dirty="0" smtClean="0">
                <a:solidFill>
                  <a:srgbClr val="C00000"/>
                </a:solidFill>
              </a:rPr>
              <a:t>!</a:t>
            </a:r>
          </a:p>
          <a:p>
            <a:r>
              <a:rPr lang="en-US" sz="2000" dirty="0" smtClean="0">
                <a:solidFill>
                  <a:schemeClr val="accent1"/>
                </a:solidFill>
              </a:rPr>
              <a:t>several </a:t>
            </a:r>
            <a:r>
              <a:rPr lang="en-US" sz="2000" dirty="0">
                <a:solidFill>
                  <a:schemeClr val="accent1"/>
                </a:solidFill>
              </a:rPr>
              <a:t>EU central banks started contributing to compilation </a:t>
            </a:r>
            <a:endParaRPr lang="en-GB" sz="2000" dirty="0">
              <a:solidFill>
                <a:schemeClr val="accent1"/>
              </a:solidFill>
            </a:endParaRPr>
          </a:p>
          <a:p>
            <a:r>
              <a:rPr lang="en-US" sz="2000" dirty="0">
                <a:solidFill>
                  <a:schemeClr val="accent1"/>
                </a:solidFill>
              </a:rPr>
              <a:t>further impetus to statistical work: 2003 ESCB report “Structural factors in the EU housing markets” </a:t>
            </a:r>
            <a:r>
              <a:rPr lang="en-US" sz="1400" i="1" dirty="0">
                <a:solidFill>
                  <a:schemeClr val="accent1"/>
                </a:solidFill>
              </a:rPr>
              <a:t>(http://www.ecb.europa.eu/pub/pdf/other/euhousingmarketsen.pdf) </a:t>
            </a:r>
            <a:endParaRPr lang="en-US" sz="1400" dirty="0">
              <a:solidFill>
                <a:schemeClr val="accent1"/>
              </a:solidFill>
            </a:endParaRPr>
          </a:p>
          <a:p>
            <a:pPr marL="1117600" lvl="2" indent="-342900" eaLnBrk="1" hangingPunct="1">
              <a:spcBef>
                <a:spcPct val="20000"/>
              </a:spcBef>
              <a:buFont typeface="Wingdings" pitchFamily="2" charset="2"/>
              <a:buChar char="è"/>
              <a:defRPr/>
            </a:pPr>
            <a:endParaRPr lang="en-US" sz="2200" b="1" dirty="0">
              <a:solidFill>
                <a:schemeClr val="accent1"/>
              </a:solidFill>
            </a:endParaRPr>
          </a:p>
          <a:p>
            <a:pPr marL="1117600" lvl="2" indent="-342900" eaLnBrk="1" hangingPunct="1">
              <a:spcBef>
                <a:spcPct val="20000"/>
              </a:spcBef>
              <a:buFont typeface="Wingdings" pitchFamily="2" charset="2"/>
              <a:buChar char="è"/>
              <a:defRPr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 marL="1117600" lvl="2" indent="-342900" eaLnBrk="1" hangingPunct="1">
              <a:spcBef>
                <a:spcPct val="20000"/>
              </a:spcBef>
              <a:buFont typeface="Wingdings" pitchFamily="2" charset="2"/>
              <a:buChar char="è"/>
              <a:defRPr/>
            </a:pPr>
            <a:endParaRPr lang="en-US" sz="2200" b="1" dirty="0">
              <a:solidFill>
                <a:schemeClr val="accent1"/>
              </a:solidFill>
            </a:endParaRPr>
          </a:p>
          <a:p>
            <a:pPr marL="1117600" lvl="2" indent="-342900" eaLnBrk="1" hangingPunct="1">
              <a:spcBef>
                <a:spcPct val="20000"/>
              </a:spcBef>
              <a:buFont typeface="Wingdings" pitchFamily="2" charset="2"/>
              <a:buChar char="è"/>
              <a:defRPr/>
            </a:pPr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5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Residential property price statistics (1)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06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Until recently</a:t>
            </a:r>
            <a:r>
              <a:rPr lang="en-US" sz="2400" dirty="0">
                <a:solidFill>
                  <a:schemeClr val="accent1"/>
                </a:solidFill>
              </a:rPr>
              <a:t>, </a:t>
            </a:r>
            <a:r>
              <a:rPr lang="en-US" sz="2400" dirty="0" smtClean="0">
                <a:solidFill>
                  <a:schemeClr val="accent1"/>
                </a:solidFill>
              </a:rPr>
              <a:t>residential property </a:t>
            </a:r>
            <a:r>
              <a:rPr lang="en-US" sz="2400" dirty="0">
                <a:solidFill>
                  <a:schemeClr val="accent1"/>
                </a:solidFill>
              </a:rPr>
              <a:t>price statistics were … 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mostly of limited </a:t>
            </a:r>
            <a:r>
              <a:rPr lang="en-US" sz="2400" dirty="0" err="1">
                <a:solidFill>
                  <a:schemeClr val="accent1"/>
                </a:solidFill>
              </a:rPr>
              <a:t>representativity</a:t>
            </a:r>
            <a:r>
              <a:rPr lang="en-US" sz="2400" dirty="0">
                <a:solidFill>
                  <a:schemeClr val="accent1"/>
                </a:solidFill>
              </a:rPr>
              <a:t> in geographical terms and/or by dwelling type 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followed different statistical concepts (type of price information, aggregation, quality adjustment etc.): limited comparability 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not always met frequency </a:t>
            </a:r>
            <a:r>
              <a:rPr lang="en-US" sz="2400" dirty="0" smtClean="0">
                <a:solidFill>
                  <a:schemeClr val="accent1"/>
                </a:solidFill>
              </a:rPr>
              <a:t>(quarterly) and </a:t>
            </a:r>
            <a:r>
              <a:rPr lang="en-US" sz="2400" dirty="0">
                <a:solidFill>
                  <a:schemeClr val="accent1"/>
                </a:solidFill>
              </a:rPr>
              <a:t>timeliness </a:t>
            </a:r>
            <a:r>
              <a:rPr lang="en-US" sz="2400" dirty="0" smtClean="0">
                <a:solidFill>
                  <a:schemeClr val="accent1"/>
                </a:solidFill>
              </a:rPr>
              <a:t>(three months) requirements</a:t>
            </a:r>
            <a:endParaRPr lang="en-US" sz="24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→ </a:t>
            </a:r>
            <a:r>
              <a:rPr lang="en-US" sz="2400" b="1" dirty="0">
                <a:solidFill>
                  <a:schemeClr val="accent1"/>
                </a:solidFill>
              </a:rPr>
              <a:t>“experimental data”, </a:t>
            </a:r>
            <a:r>
              <a:rPr lang="en-US" sz="2400" dirty="0">
                <a:solidFill>
                  <a:schemeClr val="accent1"/>
                </a:solidFill>
              </a:rPr>
              <a:t>e.g. </a:t>
            </a:r>
            <a:r>
              <a:rPr lang="en-US" sz="2400" dirty="0" smtClean="0">
                <a:solidFill>
                  <a:schemeClr val="accent1"/>
                </a:solidFill>
              </a:rPr>
              <a:t>compiled by ESCB in </a:t>
            </a:r>
            <a:r>
              <a:rPr lang="en-US" sz="2400" dirty="0">
                <a:solidFill>
                  <a:schemeClr val="accent1"/>
                </a:solidFill>
              </a:rPr>
              <a:t>ECB </a:t>
            </a:r>
            <a:r>
              <a:rPr lang="en-US" sz="2400" dirty="0" smtClean="0">
                <a:solidFill>
                  <a:schemeClr val="accent1"/>
                </a:solidFill>
              </a:rPr>
              <a:t>Monthly/ Economic Bulletin</a:t>
            </a:r>
            <a:endParaRPr lang="en-US" sz="2400" dirty="0">
              <a:solidFill>
                <a:schemeClr val="accent1"/>
              </a:solidFill>
            </a:endParaRPr>
          </a:p>
          <a:p>
            <a:pPr marL="774700" lvl="2" indent="0" eaLnBrk="1" hangingPunct="1">
              <a:spcBef>
                <a:spcPct val="20000"/>
              </a:spcBef>
              <a:buNone/>
              <a:defRPr/>
            </a:pPr>
            <a:endParaRPr lang="en-US" sz="2200" b="1" dirty="0">
              <a:solidFill>
                <a:schemeClr val="accent1"/>
              </a:solidFill>
            </a:endParaRPr>
          </a:p>
          <a:p>
            <a:pPr marL="774700" lvl="2" indent="0" eaLnBrk="1" hangingPunct="1">
              <a:spcBef>
                <a:spcPct val="20000"/>
              </a:spcBef>
              <a:buNone/>
              <a:defRPr/>
            </a:pPr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6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Residential property price statistics (2)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64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b="1" u="sng" dirty="0" smtClean="0">
                <a:solidFill>
                  <a:srgbClr val="C00000"/>
                </a:solidFill>
              </a:rPr>
              <a:t>House price indices</a:t>
            </a:r>
            <a:r>
              <a:rPr lang="en-US" sz="2400" b="1" dirty="0" smtClean="0">
                <a:solidFill>
                  <a:srgbClr val="C00000"/>
                </a:solidFill>
              </a:rPr>
              <a:t> by EU statistical </a:t>
            </a:r>
            <a:r>
              <a:rPr lang="en-US" sz="2400" b="1" dirty="0">
                <a:solidFill>
                  <a:srgbClr val="C00000"/>
                </a:solidFill>
              </a:rPr>
              <a:t>o</a:t>
            </a:r>
            <a:r>
              <a:rPr lang="en-US" sz="2400" b="1" dirty="0" smtClean="0">
                <a:solidFill>
                  <a:srgbClr val="C00000"/>
                </a:solidFill>
              </a:rPr>
              <a:t>ffices:</a:t>
            </a: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b="1" dirty="0">
                <a:solidFill>
                  <a:srgbClr val="C00000"/>
                </a:solidFill>
              </a:rPr>
              <a:t>m</a:t>
            </a:r>
            <a:r>
              <a:rPr lang="en-US" sz="2400" b="1" dirty="0" smtClean="0">
                <a:solidFill>
                  <a:srgbClr val="C00000"/>
                </a:solidFill>
              </a:rPr>
              <a:t>any improvements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r>
              <a:rPr lang="en-US" sz="2000" dirty="0">
                <a:solidFill>
                  <a:schemeClr val="accent1"/>
                </a:solidFill>
              </a:rPr>
              <a:t>Broadly </a:t>
            </a:r>
            <a:r>
              <a:rPr lang="en-US" sz="2000" dirty="0" err="1">
                <a:solidFill>
                  <a:schemeClr val="accent1"/>
                </a:solidFill>
              </a:rPr>
              <a:t>harmonised</a:t>
            </a:r>
            <a:r>
              <a:rPr lang="en-US" sz="2000" dirty="0">
                <a:solidFill>
                  <a:schemeClr val="accent1"/>
                </a:solidFill>
              </a:rPr>
              <a:t> statistical concepts + approaches: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</a:rPr>
              <a:t>Transaction prices </a:t>
            </a:r>
          </a:p>
          <a:p>
            <a:pPr lvl="1"/>
            <a:r>
              <a:rPr lang="en-GB" sz="2000" dirty="0" smtClean="0">
                <a:solidFill>
                  <a:schemeClr val="accent1"/>
                </a:solidFill>
              </a:rPr>
              <a:t>Aggregation (regions, dwelling types)</a:t>
            </a:r>
            <a:endParaRPr lang="en-GB" sz="2000" dirty="0">
              <a:solidFill>
                <a:schemeClr val="accent1"/>
              </a:solidFill>
            </a:endParaRPr>
          </a:p>
          <a:p>
            <a:r>
              <a:rPr lang="en-GB" sz="2000" dirty="0">
                <a:solidFill>
                  <a:schemeClr val="accent1"/>
                </a:solidFill>
              </a:rPr>
              <a:t>Quarterly frequency 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Timeliness: three months 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Press releases + release calendar </a:t>
            </a:r>
          </a:p>
          <a:p>
            <a:endParaRPr lang="en-US" sz="2000" u="sng" dirty="0" smtClean="0">
              <a:solidFill>
                <a:schemeClr val="accent1"/>
              </a:solidFill>
            </a:endParaRPr>
          </a:p>
          <a:p>
            <a:r>
              <a:rPr lang="en-US" sz="2000" b="1" u="sng" dirty="0" smtClean="0">
                <a:solidFill>
                  <a:schemeClr val="accent1"/>
                </a:solidFill>
              </a:rPr>
              <a:t>but:</a:t>
            </a:r>
            <a:r>
              <a:rPr lang="en-US" sz="2000" dirty="0" smtClean="0">
                <a:solidFill>
                  <a:schemeClr val="accent1"/>
                </a:solidFill>
              </a:rPr>
              <a:t> time series are rather short (start in 2005 or later)</a:t>
            </a:r>
          </a:p>
          <a:p>
            <a:r>
              <a:rPr lang="en-US" sz="2000" dirty="0" smtClean="0">
                <a:solidFill>
                  <a:schemeClr val="accent1"/>
                </a:solidFill>
              </a:rPr>
              <a:t>For some countries: other indicators (from NCBs or private providers) are currently still preferable (e.g. </a:t>
            </a:r>
            <a:r>
              <a:rPr lang="en-US" sz="2000" dirty="0">
                <a:solidFill>
                  <a:schemeClr val="accent1"/>
                </a:solidFill>
              </a:rPr>
              <a:t>BE</a:t>
            </a:r>
            <a:r>
              <a:rPr lang="en-US" sz="2000" dirty="0" smtClean="0">
                <a:solidFill>
                  <a:schemeClr val="accent1"/>
                </a:solidFill>
              </a:rPr>
              <a:t>, DE</a:t>
            </a:r>
            <a:r>
              <a:rPr lang="en-US" sz="2000" dirty="0" smtClean="0">
                <a:solidFill>
                  <a:schemeClr val="accent1"/>
                </a:solidFill>
              </a:rPr>
              <a:t>, GR, </a:t>
            </a:r>
            <a:r>
              <a:rPr lang="en-US" sz="2000" dirty="0" smtClean="0">
                <a:solidFill>
                  <a:schemeClr val="accent1"/>
                </a:solidFill>
              </a:rPr>
              <a:t>CY, AT) </a:t>
            </a:r>
            <a:r>
              <a:rPr lang="en-US" sz="2000" dirty="0" smtClean="0">
                <a:solidFill>
                  <a:schemeClr val="accent1"/>
                </a:solidFill>
              </a:rPr>
              <a:t>but this under review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7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/>
              <a:t>Residential property price statistics </a:t>
            </a:r>
            <a:r>
              <a:rPr lang="en-GB" sz="2400" b="1" dirty="0" smtClean="0"/>
              <a:t>(3)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05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In </a:t>
            </a:r>
            <a:r>
              <a:rPr lang="en-US" sz="2400" b="1" dirty="0">
                <a:solidFill>
                  <a:schemeClr val="accent1"/>
                </a:solidFill>
              </a:rPr>
              <a:t>2003, </a:t>
            </a:r>
            <a:r>
              <a:rPr lang="en-US" sz="2400" b="1" dirty="0" smtClean="0">
                <a:solidFill>
                  <a:srgbClr val="C00000"/>
                </a:solidFill>
              </a:rPr>
              <a:t>ESCB</a:t>
            </a:r>
            <a:r>
              <a:rPr lang="en-US" sz="2400" b="1" dirty="0" smtClean="0">
                <a:solidFill>
                  <a:schemeClr val="accent1"/>
                </a:solidFill>
              </a:rPr>
              <a:t> agreed </a:t>
            </a:r>
            <a:r>
              <a:rPr lang="en-US" sz="2400" b="1" dirty="0">
                <a:solidFill>
                  <a:schemeClr val="accent1"/>
                </a:solidFill>
              </a:rPr>
              <a:t>on a set of </a:t>
            </a:r>
            <a:r>
              <a:rPr lang="en-US" sz="2400" b="1" dirty="0" smtClean="0">
                <a:solidFill>
                  <a:srgbClr val="C00000"/>
                </a:solidFill>
              </a:rPr>
              <a:t>additional (“structural”) </a:t>
            </a:r>
            <a:r>
              <a:rPr lang="en-US" sz="2400" b="1" dirty="0">
                <a:solidFill>
                  <a:srgbClr val="C00000"/>
                </a:solidFill>
              </a:rPr>
              <a:t>housing </a:t>
            </a:r>
            <a:r>
              <a:rPr lang="en-US" sz="2400" b="1" dirty="0" smtClean="0">
                <a:solidFill>
                  <a:srgbClr val="C00000"/>
                </a:solidFill>
              </a:rPr>
              <a:t>indicators</a:t>
            </a:r>
            <a:r>
              <a:rPr lang="en-US" sz="2400" b="1" dirty="0" smtClean="0">
                <a:solidFill>
                  <a:schemeClr val="accent1"/>
                </a:solidFill>
              </a:rPr>
              <a:t>: </a:t>
            </a: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GB" sz="2400" dirty="0">
                <a:solidFill>
                  <a:schemeClr val="accent1"/>
                </a:solidFill>
              </a:rPr>
              <a:t>N</a:t>
            </a:r>
            <a:r>
              <a:rPr lang="en-GB" sz="2400" dirty="0" smtClean="0">
                <a:solidFill>
                  <a:schemeClr val="accent1"/>
                </a:solidFill>
              </a:rPr>
              <a:t>ational </a:t>
            </a:r>
            <a:r>
              <a:rPr lang="en-GB" sz="2400" dirty="0">
                <a:solidFill>
                  <a:schemeClr val="accent1"/>
                </a:solidFill>
              </a:rPr>
              <a:t>data from national central banks; ECB calculates euro area and EU aggregates 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Indicators:</a:t>
            </a:r>
          </a:p>
          <a:p>
            <a:pPr lvl="1"/>
            <a:r>
              <a:rPr lang="en-US" sz="2000" dirty="0" smtClean="0">
                <a:solidFill>
                  <a:schemeClr val="accent1"/>
                </a:solidFill>
              </a:rPr>
              <a:t>Number </a:t>
            </a:r>
            <a:r>
              <a:rPr lang="en-US" sz="2000" dirty="0">
                <a:solidFill>
                  <a:schemeClr val="accent1"/>
                </a:solidFill>
              </a:rPr>
              <a:t>of private households </a:t>
            </a:r>
          </a:p>
          <a:p>
            <a:pPr lvl="1"/>
            <a:r>
              <a:rPr lang="en-GB" sz="2000" dirty="0">
                <a:solidFill>
                  <a:schemeClr val="accent1"/>
                </a:solidFill>
              </a:rPr>
              <a:t>Number of dwellings 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</a:rPr>
              <a:t>Vacancy/occupancy rates of residential housing </a:t>
            </a:r>
          </a:p>
          <a:p>
            <a:pPr lvl="1"/>
            <a:r>
              <a:rPr lang="en-GB" sz="2000" dirty="0">
                <a:solidFill>
                  <a:schemeClr val="accent1"/>
                </a:solidFill>
              </a:rPr>
              <a:t>Housing starts and completions </a:t>
            </a:r>
          </a:p>
          <a:p>
            <a:pPr lvl="1"/>
            <a:r>
              <a:rPr lang="en-GB" sz="2000" dirty="0">
                <a:solidFill>
                  <a:schemeClr val="accent1"/>
                </a:solidFill>
              </a:rPr>
              <a:t>Number </a:t>
            </a:r>
            <a:r>
              <a:rPr lang="en-GB" sz="2000" dirty="0" smtClean="0">
                <a:solidFill>
                  <a:schemeClr val="accent1"/>
                </a:solidFill>
              </a:rPr>
              <a:t>and value of </a:t>
            </a:r>
            <a:r>
              <a:rPr lang="en-GB" sz="2000" dirty="0">
                <a:solidFill>
                  <a:schemeClr val="accent1"/>
                </a:solidFill>
              </a:rPr>
              <a:t>housing transactions 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</a:rPr>
              <a:t>Type of tenure (owner-occupied and rented) </a:t>
            </a:r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GB" sz="2400" dirty="0" smtClean="0">
                <a:solidFill>
                  <a:schemeClr val="accent1"/>
                </a:solidFill>
              </a:rPr>
              <a:t>Comprehensive </a:t>
            </a:r>
            <a:r>
              <a:rPr lang="en-GB" sz="2400" dirty="0">
                <a:solidFill>
                  <a:schemeClr val="accent1"/>
                </a:solidFill>
              </a:rPr>
              <a:t>set of metadata 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8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Additional indicators on residential real estate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9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dirty="0">
                <a:solidFill>
                  <a:schemeClr val="accent1"/>
                </a:solidFill>
              </a:rPr>
              <a:t>ESCB looking at topic ≈ </a:t>
            </a:r>
            <a:r>
              <a:rPr lang="en-US" sz="2400" dirty="0" smtClean="0">
                <a:solidFill>
                  <a:schemeClr val="accent1"/>
                </a:solidFill>
              </a:rPr>
              <a:t>6 </a:t>
            </a:r>
            <a:r>
              <a:rPr lang="en-US" sz="2400" dirty="0">
                <a:solidFill>
                  <a:schemeClr val="accent1"/>
                </a:solidFill>
              </a:rPr>
              <a:t>years</a:t>
            </a: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dirty="0">
                <a:solidFill>
                  <a:schemeClr val="accent1"/>
                </a:solidFill>
              </a:rPr>
              <a:t>In the </a:t>
            </a:r>
            <a:r>
              <a:rPr lang="en-US" sz="2400" dirty="0" smtClean="0">
                <a:solidFill>
                  <a:schemeClr val="accent1"/>
                </a:solidFill>
              </a:rPr>
              <a:t>G20 </a:t>
            </a:r>
            <a:r>
              <a:rPr lang="en-US" sz="2400" dirty="0">
                <a:solidFill>
                  <a:schemeClr val="accent1"/>
                </a:solidFill>
              </a:rPr>
              <a:t>publication “Financial crises and Information gaps”</a:t>
            </a: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endParaRPr lang="en-US" sz="2400" dirty="0">
              <a:solidFill>
                <a:schemeClr val="accent1"/>
              </a:solidFill>
            </a:endParaRP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ESCB /ESRB uses</a:t>
            </a:r>
            <a:r>
              <a:rPr lang="en-US" sz="2400" dirty="0">
                <a:solidFill>
                  <a:schemeClr val="accent1"/>
                </a:solidFill>
              </a:rPr>
              <a:t>:</a:t>
            </a:r>
          </a:p>
          <a:p>
            <a:pPr marL="501650" indent="-342900" eaLnBrk="1" hangingPunct="1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1"/>
                </a:solidFill>
              </a:rPr>
              <a:t>Financial stability</a:t>
            </a:r>
          </a:p>
          <a:p>
            <a:pPr marL="501650" indent="-342900" eaLnBrk="1" hangingPunct="1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1"/>
                </a:solidFill>
              </a:rPr>
              <a:t>Exposure to risk by finance providers</a:t>
            </a:r>
          </a:p>
          <a:p>
            <a:pPr marL="501650" indent="-342900" eaLnBrk="1" hangingPunct="1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1"/>
                </a:solidFill>
              </a:rPr>
              <a:t>Macro-economic analysis (inflation, property sector, construction sector)</a:t>
            </a: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endParaRPr lang="en-GB" sz="2400" dirty="0" smtClean="0"/>
          </a:p>
          <a:p>
            <a:pPr marL="457200" lvl="1" indent="0" eaLnBrk="1" hangingPunct="1">
              <a:spcBef>
                <a:spcPct val="20000"/>
              </a:spcBef>
              <a:buNone/>
              <a:defRPr/>
            </a:pPr>
            <a:endParaRPr lang="en-US" sz="2400" b="1" dirty="0" smtClean="0">
              <a:solidFill>
                <a:schemeClr val="accent1"/>
              </a:solidFill>
            </a:endParaRPr>
          </a:p>
          <a:p>
            <a:pPr marL="800100" lvl="1" indent="-342900" eaLnBrk="1" hangingPunct="1">
              <a:spcBef>
                <a:spcPct val="20000"/>
              </a:spcBef>
              <a:buFont typeface="Wingdings" pitchFamily="2" charset="2"/>
              <a:buChar char="è"/>
              <a:defRPr/>
            </a:pPr>
            <a:endParaRPr lang="en-US" sz="2400" b="1" dirty="0" smtClean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9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Commercial </a:t>
            </a:r>
            <a:r>
              <a:rPr lang="en-GB" sz="2400" b="1" dirty="0"/>
              <a:t>property price statistics (1)</a:t>
            </a:r>
          </a:p>
          <a:p>
            <a:pPr>
              <a:defRPr/>
            </a:pP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1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158750" indent="0" eaLnBrk="1" hangingPunct="1">
              <a:spcBef>
                <a:spcPct val="20000"/>
              </a:spcBef>
              <a:buNone/>
              <a:defRPr/>
            </a:pPr>
            <a:endParaRPr lang="en-GB" sz="2400" dirty="0" smtClean="0"/>
          </a:p>
          <a:p>
            <a:r>
              <a:rPr lang="en-US" sz="2400" dirty="0">
                <a:solidFill>
                  <a:schemeClr val="accent1"/>
                </a:solidFill>
              </a:rPr>
              <a:t>ECB experimental data </a:t>
            </a:r>
            <a:r>
              <a:rPr lang="en-US" sz="2400" dirty="0" smtClean="0">
                <a:solidFill>
                  <a:schemeClr val="accent1"/>
                </a:solidFill>
              </a:rPr>
              <a:t>– first published </a:t>
            </a:r>
            <a:r>
              <a:rPr lang="en-US" sz="2400" dirty="0">
                <a:solidFill>
                  <a:schemeClr val="accent1"/>
                </a:solidFill>
              </a:rPr>
              <a:t>in </a:t>
            </a:r>
            <a:r>
              <a:rPr lang="en-US" sz="2400" dirty="0" smtClean="0">
                <a:solidFill>
                  <a:schemeClr val="accent1"/>
                </a:solidFill>
              </a:rPr>
              <a:t>Feb </a:t>
            </a:r>
            <a:r>
              <a:rPr lang="en-US" sz="2400" dirty="0" smtClean="0">
                <a:solidFill>
                  <a:schemeClr val="accent1"/>
                </a:solidFill>
              </a:rPr>
              <a:t>2014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Based on commercial sources as well as a limited amount of official data</a:t>
            </a:r>
            <a:endParaRPr lang="en-US" sz="2400" dirty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1"/>
                </a:solidFill>
              </a:rPr>
              <a:t>Enhancements </a:t>
            </a:r>
            <a:r>
              <a:rPr lang="en-US" sz="2400" dirty="0">
                <a:solidFill>
                  <a:schemeClr val="accent1"/>
                </a:solidFill>
              </a:rPr>
              <a:t>planned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Re-examination </a:t>
            </a:r>
            <a:r>
              <a:rPr lang="en-US" sz="2400" dirty="0">
                <a:solidFill>
                  <a:schemeClr val="accent1"/>
                </a:solidFill>
              </a:rPr>
              <a:t>of weighting approaches (simple GDP weights used at present)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Enhancement of interpolation methods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Spatial autocorrelation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Etc.</a:t>
            </a:r>
          </a:p>
          <a:p>
            <a:pPr marL="457200" lvl="1" indent="0" eaLnBrk="1" hangingPunct="1">
              <a:spcBef>
                <a:spcPct val="20000"/>
              </a:spcBef>
              <a:buNone/>
              <a:defRPr/>
            </a:pPr>
            <a:endParaRPr lang="en-US" sz="2400" b="1" dirty="0" smtClean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10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Commercial </a:t>
            </a:r>
            <a:r>
              <a:rPr lang="en-GB" sz="2400" b="1" dirty="0"/>
              <a:t>property price statistics </a:t>
            </a:r>
            <a:r>
              <a:rPr lang="en-GB" sz="2400" b="1" dirty="0" smtClean="0"/>
              <a:t>(2)</a:t>
            </a:r>
            <a:endParaRPr lang="en-GB" sz="2400" b="1" dirty="0"/>
          </a:p>
          <a:p>
            <a:pPr>
              <a:defRPr/>
            </a:pP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25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683BD36F-352B-4DD7-9325-18036B64373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20688"/>
            <a:ext cx="8594725" cy="521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835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158750" indent="0" eaLnBrk="1" hangingPunct="1">
              <a:spcBef>
                <a:spcPct val="20000"/>
              </a:spcBef>
              <a:buNone/>
              <a:defRPr/>
            </a:pPr>
            <a:r>
              <a:rPr lang="en-US" sz="2400" b="1" dirty="0" smtClean="0">
                <a:solidFill>
                  <a:schemeClr val="accent1"/>
                </a:solidFill>
              </a:rPr>
              <a:t>Three main strands to current and ongoing work</a:t>
            </a:r>
          </a:p>
          <a:p>
            <a:pPr marL="158750" indent="0" eaLnBrk="1" hangingPunct="1">
              <a:spcBef>
                <a:spcPct val="20000"/>
              </a:spcBef>
              <a:buNone/>
              <a:defRPr/>
            </a:pPr>
            <a:endParaRPr lang="en-US" sz="2400" b="1" dirty="0" smtClean="0">
              <a:solidFill>
                <a:schemeClr val="accent1"/>
              </a:solidFill>
            </a:endParaRPr>
          </a:p>
          <a:p>
            <a:pPr marL="50165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Making data more accessible to end-users</a:t>
            </a:r>
          </a:p>
          <a:p>
            <a:pPr marL="50165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Addressing increasing </a:t>
            </a:r>
            <a:r>
              <a:rPr lang="en-US" sz="2400" dirty="0" smtClean="0">
                <a:solidFill>
                  <a:schemeClr val="accent1"/>
                </a:solidFill>
              </a:rPr>
              <a:t>user demand (especially for financial stability)</a:t>
            </a:r>
          </a:p>
          <a:p>
            <a:pPr marL="50165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Allied indicators (vacancy rates, construction starts, etc.)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12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E(S)CB </a:t>
            </a:r>
            <a:r>
              <a:rPr lang="en-GB" sz="2400" b="1" dirty="0"/>
              <a:t>O</a:t>
            </a:r>
            <a:r>
              <a:rPr lang="en-GB" sz="2400" b="1" dirty="0" smtClean="0"/>
              <a:t>ngoing Work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90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785225" cy="3600450"/>
          </a:xfrm>
        </p:spPr>
        <p:txBody>
          <a:bodyPr/>
          <a:lstStyle/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New </a:t>
            </a: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mandate</a:t>
            </a:r>
            <a:endParaRPr lang="en-GB" sz="2400" b="1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Targeted audience: wide range of users</a:t>
            </a: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r>
              <a:rPr lang="en-GB" sz="2400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Cost/benefit analysis undertaken</a:t>
            </a:r>
            <a:endParaRPr lang="en-GB" sz="2400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r>
              <a:rPr lang="en-GB" sz="2400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Content defined</a:t>
            </a:r>
            <a:endParaRPr lang="en-GB" sz="2400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r>
              <a:rPr lang="en-GB" sz="2400" dirty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Presentational aspects</a:t>
            </a: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r>
              <a:rPr lang="en-GB" sz="2400" u="sng" dirty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Based on already existing statistics for EU Member </a:t>
            </a:r>
            <a:r>
              <a:rPr lang="en-GB" sz="2400" u="sng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States</a:t>
            </a: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endParaRPr lang="en-GB" sz="2400" u="sng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r>
              <a:rPr lang="en-GB" sz="2400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Blocks covering prices (Residential and commercial), housing wealth, housing construction / investment</a:t>
            </a:r>
            <a:endParaRPr lang="en-GB" dirty="0">
              <a:solidFill>
                <a:srgbClr val="7030A0"/>
              </a:solidFill>
              <a:sym typeface="Wingdings" pitchFamily="2" charset="2"/>
            </a:endParaRPr>
          </a:p>
          <a:p>
            <a:pPr marL="1117600" lvl="2" indent="-342900">
              <a:spcBef>
                <a:spcPct val="20000"/>
              </a:spcBef>
              <a:buFont typeface="Wingdings" pitchFamily="2" charset="2"/>
              <a:buChar char="è"/>
            </a:pPr>
            <a:endParaRPr lang="en-GB" sz="2400" u="sng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13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sz="2400" b="1" dirty="0" smtClean="0"/>
              <a:t>Real Estate Report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7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712"/>
            <a:ext cx="8785225" cy="5184799"/>
          </a:xfrm>
        </p:spPr>
        <p:txBody>
          <a:bodyPr/>
          <a:lstStyle/>
          <a:p>
            <a:pPr marL="298450" lvl="1" indent="0" eaLnBrk="1" hangingPunct="1">
              <a:buFontTx/>
              <a:buNone/>
              <a:defRPr/>
            </a:pPr>
            <a:r>
              <a:rPr lang="de-DE" altLang="en-US" sz="2400" dirty="0">
                <a:solidFill>
                  <a:schemeClr val="accent1"/>
                </a:solidFill>
              </a:rPr>
              <a:t>Mission </a:t>
            </a:r>
            <a:r>
              <a:rPr lang="de-DE" altLang="en-US" sz="2400" dirty="0" err="1">
                <a:solidFill>
                  <a:schemeClr val="accent1"/>
                </a:solidFill>
              </a:rPr>
              <a:t>and</a:t>
            </a:r>
            <a:r>
              <a:rPr lang="de-DE" altLang="en-US" sz="2400" dirty="0">
                <a:solidFill>
                  <a:schemeClr val="accent1"/>
                </a:solidFill>
              </a:rPr>
              <a:t> </a:t>
            </a:r>
            <a:r>
              <a:rPr lang="de-DE" altLang="en-US" sz="2400" dirty="0" err="1">
                <a:solidFill>
                  <a:schemeClr val="accent1"/>
                </a:solidFill>
              </a:rPr>
              <a:t>objectives</a:t>
            </a:r>
            <a:endParaRPr lang="de-DE" altLang="en-US" sz="2400" dirty="0">
              <a:solidFill>
                <a:schemeClr val="accent1"/>
              </a:solidFill>
            </a:endParaRPr>
          </a:p>
          <a:p>
            <a:pPr algn="just" eaLnBrk="1" hangingPunct="1">
              <a:buFontTx/>
              <a:buNone/>
            </a:pPr>
            <a:endParaRPr lang="en-GB" altLang="en-US" sz="2000" b="1" dirty="0"/>
          </a:p>
          <a:p>
            <a:pPr algn="just" eaLnBrk="1" hangingPunct="1">
              <a:spcAft>
                <a:spcPct val="30000"/>
              </a:spcAft>
            </a:pPr>
            <a:r>
              <a:rPr lang="en-GB" altLang="en-US" sz="2400" dirty="0"/>
              <a:t>“The ESRB shall be responsible for </a:t>
            </a:r>
            <a:r>
              <a:rPr lang="en-GB" altLang="en-US" sz="2400" dirty="0">
                <a:solidFill>
                  <a:srgbClr val="003399"/>
                </a:solidFill>
              </a:rPr>
              <a:t>macro-prudential oversight</a:t>
            </a:r>
            <a:r>
              <a:rPr lang="en-GB" altLang="en-US" sz="2400" dirty="0"/>
              <a:t> of the financial system within the Union… </a:t>
            </a:r>
          </a:p>
          <a:p>
            <a:pPr algn="just" eaLnBrk="1" hangingPunct="1">
              <a:spcAft>
                <a:spcPct val="30000"/>
              </a:spcAft>
            </a:pPr>
            <a:r>
              <a:rPr lang="en-GB" altLang="en-US" sz="2400" dirty="0"/>
              <a:t>…in order to contribute to the </a:t>
            </a:r>
            <a:r>
              <a:rPr lang="en-GB" altLang="en-US" sz="2400" dirty="0">
                <a:solidFill>
                  <a:srgbClr val="003399"/>
                </a:solidFill>
              </a:rPr>
              <a:t>prevention or mitigation of systemic risks </a:t>
            </a:r>
            <a:r>
              <a:rPr lang="en-GB" altLang="en-US" sz="2400" dirty="0"/>
              <a:t>to financial stability in the EU that arise from developments within the financial system and taking into account macro-economic developments…</a:t>
            </a:r>
          </a:p>
          <a:p>
            <a:pPr algn="just" eaLnBrk="1" hangingPunct="1">
              <a:spcAft>
                <a:spcPct val="30000"/>
              </a:spcAft>
            </a:pPr>
            <a:r>
              <a:rPr lang="en-GB" altLang="en-US" sz="2400" dirty="0"/>
              <a:t>…so as to </a:t>
            </a:r>
            <a:r>
              <a:rPr lang="en-GB" altLang="en-US" sz="2400" dirty="0">
                <a:solidFill>
                  <a:srgbClr val="003399"/>
                </a:solidFill>
              </a:rPr>
              <a:t>avoid periods of widespread financial distress</a:t>
            </a:r>
            <a:r>
              <a:rPr lang="en-GB" altLang="en-US" sz="2400" dirty="0"/>
              <a:t>, and contribute to a smooth functioning of the internal market and thereby ensure a sustainable contribution of the financial sector to economic growth”</a:t>
            </a:r>
          </a:p>
          <a:p>
            <a:pPr marL="419100" indent="-419100" algn="just" eaLnBrk="1" hangingPunct="1">
              <a:spcBef>
                <a:spcPct val="40000"/>
              </a:spcBef>
              <a:spcAft>
                <a:spcPct val="40000"/>
              </a:spcAft>
              <a:buFontTx/>
              <a:buAutoNum type="arabicPeriod"/>
              <a:defRPr/>
            </a:pP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14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European Systemic Risk Board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664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712"/>
            <a:ext cx="8785225" cy="5184799"/>
          </a:xfrm>
        </p:spPr>
        <p:txBody>
          <a:bodyPr/>
          <a:lstStyle/>
          <a:p>
            <a:pPr marL="298450" lvl="1" indent="0" eaLnBrk="1" hangingPunct="1">
              <a:buFontTx/>
              <a:buNone/>
              <a:defRPr/>
            </a:pPr>
            <a:r>
              <a:rPr lang="en-GB" sz="2400" dirty="0" smtClean="0">
                <a:solidFill>
                  <a:srgbClr val="003399"/>
                </a:solidFill>
              </a:rPr>
              <a:t>E</a:t>
            </a:r>
            <a:r>
              <a:rPr lang="en-US" sz="2400" dirty="0" err="1" smtClean="0">
                <a:solidFill>
                  <a:srgbClr val="003399"/>
                </a:solidFill>
              </a:rPr>
              <a:t>xpert</a:t>
            </a:r>
            <a:r>
              <a:rPr lang="en-US" sz="2400" dirty="0" smtClean="0">
                <a:solidFill>
                  <a:srgbClr val="003399"/>
                </a:solidFill>
              </a:rPr>
              <a:t> </a:t>
            </a:r>
            <a:r>
              <a:rPr lang="en-US" sz="2400" dirty="0">
                <a:solidFill>
                  <a:srgbClr val="003399"/>
                </a:solidFill>
              </a:rPr>
              <a:t>Group on Real Estate</a:t>
            </a:r>
            <a:endParaRPr lang="en-GB" sz="2400" dirty="0">
              <a:solidFill>
                <a:srgbClr val="003399"/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sz="2400" dirty="0" smtClean="0">
                <a:solidFill>
                  <a:schemeClr val="accent1"/>
                </a:solidFill>
              </a:rPr>
              <a:t>Report(s) covered:</a:t>
            </a:r>
            <a:endParaRPr lang="en-GB" sz="2400" dirty="0">
              <a:solidFill>
                <a:schemeClr val="accent1"/>
              </a:solidFill>
            </a:endParaRPr>
          </a:p>
          <a:p>
            <a:pPr lvl="1" eaLnBrk="1" hangingPunct="1">
              <a:defRPr/>
            </a:pPr>
            <a:r>
              <a:rPr lang="en-GB" dirty="0" smtClean="0">
                <a:solidFill>
                  <a:schemeClr val="accent1"/>
                </a:solidFill>
                <a:ea typeface="MS PGothic" pitchFamily="34" charset="-128"/>
              </a:rPr>
              <a:t>Structural </a:t>
            </a:r>
            <a:r>
              <a:rPr lang="en-GB" dirty="0">
                <a:solidFill>
                  <a:schemeClr val="accent1"/>
                </a:solidFill>
                <a:ea typeface="MS PGothic" pitchFamily="34" charset="-128"/>
              </a:rPr>
              <a:t>features of real estate markets</a:t>
            </a:r>
          </a:p>
          <a:p>
            <a:pPr lvl="1" eaLnBrk="1" hangingPunct="1">
              <a:defRPr/>
            </a:pPr>
            <a:r>
              <a:rPr lang="en-GB" dirty="0">
                <a:solidFill>
                  <a:schemeClr val="accent1"/>
                </a:solidFill>
                <a:ea typeface="MS PGothic" pitchFamily="34" charset="-128"/>
              </a:rPr>
              <a:t>Availability and comparability of data</a:t>
            </a:r>
          </a:p>
          <a:p>
            <a:pPr lvl="1" eaLnBrk="1" hangingPunct="1">
              <a:defRPr/>
            </a:pPr>
            <a:r>
              <a:rPr lang="en-GB" dirty="0">
                <a:solidFill>
                  <a:schemeClr val="accent1"/>
                </a:solidFill>
                <a:ea typeface="MS PGothic" pitchFamily="34" charset="-128"/>
              </a:rPr>
              <a:t>Best practices for use of </a:t>
            </a:r>
            <a:r>
              <a:rPr lang="en-GB" dirty="0" smtClean="0">
                <a:solidFill>
                  <a:schemeClr val="accent1"/>
                </a:solidFill>
                <a:ea typeface="MS PGothic" pitchFamily="34" charset="-128"/>
              </a:rPr>
              <a:t>instruments (e.g. lending standards)</a:t>
            </a:r>
            <a:endParaRPr lang="en-GB" dirty="0">
              <a:solidFill>
                <a:schemeClr val="accent1"/>
              </a:solidFill>
              <a:ea typeface="MS PGothic" pitchFamily="34" charset="-128"/>
            </a:endParaRPr>
          </a:p>
          <a:p>
            <a:pPr lvl="1" eaLnBrk="1" hangingPunct="1">
              <a:defRPr/>
            </a:pPr>
            <a:r>
              <a:rPr lang="en-GB" dirty="0">
                <a:solidFill>
                  <a:schemeClr val="accent1"/>
                </a:solidFill>
                <a:ea typeface="MS PGothic" pitchFamily="34" charset="-128"/>
              </a:rPr>
              <a:t>Residential and commercial real estate</a:t>
            </a:r>
          </a:p>
          <a:p>
            <a:pPr lvl="1" eaLnBrk="1" hangingPunct="1">
              <a:defRPr/>
            </a:pPr>
            <a:r>
              <a:rPr lang="en-GB" dirty="0" smtClean="0">
                <a:solidFill>
                  <a:schemeClr val="accent1"/>
                </a:solidFill>
                <a:ea typeface="MS PGothic" pitchFamily="34" charset="-128"/>
              </a:rPr>
              <a:t>Reported: end 2015</a:t>
            </a:r>
            <a:endParaRPr lang="en-GB" dirty="0">
              <a:solidFill>
                <a:schemeClr val="accent1"/>
              </a:solidFill>
              <a:ea typeface="MS PGothic" pitchFamily="34" charset="-128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sz="2400" dirty="0" smtClean="0">
                <a:solidFill>
                  <a:schemeClr val="accent1"/>
                </a:solidFill>
              </a:rPr>
              <a:t>Data issues follow up requested by the ESRB General Council</a:t>
            </a:r>
            <a:endParaRPr lang="en-GB" sz="2400" dirty="0">
              <a:solidFill>
                <a:schemeClr val="accent1"/>
              </a:solidFill>
            </a:endParaRPr>
          </a:p>
          <a:p>
            <a:pPr marL="0" indent="0" algn="just" eaLnBrk="1" hangingPunct="1">
              <a:spcBef>
                <a:spcPct val="40000"/>
              </a:spcBef>
              <a:spcAft>
                <a:spcPct val="40000"/>
              </a:spcAft>
              <a:buNone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- Result:  </a:t>
            </a:r>
            <a:r>
              <a:rPr lang="en-GB" sz="2400" dirty="0" smtClean="0">
                <a:solidFill>
                  <a:schemeClr val="accent1"/>
                </a:solidFill>
              </a:rPr>
              <a:t>(Almost final) ESRB Recommendation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2204A4-0A2E-4E0A-8075-B4BFA698B599}" type="slidenum">
              <a:rPr lang="en-GB" altLang="en-US" smtClean="0">
                <a:solidFill>
                  <a:srgbClr val="585858"/>
                </a:solidFill>
                <a:ea typeface="ヒラギノ角ゴ Pro W3"/>
                <a:cs typeface="ヒラギノ角ゴ Pro W3"/>
              </a:rPr>
              <a:pPr/>
              <a:t>15</a:t>
            </a:fld>
            <a:endParaRPr lang="en-GB" altLang="en-US" smtClean="0">
              <a:solidFill>
                <a:srgbClr val="585858"/>
              </a:solidFill>
              <a:ea typeface="ヒラギノ角ゴ Pro W3"/>
              <a:cs typeface="ヒラギノ角ゴ Pro W3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>
              <a:defRPr/>
            </a:pPr>
            <a:r>
              <a:rPr lang="en-GB" dirty="0"/>
              <a:t> </a:t>
            </a:r>
            <a:r>
              <a:rPr lang="en-GB" sz="2400" b="1" dirty="0" smtClean="0"/>
              <a:t>ESRB</a:t>
            </a:r>
            <a:endParaRPr lang="en-GB" sz="2400" b="1" dirty="0"/>
          </a:p>
        </p:txBody>
      </p:sp>
      <p:sp>
        <p:nvSpPr>
          <p:cNvPr id="35846" name="Classification"/>
          <p:cNvSpPr txBox="1">
            <a:spLocks noChangeArrowheads="1"/>
          </p:cNvSpPr>
          <p:nvPr/>
        </p:nvSpPr>
        <p:spPr bwMode="auto">
          <a:xfrm>
            <a:off x="7019925" y="127000"/>
            <a:ext cx="190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  <a:p>
            <a:pPr algn="r" eaLnBrk="1" hangingPunct="1"/>
            <a:endParaRPr lang="en-GB" altLang="en-US" sz="700" b="1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13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Residential &amp; Commercial market indicators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375457"/>
              </p:ext>
            </p:extLst>
          </p:nvPr>
        </p:nvGraphicFramePr>
        <p:xfrm>
          <a:off x="323850" y="1124744"/>
          <a:ext cx="7777163" cy="3541138"/>
        </p:xfrm>
        <a:graphic>
          <a:graphicData uri="http://schemas.openxmlformats.org/drawingml/2006/table">
            <a:tbl>
              <a:tblPr/>
              <a:tblGrid>
                <a:gridCol w="1299244"/>
                <a:gridCol w="2228826"/>
                <a:gridCol w="1800200"/>
                <a:gridCol w="2448893"/>
              </a:tblGrid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Residential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Type of data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Commercial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Type of data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Value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Ratio: Loan to value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Price 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Income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Ratio: Loan to income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Rental 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742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 received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Ratio: Loan to rent (for buy to let)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Rental yield 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Index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Vacancy rates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Construction starts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 of square metres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36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Value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Loan to value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44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F990644-66C0-4E0A-AA48-C7E58B72206F}" type="slidenum">
              <a:rPr lang="en-GB" altLang="en-US" sz="900" smtClean="0">
                <a:solidFill>
                  <a:srgbClr val="585858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en-GB" altLang="en-US" sz="900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b="1" dirty="0"/>
              <a:t>Variables required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850" y="4581525"/>
            <a:ext cx="78486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8450" indent="-298450">
              <a:spcBef>
                <a:spcPct val="30000"/>
              </a:spcBef>
              <a:buClr>
                <a:srgbClr val="003399"/>
              </a:buClr>
              <a:buFont typeface="Wingdings" pitchFamily="2" charset="2"/>
              <a:buChar char="Ø"/>
              <a:defRPr/>
            </a:pPr>
            <a:r>
              <a:rPr lang="en-US" altLang="en-US" sz="2400" dirty="0">
                <a:solidFill>
                  <a:schemeClr val="accent1"/>
                </a:solidFill>
                <a:latin typeface="+mn-lt"/>
                <a:ea typeface="MS PGothic" pitchFamily="34" charset="-128"/>
                <a:cs typeface="+mn-cs"/>
              </a:rPr>
              <a:t>Highly </a:t>
            </a:r>
            <a:r>
              <a:rPr lang="en-US" altLang="en-US" sz="2400" dirty="0" err="1">
                <a:solidFill>
                  <a:schemeClr val="accent1"/>
                </a:solidFill>
                <a:latin typeface="+mn-lt"/>
                <a:ea typeface="MS PGothic" pitchFamily="34" charset="-128"/>
                <a:cs typeface="+mn-cs"/>
              </a:rPr>
              <a:t>stylised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  <a:ea typeface="MS PGothic" pitchFamily="34" charset="-128"/>
                <a:cs typeface="+mn-cs"/>
              </a:rPr>
              <a:t> table of requirements!</a:t>
            </a:r>
          </a:p>
          <a:p>
            <a:pPr marL="298450" indent="-298450">
              <a:spcBef>
                <a:spcPct val="30000"/>
              </a:spcBef>
              <a:buClr>
                <a:srgbClr val="003399"/>
              </a:buClr>
              <a:buFont typeface="Wingdings" pitchFamily="2" charset="2"/>
              <a:buChar char="Ø"/>
              <a:defRPr/>
            </a:pPr>
            <a:r>
              <a:rPr lang="en-US" altLang="en-US" sz="2400" dirty="0">
                <a:solidFill>
                  <a:schemeClr val="accent1"/>
                </a:solidFill>
                <a:latin typeface="+mn-lt"/>
                <a:ea typeface="MS PGothic" pitchFamily="34" charset="-128"/>
                <a:cs typeface="+mn-cs"/>
              </a:rPr>
              <a:t>Significant breakdowns requested e.g. by property type and domestic “prime”/ non-”prime”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8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5468" y="1916832"/>
            <a:ext cx="8594725" cy="62865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+mn-lt"/>
              </a:rPr>
              <a:t>Normal approach taken to “fill gaps”: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GB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43136" y="2132856"/>
            <a:ext cx="8594725" cy="4468813"/>
          </a:xfrm>
        </p:spPr>
        <p:txBody>
          <a:bodyPr/>
          <a:lstStyle/>
          <a:p>
            <a:pPr marL="457200" indent="-457200" eaLnBrk="1" hangingPunct="1">
              <a:buFontTx/>
              <a:buAutoNum type="arabicParenR"/>
              <a:defRPr/>
            </a:pPr>
            <a:endParaRPr lang="en-US" altLang="en-US" dirty="0" smtClean="0"/>
          </a:p>
          <a:p>
            <a:pPr marL="755650" lvl="1" indent="-457200" eaLnBrk="1" hangingPunct="1">
              <a:buFontTx/>
              <a:buAutoNum type="arabicParenR"/>
              <a:defRPr/>
            </a:pPr>
            <a:r>
              <a:rPr lang="en-US" altLang="en-US" sz="2000" dirty="0">
                <a:solidFill>
                  <a:schemeClr val="accent1"/>
                </a:solidFill>
              </a:rPr>
              <a:t>Stocktaking </a:t>
            </a:r>
          </a:p>
          <a:p>
            <a:pPr marL="755650" lvl="1" indent="-457200" eaLnBrk="1" hangingPunct="1">
              <a:buFontTx/>
              <a:buAutoNum type="arabicParenR"/>
              <a:defRPr/>
            </a:pPr>
            <a:r>
              <a:rPr lang="en-US" altLang="en-US" sz="2000" dirty="0">
                <a:solidFill>
                  <a:schemeClr val="accent1"/>
                </a:solidFill>
              </a:rPr>
              <a:t>Assessment</a:t>
            </a:r>
          </a:p>
          <a:p>
            <a:pPr marL="298450" lvl="1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chemeClr val="accent1"/>
                </a:solidFill>
              </a:rPr>
              <a:t>3)   Target definition</a:t>
            </a:r>
          </a:p>
          <a:p>
            <a:pPr marL="298450" lvl="1" indent="0" eaLnBrk="1" hangingPunct="1">
              <a:buFontTx/>
              <a:buNone/>
              <a:defRPr/>
            </a:pPr>
            <a:r>
              <a:rPr lang="en-US" altLang="en-US" sz="2000" dirty="0">
                <a:solidFill>
                  <a:schemeClr val="accent1"/>
                </a:solidFill>
              </a:rPr>
              <a:t>4)   Test collection / aggregation</a:t>
            </a:r>
          </a:p>
          <a:p>
            <a:pPr marL="755650" lvl="1" indent="-457200" eaLnBrk="1" hangingPunct="1">
              <a:buFontTx/>
              <a:buAutoNum type="arabicParenR" startAt="5"/>
              <a:defRPr/>
            </a:pPr>
            <a:r>
              <a:rPr lang="en-US" altLang="en-US" sz="2000" dirty="0">
                <a:solidFill>
                  <a:schemeClr val="accent1"/>
                </a:solidFill>
              </a:rPr>
              <a:t>Agreement on experimental data</a:t>
            </a:r>
          </a:p>
          <a:p>
            <a:pPr marL="457200" indent="-457200" eaLnBrk="1" hangingPunct="1">
              <a:buFontTx/>
              <a:buAutoNum type="arabicParenR" startAt="5"/>
              <a:defRPr/>
            </a:pPr>
            <a:endParaRPr lang="en-US" altLang="en-US" dirty="0" smtClean="0"/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7E25665-2E13-4FF4-BFD2-BB99F2B80779}" type="slidenum">
              <a:rPr lang="en-GB" altLang="en-US" sz="900" smtClean="0">
                <a:solidFill>
                  <a:srgbClr val="585858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en-GB" altLang="en-US" sz="900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b="1" dirty="0" smtClean="0"/>
              <a:t>WGGES role and plans</a:t>
            </a:r>
            <a:endParaRPr lang="en-GB" sz="2400" b="1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9875" y="6477000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0" y="692696"/>
            <a:ext cx="81884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b="1" dirty="0" smtClean="0">
                <a:solidFill>
                  <a:schemeClr val="accent1"/>
                </a:solidFill>
              </a:rPr>
              <a:t>WGGES</a:t>
            </a:r>
            <a:r>
              <a:rPr lang="en-US" altLang="en-US" sz="2400" dirty="0" smtClean="0">
                <a:solidFill>
                  <a:schemeClr val="accent1"/>
                </a:solidFill>
              </a:rPr>
              <a:t>: </a:t>
            </a:r>
            <a:r>
              <a:rPr lang="en-US" altLang="en-US" dirty="0" smtClean="0">
                <a:solidFill>
                  <a:schemeClr val="accent1"/>
                </a:solidFill>
              </a:rPr>
              <a:t>	</a:t>
            </a:r>
            <a:r>
              <a:rPr lang="en-US" altLang="en-US" sz="2400" dirty="0" smtClean="0">
                <a:solidFill>
                  <a:schemeClr val="accent1"/>
                </a:solidFill>
              </a:rPr>
              <a:t>Sub-group of the ECB Statistics Committee.  </a:t>
            </a:r>
          </a:p>
          <a:p>
            <a:r>
              <a:rPr lang="en-US" altLang="en-US" sz="2400" dirty="0">
                <a:solidFill>
                  <a:schemeClr val="accent1"/>
                </a:solidFill>
              </a:rPr>
              <a:t>	</a:t>
            </a:r>
            <a:r>
              <a:rPr lang="en-US" altLang="en-US" sz="2400" dirty="0" smtClean="0">
                <a:solidFill>
                  <a:schemeClr val="accent1"/>
                </a:solidFill>
              </a:rPr>
              <a:t>	Part of mandate to fill data gaps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9025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7E25665-2E13-4FF4-BFD2-BB99F2B80779}" type="slidenum">
              <a:rPr lang="en-GB" altLang="en-US" sz="900" smtClean="0">
                <a:solidFill>
                  <a:srgbClr val="585858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en-GB" altLang="en-US" sz="900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115888"/>
            <a:ext cx="8547100" cy="360362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b="1" dirty="0" smtClean="0"/>
              <a:t>Conclusions</a:t>
            </a:r>
            <a:endParaRPr lang="en-GB" sz="2400" b="1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51520" y="6453336"/>
            <a:ext cx="3213100" cy="188913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latin typeface="Arial" pitchFamily="34" charset="0"/>
              </a:rPr>
              <a:t>Real </a:t>
            </a:r>
            <a:r>
              <a:rPr lang="en-GB" altLang="en-US" dirty="0" smtClean="0">
                <a:latin typeface="Arial" pitchFamily="34" charset="0"/>
              </a:rPr>
              <a:t>Estate - Beyond </a:t>
            </a:r>
            <a:r>
              <a:rPr lang="en-GB" altLang="en-US" dirty="0">
                <a:latin typeface="Arial" pitchFamily="34" charset="0"/>
              </a:rPr>
              <a:t>Price </a:t>
            </a:r>
            <a:r>
              <a:rPr lang="en-GB" altLang="en-US" dirty="0" smtClean="0">
                <a:latin typeface="Arial" pitchFamily="34" charset="0"/>
              </a:rPr>
              <a:t>Dynamics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51520" y="1351508"/>
            <a:ext cx="8496944" cy="445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ECB has built up some expertise in the real estate statistics field as a result of needing to fill data gaps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Price data, albeit experimental, available for both residential and commercial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Much development work underway worldwide but also significant and urgent demand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ESCB tries to fill the gaps using existing data and/or innovative means where possible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GB" sz="2400" b="1" dirty="0" smtClean="0">
                <a:solidFill>
                  <a:schemeClr val="accent1"/>
                </a:solidFill>
                <a:ea typeface="MS PGothic" pitchFamily="34" charset="-128"/>
                <a:sym typeface="Wingdings" pitchFamily="2" charset="2"/>
              </a:rPr>
              <a:t>Challenges ahead for non-price indicators but work starting</a:t>
            </a:r>
            <a:endParaRPr lang="en-GB" sz="2400" b="1" dirty="0">
              <a:solidFill>
                <a:schemeClr val="accent1"/>
              </a:solidFill>
              <a:ea typeface="MS PGothic" pitchFamily="34" charset="-12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068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36F266E9-FD29-4ADC-921D-F2D455034494}" type="slidenum">
              <a:rPr lang="en-GB" altLang="en-US" smtClean="0">
                <a:solidFill>
                  <a:srgbClr val="585858"/>
                </a:solidFill>
              </a:rPr>
              <a:pPr eaLnBrk="1" hangingPunct="1">
                <a:defRPr/>
              </a:pPr>
              <a:t>19</a:t>
            </a:fld>
            <a:endParaRPr lang="en-GB" altLang="en-US" smtClean="0">
              <a:solidFill>
                <a:srgbClr val="585858"/>
              </a:solidFill>
            </a:endParaRPr>
          </a:p>
        </p:txBody>
      </p:sp>
      <p:sp>
        <p:nvSpPr>
          <p:cNvPr id="44035" name="Rectangle 1"/>
          <p:cNvSpPr>
            <a:spLocks noChangeArrowheads="1"/>
          </p:cNvSpPr>
          <p:nvPr/>
        </p:nvSpPr>
        <p:spPr bwMode="auto">
          <a:xfrm>
            <a:off x="2286000" y="2967038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>
                <a:ea typeface="MS PGothic" pitchFamily="34" charset="-128"/>
              </a:rPr>
              <a:t/>
            </a:r>
            <a:br>
              <a:rPr lang="en-GB" altLang="en-US">
                <a:ea typeface="MS PGothic" pitchFamily="34" charset="-128"/>
              </a:rPr>
            </a:br>
            <a:r>
              <a:rPr lang="en-GB" altLang="en-US">
                <a:ea typeface="MS PGothic" pitchFamily="34" charset="-128"/>
              </a:rPr>
              <a:t/>
            </a:r>
            <a:br>
              <a:rPr lang="en-GB" altLang="en-US">
                <a:ea typeface="MS PGothic" pitchFamily="34" charset="-128"/>
              </a:rPr>
            </a:br>
            <a:endParaRPr lang="en-GB" altLang="en-US">
              <a:ea typeface="MS PGothic" pitchFamily="34" charset="-128"/>
            </a:endParaRPr>
          </a:p>
        </p:txBody>
      </p:sp>
      <p:sp>
        <p:nvSpPr>
          <p:cNvPr id="44036" name="TextBox 2"/>
          <p:cNvSpPr txBox="1">
            <a:spLocks noChangeArrowheads="1"/>
          </p:cNvSpPr>
          <p:nvPr/>
        </p:nvSpPr>
        <p:spPr bwMode="auto">
          <a:xfrm>
            <a:off x="611188" y="3070224"/>
            <a:ext cx="7705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 b="1" dirty="0">
                <a:ea typeface="MS PGothic" pitchFamily="34" charset="-128"/>
              </a:rPr>
              <a:t>Thank you for your attention!</a:t>
            </a:r>
            <a:endParaRPr lang="en-GB" altLang="en-US" sz="3600" dirty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heme/theme1.xml><?xml version="1.0" encoding="utf-8"?>
<a:theme xmlns:a="http://schemas.openxmlformats.org/drawingml/2006/main" name="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9729</TotalTime>
  <Words>1303</Words>
  <Application>Microsoft Office PowerPoint</Application>
  <PresentationFormat>On-screen Show (4:3)</PresentationFormat>
  <Paragraphs>254</Paragraphs>
  <Slides>19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ECB Default</vt:lpstr>
      <vt:lpstr>1_ECB Default</vt:lpstr>
      <vt:lpstr>Real Estate Statistics  Price Dynamics and Beyond  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Residential &amp; Commercial market indicators</vt:lpstr>
      <vt:lpstr>Normal approach taken to “fill gaps”: </vt:lpstr>
      <vt:lpstr>PowerPoint Presentation</vt:lpstr>
      <vt:lpstr>PowerPoint Presentation</vt:lpstr>
    </vt:vector>
  </TitlesOfParts>
  <Company>European Central 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SUBA GUI: Inbox</dc:title>
  <dc:creator>Tintea, Iulia</dc:creator>
  <cp:lastModifiedBy>Kanutin, Andrew</cp:lastModifiedBy>
  <cp:revision>157</cp:revision>
  <cp:lastPrinted>2016-10-17T11:49:11Z</cp:lastPrinted>
  <dcterms:created xsi:type="dcterms:W3CDTF">2014-09-10T07:42:39Z</dcterms:created>
  <dcterms:modified xsi:type="dcterms:W3CDTF">2016-10-18T13:17:05Z</dcterms:modified>
</cp:coreProperties>
</file>