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7" r:id="rId2"/>
    <p:sldId id="363" r:id="rId3"/>
    <p:sldId id="316" r:id="rId4"/>
    <p:sldId id="317" r:id="rId5"/>
    <p:sldId id="351" r:id="rId6"/>
    <p:sldId id="352" r:id="rId7"/>
    <p:sldId id="323" r:id="rId8"/>
    <p:sldId id="319" r:id="rId9"/>
    <p:sldId id="322" r:id="rId10"/>
    <p:sldId id="355" r:id="rId11"/>
    <p:sldId id="330" r:id="rId12"/>
    <p:sldId id="353" r:id="rId13"/>
    <p:sldId id="356" r:id="rId14"/>
    <p:sldId id="354" r:id="rId15"/>
    <p:sldId id="357" r:id="rId16"/>
    <p:sldId id="362" r:id="rId17"/>
    <p:sldId id="364" r:id="rId18"/>
    <p:sldId id="361" r:id="rId19"/>
  </p:sldIdLst>
  <p:sldSz cx="9144000" cy="6858000" type="screen4x3"/>
  <p:notesSz cx="6669088" cy="9926638"/>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28CB2"/>
    <a:srgbClr val="64144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Világos stílus 2 – 2. jelölőszín">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incs stílus, csak rác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Közepesen sötét stílus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Közepesen sötét stílus 3 – 4. jelölőszín">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0A15C55-8517-42AA-B614-E9B94910E393}" styleName="Közepesen sötét stílus 2 – 4.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Világos stílus 1 – 4. jelölőszín">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73A0DAA-6AF3-43AB-8588-CEC1D06C72B9}" styleName="Közepesen sötét stíl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Világos stílus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9" autoAdjust="0"/>
    <p:restoredTop sz="88491" autoAdjust="0"/>
  </p:normalViewPr>
  <p:slideViewPr>
    <p:cSldViewPr>
      <p:cViewPr varScale="1">
        <p:scale>
          <a:sx n="45" d="100"/>
          <a:sy n="45" d="100"/>
        </p:scale>
        <p:origin x="-1402"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Munkaf&#252;zet1"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hu-HU"/>
  <c:chart>
    <c:autoTitleDeleted val="1"/>
    <c:plotArea>
      <c:layout/>
      <c:barChart>
        <c:barDir val="col"/>
        <c:grouping val="clustered"/>
        <c:ser>
          <c:idx val="0"/>
          <c:order val="0"/>
          <c:tx>
            <c:v>Number of transactions with key information</c:v>
          </c:tx>
          <c:spPr>
            <a:solidFill>
              <a:srgbClr val="641449"/>
            </a:solidFill>
            <a:ln>
              <a:noFill/>
            </a:ln>
            <a:effectLst/>
          </c:spPr>
          <c:cat>
            <c:numRef>
              <c:f>Munka1!$A$2:$A$16</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Munka1!$B$2:$B$16</c:f>
              <c:numCache>
                <c:formatCode>General</c:formatCode>
                <c:ptCount val="15"/>
                <c:pt idx="0">
                  <c:v>161275</c:v>
                </c:pt>
                <c:pt idx="1">
                  <c:v>154038</c:v>
                </c:pt>
                <c:pt idx="2">
                  <c:v>198699</c:v>
                </c:pt>
                <c:pt idx="3">
                  <c:v>235944</c:v>
                </c:pt>
                <c:pt idx="4">
                  <c:v>140895</c:v>
                </c:pt>
                <c:pt idx="5">
                  <c:v>162236</c:v>
                </c:pt>
                <c:pt idx="6">
                  <c:v>195065</c:v>
                </c:pt>
                <c:pt idx="7">
                  <c:v>133243</c:v>
                </c:pt>
                <c:pt idx="8">
                  <c:v>73207</c:v>
                </c:pt>
                <c:pt idx="9">
                  <c:v>45537</c:v>
                </c:pt>
                <c:pt idx="10">
                  <c:v>49784</c:v>
                </c:pt>
                <c:pt idx="11">
                  <c:v>53094</c:v>
                </c:pt>
                <c:pt idx="12">
                  <c:v>52547</c:v>
                </c:pt>
                <c:pt idx="13">
                  <c:v>36135</c:v>
                </c:pt>
                <c:pt idx="14">
                  <c:v>56951</c:v>
                </c:pt>
              </c:numCache>
            </c:numRef>
          </c:val>
          <c:extLst xmlns:c16r2="http://schemas.microsoft.com/office/drawing/2015/06/chart">
            <c:ext xmlns:c16="http://schemas.microsoft.com/office/drawing/2014/chart" uri="{C3380CC4-5D6E-409C-BE32-E72D297353CC}">
              <c16:uniqueId val="{00000000-3CCA-4C99-9F74-97AFC8326C8F}"/>
            </c:ext>
          </c:extLst>
        </c:ser>
        <c:gapWidth val="219"/>
        <c:overlap val="-27"/>
        <c:axId val="95529216"/>
        <c:axId val="95842688"/>
      </c:barChart>
      <c:scatterChart>
        <c:scatterStyle val="lineMarker"/>
        <c:ser>
          <c:idx val="1"/>
          <c:order val="1"/>
          <c:tx>
            <c:v>Number of unique settlements</c:v>
          </c:tx>
          <c:spPr>
            <a:ln w="25400" cap="rnd">
              <a:noFill/>
              <a:round/>
            </a:ln>
            <a:effectLst/>
          </c:spPr>
          <c:marker>
            <c:symbol val="circle"/>
            <c:size val="8"/>
            <c:spPr>
              <a:solidFill>
                <a:srgbClr val="628CB2"/>
              </a:solidFill>
              <a:ln w="9525">
                <a:noFill/>
              </a:ln>
              <a:effectLst/>
            </c:spPr>
          </c:marker>
          <c:yVal>
            <c:numRef>
              <c:f>Munka1!$C$2:$C$16</c:f>
              <c:numCache>
                <c:formatCode>General</c:formatCode>
                <c:ptCount val="15"/>
                <c:pt idx="0">
                  <c:v>2924</c:v>
                </c:pt>
                <c:pt idx="1">
                  <c:v>2926</c:v>
                </c:pt>
                <c:pt idx="2">
                  <c:v>2934</c:v>
                </c:pt>
                <c:pt idx="3">
                  <c:v>2960</c:v>
                </c:pt>
                <c:pt idx="4">
                  <c:v>2898</c:v>
                </c:pt>
                <c:pt idx="5">
                  <c:v>2933</c:v>
                </c:pt>
                <c:pt idx="6">
                  <c:v>2945</c:v>
                </c:pt>
                <c:pt idx="7">
                  <c:v>2826</c:v>
                </c:pt>
                <c:pt idx="8">
                  <c:v>2190</c:v>
                </c:pt>
                <c:pt idx="9">
                  <c:v>2062</c:v>
                </c:pt>
                <c:pt idx="10">
                  <c:v>1701</c:v>
                </c:pt>
                <c:pt idx="11">
                  <c:v>1967</c:v>
                </c:pt>
                <c:pt idx="12">
                  <c:v>1910</c:v>
                </c:pt>
                <c:pt idx="13">
                  <c:v>1342</c:v>
                </c:pt>
                <c:pt idx="14">
                  <c:v>1590</c:v>
                </c:pt>
              </c:numCache>
            </c:numRef>
          </c:yVal>
          <c:extLst xmlns:c16r2="http://schemas.microsoft.com/office/drawing/2015/06/chart">
            <c:ext xmlns:c16="http://schemas.microsoft.com/office/drawing/2014/chart" uri="{C3380CC4-5D6E-409C-BE32-E72D297353CC}">
              <c16:uniqueId val="{00000001-3CCA-4C99-9F74-97AFC8326C8F}"/>
            </c:ext>
          </c:extLst>
        </c:ser>
        <c:axId val="95867648"/>
        <c:axId val="95844992"/>
      </c:scatterChart>
      <c:catAx>
        <c:axId val="9552921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hu-HU"/>
          </a:p>
        </c:txPr>
        <c:crossAx val="95842688"/>
        <c:crosses val="autoZero"/>
        <c:auto val="1"/>
        <c:lblAlgn val="ctr"/>
        <c:lblOffset val="100"/>
      </c:catAx>
      <c:valAx>
        <c:axId val="95842688"/>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hu-HU"/>
                  <a:t>Number of transactions (thousands)</a:t>
                </a:r>
                <a:endParaRPr lang="en-US"/>
              </a:p>
            </c:rich>
          </c:tx>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hu-HU"/>
          </a:p>
        </c:txPr>
        <c:crossAx val="95529216"/>
        <c:crosses val="autoZero"/>
        <c:crossBetween val="between"/>
        <c:dispUnits>
          <c:builtInUnit val="thousands"/>
        </c:dispUnits>
      </c:valAx>
      <c:valAx>
        <c:axId val="95844992"/>
        <c:scaling>
          <c:orientation val="minMax"/>
        </c:scaling>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hu-HU"/>
                  <a:t>Number of unique settlements per year</a:t>
                </a:r>
                <a:endParaRPr lang="en-US"/>
              </a:p>
            </c:rich>
          </c:tx>
          <c:layout/>
          <c:spPr>
            <a:noFill/>
            <a:ln>
              <a:noFill/>
            </a:ln>
            <a:effectLst/>
          </c:spPr>
        </c:title>
        <c:numFmt formatCode="General" sourceLinked="1"/>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hu-HU"/>
          </a:p>
        </c:txPr>
        <c:crossAx val="95867648"/>
        <c:crosses val="max"/>
        <c:crossBetween val="midCat"/>
      </c:valAx>
      <c:valAx>
        <c:axId val="95867648"/>
        <c:scaling>
          <c:orientation val="minMax"/>
        </c:scaling>
        <c:delete val="1"/>
        <c:axPos val="b"/>
        <c:tickLblPos val="none"/>
        <c:crossAx val="95844992"/>
        <c:crosses val="autoZero"/>
        <c:crossBetween val="midCat"/>
      </c:valAx>
      <c:spPr>
        <a:noFill/>
        <a:ln>
          <a:noFill/>
        </a:ln>
        <a:effectLst/>
      </c:spPr>
    </c:plotArea>
    <c:legend>
      <c:legendPos val="b"/>
      <c:layout/>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hu-HU"/>
        </a:p>
      </c:txPr>
    </c:legend>
    <c:plotVisOnly val="1"/>
    <c:dispBlanksAs val="gap"/>
  </c:chart>
  <c:spPr>
    <a:noFill/>
    <a:ln>
      <a:noFill/>
    </a:ln>
    <a:effectLst/>
  </c:spPr>
  <c:txPr>
    <a:bodyPr/>
    <a:lstStyle/>
    <a:p>
      <a:pPr>
        <a:defRPr sz="1400"/>
      </a:pPr>
      <a:endParaRPr lang="hu-HU"/>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04BEBC83-C1D5-43BE-B6E0-BE11485A3259}" type="datetimeFigureOut">
              <a:rPr lang="hu-HU" smtClean="0"/>
              <a:pPr/>
              <a:t>2016.10.21.</a:t>
            </a:fld>
            <a:endParaRPr lang="hu-HU"/>
          </a:p>
        </p:txBody>
      </p:sp>
      <p:sp>
        <p:nvSpPr>
          <p:cNvPr id="4" name="Élőláb helye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778250" y="9428163"/>
            <a:ext cx="2889250" cy="496887"/>
          </a:xfrm>
          <a:prstGeom prst="rect">
            <a:avLst/>
          </a:prstGeom>
        </p:spPr>
        <p:txBody>
          <a:bodyPr vert="horz" lIns="91440" tIns="45720" rIns="91440" bIns="45720" rtlCol="0" anchor="b"/>
          <a:lstStyle>
            <a:lvl1pPr algn="r">
              <a:defRPr sz="1200"/>
            </a:lvl1pPr>
          </a:lstStyle>
          <a:p>
            <a:fld id="{CDEF5431-0883-4A61-8F58-10EE8C09DCBA}" type="slidenum">
              <a:rPr lang="hu-HU" smtClean="0"/>
              <a:pPr/>
              <a:t>‹#›</a:t>
            </a:fld>
            <a:endParaRPr lang="hu-HU"/>
          </a:p>
        </p:txBody>
      </p:sp>
    </p:spTree>
    <p:extLst>
      <p:ext uri="{BB962C8B-B14F-4D97-AF65-F5344CB8AC3E}">
        <p14:creationId xmlns:p14="http://schemas.microsoft.com/office/powerpoint/2010/main" xmlns="" val="3000948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E89A6220-3FB7-4714-BFB7-E96F9AEF7264}" type="datetimeFigureOut">
              <a:rPr lang="hu-HU" smtClean="0"/>
              <a:pPr/>
              <a:t>2016.10.21.</a:t>
            </a:fld>
            <a:endParaRPr lang="hu-HU"/>
          </a:p>
        </p:txBody>
      </p:sp>
      <p:sp>
        <p:nvSpPr>
          <p:cNvPr id="4" name="Diakép helye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66750" y="4714875"/>
            <a:ext cx="5335588" cy="4467225"/>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778250" y="9428163"/>
            <a:ext cx="2889250" cy="496887"/>
          </a:xfrm>
          <a:prstGeom prst="rect">
            <a:avLst/>
          </a:prstGeom>
        </p:spPr>
        <p:txBody>
          <a:bodyPr vert="horz" lIns="91440" tIns="45720" rIns="91440" bIns="45720" rtlCol="0" anchor="b"/>
          <a:lstStyle>
            <a:lvl1pPr algn="r">
              <a:defRPr sz="1200"/>
            </a:lvl1pPr>
          </a:lstStyle>
          <a:p>
            <a:fld id="{5B36C044-1E2F-4F32-A743-CA2111FF15C8}" type="slidenum">
              <a:rPr lang="hu-HU" smtClean="0"/>
              <a:pPr/>
              <a:t>‹#›</a:t>
            </a:fld>
            <a:endParaRPr lang="hu-HU"/>
          </a:p>
        </p:txBody>
      </p:sp>
    </p:spTree>
    <p:extLst>
      <p:ext uri="{BB962C8B-B14F-4D97-AF65-F5344CB8AC3E}">
        <p14:creationId xmlns:p14="http://schemas.microsoft.com/office/powerpoint/2010/main" xmlns="" val="114633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u-HU" sz="1200" dirty="0" err="1"/>
              <a:t>According</a:t>
            </a:r>
            <a:r>
              <a:rPr lang="hu-HU" sz="1200" dirty="0"/>
              <a:t> </a:t>
            </a:r>
            <a:r>
              <a:rPr lang="hu-HU" sz="1200" dirty="0" err="1"/>
              <a:t>to</a:t>
            </a:r>
            <a:r>
              <a:rPr lang="hu-HU" sz="1200" dirty="0"/>
              <a:t> t</a:t>
            </a:r>
            <a:r>
              <a:rPr lang="en-US" sz="1200" dirty="0"/>
              <a:t>he rules of the Act on Duties</a:t>
            </a:r>
            <a:r>
              <a:rPr lang="hu-HU" sz="1200" dirty="0"/>
              <a:t> </a:t>
            </a:r>
            <a:r>
              <a:rPr lang="hu-HU" sz="1200" dirty="0" err="1"/>
              <a:t>the</a:t>
            </a:r>
            <a:r>
              <a:rPr lang="hu-HU" sz="1200" dirty="0"/>
              <a:t> </a:t>
            </a:r>
            <a:r>
              <a:rPr lang="en-US" sz="1200" dirty="0"/>
              <a:t>buyer </a:t>
            </a:r>
            <a:r>
              <a:rPr lang="hu-HU" sz="1200" dirty="0" err="1"/>
              <a:t>have</a:t>
            </a:r>
            <a:r>
              <a:rPr lang="hu-HU" sz="1200" dirty="0"/>
              <a:t> </a:t>
            </a:r>
            <a:r>
              <a:rPr lang="hu-HU" sz="1200" dirty="0" err="1"/>
              <a:t>to</a:t>
            </a:r>
            <a:r>
              <a:rPr lang="en-US" sz="1200" dirty="0"/>
              <a:t> pay property acquisition duty on the transfer of property</a:t>
            </a:r>
            <a:endParaRPr lang="hu-HU"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territorially competent stamp duty office calculates the amount of the duty based on the purchase contract. </a:t>
            </a:r>
            <a:r>
              <a:rPr lang="hu-HU" sz="1200" kern="1200" dirty="0">
                <a:solidFill>
                  <a:schemeClr val="tx1"/>
                </a:solidFill>
                <a:effectLst/>
                <a:latin typeface="+mn-lt"/>
                <a:ea typeface="+mn-ea"/>
                <a:cs typeface="+mn-cs"/>
              </a:rPr>
              <a:t/>
            </a:r>
            <a:br>
              <a:rPr lang="hu-HU"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Data recorders process these contracts into their information system </a:t>
            </a:r>
            <a:endParaRPr lang="en-US" dirty="0"/>
          </a:p>
          <a:p>
            <a:endParaRPr lang="hu-HU" dirty="0"/>
          </a:p>
        </p:txBody>
      </p:sp>
      <p:sp>
        <p:nvSpPr>
          <p:cNvPr id="4" name="Dia számának helye 3"/>
          <p:cNvSpPr>
            <a:spLocks noGrp="1"/>
          </p:cNvSpPr>
          <p:nvPr>
            <p:ph type="sldNum" sz="quarter" idx="10"/>
          </p:nvPr>
        </p:nvSpPr>
        <p:spPr/>
        <p:txBody>
          <a:bodyPr/>
          <a:lstStyle/>
          <a:p>
            <a:fld id="{5B36C044-1E2F-4F32-A743-CA2111FF15C8}" type="slidenum">
              <a:rPr lang="hu-HU" smtClean="0"/>
              <a:pPr/>
              <a:t>5</a:t>
            </a:fld>
            <a:endParaRPr lang="hu-HU"/>
          </a:p>
        </p:txBody>
      </p:sp>
    </p:spTree>
    <p:extLst>
      <p:ext uri="{BB962C8B-B14F-4D97-AF65-F5344CB8AC3E}">
        <p14:creationId xmlns:p14="http://schemas.microsoft.com/office/powerpoint/2010/main" xmlns="" val="1735380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the first place it represents average total price in ZIP code level expressed in million forints. </a:t>
            </a:r>
            <a:endParaRPr lang="hu-HU"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It looks like there is a fairly high variation in total price, Budapest and the other major cities are more expensive than the countryside plus the central and western regions could be described with higher prices than the eastern counties. </a:t>
            </a:r>
            <a:endParaRPr lang="hu-HU"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But you can see a lot of white territory – which means in 2012 and 2013 there </a:t>
            </a:r>
            <a:r>
              <a:rPr lang="hu-HU" sz="1200" kern="1200" dirty="0" err="1">
                <a:solidFill>
                  <a:schemeClr val="tx1"/>
                </a:solidFill>
                <a:effectLst/>
                <a:latin typeface="+mn-lt"/>
                <a:ea typeface="+mn-ea"/>
                <a:cs typeface="+mn-cs"/>
              </a:rPr>
              <a:t>was</a:t>
            </a:r>
            <a:r>
              <a:rPr lang="en-US" sz="1200" kern="1200" dirty="0" err="1">
                <a:solidFill>
                  <a:schemeClr val="tx1"/>
                </a:solidFill>
                <a:effectLst/>
                <a:latin typeface="+mn-lt"/>
                <a:ea typeface="+mn-ea"/>
                <a:cs typeface="+mn-cs"/>
              </a:rPr>
              <a:t>n’t</a:t>
            </a:r>
            <a:r>
              <a:rPr lang="en-US" sz="1200" kern="1200" dirty="0">
                <a:solidFill>
                  <a:schemeClr val="tx1"/>
                </a:solidFill>
                <a:effectLst/>
                <a:latin typeface="+mn-lt"/>
                <a:ea typeface="+mn-ea"/>
                <a:cs typeface="+mn-cs"/>
              </a:rPr>
              <a:t> any transaction in these settlements/ZIP codes</a:t>
            </a:r>
            <a:r>
              <a:rPr lang="hu-H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our sample. </a:t>
            </a:r>
            <a:endParaRPr lang="en-US" dirty="0"/>
          </a:p>
        </p:txBody>
      </p:sp>
      <p:sp>
        <p:nvSpPr>
          <p:cNvPr id="4" name="Dia számának helye 3"/>
          <p:cNvSpPr>
            <a:spLocks noGrp="1"/>
          </p:cNvSpPr>
          <p:nvPr>
            <p:ph type="sldNum" sz="quarter" idx="10"/>
          </p:nvPr>
        </p:nvSpPr>
        <p:spPr/>
        <p:txBody>
          <a:bodyPr/>
          <a:lstStyle/>
          <a:p>
            <a:fld id="{95401E6D-7CA0-47A8-9696-F92D7B2B9049}" type="slidenum">
              <a:rPr lang="hu-HU" smtClean="0"/>
              <a:pPr/>
              <a:t>10</a:t>
            </a:fld>
            <a:endParaRPr lang="hu-HU"/>
          </a:p>
        </p:txBody>
      </p:sp>
    </p:spTree>
    <p:extLst>
      <p:ext uri="{BB962C8B-B14F-4D97-AF65-F5344CB8AC3E}">
        <p14:creationId xmlns:p14="http://schemas.microsoft.com/office/powerpoint/2010/main" xmlns="" val="3841462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852488" y="744538"/>
            <a:ext cx="4964112" cy="3722687"/>
          </a:xfrm>
        </p:spPr>
      </p:sp>
      <p:sp>
        <p:nvSpPr>
          <p:cNvPr id="3" name="Jegyzetek helye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The left axis represents the number of transactions with key information, and the right stands for the number of unique settlements per year in our sample. </a:t>
            </a:r>
            <a:endParaRPr lang="hu-H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Key information means that we dropped transactions where fractional ownership was transferred and we also removed observations which came with irrelevant or missing price/location/purchase year. </a:t>
            </a:r>
            <a:endParaRPr lang="hu-H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It is striking at first sight that there is a break between 2007 and 2008. This coincides with both the break in our database and the financial crisis.  </a:t>
            </a:r>
            <a:endParaRPr lang="hu-H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Transaction number and number of unique settlements have dropped to a fraction of previous years. Crisis itself and stricter data protection rules also lowered the number of observations since 2008. </a:t>
            </a:r>
            <a:endParaRPr lang="hu-H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Unfortunately the extent of the two effects cannot be exactly measured, but we argue that the market slowdown had a greater impact on the declining number of transaction.</a:t>
            </a:r>
          </a:p>
        </p:txBody>
      </p:sp>
      <p:sp>
        <p:nvSpPr>
          <p:cNvPr id="4" name="Dia számának helye 3"/>
          <p:cNvSpPr>
            <a:spLocks noGrp="1"/>
          </p:cNvSpPr>
          <p:nvPr>
            <p:ph type="sldNum" sz="quarter" idx="10"/>
          </p:nvPr>
        </p:nvSpPr>
        <p:spPr/>
        <p:txBody>
          <a:bodyPr/>
          <a:lstStyle/>
          <a:p>
            <a:fld id="{95401E6D-7CA0-47A8-9696-F92D7B2B9049}" type="slidenum">
              <a:rPr lang="hu-HU" smtClean="0"/>
              <a:pPr/>
              <a:t>13</a:t>
            </a:fld>
            <a:endParaRPr lang="hu-HU"/>
          </a:p>
        </p:txBody>
      </p:sp>
    </p:spTree>
    <p:extLst>
      <p:ext uri="{BB962C8B-B14F-4D97-AF65-F5344CB8AC3E}">
        <p14:creationId xmlns:p14="http://schemas.microsoft.com/office/powerpoint/2010/main" xmlns="" val="268870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20000"/>
          </a:bodyPr>
          <a:lstStyle/>
          <a:p>
            <a:pPr marL="171450" indent="-171450">
              <a:buFont typeface="Arial" panose="020B0604020202020204" pitchFamily="34" charset="0"/>
              <a:buChar char="•"/>
            </a:pPr>
            <a:r>
              <a:rPr lang="hu-HU" dirty="0"/>
              <a:t>Old</a:t>
            </a:r>
            <a:r>
              <a:rPr lang="hu-HU" baseline="0" dirty="0"/>
              <a:t> </a:t>
            </a:r>
            <a:r>
              <a:rPr lang="hu-HU" baseline="0" dirty="0" err="1"/>
              <a:t>database</a:t>
            </a:r>
            <a:r>
              <a:rPr lang="hu-HU" dirty="0"/>
              <a:t>: </a:t>
            </a:r>
            <a:r>
              <a:rPr lang="hu-HU" dirty="0" err="1"/>
              <a:t>there</a:t>
            </a:r>
            <a:r>
              <a:rPr lang="hu-HU" dirty="0"/>
              <a:t> is no </a:t>
            </a:r>
            <a:r>
              <a:rPr lang="hu-HU" dirty="0" err="1"/>
              <a:t>recorded</a:t>
            </a:r>
            <a:r>
              <a:rPr lang="hu-HU" dirty="0"/>
              <a:t> </a:t>
            </a:r>
            <a:r>
              <a:rPr lang="hu-HU" dirty="0" err="1"/>
              <a:t>are</a:t>
            </a:r>
            <a:r>
              <a:rPr lang="hu-HU" baseline="0" dirty="0" err="1"/>
              <a:t>a</a:t>
            </a:r>
            <a:r>
              <a:rPr lang="hu-HU" baseline="0" dirty="0"/>
              <a:t> </a:t>
            </a:r>
            <a:r>
              <a:rPr lang="hu-HU" baseline="0" dirty="0" err="1"/>
              <a:t>data</a:t>
            </a:r>
            <a:r>
              <a:rPr lang="hu-HU" baseline="0" dirty="0"/>
              <a:t> </a:t>
            </a:r>
            <a:r>
              <a:rPr lang="hu-HU" baseline="0" dirty="0" err="1" smtClean="0"/>
              <a:t>for</a:t>
            </a:r>
            <a:r>
              <a:rPr lang="hu-HU" baseline="0" dirty="0" smtClean="0"/>
              <a:t> </a:t>
            </a:r>
            <a:r>
              <a:rPr lang="hu-HU" baseline="0" dirty="0" err="1" smtClean="0"/>
              <a:t>one</a:t>
            </a:r>
            <a:r>
              <a:rPr lang="hu-HU" dirty="0" smtClean="0"/>
              <a:t> </a:t>
            </a:r>
            <a:r>
              <a:rPr lang="hu-HU" dirty="0" err="1"/>
              <a:t>fifth</a:t>
            </a:r>
            <a:r>
              <a:rPr lang="hu-HU" dirty="0"/>
              <a:t> of</a:t>
            </a:r>
            <a:r>
              <a:rPr lang="hu-HU" baseline="0" dirty="0"/>
              <a:t> </a:t>
            </a:r>
            <a:r>
              <a:rPr lang="hu-HU" baseline="0" dirty="0" err="1"/>
              <a:t>the</a:t>
            </a:r>
            <a:r>
              <a:rPr lang="hu-HU" baseline="0" dirty="0"/>
              <a:t> </a:t>
            </a:r>
            <a:r>
              <a:rPr lang="hu-HU" baseline="0" dirty="0" err="1"/>
              <a:t>transactions</a:t>
            </a:r>
            <a:endParaRPr lang="hu-HU" baseline="0" dirty="0"/>
          </a:p>
          <a:p>
            <a:pPr marL="171450" indent="-171450">
              <a:buFont typeface="Arial" panose="020B0604020202020204" pitchFamily="34" charset="0"/>
              <a:buChar char="•"/>
            </a:pPr>
            <a:r>
              <a:rPr lang="hu-HU" baseline="0" dirty="0"/>
              <a:t>New </a:t>
            </a:r>
            <a:r>
              <a:rPr lang="hu-HU" baseline="0" dirty="0" err="1"/>
              <a:t>database</a:t>
            </a:r>
            <a:r>
              <a:rPr lang="hu-HU" baseline="0" dirty="0"/>
              <a:t>: </a:t>
            </a:r>
            <a:r>
              <a:rPr lang="hu-HU" baseline="0" dirty="0" err="1"/>
              <a:t>Property</a:t>
            </a:r>
            <a:r>
              <a:rPr lang="hu-HU" baseline="0" dirty="0"/>
              <a:t> </a:t>
            </a:r>
            <a:r>
              <a:rPr lang="hu-HU" baseline="0" dirty="0" err="1"/>
              <a:t>area</a:t>
            </a:r>
            <a:r>
              <a:rPr lang="hu-HU" baseline="0" dirty="0"/>
              <a:t> is </a:t>
            </a:r>
            <a:r>
              <a:rPr lang="hu-HU" baseline="0" dirty="0" err="1"/>
              <a:t>fully</a:t>
            </a:r>
            <a:r>
              <a:rPr lang="hu-HU" baseline="0" dirty="0"/>
              <a:t> </a:t>
            </a:r>
            <a:r>
              <a:rPr lang="hu-HU" baseline="0" dirty="0" err="1"/>
              <a:t>available</a:t>
            </a:r>
            <a:r>
              <a:rPr lang="hu-HU" baseline="0" dirty="0"/>
              <a:t>, </a:t>
            </a:r>
            <a:r>
              <a:rPr lang="hu-HU" baseline="0" dirty="0" err="1"/>
              <a:t>but</a:t>
            </a:r>
            <a:r>
              <a:rPr lang="hu-HU" baseline="0" dirty="0"/>
              <a:t> </a:t>
            </a:r>
            <a:r>
              <a:rPr lang="hu-HU" baseline="0" dirty="0" err="1"/>
              <a:t>useful</a:t>
            </a:r>
            <a:r>
              <a:rPr lang="hu-HU" baseline="0" dirty="0"/>
              <a:t> </a:t>
            </a:r>
            <a:r>
              <a:rPr lang="hu-HU" baseline="0" dirty="0" err="1"/>
              <a:t>floor</a:t>
            </a:r>
            <a:r>
              <a:rPr lang="hu-HU" baseline="0" dirty="0"/>
              <a:t> </a:t>
            </a:r>
            <a:r>
              <a:rPr lang="hu-HU" baseline="0" dirty="0" err="1"/>
              <a:t>area</a:t>
            </a:r>
            <a:r>
              <a:rPr lang="hu-HU" baseline="0" dirty="0"/>
              <a:t>, </a:t>
            </a:r>
            <a:r>
              <a:rPr lang="hu-HU" baseline="0" dirty="0" err="1"/>
              <a:t>which</a:t>
            </a:r>
            <a:r>
              <a:rPr lang="hu-HU" baseline="0" dirty="0"/>
              <a:t> </a:t>
            </a:r>
            <a:r>
              <a:rPr lang="hu-HU" baseline="0" dirty="0" err="1"/>
              <a:t>we</a:t>
            </a:r>
            <a:r>
              <a:rPr lang="hu-HU" baseline="0" dirty="0"/>
              <a:t> </a:t>
            </a:r>
            <a:r>
              <a:rPr lang="hu-HU" baseline="0" dirty="0" err="1"/>
              <a:t>think</a:t>
            </a:r>
            <a:r>
              <a:rPr lang="hu-HU" baseline="0" dirty="0"/>
              <a:t> is </a:t>
            </a:r>
            <a:r>
              <a:rPr lang="hu-HU" baseline="0" dirty="0" err="1"/>
              <a:t>accurate</a:t>
            </a:r>
            <a:r>
              <a:rPr lang="hu-HU" baseline="0" dirty="0"/>
              <a:t>, is </a:t>
            </a:r>
            <a:r>
              <a:rPr lang="hu-HU" baseline="0" dirty="0" err="1"/>
              <a:t>recorded</a:t>
            </a:r>
            <a:r>
              <a:rPr lang="hu-HU" baseline="0" dirty="0"/>
              <a:t> </a:t>
            </a:r>
            <a:r>
              <a:rPr lang="hu-HU" baseline="0" dirty="0" err="1"/>
              <a:t>for</a:t>
            </a:r>
            <a:r>
              <a:rPr lang="hu-HU" baseline="0" dirty="0"/>
              <a:t> </a:t>
            </a:r>
            <a:r>
              <a:rPr lang="hu-HU" baseline="0" dirty="0" err="1"/>
              <a:t>half</a:t>
            </a:r>
            <a:r>
              <a:rPr lang="hu-HU" baseline="0" dirty="0"/>
              <a:t> of </a:t>
            </a:r>
            <a:r>
              <a:rPr lang="hu-HU" baseline="0" dirty="0" err="1"/>
              <a:t>the</a:t>
            </a:r>
            <a:r>
              <a:rPr lang="hu-HU" baseline="0" dirty="0"/>
              <a:t> </a:t>
            </a:r>
            <a:r>
              <a:rPr lang="hu-HU" baseline="0" dirty="0" err="1"/>
              <a:t>transactions</a:t>
            </a:r>
            <a:endParaRPr lang="hu-HU"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some cases lot area is recorded instead of useful floor area. It is really important to have relevant floor data because it is indispensable to calculate square meter prices. Moreover the precision of the data varies regionally and by settlement type (village, town, big cities)</a:t>
            </a:r>
            <a:endParaRPr lang="hu-HU"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5B36C044-1E2F-4F32-A743-CA2111FF15C8}" type="slidenum">
              <a:rPr lang="hu-HU" smtClean="0"/>
              <a:pPr/>
              <a:t>14</a:t>
            </a:fld>
            <a:endParaRPr lang="hu-HU"/>
          </a:p>
        </p:txBody>
      </p:sp>
    </p:spTree>
    <p:extLst>
      <p:ext uri="{BB962C8B-B14F-4D97-AF65-F5344CB8AC3E}">
        <p14:creationId xmlns:p14="http://schemas.microsoft.com/office/powerpoint/2010/main" xmlns="" val="372769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852488" y="744538"/>
            <a:ext cx="4964112" cy="3722687"/>
          </a:xfrm>
        </p:spPr>
      </p:sp>
      <p:sp>
        <p:nvSpPr>
          <p:cNvPr id="3" name="Jegyzetek helye 2"/>
          <p:cNvSpPr>
            <a:spLocks noGrp="1"/>
          </p:cNvSpPr>
          <p:nvPr>
            <p:ph type="body" idx="1"/>
          </p:nvPr>
        </p:nvSpPr>
        <p:spPr/>
        <p:txBody>
          <a:bodyPr/>
          <a:lstStyle/>
          <a:p>
            <a:r>
              <a:rPr lang="en-US" sz="1200" kern="1200" dirty="0">
                <a:solidFill>
                  <a:schemeClr val="tx1"/>
                </a:solidFill>
                <a:effectLst/>
                <a:latin typeface="+mn-lt"/>
                <a:ea typeface="+mn-ea"/>
                <a:cs typeface="+mn-cs"/>
              </a:rPr>
              <a:t>The second problem is irrelevant purchase prices. We consider a price irrelevant if it is equal to or less than 10000 forints. </a:t>
            </a:r>
            <a:endParaRPr lang="hu-H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are confident that no one can buy a house or flat in such a low price, so these cases are the result of some data entry failures and we dropped them. </a:t>
            </a:r>
            <a:endParaRPr lang="hu-H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Unfortunately as you can see this failure happens more frequently in some counties in the western part of the country, not randomly</a:t>
            </a:r>
            <a:endParaRPr lang="en-US" dirty="0"/>
          </a:p>
        </p:txBody>
      </p:sp>
      <p:sp>
        <p:nvSpPr>
          <p:cNvPr id="4" name="Dia számának helye 3"/>
          <p:cNvSpPr>
            <a:spLocks noGrp="1"/>
          </p:cNvSpPr>
          <p:nvPr>
            <p:ph type="sldNum" sz="quarter" idx="10"/>
          </p:nvPr>
        </p:nvSpPr>
        <p:spPr/>
        <p:txBody>
          <a:bodyPr/>
          <a:lstStyle/>
          <a:p>
            <a:fld id="{95401E6D-7CA0-47A8-9696-F92D7B2B9049}" type="slidenum">
              <a:rPr lang="hu-HU" smtClean="0"/>
              <a:pPr/>
              <a:t>15</a:t>
            </a:fld>
            <a:endParaRPr lang="hu-HU"/>
          </a:p>
        </p:txBody>
      </p:sp>
    </p:spTree>
    <p:extLst>
      <p:ext uri="{BB962C8B-B14F-4D97-AF65-F5344CB8AC3E}">
        <p14:creationId xmlns:p14="http://schemas.microsoft.com/office/powerpoint/2010/main" xmlns="" val="76842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lnSpcReduction="10000"/>
          </a:bodyPr>
          <a:lstStyle/>
          <a:p>
            <a:pPr marL="342900" indent="-342900">
              <a:buFont typeface="Arial" panose="020B0604020202020204" pitchFamily="34" charset="0"/>
              <a:buChar char="•"/>
            </a:pPr>
            <a:r>
              <a:rPr lang="en-US" sz="2400" dirty="0"/>
              <a:t>We defined observations with less than </a:t>
            </a:r>
            <a:r>
              <a:rPr lang="hu-HU" sz="2400" dirty="0"/>
              <a:t>1</a:t>
            </a:r>
            <a:r>
              <a:rPr lang="en-US" sz="2400" dirty="0"/>
              <a:t>0 or more than </a:t>
            </a:r>
            <a:r>
              <a:rPr lang="hu-HU" sz="2400" dirty="0"/>
              <a:t>1000/3000</a:t>
            </a:r>
            <a:r>
              <a:rPr lang="en-US" sz="2400" dirty="0"/>
              <a:t> square meters area as outliers. </a:t>
            </a:r>
            <a:endParaRPr lang="hu-HU" sz="2400" dirty="0"/>
          </a:p>
          <a:p>
            <a:pPr marL="342900" indent="-342900">
              <a:buFont typeface="Arial" panose="020B0604020202020204" pitchFamily="34" charset="0"/>
              <a:buChar char="•"/>
            </a:pPr>
            <a:r>
              <a:rPr lang="hu-HU" sz="2400" dirty="0" err="1"/>
              <a:t>Houses</a:t>
            </a:r>
            <a:r>
              <a:rPr lang="hu-HU" sz="2400" dirty="0"/>
              <a:t>: </a:t>
            </a:r>
            <a:r>
              <a:rPr lang="hu-HU" sz="2400" dirty="0" err="1"/>
              <a:t>Uncertain</a:t>
            </a:r>
            <a:r>
              <a:rPr lang="hu-HU" sz="2400" dirty="0"/>
              <a:t> </a:t>
            </a:r>
            <a:r>
              <a:rPr lang="hu-HU" sz="2400" dirty="0" err="1"/>
              <a:t>area</a:t>
            </a:r>
            <a:r>
              <a:rPr lang="hu-HU" sz="2400" dirty="0"/>
              <a:t> </a:t>
            </a:r>
            <a:r>
              <a:rPr lang="hu-HU" sz="2400" dirty="0" err="1"/>
              <a:t>problem</a:t>
            </a:r>
            <a:endParaRPr lang="hu-HU" sz="2400" dirty="0"/>
          </a:p>
          <a:p>
            <a:pPr marL="800100" lvl="1" indent="-342900">
              <a:buFont typeface="Arial" panose="020B0604020202020204" pitchFamily="34" charset="0"/>
              <a:buChar char="•"/>
            </a:pPr>
            <a:r>
              <a:rPr lang="hu-HU" sz="2000" dirty="0" err="1"/>
              <a:t>Only</a:t>
            </a:r>
            <a:r>
              <a:rPr lang="hu-HU" sz="2000" dirty="0"/>
              <a:t> </a:t>
            </a:r>
            <a:r>
              <a:rPr lang="hu-HU" sz="2000" dirty="0" err="1"/>
              <a:t>one</a:t>
            </a:r>
            <a:r>
              <a:rPr lang="hu-HU" sz="2000" dirty="0"/>
              <a:t> </a:t>
            </a:r>
            <a:r>
              <a:rPr lang="hu-HU" sz="2000" dirty="0" err="1"/>
              <a:t>area</a:t>
            </a:r>
            <a:r>
              <a:rPr lang="hu-HU" sz="2000" dirty="0"/>
              <a:t> </a:t>
            </a:r>
            <a:r>
              <a:rPr lang="hu-HU" sz="2000" dirty="0" err="1"/>
              <a:t>data</a:t>
            </a:r>
            <a:r>
              <a:rPr lang="hu-HU" sz="2000" dirty="0"/>
              <a:t> is </a:t>
            </a:r>
            <a:r>
              <a:rPr lang="hu-HU" sz="2000" dirty="0" err="1"/>
              <a:t>recorded</a:t>
            </a:r>
            <a:r>
              <a:rPr lang="hu-HU" sz="2000" dirty="0"/>
              <a:t>, </a:t>
            </a:r>
            <a:r>
              <a:rPr lang="hu-HU" sz="2000" dirty="0" err="1"/>
              <a:t>or</a:t>
            </a:r>
            <a:r>
              <a:rPr lang="hu-HU" sz="2000" dirty="0"/>
              <a:t> </a:t>
            </a:r>
            <a:r>
              <a:rPr lang="hu-HU" sz="2000" dirty="0" err="1"/>
              <a:t>property</a:t>
            </a:r>
            <a:r>
              <a:rPr lang="hu-HU" sz="2000" dirty="0"/>
              <a:t> </a:t>
            </a:r>
            <a:r>
              <a:rPr lang="hu-HU" sz="2000" dirty="0" err="1"/>
              <a:t>area</a:t>
            </a:r>
            <a:r>
              <a:rPr lang="hu-HU" sz="2000" dirty="0"/>
              <a:t>=</a:t>
            </a:r>
            <a:r>
              <a:rPr lang="hu-HU" sz="2000" dirty="0" err="1"/>
              <a:t>useful</a:t>
            </a:r>
            <a:r>
              <a:rPr lang="hu-HU" sz="2000" dirty="0"/>
              <a:t> </a:t>
            </a:r>
            <a:r>
              <a:rPr lang="hu-HU" sz="2000" dirty="0" err="1"/>
              <a:t>floor</a:t>
            </a:r>
            <a:r>
              <a:rPr lang="hu-HU" sz="2000" dirty="0"/>
              <a:t> </a:t>
            </a:r>
            <a:r>
              <a:rPr lang="hu-HU" sz="2000" dirty="0" err="1"/>
              <a:t>area</a:t>
            </a:r>
            <a:endParaRPr lang="hu-HU" sz="2000" dirty="0"/>
          </a:p>
          <a:p>
            <a:pPr marL="800100" lvl="1" indent="-342900">
              <a:buFont typeface="Arial" panose="020B0604020202020204" pitchFamily="34" charset="0"/>
              <a:buChar char="•"/>
            </a:pPr>
            <a:r>
              <a:rPr lang="en-US" sz="2000" dirty="0"/>
              <a:t>Two differing variable would be required to clearly decide which one is related to the useful floor size. </a:t>
            </a:r>
            <a:endParaRPr lang="hu-HU" sz="2000" dirty="0"/>
          </a:p>
          <a:p>
            <a:pPr marL="800100" lvl="1" indent="-342900">
              <a:buFont typeface="Arial" panose="020B0604020202020204" pitchFamily="34" charset="0"/>
              <a:buChar char="•"/>
            </a:pPr>
            <a:r>
              <a:rPr lang="hu-HU" sz="2000" dirty="0" err="1">
                <a:sym typeface="Wingdings" panose="05000000000000000000" pitchFamily="2" charset="2"/>
              </a:rPr>
              <a:t>Defining</a:t>
            </a:r>
            <a:r>
              <a:rPr lang="hu-HU" sz="2000" dirty="0">
                <a:sym typeface="Wingdings" panose="05000000000000000000" pitchFamily="2" charset="2"/>
              </a:rPr>
              <a:t> </a:t>
            </a:r>
            <a:r>
              <a:rPr lang="hu-HU" sz="2000" dirty="0" err="1">
                <a:sym typeface="Wingdings" panose="05000000000000000000" pitchFamily="2" charset="2"/>
              </a:rPr>
              <a:t>differing</a:t>
            </a:r>
            <a:r>
              <a:rPr lang="hu-HU" sz="2000" dirty="0">
                <a:sym typeface="Wingdings" panose="05000000000000000000" pitchFamily="2" charset="2"/>
              </a:rPr>
              <a:t> </a:t>
            </a:r>
            <a:r>
              <a:rPr lang="hu-HU" sz="2000" dirty="0" err="1">
                <a:sym typeface="Wingdings" panose="05000000000000000000" pitchFamily="2" charset="2"/>
              </a:rPr>
              <a:t>area</a:t>
            </a:r>
            <a:r>
              <a:rPr lang="hu-HU" sz="2000" dirty="0">
                <a:sym typeface="Wingdings" panose="05000000000000000000" pitchFamily="2" charset="2"/>
              </a:rPr>
              <a:t>: </a:t>
            </a:r>
            <a:r>
              <a:rPr lang="hu-HU" sz="2000" dirty="0" err="1"/>
              <a:t>contains</a:t>
            </a:r>
            <a:r>
              <a:rPr lang="hu-HU" sz="2000" dirty="0"/>
              <a:t> </a:t>
            </a:r>
            <a:r>
              <a:rPr lang="hu-HU" sz="2000" dirty="0" err="1"/>
              <a:t>both</a:t>
            </a:r>
            <a:r>
              <a:rPr lang="hu-HU" sz="2000" dirty="0"/>
              <a:t> </a:t>
            </a:r>
            <a:r>
              <a:rPr lang="hu-HU" sz="2000" dirty="0" err="1"/>
              <a:t>property</a:t>
            </a:r>
            <a:r>
              <a:rPr lang="hu-HU" sz="2000" dirty="0"/>
              <a:t> and </a:t>
            </a:r>
            <a:r>
              <a:rPr lang="hu-HU" sz="2000" dirty="0" err="1"/>
              <a:t>useful</a:t>
            </a:r>
            <a:r>
              <a:rPr lang="hu-HU" sz="2000" dirty="0"/>
              <a:t> </a:t>
            </a:r>
            <a:r>
              <a:rPr lang="hu-HU" sz="2000" dirty="0" err="1"/>
              <a:t>floor</a:t>
            </a:r>
            <a:r>
              <a:rPr lang="hu-HU" sz="2000" dirty="0"/>
              <a:t> </a:t>
            </a:r>
            <a:r>
              <a:rPr lang="hu-HU" sz="2000" dirty="0" err="1"/>
              <a:t>area</a:t>
            </a:r>
            <a:r>
              <a:rPr lang="hu-HU" sz="2000" dirty="0"/>
              <a:t> and </a:t>
            </a:r>
            <a:r>
              <a:rPr lang="hu-HU" sz="2000" dirty="0" err="1"/>
              <a:t>the</a:t>
            </a:r>
            <a:r>
              <a:rPr lang="hu-HU" sz="2000" dirty="0"/>
              <a:t> </a:t>
            </a:r>
            <a:r>
              <a:rPr lang="hu-HU" sz="2000" dirty="0" err="1"/>
              <a:t>property</a:t>
            </a:r>
            <a:r>
              <a:rPr lang="hu-HU" sz="2000" dirty="0"/>
              <a:t> </a:t>
            </a:r>
            <a:r>
              <a:rPr lang="hu-HU" sz="2000" dirty="0" err="1"/>
              <a:t>area</a:t>
            </a:r>
            <a:r>
              <a:rPr lang="hu-HU" sz="2000" dirty="0"/>
              <a:t> is </a:t>
            </a:r>
            <a:r>
              <a:rPr lang="hu-HU" sz="2000" dirty="0" err="1"/>
              <a:t>at</a:t>
            </a:r>
            <a:r>
              <a:rPr lang="hu-HU" sz="2000" dirty="0"/>
              <a:t> </a:t>
            </a:r>
            <a:r>
              <a:rPr lang="hu-HU" sz="2000" dirty="0" err="1"/>
              <a:t>least</a:t>
            </a:r>
            <a:r>
              <a:rPr lang="hu-HU" sz="2000" dirty="0"/>
              <a:t> 5 % </a:t>
            </a:r>
            <a:r>
              <a:rPr lang="hu-HU" sz="2000" dirty="0" err="1"/>
              <a:t>higher</a:t>
            </a:r>
            <a:r>
              <a:rPr lang="hu-HU" sz="2000" dirty="0"/>
              <a:t> </a:t>
            </a:r>
            <a:r>
              <a:rPr lang="hu-HU" sz="2000" dirty="0" err="1"/>
              <a:t>than</a:t>
            </a:r>
            <a:r>
              <a:rPr lang="hu-HU" sz="2000" dirty="0"/>
              <a:t> </a:t>
            </a:r>
            <a:r>
              <a:rPr lang="hu-HU" sz="2000" dirty="0" err="1"/>
              <a:t>the</a:t>
            </a:r>
            <a:r>
              <a:rPr lang="hu-HU" sz="2000" dirty="0"/>
              <a:t> </a:t>
            </a:r>
            <a:r>
              <a:rPr lang="hu-HU" sz="2000" dirty="0" err="1"/>
              <a:t>useful</a:t>
            </a:r>
            <a:r>
              <a:rPr lang="hu-HU" sz="2000" dirty="0"/>
              <a:t> </a:t>
            </a:r>
            <a:r>
              <a:rPr lang="hu-HU" sz="2000" dirty="0" err="1"/>
              <a:t>one</a:t>
            </a:r>
            <a:r>
              <a:rPr lang="hu-HU" sz="2000" dirty="0"/>
              <a:t>.</a:t>
            </a:r>
            <a:endParaRPr lang="en-US" sz="20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hu-HU" dirty="0"/>
          </a:p>
        </p:txBody>
      </p:sp>
      <p:sp>
        <p:nvSpPr>
          <p:cNvPr id="4" name="Dia számának helye 3"/>
          <p:cNvSpPr>
            <a:spLocks noGrp="1"/>
          </p:cNvSpPr>
          <p:nvPr>
            <p:ph type="sldNum" sz="quarter" idx="10"/>
          </p:nvPr>
        </p:nvSpPr>
        <p:spPr/>
        <p:txBody>
          <a:bodyPr/>
          <a:lstStyle/>
          <a:p>
            <a:fld id="{5B36C044-1E2F-4F32-A743-CA2111FF15C8}" type="slidenum">
              <a:rPr lang="hu-HU" smtClean="0"/>
              <a:pPr/>
              <a:t>16</a:t>
            </a:fld>
            <a:endParaRPr lang="hu-HU"/>
          </a:p>
        </p:txBody>
      </p:sp>
    </p:spTree>
    <p:extLst>
      <p:ext uri="{BB962C8B-B14F-4D97-AF65-F5344CB8AC3E}">
        <p14:creationId xmlns:p14="http://schemas.microsoft.com/office/powerpoint/2010/main" xmlns="" val="39611220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pic>
        <p:nvPicPr>
          <p:cNvPr id="7" name="Picture 3" descr="cimlap.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Cím 1"/>
          <p:cNvSpPr>
            <a:spLocks noGrp="1"/>
          </p:cNvSpPr>
          <p:nvPr>
            <p:ph type="ctrTitle"/>
          </p:nvPr>
        </p:nvSpPr>
        <p:spPr>
          <a:xfrm>
            <a:off x="3419872" y="0"/>
            <a:ext cx="5724128" cy="1844824"/>
          </a:xfrm>
        </p:spPr>
        <p:txBody>
          <a:bodyPr/>
          <a:lstStyle>
            <a:lvl1pPr>
              <a:defRPr>
                <a:solidFill>
                  <a:schemeClr val="bg1"/>
                </a:solidFill>
                <a:latin typeface="Corbel" pitchFamily="34" charset="0"/>
              </a:defRPr>
            </a:lvl1pPr>
          </a:lstStyle>
          <a:p>
            <a:r>
              <a:rPr lang="hu-HU" dirty="0"/>
              <a:t>Mintacím szerkesztése</a:t>
            </a:r>
          </a:p>
        </p:txBody>
      </p:sp>
      <p:sp>
        <p:nvSpPr>
          <p:cNvPr id="3" name="Alcím 2"/>
          <p:cNvSpPr>
            <a:spLocks noGrp="1"/>
          </p:cNvSpPr>
          <p:nvPr>
            <p:ph type="subTitle" idx="1"/>
          </p:nvPr>
        </p:nvSpPr>
        <p:spPr>
          <a:xfrm>
            <a:off x="5796136" y="4077072"/>
            <a:ext cx="3347864" cy="1464568"/>
          </a:xfrm>
        </p:spPr>
        <p:txBody>
          <a:bodyPr>
            <a:normAutofit/>
          </a:bodyPr>
          <a:lstStyle>
            <a:lvl1pPr marL="0" indent="0" algn="ctr">
              <a:buNone/>
              <a:defRPr sz="2800" b="1">
                <a:solidFill>
                  <a:srgbClr val="628CB2"/>
                </a:solidFill>
                <a:latin typeface="Corbe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dirty="0"/>
              <a:t>Alcím mintájának szerkesztése</a:t>
            </a:r>
          </a:p>
        </p:txBody>
      </p:sp>
      <p:sp>
        <p:nvSpPr>
          <p:cNvPr id="4" name="Dátum helye 3"/>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pic>
        <p:nvPicPr>
          <p:cNvPr id="7" name="Picture 1" descr="PPtalap.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9144000" cy="6844311"/>
          </a:xfrm>
          <a:prstGeom prst="rect">
            <a:avLst/>
          </a:prstGeom>
        </p:spPr>
      </p:pic>
      <p:sp>
        <p:nvSpPr>
          <p:cNvPr id="2" name="Cím 1"/>
          <p:cNvSpPr>
            <a:spLocks noGrp="1"/>
          </p:cNvSpPr>
          <p:nvPr>
            <p:ph type="title"/>
          </p:nvPr>
        </p:nvSpPr>
        <p:spPr>
          <a:xfrm>
            <a:off x="467544" y="764704"/>
            <a:ext cx="6995120" cy="868958"/>
          </a:xfrm>
        </p:spPr>
        <p:txBody>
          <a:bodyPr/>
          <a:lstStyle>
            <a:lvl1pPr>
              <a:defRPr b="1">
                <a:solidFill>
                  <a:srgbClr val="641449"/>
                </a:solidFill>
                <a:latin typeface="Corbel" pitchFamily="34" charset="0"/>
              </a:defRPr>
            </a:lvl1pPr>
          </a:lstStyle>
          <a:p>
            <a:r>
              <a:rPr lang="hu-HU" dirty="0"/>
              <a:t>Mintacím szerkesztése</a:t>
            </a:r>
          </a:p>
        </p:txBody>
      </p:sp>
      <p:sp>
        <p:nvSpPr>
          <p:cNvPr id="3" name="Tartalom helye 2"/>
          <p:cNvSpPr>
            <a:spLocks noGrp="1"/>
          </p:cNvSpPr>
          <p:nvPr>
            <p:ph idx="1"/>
          </p:nvPr>
        </p:nvSpPr>
        <p:spPr>
          <a:xfrm>
            <a:off x="457200" y="1844824"/>
            <a:ext cx="6995120" cy="4281339"/>
          </a:xfrm>
        </p:spPr>
        <p:txBody>
          <a:bodyPr/>
          <a:lstStyle>
            <a:lvl1pPr>
              <a:buFont typeface="Wingdings" pitchFamily="2" charset="2"/>
              <a:buChar char="§"/>
              <a:defRPr>
                <a:solidFill>
                  <a:srgbClr val="641449"/>
                </a:solidFill>
                <a:latin typeface="Corbel" pitchFamily="34" charset="0"/>
              </a:defRPr>
            </a:lvl1pPr>
            <a:lvl2pPr>
              <a:defRPr>
                <a:latin typeface="Corbel" pitchFamily="34" charset="0"/>
              </a:defRPr>
            </a:lvl2pPr>
            <a:lvl3pPr>
              <a:defRPr>
                <a:latin typeface="Corbel" pitchFamily="34" charset="0"/>
              </a:defRPr>
            </a:lvl3pPr>
            <a:lvl4pPr>
              <a:defRPr>
                <a:latin typeface="Corbel" pitchFamily="34" charset="0"/>
              </a:defRPr>
            </a:lvl4pPr>
            <a:lvl5pPr>
              <a:defRPr>
                <a:latin typeface="Corbel" pitchFamily="34" charset="0"/>
              </a:defRPr>
            </a:lvl5pPr>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p>
        </p:txBody>
      </p:sp>
      <p:sp>
        <p:nvSpPr>
          <p:cNvPr id="4" name="Dátum helye 3"/>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pic>
        <p:nvPicPr>
          <p:cNvPr id="7" name="Picture 2" descr="alap2.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9144000" cy="6844311"/>
          </a:xfrm>
          <a:prstGeom prst="rect">
            <a:avLst/>
          </a:prstGeom>
        </p:spPr>
      </p:pic>
      <p:sp>
        <p:nvSpPr>
          <p:cNvPr id="2" name="Cím 1"/>
          <p:cNvSpPr>
            <a:spLocks noGrp="1"/>
          </p:cNvSpPr>
          <p:nvPr>
            <p:ph type="title"/>
          </p:nvPr>
        </p:nvSpPr>
        <p:spPr>
          <a:xfrm>
            <a:off x="683568" y="3068960"/>
            <a:ext cx="6768752" cy="1362075"/>
          </a:xfrm>
        </p:spPr>
        <p:txBody>
          <a:bodyPr anchor="t"/>
          <a:lstStyle>
            <a:lvl1pPr algn="l">
              <a:defRPr sz="4000" b="1" cap="all">
                <a:solidFill>
                  <a:srgbClr val="641449"/>
                </a:solidFill>
                <a:latin typeface="Corbel" pitchFamily="34" charset="0"/>
              </a:defRPr>
            </a:lvl1pPr>
          </a:lstStyle>
          <a:p>
            <a:r>
              <a:rPr lang="hu-HU" dirty="0"/>
              <a:t>Mintacím szerkesztése</a:t>
            </a:r>
          </a:p>
        </p:txBody>
      </p:sp>
      <p:sp>
        <p:nvSpPr>
          <p:cNvPr id="3" name="Szöveg helye 2"/>
          <p:cNvSpPr>
            <a:spLocks noGrp="1"/>
          </p:cNvSpPr>
          <p:nvPr>
            <p:ph type="body" idx="1"/>
          </p:nvPr>
        </p:nvSpPr>
        <p:spPr>
          <a:xfrm>
            <a:off x="683568" y="1556792"/>
            <a:ext cx="6764288"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a:t>Mintacím szerkesztése</a:t>
            </a:r>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átum helye 2"/>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A88EE92C-1F75-415B-9F7C-301AFBD2F2C5}" type="datetimeFigureOut">
              <a:rPr lang="hu-HU" smtClean="0"/>
              <a:pPr/>
              <a:t>2016.10.21.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C3067A-5314-4DAC-92D5-2BE3DF0CF3AB}"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8EE92C-1F75-415B-9F7C-301AFBD2F2C5}" type="datetimeFigureOut">
              <a:rPr lang="hu-HU" smtClean="0"/>
              <a:pPr/>
              <a:t>2016.10.21.</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C3067A-5314-4DAC-92D5-2BE3DF0CF3AB}"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normAutofit/>
          </a:bodyPr>
          <a:lstStyle/>
          <a:p>
            <a:pPr algn="r"/>
            <a:r>
              <a:rPr lang="hu-HU" sz="4000" b="1" dirty="0"/>
              <a:t>ELTINGA Centre </a:t>
            </a:r>
            <a:r>
              <a:rPr lang="hu-HU" sz="4000" b="1" dirty="0" err="1"/>
              <a:t>for</a:t>
            </a:r>
            <a:r>
              <a:rPr lang="hu-HU" sz="4000" b="1" dirty="0"/>
              <a:t> </a:t>
            </a:r>
            <a:br>
              <a:rPr lang="hu-HU" sz="4000" b="1" dirty="0"/>
            </a:br>
            <a:r>
              <a:rPr lang="hu-HU" sz="4000" b="1" dirty="0"/>
              <a:t>Real </a:t>
            </a:r>
            <a:r>
              <a:rPr lang="hu-HU" sz="4000" b="1" dirty="0" err="1"/>
              <a:t>Estate</a:t>
            </a:r>
            <a:r>
              <a:rPr lang="hu-HU" sz="4000" b="1" dirty="0"/>
              <a:t> Research</a:t>
            </a:r>
          </a:p>
        </p:txBody>
      </p:sp>
      <p:sp>
        <p:nvSpPr>
          <p:cNvPr id="3" name="Alcím 2"/>
          <p:cNvSpPr>
            <a:spLocks noGrp="1"/>
          </p:cNvSpPr>
          <p:nvPr>
            <p:ph type="subTitle" idx="1"/>
          </p:nvPr>
        </p:nvSpPr>
        <p:spPr/>
        <p:txBody>
          <a:bodyPr>
            <a:normAutofit/>
          </a:bodyPr>
          <a:lstStyle/>
          <a:p>
            <a:pPr algn="r"/>
            <a:r>
              <a:rPr lang="hu-HU" sz="2400" dirty="0"/>
              <a:t>Áron Horváth</a:t>
            </a:r>
          </a:p>
        </p:txBody>
      </p:sp>
      <p:sp>
        <p:nvSpPr>
          <p:cNvPr id="4" name="Alcím 2"/>
          <p:cNvSpPr txBox="1">
            <a:spLocks/>
          </p:cNvSpPr>
          <p:nvPr/>
        </p:nvSpPr>
        <p:spPr>
          <a:xfrm>
            <a:off x="5796136" y="5661248"/>
            <a:ext cx="3347864" cy="1196752"/>
          </a:xfrm>
          <a:prstGeom prst="rect">
            <a:avLst/>
          </a:prstGeom>
        </p:spPr>
        <p:txBody>
          <a:bodyPr vert="horz" lIns="91440" tIns="45720" rIns="91440" bIns="45720" rtlCol="0">
            <a:normAutofit fontScale="85000" lnSpcReduction="20000"/>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hu-HU" sz="2800" b="1" u="none" strike="noStrike" kern="1200" cap="none" spc="0" normalizeH="0" baseline="0" noProof="0" dirty="0">
              <a:ln>
                <a:noFill/>
              </a:ln>
              <a:solidFill>
                <a:schemeClr val="bg1"/>
              </a:solidFill>
              <a:effectLst/>
              <a:uLnTx/>
              <a:uFillTx/>
              <a:latin typeface="Corbel" pitchFamily="34" charset="0"/>
              <a:ea typeface="+mn-ea"/>
              <a:cs typeface="+mn-cs"/>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hu-HU" sz="2800" b="1" u="none" strike="noStrike" kern="1200" cap="none" spc="0" normalizeH="0" baseline="0" noProof="0" dirty="0" smtClean="0">
                <a:ln>
                  <a:noFill/>
                </a:ln>
                <a:solidFill>
                  <a:schemeClr val="bg1"/>
                </a:solidFill>
                <a:effectLst/>
                <a:uLnTx/>
                <a:uFillTx/>
                <a:latin typeface="Corbel" pitchFamily="34" charset="0"/>
                <a:ea typeface="+mn-ea"/>
                <a:cs typeface="+mn-cs"/>
              </a:rPr>
              <a:t>CESS 2016.</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hu-HU" sz="2800" b="1" dirty="0" smtClean="0">
                <a:solidFill>
                  <a:schemeClr val="bg1"/>
                </a:solidFill>
                <a:latin typeface="Corbel" pitchFamily="34" charset="0"/>
              </a:rPr>
              <a:t>Budapest</a:t>
            </a:r>
            <a:endParaRPr kumimoji="0" lang="hu-HU" sz="2800" b="1" u="none" strike="noStrike" kern="1200" cap="none" spc="0" normalizeH="0" baseline="0" noProof="0" dirty="0">
              <a:ln>
                <a:noFill/>
              </a:ln>
              <a:solidFill>
                <a:schemeClr val="bg1"/>
              </a:solidFill>
              <a:effectLst/>
              <a:uLnTx/>
              <a:uFillTx/>
              <a:latin typeface="Corbel" pitchFamily="34" charset="0"/>
              <a:ea typeface="+mn-ea"/>
              <a:cs typeface="+mn-cs"/>
            </a:endParaRPr>
          </a:p>
        </p:txBody>
      </p:sp>
      <p:sp>
        <p:nvSpPr>
          <p:cNvPr id="5" name="Alcím 2"/>
          <p:cNvSpPr txBox="1">
            <a:spLocks/>
          </p:cNvSpPr>
          <p:nvPr/>
        </p:nvSpPr>
        <p:spPr>
          <a:xfrm>
            <a:off x="1187624" y="1844824"/>
            <a:ext cx="7956376" cy="2232248"/>
          </a:xfrm>
          <a:prstGeom prst="rect">
            <a:avLst/>
          </a:prstGeom>
        </p:spPr>
        <p:txBody>
          <a:bodyPr vert="horz" lIns="91440" tIns="45720" rIns="91440" bIns="45720" rtlCol="0" anchor="ctr">
            <a:normAutofit/>
          </a:bodyPr>
          <a:lstStyle/>
          <a:p>
            <a:pPr algn="r">
              <a:spcBef>
                <a:spcPct val="20000"/>
              </a:spcBef>
              <a:defRPr/>
            </a:pPr>
            <a:r>
              <a:rPr lang="hu-HU" sz="4400" b="1" dirty="0" err="1">
                <a:solidFill>
                  <a:srgbClr val="641449"/>
                </a:solidFill>
                <a:latin typeface="Corbel" pitchFamily="34" charset="0"/>
              </a:rPr>
              <a:t>Insight</a:t>
            </a:r>
            <a:r>
              <a:rPr lang="hu-HU" sz="4400" b="1" dirty="0">
                <a:solidFill>
                  <a:srgbClr val="641449"/>
                </a:solidFill>
                <a:latin typeface="Corbel" pitchFamily="34" charset="0"/>
              </a:rPr>
              <a:t> </a:t>
            </a:r>
            <a:r>
              <a:rPr lang="hu-HU" sz="4400" b="1" dirty="0" err="1">
                <a:solidFill>
                  <a:srgbClr val="641449"/>
                </a:solidFill>
                <a:latin typeface="Corbel" pitchFamily="34" charset="0"/>
              </a:rPr>
              <a:t>from</a:t>
            </a:r>
            <a:r>
              <a:rPr lang="hu-HU" sz="4400" b="1" dirty="0">
                <a:solidFill>
                  <a:srgbClr val="641449"/>
                </a:solidFill>
                <a:latin typeface="Corbel" pitchFamily="34" charset="0"/>
              </a:rPr>
              <a:t> </a:t>
            </a:r>
            <a:r>
              <a:rPr lang="hu-HU" sz="4400" b="1" dirty="0" err="1">
                <a:solidFill>
                  <a:srgbClr val="641449"/>
                </a:solidFill>
                <a:latin typeface="Corbel" pitchFamily="34" charset="0"/>
              </a:rPr>
              <a:t>Hungarian</a:t>
            </a:r>
            <a:r>
              <a:rPr lang="hu-HU" sz="4400" b="1" dirty="0">
                <a:solidFill>
                  <a:srgbClr val="641449"/>
                </a:solidFill>
                <a:latin typeface="Corbel" pitchFamily="34" charset="0"/>
              </a:rPr>
              <a:t> </a:t>
            </a:r>
            <a:r>
              <a:rPr lang="hu-HU" sz="4400" b="1" dirty="0" err="1">
                <a:solidFill>
                  <a:srgbClr val="641449"/>
                </a:solidFill>
                <a:latin typeface="Corbel" pitchFamily="34" charset="0"/>
              </a:rPr>
              <a:t>Stamp</a:t>
            </a:r>
            <a:r>
              <a:rPr lang="hu-HU" sz="4400" b="1" dirty="0">
                <a:solidFill>
                  <a:srgbClr val="641449"/>
                </a:solidFill>
                <a:latin typeface="Corbel" pitchFamily="34" charset="0"/>
              </a:rPr>
              <a:t> </a:t>
            </a:r>
            <a:r>
              <a:rPr lang="hu-HU" sz="4400" b="1" dirty="0" err="1">
                <a:solidFill>
                  <a:srgbClr val="641449"/>
                </a:solidFill>
                <a:latin typeface="Corbel" pitchFamily="34" charset="0"/>
              </a:rPr>
              <a:t>Duty</a:t>
            </a:r>
            <a:r>
              <a:rPr lang="hu-HU" sz="4400" b="1" dirty="0">
                <a:solidFill>
                  <a:srgbClr val="641449"/>
                </a:solidFill>
                <a:latin typeface="Corbel" pitchFamily="34" charset="0"/>
              </a:rPr>
              <a:t> Data</a:t>
            </a:r>
            <a:endParaRPr lang="en-GB" sz="4400" b="1" dirty="0">
              <a:solidFill>
                <a:srgbClr val="641449"/>
              </a:solidFill>
              <a:latin typeface="Corbe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Motivation</a:t>
            </a:r>
            <a:r>
              <a:rPr lang="hu-HU" dirty="0" smtClean="0"/>
              <a:t> and </a:t>
            </a:r>
            <a:r>
              <a:rPr lang="hu-HU" dirty="0" err="1" smtClean="0"/>
              <a:t>background</a:t>
            </a:r>
            <a:endParaRPr lang="hu-HU" dirty="0"/>
          </a:p>
        </p:txBody>
      </p:sp>
      <p:sp>
        <p:nvSpPr>
          <p:cNvPr id="3" name="Tartalom helye 2"/>
          <p:cNvSpPr>
            <a:spLocks noGrp="1"/>
          </p:cNvSpPr>
          <p:nvPr>
            <p:ph idx="1"/>
          </p:nvPr>
        </p:nvSpPr>
        <p:spPr/>
        <p:txBody>
          <a:bodyPr>
            <a:normAutofit fontScale="92500" lnSpcReduction="10000"/>
          </a:bodyPr>
          <a:lstStyle/>
          <a:p>
            <a:r>
              <a:rPr lang="hu-HU" dirty="0" err="1" smtClean="0"/>
              <a:t>During</a:t>
            </a:r>
            <a:r>
              <a:rPr lang="hu-HU" dirty="0" smtClean="0"/>
              <a:t> </a:t>
            </a:r>
            <a:r>
              <a:rPr lang="hu-HU" dirty="0" err="1" smtClean="0"/>
              <a:t>the</a:t>
            </a:r>
            <a:r>
              <a:rPr lang="hu-HU" dirty="0" smtClean="0"/>
              <a:t> </a:t>
            </a:r>
            <a:r>
              <a:rPr lang="hu-HU" dirty="0" err="1" smtClean="0"/>
              <a:t>negotiations</a:t>
            </a:r>
            <a:r>
              <a:rPr lang="hu-HU" dirty="0" smtClean="0"/>
              <a:t> </a:t>
            </a:r>
            <a:r>
              <a:rPr lang="hu-HU" dirty="0" err="1" smtClean="0"/>
              <a:t>with</a:t>
            </a:r>
            <a:r>
              <a:rPr lang="hu-HU" dirty="0" smtClean="0"/>
              <a:t> </a:t>
            </a:r>
            <a:r>
              <a:rPr lang="hu-HU" dirty="0" err="1" smtClean="0"/>
              <a:t>the</a:t>
            </a:r>
            <a:r>
              <a:rPr lang="hu-HU" dirty="0" smtClean="0"/>
              <a:t> IMF </a:t>
            </a:r>
            <a:r>
              <a:rPr lang="hu-HU" dirty="0" err="1" smtClean="0"/>
              <a:t>in</a:t>
            </a:r>
            <a:r>
              <a:rPr lang="hu-HU" dirty="0" smtClean="0"/>
              <a:t> 2009, </a:t>
            </a:r>
            <a:r>
              <a:rPr lang="hu-HU" dirty="0" err="1" smtClean="0"/>
              <a:t>Hungarian</a:t>
            </a:r>
            <a:r>
              <a:rPr lang="hu-HU" dirty="0" smtClean="0"/>
              <a:t> </a:t>
            </a:r>
            <a:r>
              <a:rPr lang="hu-HU" dirty="0" err="1" smtClean="0"/>
              <a:t>experts</a:t>
            </a:r>
            <a:r>
              <a:rPr lang="hu-HU" dirty="0" smtClean="0"/>
              <a:t> had </a:t>
            </a:r>
            <a:r>
              <a:rPr lang="hu-HU" dirty="0" err="1" smtClean="0"/>
              <a:t>to</a:t>
            </a:r>
            <a:r>
              <a:rPr lang="hu-HU" dirty="0" smtClean="0"/>
              <a:t> </a:t>
            </a:r>
            <a:r>
              <a:rPr lang="hu-HU" dirty="0" err="1" smtClean="0"/>
              <a:t>present</a:t>
            </a:r>
            <a:r>
              <a:rPr lang="hu-HU" dirty="0" smtClean="0"/>
              <a:t> </a:t>
            </a:r>
            <a:r>
              <a:rPr lang="hu-HU" dirty="0" err="1" smtClean="0"/>
              <a:t>price</a:t>
            </a:r>
            <a:r>
              <a:rPr lang="hu-HU" dirty="0" smtClean="0"/>
              <a:t> </a:t>
            </a:r>
            <a:r>
              <a:rPr lang="hu-HU" dirty="0" err="1" smtClean="0"/>
              <a:t>changes</a:t>
            </a:r>
            <a:r>
              <a:rPr lang="hu-HU" dirty="0" smtClean="0"/>
              <a:t> </a:t>
            </a:r>
            <a:r>
              <a:rPr lang="hu-HU" dirty="0" err="1" smtClean="0"/>
              <a:t>about</a:t>
            </a:r>
            <a:r>
              <a:rPr lang="hu-HU" dirty="0" smtClean="0"/>
              <a:t> </a:t>
            </a:r>
            <a:r>
              <a:rPr lang="hu-HU" dirty="0" err="1" smtClean="0"/>
              <a:t>the</a:t>
            </a:r>
            <a:r>
              <a:rPr lang="hu-HU" dirty="0" smtClean="0"/>
              <a:t> </a:t>
            </a:r>
            <a:r>
              <a:rPr lang="hu-HU" dirty="0" err="1" smtClean="0"/>
              <a:t>residential</a:t>
            </a:r>
            <a:r>
              <a:rPr lang="hu-HU" dirty="0" smtClean="0"/>
              <a:t> market.</a:t>
            </a:r>
          </a:p>
          <a:p>
            <a:r>
              <a:rPr lang="hu-HU" dirty="0" err="1" smtClean="0"/>
              <a:t>To</a:t>
            </a:r>
            <a:r>
              <a:rPr lang="hu-HU" dirty="0" smtClean="0"/>
              <a:t> </a:t>
            </a:r>
            <a:r>
              <a:rPr lang="hu-HU" dirty="0" err="1" smtClean="0"/>
              <a:t>prove</a:t>
            </a:r>
            <a:r>
              <a:rPr lang="hu-HU" dirty="0" smtClean="0"/>
              <a:t> </a:t>
            </a:r>
            <a:r>
              <a:rPr lang="hu-HU" dirty="0" err="1" smtClean="0"/>
              <a:t>that</a:t>
            </a:r>
            <a:r>
              <a:rPr lang="hu-HU" dirty="0" smtClean="0"/>
              <a:t> </a:t>
            </a:r>
            <a:r>
              <a:rPr lang="hu-HU" dirty="0" err="1" smtClean="0"/>
              <a:t>Hungarian</a:t>
            </a:r>
            <a:r>
              <a:rPr lang="hu-HU" dirty="0" smtClean="0"/>
              <a:t> </a:t>
            </a:r>
            <a:r>
              <a:rPr lang="hu-HU" dirty="0" err="1" smtClean="0"/>
              <a:t>residential</a:t>
            </a:r>
            <a:r>
              <a:rPr lang="hu-HU" dirty="0" smtClean="0"/>
              <a:t> market is more </a:t>
            </a:r>
            <a:r>
              <a:rPr lang="hu-HU" dirty="0" err="1" smtClean="0"/>
              <a:t>stable</a:t>
            </a:r>
            <a:r>
              <a:rPr lang="hu-HU" dirty="0" smtClean="0"/>
              <a:t> </a:t>
            </a:r>
            <a:r>
              <a:rPr lang="hu-HU" dirty="0" err="1" smtClean="0"/>
              <a:t>than</a:t>
            </a:r>
            <a:r>
              <a:rPr lang="hu-HU" dirty="0" smtClean="0"/>
              <a:t> </a:t>
            </a:r>
            <a:r>
              <a:rPr lang="hu-HU" dirty="0" err="1" smtClean="0"/>
              <a:t>the</a:t>
            </a:r>
            <a:r>
              <a:rPr lang="hu-HU" dirty="0" smtClean="0"/>
              <a:t> </a:t>
            </a:r>
            <a:r>
              <a:rPr lang="hu-HU" dirty="0" err="1" smtClean="0"/>
              <a:t>Baltic</a:t>
            </a:r>
            <a:r>
              <a:rPr lang="hu-HU" dirty="0" smtClean="0"/>
              <a:t> </a:t>
            </a:r>
            <a:r>
              <a:rPr lang="hu-HU" dirty="0" err="1" smtClean="0"/>
              <a:t>ones</a:t>
            </a:r>
            <a:r>
              <a:rPr lang="hu-HU" dirty="0" smtClean="0"/>
              <a:t>.</a:t>
            </a:r>
          </a:p>
          <a:p>
            <a:r>
              <a:rPr lang="hu-HU" dirty="0" smtClean="0"/>
              <a:t>More </a:t>
            </a:r>
            <a:r>
              <a:rPr lang="hu-HU" dirty="0" err="1" smtClean="0"/>
              <a:t>indices</a:t>
            </a:r>
            <a:r>
              <a:rPr lang="hu-HU" dirty="0" smtClean="0"/>
              <a:t> </a:t>
            </a:r>
            <a:r>
              <a:rPr lang="hu-HU" dirty="0" err="1" smtClean="0"/>
              <a:t>were</a:t>
            </a:r>
            <a:r>
              <a:rPr lang="hu-HU" dirty="0" smtClean="0"/>
              <a:t> </a:t>
            </a:r>
            <a:r>
              <a:rPr lang="hu-HU" dirty="0" err="1" smtClean="0"/>
              <a:t>born</a:t>
            </a:r>
            <a:r>
              <a:rPr lang="hu-HU" dirty="0" smtClean="0"/>
              <a:t> </a:t>
            </a:r>
            <a:r>
              <a:rPr lang="hu-HU" dirty="0" err="1" smtClean="0"/>
              <a:t>soon</a:t>
            </a:r>
            <a:r>
              <a:rPr lang="hu-HU" dirty="0" smtClean="0"/>
              <a:t>.</a:t>
            </a:r>
          </a:p>
          <a:p>
            <a:r>
              <a:rPr lang="hu-HU" dirty="0" err="1" smtClean="0"/>
              <a:t>This</a:t>
            </a:r>
            <a:r>
              <a:rPr lang="hu-HU" dirty="0" smtClean="0"/>
              <a:t> </a:t>
            </a:r>
            <a:r>
              <a:rPr lang="hu-HU" dirty="0" err="1" smtClean="0"/>
              <a:t>week</a:t>
            </a:r>
            <a:r>
              <a:rPr lang="hu-HU" dirty="0" smtClean="0"/>
              <a:t> </a:t>
            </a:r>
            <a:r>
              <a:rPr lang="hu-HU" dirty="0" err="1" smtClean="0"/>
              <a:t>the</a:t>
            </a:r>
            <a:r>
              <a:rPr lang="hu-HU" dirty="0" smtClean="0"/>
              <a:t> NBH </a:t>
            </a:r>
            <a:r>
              <a:rPr lang="hu-HU" dirty="0" err="1" smtClean="0"/>
              <a:t>launched</a:t>
            </a:r>
            <a:r>
              <a:rPr lang="hu-HU" dirty="0" smtClean="0"/>
              <a:t> </a:t>
            </a:r>
            <a:r>
              <a:rPr lang="hu-HU" dirty="0" err="1" smtClean="0"/>
              <a:t>its</a:t>
            </a:r>
            <a:r>
              <a:rPr lang="hu-HU" dirty="0" smtClean="0"/>
              <a:t> </a:t>
            </a:r>
            <a:r>
              <a:rPr lang="hu-HU" dirty="0" err="1" smtClean="0"/>
              <a:t>own</a:t>
            </a:r>
            <a:r>
              <a:rPr lang="hu-HU" dirty="0" smtClean="0"/>
              <a:t>.</a:t>
            </a:r>
          </a:p>
          <a:p>
            <a:endParaRPr lang="hu-H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Outline</a:t>
            </a:r>
          </a:p>
        </p:txBody>
      </p:sp>
      <p:sp>
        <p:nvSpPr>
          <p:cNvPr id="3" name="Tartalom helye 2"/>
          <p:cNvSpPr>
            <a:spLocks noGrp="1"/>
          </p:cNvSpPr>
          <p:nvPr>
            <p:ph idx="1"/>
          </p:nvPr>
        </p:nvSpPr>
        <p:spPr/>
        <p:txBody>
          <a:bodyPr>
            <a:normAutofit/>
          </a:bodyPr>
          <a:lstStyle/>
          <a:p>
            <a:pPr marL="514350" indent="-514350">
              <a:buFont typeface="+mj-lt"/>
              <a:buAutoNum type="arabicPeriod"/>
            </a:pPr>
            <a:endParaRPr lang="hu-HU" dirty="0"/>
          </a:p>
          <a:p>
            <a:pPr marL="514350" indent="-514350">
              <a:buFont typeface="+mj-lt"/>
              <a:buAutoNum type="arabicPeriod"/>
            </a:pPr>
            <a:r>
              <a:rPr lang="hu-HU" dirty="0" err="1"/>
              <a:t>Source</a:t>
            </a:r>
            <a:r>
              <a:rPr lang="hu-HU" dirty="0"/>
              <a:t> of </a:t>
            </a:r>
            <a:r>
              <a:rPr lang="hu-HU" dirty="0" err="1"/>
              <a:t>data</a:t>
            </a:r>
            <a:r>
              <a:rPr lang="hu-HU" dirty="0"/>
              <a:t>.</a:t>
            </a:r>
          </a:p>
          <a:p>
            <a:pPr marL="514350" indent="-514350">
              <a:buFont typeface="+mj-lt"/>
              <a:buAutoNum type="arabicPeriod"/>
            </a:pPr>
            <a:r>
              <a:rPr lang="hu-HU" dirty="0"/>
              <a:t>List of </a:t>
            </a:r>
            <a:r>
              <a:rPr lang="hu-HU" dirty="0" err="1"/>
              <a:t>variables</a:t>
            </a:r>
            <a:r>
              <a:rPr lang="hu-HU" dirty="0"/>
              <a:t>.</a:t>
            </a:r>
          </a:p>
          <a:p>
            <a:pPr marL="514350" indent="-514350">
              <a:buFont typeface="+mj-lt"/>
              <a:buAutoNum type="arabicPeriod"/>
            </a:pPr>
            <a:r>
              <a:rPr lang="hu-HU" dirty="0" err="1"/>
              <a:t>Problems</a:t>
            </a:r>
            <a:r>
              <a:rPr lang="hu-HU" dirty="0" smtClean="0"/>
              <a:t>.</a:t>
            </a:r>
            <a:endParaRPr lang="hu-H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p:txBody>
          <a:bodyPr>
            <a:normAutofit/>
          </a:bodyPr>
          <a:lstStyle/>
          <a:p>
            <a:r>
              <a:rPr lang="hu-HU" dirty="0"/>
              <a:t>1. </a:t>
            </a:r>
            <a:r>
              <a:rPr lang="hu-HU" dirty="0" err="1"/>
              <a:t>Source</a:t>
            </a:r>
            <a:r>
              <a:rPr lang="hu-HU" dirty="0"/>
              <a:t> of Data</a:t>
            </a:r>
          </a:p>
        </p:txBody>
      </p:sp>
      <p:sp>
        <p:nvSpPr>
          <p:cNvPr id="5" name="Szöveg helye 4"/>
          <p:cNvSpPr>
            <a:spLocks noGrp="1"/>
          </p:cNvSpPr>
          <p:nvPr>
            <p:ph type="body" idx="1"/>
          </p:nvPr>
        </p:nvSpPr>
        <p:spPr/>
        <p:txBody>
          <a:bodyPr/>
          <a:lstStyle/>
          <a:p>
            <a:endParaRPr lang="hu-H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Stamp</a:t>
            </a:r>
            <a:r>
              <a:rPr lang="hu-HU" dirty="0"/>
              <a:t> </a:t>
            </a:r>
            <a:r>
              <a:rPr lang="hu-HU" dirty="0" err="1"/>
              <a:t>duty</a:t>
            </a:r>
            <a:r>
              <a:rPr lang="hu-HU" dirty="0"/>
              <a:t> </a:t>
            </a:r>
            <a:r>
              <a:rPr lang="hu-HU" dirty="0" err="1"/>
              <a:t>data</a:t>
            </a:r>
            <a:endParaRPr lang="hu-HU" dirty="0"/>
          </a:p>
        </p:txBody>
      </p:sp>
      <p:sp>
        <p:nvSpPr>
          <p:cNvPr id="3" name="Tartalom helye 2"/>
          <p:cNvSpPr>
            <a:spLocks noGrp="1"/>
          </p:cNvSpPr>
          <p:nvPr>
            <p:ph idx="1"/>
          </p:nvPr>
        </p:nvSpPr>
        <p:spPr/>
        <p:txBody>
          <a:bodyPr/>
          <a:lstStyle/>
          <a:p>
            <a:r>
              <a:rPr lang="hu-HU" dirty="0" err="1"/>
              <a:t>Based</a:t>
            </a:r>
            <a:r>
              <a:rPr lang="hu-HU" dirty="0"/>
              <a:t> </a:t>
            </a:r>
            <a:r>
              <a:rPr lang="hu-HU" dirty="0" err="1"/>
              <a:t>on</a:t>
            </a:r>
            <a:r>
              <a:rPr lang="hu-HU" dirty="0"/>
              <a:t> </a:t>
            </a:r>
            <a:r>
              <a:rPr lang="hu-HU" dirty="0" err="1"/>
              <a:t>purchase</a:t>
            </a:r>
            <a:r>
              <a:rPr lang="hu-HU" dirty="0"/>
              <a:t>-and-</a:t>
            </a:r>
            <a:r>
              <a:rPr lang="hu-HU" dirty="0" err="1"/>
              <a:t>sell</a:t>
            </a:r>
            <a:r>
              <a:rPr lang="hu-HU" dirty="0"/>
              <a:t> </a:t>
            </a:r>
            <a:r>
              <a:rPr lang="hu-HU" dirty="0" err="1"/>
              <a:t>transaction</a:t>
            </a:r>
            <a:r>
              <a:rPr lang="hu-HU" dirty="0"/>
              <a:t> </a:t>
            </a:r>
            <a:r>
              <a:rPr lang="hu-HU" dirty="0" err="1"/>
              <a:t>data</a:t>
            </a:r>
            <a:r>
              <a:rPr lang="hu-HU" dirty="0"/>
              <a:t> of </a:t>
            </a:r>
            <a:r>
              <a:rPr lang="hu-HU" dirty="0" err="1"/>
              <a:t>residential</a:t>
            </a:r>
            <a:r>
              <a:rPr lang="hu-HU" dirty="0"/>
              <a:t> </a:t>
            </a:r>
            <a:r>
              <a:rPr lang="hu-HU" dirty="0" err="1"/>
              <a:t>real</a:t>
            </a:r>
            <a:r>
              <a:rPr lang="hu-HU" dirty="0"/>
              <a:t> </a:t>
            </a:r>
            <a:r>
              <a:rPr lang="hu-HU" dirty="0" err="1"/>
              <a:t>estate</a:t>
            </a:r>
            <a:r>
              <a:rPr lang="hu-HU" dirty="0"/>
              <a:t>.</a:t>
            </a:r>
          </a:p>
          <a:p>
            <a:r>
              <a:rPr lang="hu-HU" dirty="0" err="1"/>
              <a:t>Source</a:t>
            </a:r>
            <a:r>
              <a:rPr lang="hu-HU" dirty="0"/>
              <a:t> of </a:t>
            </a:r>
            <a:r>
              <a:rPr lang="hu-HU" dirty="0" err="1"/>
              <a:t>the</a:t>
            </a:r>
            <a:r>
              <a:rPr lang="hu-HU" dirty="0"/>
              <a:t> </a:t>
            </a:r>
            <a:r>
              <a:rPr lang="hu-HU" dirty="0" err="1"/>
              <a:t>data</a:t>
            </a:r>
            <a:r>
              <a:rPr lang="hu-HU" dirty="0"/>
              <a:t> is </a:t>
            </a:r>
            <a:r>
              <a:rPr lang="hu-HU" dirty="0" err="1"/>
              <a:t>the</a:t>
            </a:r>
            <a:r>
              <a:rPr lang="hu-HU" dirty="0"/>
              <a:t> National </a:t>
            </a:r>
            <a:r>
              <a:rPr lang="hu-HU" dirty="0" err="1"/>
              <a:t>Tax</a:t>
            </a:r>
            <a:r>
              <a:rPr lang="hu-HU" dirty="0"/>
              <a:t> and </a:t>
            </a:r>
            <a:r>
              <a:rPr lang="hu-HU" dirty="0" err="1"/>
              <a:t>Customs</a:t>
            </a:r>
            <a:r>
              <a:rPr lang="hu-HU" dirty="0"/>
              <a:t> </a:t>
            </a:r>
            <a:r>
              <a:rPr lang="hu-HU" dirty="0" err="1"/>
              <a:t>Administration</a:t>
            </a:r>
            <a:r>
              <a:rPr lang="hu-HU" dirty="0"/>
              <a:t> of Hungary.</a:t>
            </a:r>
          </a:p>
          <a:p>
            <a:r>
              <a:rPr lang="hu-HU" dirty="0"/>
              <a:t>Data </a:t>
            </a:r>
            <a:r>
              <a:rPr lang="hu-HU" dirty="0" err="1"/>
              <a:t>recording</a:t>
            </a:r>
            <a:r>
              <a:rPr lang="hu-HU" dirty="0"/>
              <a:t> in </a:t>
            </a:r>
            <a:r>
              <a:rPr lang="hu-HU" dirty="0" err="1"/>
              <a:t>stamp</a:t>
            </a:r>
            <a:r>
              <a:rPr lang="hu-HU" dirty="0"/>
              <a:t> </a:t>
            </a:r>
            <a:r>
              <a:rPr lang="hu-HU" dirty="0" err="1"/>
              <a:t>duty</a:t>
            </a:r>
            <a:r>
              <a:rPr lang="hu-HU" dirty="0"/>
              <a:t> </a:t>
            </a:r>
            <a:r>
              <a:rPr lang="hu-HU" dirty="0" err="1"/>
              <a:t>offices</a:t>
            </a:r>
            <a:r>
              <a:rPr lang="hu-HU" dirty="0"/>
              <a:t> </a:t>
            </a:r>
            <a:r>
              <a:rPr lang="hu-HU" dirty="0" err="1"/>
              <a:t>based</a:t>
            </a:r>
            <a:r>
              <a:rPr lang="hu-HU" dirty="0"/>
              <a:t> </a:t>
            </a:r>
            <a:r>
              <a:rPr lang="hu-HU" dirty="0" err="1"/>
              <a:t>on</a:t>
            </a:r>
            <a:r>
              <a:rPr lang="hu-HU" dirty="0"/>
              <a:t> </a:t>
            </a:r>
            <a:r>
              <a:rPr lang="hu-HU" dirty="0" err="1"/>
              <a:t>purchase</a:t>
            </a:r>
            <a:r>
              <a:rPr lang="hu-HU" dirty="0"/>
              <a:t> </a:t>
            </a:r>
            <a:r>
              <a:rPr lang="hu-HU" dirty="0" err="1"/>
              <a:t>contracts</a:t>
            </a:r>
            <a:r>
              <a:rPr lang="hu-HU" dirty="0"/>
              <a:t>.</a:t>
            </a:r>
          </a:p>
        </p:txBody>
      </p:sp>
    </p:spTree>
    <p:extLst>
      <p:ext uri="{BB962C8B-B14F-4D97-AF65-F5344CB8AC3E}">
        <p14:creationId xmlns:p14="http://schemas.microsoft.com/office/powerpoint/2010/main" xmlns="" val="2313902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normAutofit fontScale="92500" lnSpcReduction="10000"/>
          </a:bodyPr>
          <a:lstStyle/>
          <a:p>
            <a:r>
              <a:rPr lang="en-US" dirty="0"/>
              <a:t>The unified </a:t>
            </a:r>
            <a:r>
              <a:rPr lang="en-US" dirty="0" err="1"/>
              <a:t>informatical</a:t>
            </a:r>
            <a:r>
              <a:rPr lang="en-US" dirty="0"/>
              <a:t> system, called VISKO </a:t>
            </a:r>
            <a:r>
              <a:rPr lang="hu-HU" dirty="0" smtClean="0"/>
              <a:t>(„</a:t>
            </a:r>
            <a:r>
              <a:rPr lang="hu-HU" dirty="0" err="1" smtClean="0"/>
              <a:t>shanty</a:t>
            </a:r>
            <a:r>
              <a:rPr lang="hu-HU" dirty="0" smtClean="0"/>
              <a:t>”) </a:t>
            </a:r>
            <a:r>
              <a:rPr lang="en-US" dirty="0" smtClean="0"/>
              <a:t>was </a:t>
            </a:r>
            <a:r>
              <a:rPr lang="en-US" dirty="0"/>
              <a:t>established in 2008.</a:t>
            </a:r>
            <a:endParaRPr lang="hu-HU" dirty="0"/>
          </a:p>
          <a:p>
            <a:pPr lvl="1"/>
            <a:r>
              <a:rPr lang="hu-HU" dirty="0" err="1"/>
              <a:t>Before</a:t>
            </a:r>
            <a:r>
              <a:rPr lang="hu-HU" dirty="0"/>
              <a:t> </a:t>
            </a:r>
            <a:r>
              <a:rPr lang="hu-HU" dirty="0" err="1"/>
              <a:t>that</a:t>
            </a:r>
            <a:r>
              <a:rPr lang="hu-HU" dirty="0"/>
              <a:t> </a:t>
            </a:r>
            <a:r>
              <a:rPr lang="hu-HU" dirty="0" err="1"/>
              <a:t>stamp</a:t>
            </a:r>
            <a:r>
              <a:rPr lang="hu-HU" dirty="0"/>
              <a:t> </a:t>
            </a:r>
            <a:r>
              <a:rPr lang="hu-HU" dirty="0" err="1"/>
              <a:t>duty</a:t>
            </a:r>
            <a:r>
              <a:rPr lang="hu-HU" dirty="0"/>
              <a:t> </a:t>
            </a:r>
            <a:r>
              <a:rPr lang="hu-HU" dirty="0" err="1"/>
              <a:t>offices</a:t>
            </a:r>
            <a:r>
              <a:rPr lang="hu-HU" dirty="0"/>
              <a:t> </a:t>
            </a:r>
            <a:r>
              <a:rPr lang="hu-HU" dirty="0" err="1"/>
              <a:t>recorded</a:t>
            </a:r>
            <a:r>
              <a:rPr lang="hu-HU" dirty="0"/>
              <a:t> </a:t>
            </a:r>
            <a:r>
              <a:rPr lang="hu-HU" dirty="0" err="1"/>
              <a:t>data</a:t>
            </a:r>
            <a:r>
              <a:rPr lang="hu-HU" dirty="0"/>
              <a:t> </a:t>
            </a:r>
            <a:r>
              <a:rPr lang="hu-HU" dirty="0" err="1"/>
              <a:t>in</a:t>
            </a:r>
            <a:r>
              <a:rPr lang="hu-HU" dirty="0"/>
              <a:t> </a:t>
            </a:r>
            <a:r>
              <a:rPr lang="hu-HU" dirty="0" err="1" smtClean="0"/>
              <a:t>differing</a:t>
            </a:r>
            <a:r>
              <a:rPr lang="hu-HU" dirty="0" smtClean="0"/>
              <a:t> </a:t>
            </a:r>
            <a:r>
              <a:rPr lang="hu-HU" dirty="0" err="1" smtClean="0"/>
              <a:t>methods</a:t>
            </a:r>
            <a:r>
              <a:rPr lang="hu-HU" dirty="0" smtClean="0"/>
              <a:t>.</a:t>
            </a:r>
            <a:endParaRPr lang="hu-HU" dirty="0"/>
          </a:p>
          <a:p>
            <a:r>
              <a:rPr lang="hu-HU" dirty="0" err="1"/>
              <a:t>When</a:t>
            </a:r>
            <a:r>
              <a:rPr lang="hu-HU" dirty="0"/>
              <a:t> </a:t>
            </a:r>
            <a:r>
              <a:rPr lang="hu-HU" dirty="0" err="1"/>
              <a:t>documented</a:t>
            </a:r>
            <a:r>
              <a:rPr lang="hu-HU" dirty="0"/>
              <a:t> </a:t>
            </a:r>
            <a:r>
              <a:rPr lang="hu-HU" dirty="0" err="1"/>
              <a:t>purchase</a:t>
            </a:r>
            <a:r>
              <a:rPr lang="hu-HU" dirty="0"/>
              <a:t> </a:t>
            </a:r>
            <a:r>
              <a:rPr lang="hu-HU" dirty="0" err="1"/>
              <a:t>price</a:t>
            </a:r>
            <a:r>
              <a:rPr lang="hu-HU" dirty="0"/>
              <a:t> is </a:t>
            </a:r>
            <a:r>
              <a:rPr lang="hu-HU" dirty="0" err="1"/>
              <a:t>suspiciously</a:t>
            </a:r>
            <a:r>
              <a:rPr lang="hu-HU" dirty="0"/>
              <a:t> </a:t>
            </a:r>
            <a:r>
              <a:rPr lang="hu-HU" dirty="0" err="1"/>
              <a:t>low</a:t>
            </a:r>
            <a:r>
              <a:rPr lang="hu-HU" dirty="0"/>
              <a:t>, an </a:t>
            </a:r>
            <a:r>
              <a:rPr lang="hu-HU" dirty="0" err="1"/>
              <a:t>appraiser</a:t>
            </a:r>
            <a:r>
              <a:rPr lang="hu-HU" dirty="0"/>
              <a:t> </a:t>
            </a:r>
            <a:r>
              <a:rPr lang="hu-HU" dirty="0" err="1"/>
              <a:t>might</a:t>
            </a:r>
            <a:r>
              <a:rPr lang="hu-HU" dirty="0"/>
              <a:t> </a:t>
            </a:r>
            <a:r>
              <a:rPr lang="hu-HU" dirty="0" err="1"/>
              <a:t>inspect</a:t>
            </a:r>
            <a:r>
              <a:rPr lang="hu-HU" dirty="0"/>
              <a:t> </a:t>
            </a:r>
            <a:r>
              <a:rPr lang="hu-HU" dirty="0" err="1"/>
              <a:t>the</a:t>
            </a:r>
            <a:r>
              <a:rPr lang="hu-HU" dirty="0"/>
              <a:t> house, and </a:t>
            </a:r>
            <a:r>
              <a:rPr lang="hu-HU" dirty="0" err="1"/>
              <a:t>alter</a:t>
            </a:r>
            <a:r>
              <a:rPr lang="hu-HU" dirty="0"/>
              <a:t> </a:t>
            </a:r>
            <a:r>
              <a:rPr lang="hu-HU" dirty="0" err="1"/>
              <a:t>the</a:t>
            </a:r>
            <a:r>
              <a:rPr lang="hu-HU" dirty="0"/>
              <a:t> </a:t>
            </a:r>
            <a:r>
              <a:rPr lang="hu-HU" dirty="0" err="1"/>
              <a:t>price</a:t>
            </a:r>
            <a:r>
              <a:rPr lang="hu-HU" dirty="0"/>
              <a:t>.</a:t>
            </a:r>
          </a:p>
          <a:p>
            <a:pPr lvl="1"/>
            <a:r>
              <a:rPr lang="hu-HU" dirty="0"/>
              <a:t>In </a:t>
            </a:r>
            <a:r>
              <a:rPr lang="hu-HU" dirty="0" err="1"/>
              <a:t>these</a:t>
            </a:r>
            <a:r>
              <a:rPr lang="hu-HU" dirty="0"/>
              <a:t> </a:t>
            </a:r>
            <a:r>
              <a:rPr lang="hu-HU" dirty="0" err="1"/>
              <a:t>cases</a:t>
            </a:r>
            <a:r>
              <a:rPr lang="hu-HU" dirty="0"/>
              <a:t> (6-7%), more </a:t>
            </a:r>
            <a:r>
              <a:rPr lang="hu-HU" dirty="0" err="1"/>
              <a:t>property</a:t>
            </a:r>
            <a:r>
              <a:rPr lang="hu-HU" dirty="0"/>
              <a:t> </a:t>
            </a:r>
            <a:r>
              <a:rPr lang="hu-HU" dirty="0" err="1"/>
              <a:t>attributes</a:t>
            </a:r>
            <a:r>
              <a:rPr lang="hu-HU" dirty="0"/>
              <a:t> </a:t>
            </a:r>
            <a:r>
              <a:rPr lang="hu-HU" dirty="0" err="1"/>
              <a:t>are</a:t>
            </a:r>
            <a:r>
              <a:rPr lang="hu-HU" dirty="0"/>
              <a:t> </a:t>
            </a:r>
            <a:r>
              <a:rPr lang="hu-HU" dirty="0" err="1"/>
              <a:t>available</a:t>
            </a:r>
            <a:r>
              <a:rPr lang="en-US" dirty="0"/>
              <a:t> </a:t>
            </a:r>
            <a:r>
              <a:rPr lang="hu-HU" dirty="0"/>
              <a:t>.</a:t>
            </a:r>
          </a:p>
        </p:txBody>
      </p:sp>
    </p:spTree>
    <p:extLst>
      <p:ext uri="{BB962C8B-B14F-4D97-AF65-F5344CB8AC3E}">
        <p14:creationId xmlns:p14="http://schemas.microsoft.com/office/powerpoint/2010/main" xmlns="" val="1875180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p:txBody>
          <a:bodyPr>
            <a:normAutofit/>
          </a:bodyPr>
          <a:lstStyle/>
          <a:p>
            <a:r>
              <a:rPr lang="hu-HU" dirty="0"/>
              <a:t>2. List of </a:t>
            </a:r>
            <a:r>
              <a:rPr lang="hu-HU" dirty="0" err="1"/>
              <a:t>Variables</a:t>
            </a:r>
            <a:r>
              <a:rPr lang="hu-HU" dirty="0"/>
              <a:t/>
            </a:r>
            <a:br>
              <a:rPr lang="hu-HU" dirty="0"/>
            </a:br>
            <a:endParaRPr lang="hu-HU" sz="2200" dirty="0"/>
          </a:p>
        </p:txBody>
      </p:sp>
      <p:sp>
        <p:nvSpPr>
          <p:cNvPr id="5" name="Szöveg helye 4"/>
          <p:cNvSpPr>
            <a:spLocks noGrp="1"/>
          </p:cNvSpPr>
          <p:nvPr>
            <p:ph type="body" idx="1"/>
          </p:nvPr>
        </p:nvSpPr>
        <p:spPr/>
        <p:txBody>
          <a:bodyPr/>
          <a:lstStyle/>
          <a:p>
            <a:endParaRPr lang="hu-H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a:t>List of </a:t>
            </a:r>
            <a:r>
              <a:rPr lang="hu-HU" dirty="0" err="1"/>
              <a:t>variables</a:t>
            </a:r>
            <a:endParaRPr lang="hu-HU" dirty="0"/>
          </a:p>
        </p:txBody>
      </p:sp>
      <p:sp>
        <p:nvSpPr>
          <p:cNvPr id="3" name="Tartalom helye 2"/>
          <p:cNvSpPr>
            <a:spLocks noGrp="1"/>
          </p:cNvSpPr>
          <p:nvPr>
            <p:ph idx="1"/>
          </p:nvPr>
        </p:nvSpPr>
        <p:spPr/>
        <p:txBody>
          <a:bodyPr>
            <a:normAutofit fontScale="92500" lnSpcReduction="20000"/>
          </a:bodyPr>
          <a:lstStyle/>
          <a:p>
            <a:r>
              <a:rPr lang="hu-HU" dirty="0"/>
              <a:t>Year of </a:t>
            </a:r>
            <a:r>
              <a:rPr lang="hu-HU" dirty="0" err="1"/>
              <a:t>purchase</a:t>
            </a:r>
            <a:endParaRPr lang="hu-HU" dirty="0"/>
          </a:p>
          <a:p>
            <a:r>
              <a:rPr lang="hu-HU" dirty="0"/>
              <a:t>Price</a:t>
            </a:r>
          </a:p>
          <a:p>
            <a:pPr lvl="1"/>
            <a:r>
              <a:rPr lang="hu-HU" dirty="0" err="1"/>
              <a:t>Purchase</a:t>
            </a:r>
            <a:r>
              <a:rPr lang="hu-HU" dirty="0"/>
              <a:t> </a:t>
            </a:r>
            <a:r>
              <a:rPr lang="hu-HU" dirty="0" err="1"/>
              <a:t>price</a:t>
            </a:r>
            <a:r>
              <a:rPr lang="hu-HU" dirty="0"/>
              <a:t> </a:t>
            </a:r>
            <a:r>
              <a:rPr lang="hu-HU" dirty="0" err="1"/>
              <a:t>documented</a:t>
            </a:r>
            <a:r>
              <a:rPr lang="hu-HU" dirty="0"/>
              <a:t> </a:t>
            </a:r>
            <a:r>
              <a:rPr lang="hu-HU" dirty="0" err="1"/>
              <a:t>through</a:t>
            </a:r>
            <a:r>
              <a:rPr lang="hu-HU" dirty="0"/>
              <a:t> </a:t>
            </a:r>
            <a:r>
              <a:rPr lang="hu-HU" dirty="0" err="1"/>
              <a:t>transaction</a:t>
            </a:r>
            <a:endParaRPr lang="hu-HU" dirty="0"/>
          </a:p>
          <a:p>
            <a:pPr lvl="1"/>
            <a:r>
              <a:rPr lang="hu-HU" dirty="0"/>
              <a:t>Home </a:t>
            </a:r>
            <a:r>
              <a:rPr lang="hu-HU" dirty="0" err="1"/>
              <a:t>appraisal</a:t>
            </a:r>
            <a:r>
              <a:rPr lang="hu-HU" dirty="0"/>
              <a:t> </a:t>
            </a:r>
            <a:r>
              <a:rPr lang="hu-HU" dirty="0" err="1"/>
              <a:t>value</a:t>
            </a:r>
            <a:endParaRPr lang="hu-HU" dirty="0"/>
          </a:p>
          <a:p>
            <a:r>
              <a:rPr lang="hu-HU" dirty="0" err="1"/>
              <a:t>Area</a:t>
            </a:r>
            <a:r>
              <a:rPr lang="hu-HU" dirty="0"/>
              <a:t> </a:t>
            </a:r>
            <a:r>
              <a:rPr lang="hu-HU" dirty="0" err="1"/>
              <a:t>data</a:t>
            </a:r>
            <a:endParaRPr lang="hu-HU" dirty="0"/>
          </a:p>
          <a:p>
            <a:pPr lvl="1"/>
            <a:r>
              <a:rPr lang="hu-HU" dirty="0" err="1"/>
              <a:t>Useful</a:t>
            </a:r>
            <a:r>
              <a:rPr lang="hu-HU" dirty="0"/>
              <a:t> </a:t>
            </a:r>
            <a:r>
              <a:rPr lang="hu-HU" dirty="0" err="1"/>
              <a:t>floor</a:t>
            </a:r>
            <a:r>
              <a:rPr lang="hu-HU" dirty="0"/>
              <a:t> </a:t>
            </a:r>
            <a:r>
              <a:rPr lang="hu-HU" dirty="0" err="1"/>
              <a:t>area</a:t>
            </a:r>
            <a:endParaRPr lang="hu-HU" dirty="0"/>
          </a:p>
          <a:p>
            <a:pPr lvl="1"/>
            <a:r>
              <a:rPr lang="hu-HU" dirty="0" err="1"/>
              <a:t>Lot</a:t>
            </a:r>
            <a:r>
              <a:rPr lang="hu-HU" dirty="0"/>
              <a:t> </a:t>
            </a:r>
            <a:r>
              <a:rPr lang="hu-HU" dirty="0" err="1"/>
              <a:t>area</a:t>
            </a:r>
            <a:r>
              <a:rPr lang="hu-HU" dirty="0"/>
              <a:t> (</a:t>
            </a:r>
            <a:r>
              <a:rPr lang="hu-HU" dirty="0" err="1"/>
              <a:t>houses</a:t>
            </a:r>
            <a:r>
              <a:rPr lang="hu-HU" dirty="0"/>
              <a:t>)</a:t>
            </a:r>
          </a:p>
          <a:p>
            <a:r>
              <a:rPr lang="hu-HU" dirty="0" err="1"/>
              <a:t>Location</a:t>
            </a:r>
            <a:r>
              <a:rPr lang="hu-HU" dirty="0"/>
              <a:t> </a:t>
            </a:r>
            <a:r>
              <a:rPr lang="hu-HU" dirty="0" err="1"/>
              <a:t>based</a:t>
            </a:r>
            <a:r>
              <a:rPr lang="hu-HU" dirty="0"/>
              <a:t> </a:t>
            </a:r>
            <a:r>
              <a:rPr lang="hu-HU" dirty="0" err="1"/>
              <a:t>on</a:t>
            </a:r>
            <a:r>
              <a:rPr lang="hu-HU" dirty="0"/>
              <a:t> ZIP </a:t>
            </a:r>
            <a:r>
              <a:rPr lang="hu-HU" dirty="0" err="1"/>
              <a:t>codes</a:t>
            </a:r>
            <a:endParaRPr lang="hu-HU" dirty="0"/>
          </a:p>
          <a:p>
            <a:pPr lvl="1"/>
            <a:r>
              <a:rPr lang="hu-HU" dirty="0"/>
              <a:t>In </a:t>
            </a:r>
            <a:r>
              <a:rPr lang="hu-HU" dirty="0" err="1"/>
              <a:t>some</a:t>
            </a:r>
            <a:r>
              <a:rPr lang="hu-HU" dirty="0"/>
              <a:t> </a:t>
            </a:r>
            <a:r>
              <a:rPr lang="hu-HU" dirty="0" err="1"/>
              <a:t>cases</a:t>
            </a:r>
            <a:r>
              <a:rPr lang="hu-HU" dirty="0"/>
              <a:t> </a:t>
            </a:r>
            <a:r>
              <a:rPr lang="hu-HU" dirty="0" err="1"/>
              <a:t>street</a:t>
            </a:r>
            <a:r>
              <a:rPr lang="hu-HU" dirty="0"/>
              <a:t> </a:t>
            </a:r>
            <a:r>
              <a:rPr lang="hu-HU" dirty="0" err="1"/>
              <a:t>name</a:t>
            </a:r>
            <a:r>
              <a:rPr lang="hu-HU" dirty="0"/>
              <a:t> is </a:t>
            </a:r>
            <a:r>
              <a:rPr lang="hu-HU" dirty="0" err="1"/>
              <a:t>also</a:t>
            </a:r>
            <a:r>
              <a:rPr lang="hu-HU" dirty="0"/>
              <a:t> </a:t>
            </a:r>
            <a:r>
              <a:rPr lang="hu-HU" dirty="0" err="1"/>
              <a:t>available</a:t>
            </a:r>
            <a:endParaRPr lang="hu-HU" dirty="0"/>
          </a:p>
          <a:p>
            <a:pPr lvl="1"/>
            <a:endParaRPr lang="hu-H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dirty="0"/>
          </a:p>
        </p:txBody>
      </p:sp>
      <p:sp>
        <p:nvSpPr>
          <p:cNvPr id="3" name="Tartalom helye 2"/>
          <p:cNvSpPr>
            <a:spLocks noGrp="1"/>
          </p:cNvSpPr>
          <p:nvPr>
            <p:ph idx="1"/>
          </p:nvPr>
        </p:nvSpPr>
        <p:spPr/>
        <p:txBody>
          <a:bodyPr>
            <a:normAutofit fontScale="92500" lnSpcReduction="20000"/>
          </a:bodyPr>
          <a:lstStyle/>
          <a:p>
            <a:r>
              <a:rPr lang="hu-HU" dirty="0"/>
              <a:t>Building </a:t>
            </a:r>
            <a:r>
              <a:rPr lang="hu-HU" dirty="0" err="1"/>
              <a:t>type</a:t>
            </a:r>
            <a:endParaRPr lang="hu-HU" dirty="0"/>
          </a:p>
          <a:p>
            <a:pPr lvl="1"/>
            <a:r>
              <a:rPr lang="hu-HU" dirty="0" err="1"/>
              <a:t>Detached</a:t>
            </a:r>
            <a:r>
              <a:rPr lang="hu-HU" dirty="0"/>
              <a:t> </a:t>
            </a:r>
            <a:r>
              <a:rPr lang="hu-HU" dirty="0" err="1"/>
              <a:t>or</a:t>
            </a:r>
            <a:r>
              <a:rPr lang="hu-HU" dirty="0"/>
              <a:t> </a:t>
            </a:r>
            <a:r>
              <a:rPr lang="hu-HU" dirty="0" err="1"/>
              <a:t>terraced</a:t>
            </a:r>
            <a:r>
              <a:rPr lang="hu-HU" dirty="0"/>
              <a:t> house</a:t>
            </a:r>
            <a:endParaRPr lang="en-US" dirty="0"/>
          </a:p>
          <a:p>
            <a:pPr lvl="1"/>
            <a:r>
              <a:rPr lang="en-US" dirty="0"/>
              <a:t>Condominium </a:t>
            </a:r>
          </a:p>
          <a:p>
            <a:pPr lvl="1"/>
            <a:r>
              <a:rPr lang="en-US" dirty="0"/>
              <a:t>Flat in a large block of flats</a:t>
            </a:r>
            <a:endParaRPr lang="hu-HU" dirty="0"/>
          </a:p>
          <a:p>
            <a:r>
              <a:rPr lang="hu-HU" dirty="0"/>
              <a:t>The </a:t>
            </a:r>
            <a:r>
              <a:rPr lang="hu-HU" dirty="0" err="1" smtClean="0"/>
              <a:t>proportion</a:t>
            </a:r>
            <a:r>
              <a:rPr lang="hu-HU" dirty="0" smtClean="0"/>
              <a:t> </a:t>
            </a:r>
            <a:r>
              <a:rPr lang="hu-HU" dirty="0"/>
              <a:t>of </a:t>
            </a:r>
            <a:r>
              <a:rPr lang="hu-HU" dirty="0" err="1"/>
              <a:t>ownership</a:t>
            </a:r>
            <a:endParaRPr lang="hu-HU" dirty="0"/>
          </a:p>
          <a:p>
            <a:r>
              <a:rPr lang="hu-HU" dirty="0" err="1" smtClean="0"/>
              <a:t>In</a:t>
            </a:r>
            <a:r>
              <a:rPr lang="hu-HU" dirty="0" smtClean="0"/>
              <a:t> </a:t>
            </a:r>
            <a:r>
              <a:rPr lang="hu-HU" dirty="0" err="1" smtClean="0"/>
              <a:t>case</a:t>
            </a:r>
            <a:r>
              <a:rPr lang="hu-HU" dirty="0" smtClean="0"/>
              <a:t> of local </a:t>
            </a:r>
            <a:r>
              <a:rPr lang="hu-HU" dirty="0" err="1" smtClean="0"/>
              <a:t>inspection</a:t>
            </a:r>
            <a:endParaRPr lang="hu-HU" dirty="0"/>
          </a:p>
          <a:p>
            <a:pPr lvl="1"/>
            <a:r>
              <a:rPr lang="hu-HU" dirty="0" err="1"/>
              <a:t>Number</a:t>
            </a:r>
            <a:r>
              <a:rPr lang="hu-HU" dirty="0"/>
              <a:t> of </a:t>
            </a:r>
            <a:r>
              <a:rPr lang="hu-HU" dirty="0" err="1"/>
              <a:t>rooms</a:t>
            </a:r>
            <a:endParaRPr lang="hu-HU" dirty="0"/>
          </a:p>
          <a:p>
            <a:pPr lvl="1"/>
            <a:r>
              <a:rPr lang="hu-HU" dirty="0" err="1"/>
              <a:t>Existence</a:t>
            </a:r>
            <a:r>
              <a:rPr lang="hu-HU" dirty="0"/>
              <a:t> of </a:t>
            </a:r>
            <a:r>
              <a:rPr lang="hu-HU" dirty="0" err="1"/>
              <a:t>balcony</a:t>
            </a:r>
            <a:endParaRPr lang="hu-HU" dirty="0"/>
          </a:p>
          <a:p>
            <a:pPr lvl="1"/>
            <a:r>
              <a:rPr lang="hu-HU" dirty="0"/>
              <a:t>Year of </a:t>
            </a:r>
            <a:r>
              <a:rPr lang="hu-HU" dirty="0" err="1" smtClean="0"/>
              <a:t>construction</a:t>
            </a:r>
            <a:endParaRPr lang="hu-HU" dirty="0" smtClean="0"/>
          </a:p>
          <a:p>
            <a:pPr lvl="1"/>
            <a:r>
              <a:rPr lang="hu-HU" dirty="0" err="1" smtClean="0"/>
              <a:t>Grade</a:t>
            </a:r>
            <a:r>
              <a:rPr lang="hu-HU" dirty="0" smtClean="0"/>
              <a:t> of status</a:t>
            </a:r>
            <a:endParaRPr lang="hu-HU" dirty="0"/>
          </a:p>
          <a:p>
            <a:endParaRPr lang="en-US" dirty="0"/>
          </a:p>
        </p:txBody>
      </p:sp>
      <p:pic>
        <p:nvPicPr>
          <p:cNvPr id="18434" name="Picture 2" descr="https://upload.wikimedia.org/wikipedia/commons/e/e9/Budapest-Kispest_1.JPG"/>
          <p:cNvPicPr>
            <a:picLocks noChangeAspect="1" noChangeArrowheads="1"/>
          </p:cNvPicPr>
          <p:nvPr/>
        </p:nvPicPr>
        <p:blipFill>
          <a:blip r:embed="rId2" cstate="print"/>
          <a:srcRect/>
          <a:stretch>
            <a:fillRect/>
          </a:stretch>
        </p:blipFill>
        <p:spPr bwMode="auto">
          <a:xfrm>
            <a:off x="5436096" y="2492896"/>
            <a:ext cx="2123728" cy="169622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1793130"/>
            <a:ext cx="7449443" cy="5064870"/>
          </a:xfrm>
        </p:spPr>
      </p:pic>
      <p:sp>
        <p:nvSpPr>
          <p:cNvPr id="2" name="Dia számának helye 1"/>
          <p:cNvSpPr>
            <a:spLocks noGrp="1"/>
          </p:cNvSpPr>
          <p:nvPr>
            <p:ph type="sldNum" sz="quarter" idx="12"/>
          </p:nvPr>
        </p:nvSpPr>
        <p:spPr/>
        <p:txBody>
          <a:bodyPr/>
          <a:lstStyle/>
          <a:p>
            <a:fld id="{C61E2991-13F6-4C5C-9B0F-B6E58FB5557A}" type="slidenum">
              <a:rPr lang="hu-HU" smtClean="0"/>
              <a:pPr/>
              <a:t>10</a:t>
            </a:fld>
            <a:endParaRPr lang="hu-HU"/>
          </a:p>
        </p:txBody>
      </p:sp>
      <p:sp>
        <p:nvSpPr>
          <p:cNvPr id="5" name="Cím 1"/>
          <p:cNvSpPr>
            <a:spLocks noGrp="1"/>
          </p:cNvSpPr>
          <p:nvPr>
            <p:ph type="title"/>
          </p:nvPr>
        </p:nvSpPr>
        <p:spPr>
          <a:xfrm>
            <a:off x="467544" y="764704"/>
            <a:ext cx="6552728" cy="868958"/>
          </a:xfrm>
        </p:spPr>
        <p:txBody>
          <a:bodyPr>
            <a:normAutofit fontScale="90000"/>
          </a:bodyPr>
          <a:lstStyle/>
          <a:p>
            <a:r>
              <a:rPr lang="hu-HU" dirty="0" smtClean="0"/>
              <a:t>Data </a:t>
            </a:r>
            <a:r>
              <a:rPr lang="hu-HU" dirty="0" err="1" smtClean="0"/>
              <a:t>coverage</a:t>
            </a:r>
            <a:r>
              <a:rPr lang="hu-HU" dirty="0" smtClean="0"/>
              <a:t> </a:t>
            </a:r>
            <a:r>
              <a:rPr lang="hu-HU" dirty="0" err="1" smtClean="0"/>
              <a:t>during</a:t>
            </a:r>
            <a:r>
              <a:rPr lang="hu-HU" dirty="0" smtClean="0"/>
              <a:t> </a:t>
            </a:r>
            <a:r>
              <a:rPr lang="hu-HU" dirty="0" err="1" smtClean="0"/>
              <a:t>two</a:t>
            </a:r>
            <a:r>
              <a:rPr lang="hu-HU" dirty="0" smtClean="0"/>
              <a:t> </a:t>
            </a:r>
            <a:r>
              <a:rPr lang="hu-HU" dirty="0" err="1" smtClean="0"/>
              <a:t>years</a:t>
            </a:r>
            <a:r>
              <a:rPr lang="hu-HU" dirty="0" smtClean="0"/>
              <a:t> (2012-2013)</a:t>
            </a:r>
            <a:endParaRPr lang="hu-HU" dirty="0"/>
          </a:p>
        </p:txBody>
      </p:sp>
    </p:spTree>
    <p:extLst>
      <p:ext uri="{BB962C8B-B14F-4D97-AF65-F5344CB8AC3E}">
        <p14:creationId xmlns:p14="http://schemas.microsoft.com/office/powerpoint/2010/main" xmlns="" val="22217732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err="1"/>
              <a:t>Problems</a:t>
            </a:r>
            <a:endParaRPr lang="hu-HU" dirty="0"/>
          </a:p>
        </p:txBody>
      </p:sp>
      <p:sp>
        <p:nvSpPr>
          <p:cNvPr id="3" name="Szöveg helye 2"/>
          <p:cNvSpPr>
            <a:spLocks noGrp="1"/>
          </p:cNvSpPr>
          <p:nvPr>
            <p:ph type="body" idx="1"/>
          </p:nvPr>
        </p:nvSpPr>
        <p:spPr/>
        <p:txBody>
          <a:bodyPr/>
          <a:lstStyle/>
          <a:p>
            <a:endParaRPr lang="hu-H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Problems</a:t>
            </a:r>
            <a:endParaRPr lang="hu-HU" dirty="0"/>
          </a:p>
        </p:txBody>
      </p:sp>
      <p:sp>
        <p:nvSpPr>
          <p:cNvPr id="3" name="Tartalom helye 2"/>
          <p:cNvSpPr>
            <a:spLocks noGrp="1"/>
          </p:cNvSpPr>
          <p:nvPr>
            <p:ph idx="1"/>
          </p:nvPr>
        </p:nvSpPr>
        <p:spPr/>
        <p:txBody>
          <a:bodyPr/>
          <a:lstStyle/>
          <a:p>
            <a:r>
              <a:rPr lang="hu-HU" dirty="0" err="1"/>
              <a:t>Regulation</a:t>
            </a:r>
            <a:r>
              <a:rPr lang="hu-HU" dirty="0"/>
              <a:t> of </a:t>
            </a:r>
            <a:r>
              <a:rPr lang="hu-HU" dirty="0" err="1"/>
              <a:t>access</a:t>
            </a:r>
            <a:endParaRPr lang="hu-HU" dirty="0"/>
          </a:p>
          <a:p>
            <a:pPr lvl="1"/>
            <a:r>
              <a:rPr lang="hu-HU" dirty="0"/>
              <a:t>CSO </a:t>
            </a:r>
            <a:r>
              <a:rPr lang="hu-HU" dirty="0" err="1"/>
              <a:t>gets</a:t>
            </a:r>
            <a:r>
              <a:rPr lang="hu-HU" dirty="0"/>
              <a:t> more </a:t>
            </a:r>
            <a:r>
              <a:rPr lang="hu-HU" dirty="0" err="1"/>
              <a:t>data</a:t>
            </a:r>
            <a:r>
              <a:rPr lang="hu-HU" dirty="0"/>
              <a:t> </a:t>
            </a:r>
            <a:r>
              <a:rPr lang="hu-HU" dirty="0" err="1"/>
              <a:t>compared</a:t>
            </a:r>
            <a:r>
              <a:rPr lang="hu-HU" dirty="0"/>
              <a:t> </a:t>
            </a:r>
            <a:r>
              <a:rPr lang="hu-HU" dirty="0" err="1"/>
              <a:t>to</a:t>
            </a:r>
            <a:r>
              <a:rPr lang="hu-HU" dirty="0"/>
              <a:t> </a:t>
            </a:r>
            <a:r>
              <a:rPr lang="hu-HU" dirty="0" err="1"/>
              <a:t>others</a:t>
            </a:r>
            <a:endParaRPr lang="hu-HU" dirty="0"/>
          </a:p>
          <a:p>
            <a:r>
              <a:rPr lang="hu-HU" dirty="0" err="1"/>
              <a:t>Strict</a:t>
            </a:r>
            <a:r>
              <a:rPr lang="hu-HU" dirty="0"/>
              <a:t> </a:t>
            </a:r>
            <a:r>
              <a:rPr lang="hu-HU" dirty="0" err="1"/>
              <a:t>data</a:t>
            </a:r>
            <a:r>
              <a:rPr lang="hu-HU" dirty="0"/>
              <a:t> </a:t>
            </a:r>
            <a:r>
              <a:rPr lang="hu-HU" dirty="0" err="1"/>
              <a:t>protection</a:t>
            </a:r>
            <a:r>
              <a:rPr lang="hu-HU" dirty="0"/>
              <a:t> </a:t>
            </a:r>
            <a:r>
              <a:rPr lang="hu-HU" dirty="0" err="1"/>
              <a:t>rules</a:t>
            </a:r>
            <a:endParaRPr lang="hu-HU" dirty="0"/>
          </a:p>
          <a:p>
            <a:pPr lvl="1"/>
            <a:r>
              <a:rPr lang="hu-HU" dirty="0" err="1" smtClean="0"/>
              <a:t>Extreme</a:t>
            </a:r>
            <a:r>
              <a:rPr lang="hu-HU" dirty="0" smtClean="0"/>
              <a:t> </a:t>
            </a:r>
            <a:r>
              <a:rPr lang="hu-HU" dirty="0" err="1" smtClean="0"/>
              <a:t>problem</a:t>
            </a:r>
            <a:r>
              <a:rPr lang="hu-HU" dirty="0" smtClean="0"/>
              <a:t> </a:t>
            </a:r>
            <a:r>
              <a:rPr lang="hu-HU" dirty="0"/>
              <a:t>in </a:t>
            </a:r>
            <a:r>
              <a:rPr lang="hu-HU" dirty="0" err="1"/>
              <a:t>those</a:t>
            </a:r>
            <a:r>
              <a:rPr lang="hu-HU" dirty="0"/>
              <a:t> </a:t>
            </a:r>
            <a:r>
              <a:rPr lang="hu-HU" dirty="0" err="1"/>
              <a:t>areas</a:t>
            </a:r>
            <a:r>
              <a:rPr lang="hu-HU" dirty="0"/>
              <a:t> </a:t>
            </a:r>
            <a:r>
              <a:rPr lang="hu-HU" dirty="0" err="1"/>
              <a:t>where</a:t>
            </a:r>
            <a:r>
              <a:rPr lang="hu-HU" dirty="0"/>
              <a:t> </a:t>
            </a:r>
            <a:r>
              <a:rPr lang="hu-HU" dirty="0" err="1"/>
              <a:t>transactions</a:t>
            </a:r>
            <a:r>
              <a:rPr lang="hu-HU" dirty="0"/>
              <a:t> </a:t>
            </a:r>
            <a:r>
              <a:rPr lang="hu-HU" dirty="0" err="1"/>
              <a:t>are</a:t>
            </a:r>
            <a:r>
              <a:rPr lang="hu-HU" dirty="0"/>
              <a:t> </a:t>
            </a:r>
            <a:r>
              <a:rPr lang="hu-HU" dirty="0" err="1" smtClean="0"/>
              <a:t>rare</a:t>
            </a:r>
          </a:p>
          <a:p>
            <a:r>
              <a:rPr lang="hu-HU" dirty="0" err="1" smtClean="0"/>
              <a:t>Decreasing</a:t>
            </a:r>
            <a:r>
              <a:rPr lang="hu-HU" dirty="0" smtClean="0"/>
              <a:t> </a:t>
            </a:r>
            <a:r>
              <a:rPr lang="hu-HU" dirty="0" err="1" smtClean="0"/>
              <a:t>transaction</a:t>
            </a:r>
            <a:r>
              <a:rPr lang="hu-HU" dirty="0" smtClean="0"/>
              <a:t> </a:t>
            </a:r>
            <a:r>
              <a:rPr lang="hu-HU" dirty="0" err="1" smtClean="0"/>
              <a:t>number</a:t>
            </a:r>
            <a:r>
              <a:rPr lang="hu-HU" dirty="0" smtClean="0"/>
              <a:t> and </a:t>
            </a:r>
            <a:r>
              <a:rPr lang="hu-HU" dirty="0" err="1" smtClean="0"/>
              <a:t>data</a:t>
            </a:r>
            <a:r>
              <a:rPr lang="hu-HU" dirty="0" smtClean="0"/>
              <a:t> </a:t>
            </a:r>
            <a:r>
              <a:rPr lang="hu-HU" dirty="0" err="1" smtClean="0"/>
              <a:t>coverage</a:t>
            </a:r>
            <a:r>
              <a:rPr lang="hu-HU" dirty="0" smtClean="0"/>
              <a:t> </a:t>
            </a:r>
            <a:r>
              <a:rPr lang="hu-HU" dirty="0" err="1" smtClean="0"/>
              <a:t>during</a:t>
            </a:r>
            <a:r>
              <a:rPr lang="hu-HU" dirty="0" smtClean="0"/>
              <a:t> </a:t>
            </a:r>
            <a:r>
              <a:rPr lang="hu-HU" dirty="0" err="1" smtClean="0"/>
              <a:t>the</a:t>
            </a:r>
            <a:r>
              <a:rPr lang="hu-HU" dirty="0" smtClean="0"/>
              <a:t> </a:t>
            </a:r>
            <a:r>
              <a:rPr lang="hu-HU" dirty="0" err="1" smtClean="0"/>
              <a:t>crises</a:t>
            </a:r>
            <a:endParaRPr lang="hu-HU" dirty="0"/>
          </a:p>
        </p:txBody>
      </p:sp>
    </p:spTree>
    <p:extLst>
      <p:ext uri="{BB962C8B-B14F-4D97-AF65-F5344CB8AC3E}">
        <p14:creationId xmlns:p14="http://schemas.microsoft.com/office/powerpoint/2010/main" xmlns="" val="1041524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0528" y="764704"/>
            <a:ext cx="7920880" cy="864096"/>
          </a:xfrm>
        </p:spPr>
        <p:txBody>
          <a:bodyPr>
            <a:normAutofit fontScale="90000"/>
          </a:bodyPr>
          <a:lstStyle/>
          <a:p>
            <a:r>
              <a:rPr lang="hu-HU" dirty="0" err="1"/>
              <a:t>Decreasing</a:t>
            </a:r>
            <a:r>
              <a:rPr lang="hu-HU" dirty="0"/>
              <a:t> </a:t>
            </a:r>
            <a:r>
              <a:rPr lang="hu-HU" dirty="0" err="1"/>
              <a:t>transaction</a:t>
            </a:r>
            <a:r>
              <a:rPr lang="hu-HU" dirty="0"/>
              <a:t> </a:t>
            </a:r>
            <a:r>
              <a:rPr lang="hu-HU" dirty="0" err="1"/>
              <a:t>number</a:t>
            </a:r>
            <a:r>
              <a:rPr lang="hu-HU" dirty="0"/>
              <a:t> and </a:t>
            </a:r>
            <a:r>
              <a:rPr lang="hu-HU" dirty="0" err="1"/>
              <a:t>data</a:t>
            </a:r>
            <a:r>
              <a:rPr lang="hu-HU" dirty="0"/>
              <a:t> </a:t>
            </a:r>
            <a:r>
              <a:rPr lang="hu-HU" dirty="0" err="1"/>
              <a:t>coverage</a:t>
            </a:r>
            <a:endParaRPr lang="en-US" dirty="0"/>
          </a:p>
        </p:txBody>
      </p:sp>
      <p:graphicFrame>
        <p:nvGraphicFramePr>
          <p:cNvPr id="7" name="Diagram 6"/>
          <p:cNvGraphicFramePr>
            <a:graphicFrameLocks/>
          </p:cNvGraphicFramePr>
          <p:nvPr>
            <p:extLst>
              <p:ext uri="{D42A27DB-BD31-4B8C-83A1-F6EECF244321}">
                <p14:modId xmlns:p14="http://schemas.microsoft.com/office/powerpoint/2010/main" xmlns="" val="3746474190"/>
              </p:ext>
            </p:extLst>
          </p:nvPr>
        </p:nvGraphicFramePr>
        <p:xfrm>
          <a:off x="0" y="2127578"/>
          <a:ext cx="748883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843473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normAutofit lnSpcReduction="10000"/>
          </a:bodyPr>
          <a:lstStyle/>
          <a:p>
            <a:r>
              <a:rPr lang="hu-HU" dirty="0" err="1"/>
              <a:t>Irrelevant</a:t>
            </a:r>
            <a:r>
              <a:rPr lang="hu-HU" dirty="0"/>
              <a:t> </a:t>
            </a:r>
            <a:r>
              <a:rPr lang="hu-HU" dirty="0" err="1"/>
              <a:t>price</a:t>
            </a:r>
            <a:r>
              <a:rPr lang="hu-HU" dirty="0"/>
              <a:t> </a:t>
            </a:r>
            <a:r>
              <a:rPr lang="hu-HU" dirty="0" err="1"/>
              <a:t>values</a:t>
            </a:r>
            <a:endParaRPr lang="hu-HU" dirty="0"/>
          </a:p>
          <a:p>
            <a:r>
              <a:rPr lang="hu-HU" dirty="0" err="1"/>
              <a:t>Irrelevant</a:t>
            </a:r>
            <a:r>
              <a:rPr lang="hu-HU" dirty="0"/>
              <a:t> </a:t>
            </a:r>
            <a:r>
              <a:rPr lang="hu-HU" dirty="0" err="1"/>
              <a:t>or</a:t>
            </a:r>
            <a:r>
              <a:rPr lang="hu-HU" dirty="0"/>
              <a:t> </a:t>
            </a:r>
            <a:r>
              <a:rPr lang="hu-HU" dirty="0" err="1"/>
              <a:t>incomplete</a:t>
            </a:r>
            <a:r>
              <a:rPr lang="hu-HU" dirty="0"/>
              <a:t> </a:t>
            </a:r>
            <a:r>
              <a:rPr lang="hu-HU" dirty="0" err="1"/>
              <a:t>area</a:t>
            </a:r>
            <a:r>
              <a:rPr lang="hu-HU" dirty="0"/>
              <a:t> </a:t>
            </a:r>
            <a:r>
              <a:rPr lang="hu-HU" dirty="0" err="1"/>
              <a:t>data</a:t>
            </a:r>
            <a:endParaRPr lang="hu-HU" dirty="0"/>
          </a:p>
          <a:p>
            <a:pPr lvl="1"/>
            <a:r>
              <a:rPr lang="hu-HU" dirty="0"/>
              <a:t>In </a:t>
            </a:r>
            <a:r>
              <a:rPr lang="hu-HU" dirty="0" err="1"/>
              <a:t>some</a:t>
            </a:r>
            <a:r>
              <a:rPr lang="hu-HU" dirty="0"/>
              <a:t> </a:t>
            </a:r>
            <a:r>
              <a:rPr lang="hu-HU" dirty="0" err="1"/>
              <a:t>cases</a:t>
            </a:r>
            <a:r>
              <a:rPr lang="hu-HU" dirty="0"/>
              <a:t> </a:t>
            </a:r>
            <a:r>
              <a:rPr lang="hu-HU" dirty="0" err="1"/>
              <a:t>lot</a:t>
            </a:r>
            <a:r>
              <a:rPr lang="hu-HU" dirty="0"/>
              <a:t> </a:t>
            </a:r>
            <a:r>
              <a:rPr lang="hu-HU" dirty="0" err="1"/>
              <a:t>area</a:t>
            </a:r>
            <a:r>
              <a:rPr lang="hu-HU" dirty="0"/>
              <a:t> is </a:t>
            </a:r>
            <a:r>
              <a:rPr lang="hu-HU" dirty="0" err="1"/>
              <a:t>recorded</a:t>
            </a:r>
            <a:r>
              <a:rPr lang="hu-HU" dirty="0"/>
              <a:t> </a:t>
            </a:r>
            <a:r>
              <a:rPr lang="hu-HU" dirty="0" err="1"/>
              <a:t>instead</a:t>
            </a:r>
            <a:r>
              <a:rPr lang="hu-HU" dirty="0"/>
              <a:t> of </a:t>
            </a:r>
            <a:r>
              <a:rPr lang="hu-HU" dirty="0" err="1"/>
              <a:t>useful</a:t>
            </a:r>
            <a:r>
              <a:rPr lang="hu-HU" dirty="0"/>
              <a:t> </a:t>
            </a:r>
            <a:r>
              <a:rPr lang="hu-HU" dirty="0" err="1"/>
              <a:t>area</a:t>
            </a:r>
            <a:endParaRPr lang="hu-HU" dirty="0"/>
          </a:p>
          <a:p>
            <a:pPr lvl="1"/>
            <a:r>
              <a:rPr lang="hu-HU" dirty="0" err="1"/>
              <a:t>Typical</a:t>
            </a:r>
            <a:r>
              <a:rPr lang="hu-HU" dirty="0"/>
              <a:t> </a:t>
            </a:r>
            <a:r>
              <a:rPr lang="hu-HU" dirty="0" err="1"/>
              <a:t>issue</a:t>
            </a:r>
            <a:r>
              <a:rPr lang="hu-HU" dirty="0"/>
              <a:t> of house </a:t>
            </a:r>
            <a:r>
              <a:rPr lang="hu-HU" dirty="0" err="1"/>
              <a:t>transactions</a:t>
            </a:r>
            <a:r>
              <a:rPr lang="hu-HU" dirty="0"/>
              <a:t> </a:t>
            </a:r>
            <a:r>
              <a:rPr lang="hu-HU" dirty="0" err="1"/>
              <a:t>where</a:t>
            </a:r>
            <a:r>
              <a:rPr lang="hu-HU" dirty="0"/>
              <a:t> </a:t>
            </a:r>
            <a:r>
              <a:rPr lang="hu-HU" dirty="0" err="1"/>
              <a:t>differing</a:t>
            </a:r>
            <a:r>
              <a:rPr lang="hu-HU" dirty="0"/>
              <a:t> </a:t>
            </a:r>
            <a:r>
              <a:rPr lang="hu-HU" dirty="0" err="1"/>
              <a:t>useful</a:t>
            </a:r>
            <a:r>
              <a:rPr lang="hu-HU" dirty="0"/>
              <a:t> </a:t>
            </a:r>
            <a:r>
              <a:rPr lang="hu-HU" dirty="0" err="1"/>
              <a:t>floor</a:t>
            </a:r>
            <a:r>
              <a:rPr lang="hu-HU" dirty="0"/>
              <a:t> and </a:t>
            </a:r>
            <a:r>
              <a:rPr lang="hu-HU" dirty="0" err="1"/>
              <a:t>lot</a:t>
            </a:r>
            <a:r>
              <a:rPr lang="hu-HU" dirty="0"/>
              <a:t> </a:t>
            </a:r>
            <a:r>
              <a:rPr lang="hu-HU" dirty="0" err="1"/>
              <a:t>area</a:t>
            </a:r>
            <a:r>
              <a:rPr lang="hu-HU" dirty="0"/>
              <a:t> </a:t>
            </a:r>
            <a:r>
              <a:rPr lang="hu-HU" dirty="0" err="1"/>
              <a:t>are</a:t>
            </a:r>
            <a:r>
              <a:rPr lang="hu-HU" dirty="0"/>
              <a:t> </a:t>
            </a:r>
            <a:r>
              <a:rPr lang="hu-HU" dirty="0" err="1"/>
              <a:t>needed</a:t>
            </a:r>
            <a:endParaRPr lang="hu-HU" dirty="0"/>
          </a:p>
          <a:p>
            <a:r>
              <a:rPr lang="hu-HU" dirty="0"/>
              <a:t>Data </a:t>
            </a:r>
            <a:r>
              <a:rPr lang="hu-HU" dirty="0" err="1"/>
              <a:t>precision</a:t>
            </a:r>
            <a:r>
              <a:rPr lang="hu-HU" dirty="0"/>
              <a:t> </a:t>
            </a:r>
            <a:r>
              <a:rPr lang="hu-HU" dirty="0" err="1"/>
              <a:t>varies</a:t>
            </a:r>
            <a:r>
              <a:rPr lang="hu-HU" dirty="0"/>
              <a:t> </a:t>
            </a:r>
            <a:r>
              <a:rPr lang="hu-HU" dirty="0" err="1"/>
              <a:t>regionally</a:t>
            </a:r>
            <a:r>
              <a:rPr lang="hu-HU" dirty="0"/>
              <a:t> and </a:t>
            </a:r>
            <a:r>
              <a:rPr lang="hu-HU" dirty="0" err="1"/>
              <a:t>by</a:t>
            </a:r>
            <a:r>
              <a:rPr lang="hu-HU" dirty="0"/>
              <a:t> </a:t>
            </a:r>
            <a:r>
              <a:rPr lang="hu-HU" dirty="0" err="1"/>
              <a:t>settlement</a:t>
            </a:r>
            <a:r>
              <a:rPr lang="hu-HU" dirty="0"/>
              <a:t> </a:t>
            </a:r>
            <a:r>
              <a:rPr lang="hu-HU" dirty="0" err="1"/>
              <a:t>type</a:t>
            </a:r>
            <a:endParaRPr lang="hu-HU" dirty="0"/>
          </a:p>
        </p:txBody>
      </p:sp>
    </p:spTree>
    <p:extLst>
      <p:ext uri="{BB962C8B-B14F-4D97-AF65-F5344CB8AC3E}">
        <p14:creationId xmlns:p14="http://schemas.microsoft.com/office/powerpoint/2010/main" xmlns="" val="630519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7504" y="749343"/>
            <a:ext cx="7200800" cy="900649"/>
          </a:xfrm>
        </p:spPr>
        <p:txBody>
          <a:bodyPr>
            <a:normAutofit/>
          </a:bodyPr>
          <a:lstStyle/>
          <a:p>
            <a:r>
              <a:rPr lang="hu-HU" dirty="0" err="1"/>
              <a:t>Irrelevant</a:t>
            </a:r>
            <a:r>
              <a:rPr lang="hu-HU" dirty="0"/>
              <a:t> </a:t>
            </a:r>
            <a:r>
              <a:rPr lang="hu-HU" dirty="0" err="1"/>
              <a:t>purchase</a:t>
            </a:r>
            <a:r>
              <a:rPr lang="hu-HU" dirty="0"/>
              <a:t> </a:t>
            </a:r>
            <a:r>
              <a:rPr lang="hu-HU" dirty="0" err="1"/>
              <a:t>prices</a:t>
            </a:r>
            <a:endParaRPr lang="en-US" dirty="0"/>
          </a:p>
        </p:txBody>
      </p:sp>
      <p:pic>
        <p:nvPicPr>
          <p:cNvPr id="5" name="Kép 4"/>
          <p:cNvPicPr>
            <a:picLocks noChangeAspect="1"/>
          </p:cNvPicPr>
          <p:nvPr/>
        </p:nvPicPr>
        <p:blipFill rotWithShape="1">
          <a:blip r:embed="rId3" cstate="print">
            <a:extLst>
              <a:ext uri="{28A0092B-C50C-407E-A947-70E740481C1C}">
                <a14:useLocalDpi xmlns:a14="http://schemas.microsoft.com/office/drawing/2010/main" xmlns="" val="0"/>
              </a:ext>
            </a:extLst>
          </a:blip>
          <a:srcRect l="5900" t="11051" r="3538" b="2148"/>
          <a:stretch/>
        </p:blipFill>
        <p:spPr>
          <a:xfrm>
            <a:off x="0" y="1772816"/>
            <a:ext cx="7454647" cy="5056196"/>
          </a:xfrm>
          <a:prstGeom prst="rect">
            <a:avLst/>
          </a:prstGeom>
        </p:spPr>
      </p:pic>
    </p:spTree>
    <p:extLst>
      <p:ext uri="{BB962C8B-B14F-4D97-AF65-F5344CB8AC3E}">
        <p14:creationId xmlns:p14="http://schemas.microsoft.com/office/powerpoint/2010/main" xmlns="" val="21322229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err="1"/>
              <a:t>Our</a:t>
            </a:r>
            <a:r>
              <a:rPr lang="hu-HU" dirty="0"/>
              <a:t> </a:t>
            </a:r>
            <a:r>
              <a:rPr lang="hu-HU" dirty="0" err="1"/>
              <a:t>approach</a:t>
            </a:r>
            <a:r>
              <a:rPr lang="hu-HU" dirty="0"/>
              <a:t> </a:t>
            </a:r>
            <a:r>
              <a:rPr lang="hu-HU" dirty="0" err="1"/>
              <a:t>to</a:t>
            </a:r>
            <a:r>
              <a:rPr lang="hu-HU" dirty="0"/>
              <a:t> „</a:t>
            </a:r>
            <a:r>
              <a:rPr lang="hu-HU" dirty="0" err="1"/>
              <a:t>messy</a:t>
            </a:r>
            <a:r>
              <a:rPr lang="hu-HU" dirty="0"/>
              <a:t>” </a:t>
            </a:r>
            <a:r>
              <a:rPr lang="hu-HU" dirty="0" err="1"/>
              <a:t>data</a:t>
            </a:r>
            <a:endParaRPr lang="hu-HU" dirty="0"/>
          </a:p>
        </p:txBody>
      </p:sp>
      <p:sp>
        <p:nvSpPr>
          <p:cNvPr id="3" name="Tartalom helye 2"/>
          <p:cNvSpPr>
            <a:spLocks noGrp="1"/>
          </p:cNvSpPr>
          <p:nvPr>
            <p:ph idx="1"/>
          </p:nvPr>
        </p:nvSpPr>
        <p:spPr>
          <a:xfrm>
            <a:off x="457200" y="1844824"/>
            <a:ext cx="6995120" cy="4824536"/>
          </a:xfrm>
        </p:spPr>
        <p:txBody>
          <a:bodyPr>
            <a:normAutofit fontScale="92500" lnSpcReduction="20000"/>
          </a:bodyPr>
          <a:lstStyle/>
          <a:p>
            <a:r>
              <a:rPr lang="hu-HU" dirty="0" err="1"/>
              <a:t>Transactions</a:t>
            </a:r>
            <a:r>
              <a:rPr lang="hu-HU" dirty="0"/>
              <a:t> </a:t>
            </a:r>
            <a:r>
              <a:rPr lang="hu-HU" dirty="0" err="1"/>
              <a:t>with</a:t>
            </a:r>
            <a:r>
              <a:rPr lang="hu-HU" dirty="0"/>
              <a:t> </a:t>
            </a:r>
            <a:r>
              <a:rPr lang="hu-HU" dirty="0" err="1"/>
              <a:t>reliable</a:t>
            </a:r>
            <a:r>
              <a:rPr lang="hu-HU" dirty="0"/>
              <a:t> </a:t>
            </a:r>
            <a:r>
              <a:rPr lang="hu-HU" dirty="0" err="1"/>
              <a:t>data</a:t>
            </a:r>
            <a:r>
              <a:rPr lang="hu-HU" dirty="0"/>
              <a:t> </a:t>
            </a:r>
            <a:r>
              <a:rPr lang="hu-HU" dirty="0" err="1"/>
              <a:t>are</a:t>
            </a:r>
            <a:r>
              <a:rPr lang="hu-HU" dirty="0"/>
              <a:t> </a:t>
            </a:r>
            <a:r>
              <a:rPr lang="hu-HU" dirty="0" err="1"/>
              <a:t>kept</a:t>
            </a:r>
            <a:r>
              <a:rPr lang="hu-HU" dirty="0"/>
              <a:t> -&gt; </a:t>
            </a:r>
            <a:r>
              <a:rPr lang="hu-HU" dirty="0" err="1"/>
              <a:t>Several</a:t>
            </a:r>
            <a:r>
              <a:rPr lang="hu-HU" dirty="0"/>
              <a:t> </a:t>
            </a:r>
            <a:r>
              <a:rPr lang="hu-HU" dirty="0" err="1"/>
              <a:t>rounds</a:t>
            </a:r>
            <a:r>
              <a:rPr lang="hu-HU" dirty="0"/>
              <a:t> of </a:t>
            </a:r>
            <a:r>
              <a:rPr lang="hu-HU" dirty="0" err="1"/>
              <a:t>data</a:t>
            </a:r>
            <a:r>
              <a:rPr lang="hu-HU" dirty="0"/>
              <a:t> </a:t>
            </a:r>
            <a:r>
              <a:rPr lang="hu-HU" dirty="0" err="1"/>
              <a:t>cleaning</a:t>
            </a:r>
            <a:r>
              <a:rPr lang="hu-HU" dirty="0"/>
              <a:t> is </a:t>
            </a:r>
            <a:r>
              <a:rPr lang="hu-HU" dirty="0" err="1"/>
              <a:t>required</a:t>
            </a:r>
            <a:r>
              <a:rPr lang="hu-HU" dirty="0"/>
              <a:t>.</a:t>
            </a:r>
          </a:p>
          <a:p>
            <a:r>
              <a:rPr lang="hu-HU" dirty="0" err="1"/>
              <a:t>We</a:t>
            </a:r>
            <a:r>
              <a:rPr lang="hu-HU" dirty="0"/>
              <a:t> </a:t>
            </a:r>
            <a:r>
              <a:rPr lang="hu-HU" dirty="0" err="1" smtClean="0"/>
              <a:t>dropp</a:t>
            </a:r>
            <a:r>
              <a:rPr lang="hu-HU" dirty="0" smtClean="0"/>
              <a:t> </a:t>
            </a:r>
            <a:r>
              <a:rPr lang="hu-HU" dirty="0" err="1"/>
              <a:t>those</a:t>
            </a:r>
            <a:r>
              <a:rPr lang="hu-HU" dirty="0"/>
              <a:t> </a:t>
            </a:r>
            <a:r>
              <a:rPr lang="hu-HU" dirty="0" err="1"/>
              <a:t>transactions</a:t>
            </a:r>
            <a:r>
              <a:rPr lang="hu-HU" dirty="0"/>
              <a:t> </a:t>
            </a:r>
            <a:r>
              <a:rPr lang="hu-HU" dirty="0" err="1"/>
              <a:t>were</a:t>
            </a:r>
            <a:r>
              <a:rPr lang="hu-HU" dirty="0"/>
              <a:t> </a:t>
            </a:r>
            <a:r>
              <a:rPr lang="hu-HU" dirty="0" err="1"/>
              <a:t>key</a:t>
            </a:r>
            <a:r>
              <a:rPr lang="hu-HU" dirty="0"/>
              <a:t> </a:t>
            </a:r>
            <a:r>
              <a:rPr lang="hu-HU" dirty="0" err="1"/>
              <a:t>information</a:t>
            </a:r>
            <a:r>
              <a:rPr lang="hu-HU" dirty="0"/>
              <a:t> is </a:t>
            </a:r>
            <a:r>
              <a:rPr lang="hu-HU" dirty="0" err="1"/>
              <a:t>missing</a:t>
            </a:r>
            <a:r>
              <a:rPr lang="hu-HU" dirty="0"/>
              <a:t>.</a:t>
            </a:r>
          </a:p>
          <a:p>
            <a:pPr lvl="1"/>
            <a:r>
              <a:rPr lang="hu-HU" dirty="0"/>
              <a:t>Price, </a:t>
            </a:r>
            <a:r>
              <a:rPr lang="hu-HU" dirty="0" err="1"/>
              <a:t>location</a:t>
            </a:r>
            <a:r>
              <a:rPr lang="hu-HU" dirty="0"/>
              <a:t>, </a:t>
            </a:r>
            <a:r>
              <a:rPr lang="hu-HU" dirty="0" err="1"/>
              <a:t>purchase</a:t>
            </a:r>
            <a:r>
              <a:rPr lang="hu-HU" dirty="0"/>
              <a:t> </a:t>
            </a:r>
            <a:r>
              <a:rPr lang="hu-HU" dirty="0" err="1"/>
              <a:t>year</a:t>
            </a:r>
            <a:r>
              <a:rPr lang="hu-HU" dirty="0"/>
              <a:t>, </a:t>
            </a:r>
            <a:r>
              <a:rPr lang="hu-HU" dirty="0" err="1"/>
              <a:t>area</a:t>
            </a:r>
            <a:endParaRPr lang="hu-HU" dirty="0"/>
          </a:p>
          <a:p>
            <a:r>
              <a:rPr lang="hu-HU" dirty="0" err="1"/>
              <a:t>We</a:t>
            </a:r>
            <a:r>
              <a:rPr lang="hu-HU" dirty="0"/>
              <a:t> </a:t>
            </a:r>
            <a:r>
              <a:rPr lang="hu-HU" dirty="0" err="1"/>
              <a:t>do</a:t>
            </a:r>
            <a:r>
              <a:rPr lang="hu-HU" dirty="0"/>
              <a:t> </a:t>
            </a:r>
            <a:r>
              <a:rPr lang="hu-HU" dirty="0" err="1"/>
              <a:t>not</a:t>
            </a:r>
            <a:r>
              <a:rPr lang="hu-HU" dirty="0"/>
              <a:t> </a:t>
            </a:r>
            <a:r>
              <a:rPr lang="hu-HU" dirty="0" err="1"/>
              <a:t>deal</a:t>
            </a:r>
            <a:r>
              <a:rPr lang="hu-HU" dirty="0"/>
              <a:t> </a:t>
            </a:r>
            <a:r>
              <a:rPr lang="hu-HU" dirty="0" err="1"/>
              <a:t>with</a:t>
            </a:r>
            <a:r>
              <a:rPr lang="hu-HU" dirty="0"/>
              <a:t> </a:t>
            </a:r>
            <a:r>
              <a:rPr lang="hu-HU" dirty="0" err="1"/>
              <a:t>fractional</a:t>
            </a:r>
            <a:r>
              <a:rPr lang="hu-HU" dirty="0"/>
              <a:t> </a:t>
            </a:r>
            <a:r>
              <a:rPr lang="hu-HU" dirty="0" err="1"/>
              <a:t>ownership</a:t>
            </a:r>
            <a:r>
              <a:rPr lang="hu-HU" dirty="0"/>
              <a:t>.</a:t>
            </a:r>
          </a:p>
          <a:p>
            <a:r>
              <a:rPr lang="hu-HU" dirty="0" err="1" smtClean="0">
                <a:solidFill>
                  <a:schemeClr val="accent2">
                    <a:lumMod val="60000"/>
                    <a:lumOff val="40000"/>
                  </a:schemeClr>
                </a:solidFill>
              </a:rPr>
              <a:t>Rigorous</a:t>
            </a:r>
            <a:r>
              <a:rPr lang="hu-HU" dirty="0" smtClean="0">
                <a:solidFill>
                  <a:schemeClr val="accent2">
                    <a:lumMod val="60000"/>
                    <a:lumOff val="40000"/>
                  </a:schemeClr>
                </a:solidFill>
              </a:rPr>
              <a:t> </a:t>
            </a:r>
            <a:r>
              <a:rPr lang="hu-HU" dirty="0" err="1" smtClean="0">
                <a:solidFill>
                  <a:schemeClr val="accent2">
                    <a:lumMod val="60000"/>
                    <a:lumOff val="40000"/>
                  </a:schemeClr>
                </a:solidFill>
              </a:rPr>
              <a:t>way</a:t>
            </a:r>
            <a:r>
              <a:rPr lang="hu-HU" dirty="0" smtClean="0">
                <a:solidFill>
                  <a:schemeClr val="accent2">
                    <a:lumMod val="60000"/>
                    <a:lumOff val="40000"/>
                  </a:schemeClr>
                </a:solidFill>
              </a:rPr>
              <a:t> (</a:t>
            </a:r>
            <a:r>
              <a:rPr lang="hu-HU" dirty="0" err="1" smtClean="0">
                <a:solidFill>
                  <a:schemeClr val="accent2">
                    <a:lumMod val="60000"/>
                    <a:lumOff val="40000"/>
                  </a:schemeClr>
                </a:solidFill>
              </a:rPr>
              <a:t>robustness</a:t>
            </a:r>
            <a:r>
              <a:rPr lang="hu-HU" dirty="0" smtClean="0">
                <a:solidFill>
                  <a:schemeClr val="accent2">
                    <a:lumMod val="60000"/>
                    <a:lumOff val="40000"/>
                  </a:schemeClr>
                </a:solidFill>
              </a:rPr>
              <a:t> </a:t>
            </a:r>
            <a:r>
              <a:rPr lang="hu-HU" dirty="0" err="1" smtClean="0">
                <a:solidFill>
                  <a:schemeClr val="accent2">
                    <a:lumMod val="60000"/>
                    <a:lumOff val="40000"/>
                  </a:schemeClr>
                </a:solidFill>
              </a:rPr>
              <a:t>check</a:t>
            </a:r>
            <a:r>
              <a:rPr lang="hu-HU" dirty="0" smtClean="0">
                <a:solidFill>
                  <a:schemeClr val="accent2">
                    <a:lumMod val="60000"/>
                    <a:lumOff val="40000"/>
                  </a:schemeClr>
                </a:solidFill>
              </a:rPr>
              <a:t>): </a:t>
            </a:r>
            <a:r>
              <a:rPr lang="hu-HU" dirty="0" err="1" smtClean="0">
                <a:solidFill>
                  <a:schemeClr val="accent2">
                    <a:lumMod val="60000"/>
                    <a:lumOff val="40000"/>
                  </a:schemeClr>
                </a:solidFill>
              </a:rPr>
              <a:t>Two</a:t>
            </a:r>
            <a:r>
              <a:rPr lang="hu-HU" dirty="0" smtClean="0">
                <a:solidFill>
                  <a:schemeClr val="accent2">
                    <a:lumMod val="60000"/>
                    <a:lumOff val="40000"/>
                  </a:schemeClr>
                </a:solidFill>
              </a:rPr>
              <a:t> </a:t>
            </a:r>
            <a:r>
              <a:rPr lang="hu-HU" dirty="0" err="1">
                <a:solidFill>
                  <a:schemeClr val="accent2">
                    <a:lumMod val="60000"/>
                    <a:lumOff val="40000"/>
                  </a:schemeClr>
                </a:solidFill>
              </a:rPr>
              <a:t>differing</a:t>
            </a:r>
            <a:r>
              <a:rPr lang="hu-HU" dirty="0">
                <a:solidFill>
                  <a:schemeClr val="accent2">
                    <a:lumMod val="60000"/>
                    <a:lumOff val="40000"/>
                  </a:schemeClr>
                </a:solidFill>
              </a:rPr>
              <a:t> </a:t>
            </a:r>
            <a:r>
              <a:rPr lang="hu-HU" dirty="0" err="1">
                <a:solidFill>
                  <a:schemeClr val="accent2">
                    <a:lumMod val="60000"/>
                    <a:lumOff val="40000"/>
                  </a:schemeClr>
                </a:solidFill>
              </a:rPr>
              <a:t>area</a:t>
            </a:r>
            <a:r>
              <a:rPr lang="hu-HU" dirty="0">
                <a:solidFill>
                  <a:schemeClr val="accent2">
                    <a:lumMod val="60000"/>
                    <a:lumOff val="40000"/>
                  </a:schemeClr>
                </a:solidFill>
              </a:rPr>
              <a:t> </a:t>
            </a:r>
            <a:r>
              <a:rPr lang="hu-HU" dirty="0" err="1">
                <a:solidFill>
                  <a:schemeClr val="accent2">
                    <a:lumMod val="60000"/>
                    <a:lumOff val="40000"/>
                  </a:schemeClr>
                </a:solidFill>
              </a:rPr>
              <a:t>data</a:t>
            </a:r>
            <a:r>
              <a:rPr lang="hu-HU" dirty="0">
                <a:solidFill>
                  <a:schemeClr val="accent2">
                    <a:lumMod val="60000"/>
                    <a:lumOff val="40000"/>
                  </a:schemeClr>
                </a:solidFill>
              </a:rPr>
              <a:t> is </a:t>
            </a:r>
            <a:r>
              <a:rPr lang="hu-HU" dirty="0" err="1">
                <a:solidFill>
                  <a:schemeClr val="accent2">
                    <a:lumMod val="60000"/>
                    <a:lumOff val="40000"/>
                  </a:schemeClr>
                </a:solidFill>
              </a:rPr>
              <a:t>required</a:t>
            </a:r>
            <a:r>
              <a:rPr lang="hu-HU" dirty="0">
                <a:solidFill>
                  <a:schemeClr val="accent2">
                    <a:lumMod val="60000"/>
                    <a:lumOff val="40000"/>
                  </a:schemeClr>
                </a:solidFill>
              </a:rPr>
              <a:t> in </a:t>
            </a:r>
            <a:r>
              <a:rPr lang="hu-HU" dirty="0" err="1">
                <a:solidFill>
                  <a:schemeClr val="accent2">
                    <a:lumMod val="60000"/>
                    <a:lumOff val="40000"/>
                  </a:schemeClr>
                </a:solidFill>
              </a:rPr>
              <a:t>case</a:t>
            </a:r>
            <a:r>
              <a:rPr lang="hu-HU" dirty="0">
                <a:solidFill>
                  <a:schemeClr val="accent2">
                    <a:lumMod val="60000"/>
                    <a:lumOff val="40000"/>
                  </a:schemeClr>
                </a:solidFill>
              </a:rPr>
              <a:t> of houses.</a:t>
            </a:r>
          </a:p>
        </p:txBody>
      </p:sp>
    </p:spTree>
    <p:extLst>
      <p:ext uri="{BB962C8B-B14F-4D97-AF65-F5344CB8AC3E}">
        <p14:creationId xmlns:p14="http://schemas.microsoft.com/office/powerpoint/2010/main" xmlns="" val="14771627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ichef-1.bbci.co.uk/news/624/media/images/48690000/gif/_48690329_gdp_fan_464.gif"/>
          <p:cNvPicPr>
            <a:picLocks noChangeAspect="1" noChangeArrowheads="1"/>
          </p:cNvPicPr>
          <p:nvPr/>
        </p:nvPicPr>
        <p:blipFill>
          <a:blip r:embed="rId2" cstate="print"/>
          <a:srcRect/>
          <a:stretch>
            <a:fillRect/>
          </a:stretch>
        </p:blipFill>
        <p:spPr bwMode="auto">
          <a:xfrm>
            <a:off x="395536" y="1916832"/>
            <a:ext cx="5943600" cy="4514851"/>
          </a:xfrm>
          <a:prstGeom prst="rect">
            <a:avLst/>
          </a:prstGeom>
          <a:noFill/>
        </p:spPr>
      </p:pic>
      <p:sp>
        <p:nvSpPr>
          <p:cNvPr id="2" name="Cím 1"/>
          <p:cNvSpPr>
            <a:spLocks noGrp="1"/>
          </p:cNvSpPr>
          <p:nvPr>
            <p:ph type="title"/>
          </p:nvPr>
        </p:nvSpPr>
        <p:spPr/>
        <p:txBody>
          <a:bodyPr>
            <a:normAutofit fontScale="90000"/>
          </a:bodyPr>
          <a:lstStyle/>
          <a:p>
            <a:r>
              <a:rPr lang="hu-HU" dirty="0" err="1" smtClean="0"/>
              <a:t>Differing</a:t>
            </a:r>
            <a:r>
              <a:rPr lang="hu-HU" dirty="0" smtClean="0"/>
              <a:t> modelling </a:t>
            </a:r>
            <a:r>
              <a:rPr lang="hu-HU" dirty="0" err="1" smtClean="0"/>
              <a:t>specifications</a:t>
            </a:r>
            <a:endParaRPr lang="hu-HU" dirty="0"/>
          </a:p>
        </p:txBody>
      </p:sp>
      <p:sp>
        <p:nvSpPr>
          <p:cNvPr id="3" name="Tartalom helye 2"/>
          <p:cNvSpPr>
            <a:spLocks noGrp="1"/>
          </p:cNvSpPr>
          <p:nvPr>
            <p:ph idx="1"/>
          </p:nvPr>
        </p:nvSpPr>
        <p:spPr/>
        <p:txBody>
          <a:bodyPr/>
          <a:lstStyle/>
          <a:p>
            <a:endParaRPr lang="hu-HU"/>
          </a:p>
        </p:txBody>
      </p:sp>
      <p:pic>
        <p:nvPicPr>
          <p:cNvPr id="1026" name="Picture 2"/>
          <p:cNvPicPr>
            <a:picLocks noChangeAspect="1" noChangeArrowheads="1"/>
          </p:cNvPicPr>
          <p:nvPr/>
        </p:nvPicPr>
        <p:blipFill>
          <a:blip r:embed="rId3" cstate="print"/>
          <a:srcRect/>
          <a:stretch>
            <a:fillRect/>
          </a:stretch>
        </p:blipFill>
        <p:spPr bwMode="auto">
          <a:xfrm>
            <a:off x="243637" y="1813393"/>
            <a:ext cx="7208683" cy="471195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err="1"/>
              <a:t>Thank</a:t>
            </a:r>
            <a:r>
              <a:rPr lang="hu-HU" dirty="0"/>
              <a:t> </a:t>
            </a:r>
            <a:r>
              <a:rPr lang="hu-HU" dirty="0" err="1"/>
              <a:t>you</a:t>
            </a:r>
            <a:r>
              <a:rPr lang="hu-HU" dirty="0"/>
              <a:t> </a:t>
            </a:r>
            <a:r>
              <a:rPr lang="hu-HU" dirty="0" err="1"/>
              <a:t>for</a:t>
            </a:r>
            <a:r>
              <a:rPr lang="hu-HU" dirty="0"/>
              <a:t> </a:t>
            </a:r>
            <a:r>
              <a:rPr lang="hu-HU" dirty="0" err="1"/>
              <a:t>your</a:t>
            </a:r>
            <a:r>
              <a:rPr lang="hu-HU" dirty="0"/>
              <a:t> </a:t>
            </a:r>
            <a:r>
              <a:rPr lang="hu-HU" dirty="0" err="1"/>
              <a:t>attention</a:t>
            </a:r>
            <a:r>
              <a:rPr lang="hu-HU" dirty="0"/>
              <a:t>!</a:t>
            </a:r>
            <a:endParaRPr lang="en-US" dirty="0"/>
          </a:p>
        </p:txBody>
      </p:sp>
      <p:sp>
        <p:nvSpPr>
          <p:cNvPr id="3" name="Dia számának helye 2"/>
          <p:cNvSpPr>
            <a:spLocks noGrp="1"/>
          </p:cNvSpPr>
          <p:nvPr>
            <p:ph type="sldNum" sz="quarter" idx="12"/>
          </p:nvPr>
        </p:nvSpPr>
        <p:spPr/>
        <p:txBody>
          <a:bodyPr/>
          <a:lstStyle/>
          <a:p>
            <a:fld id="{C61E2991-13F6-4C5C-9B0F-B6E58FB5557A}" type="slidenum">
              <a:rPr lang="hu-HU" smtClean="0"/>
              <a:pPr/>
              <a:t>18</a:t>
            </a:fld>
            <a:endParaRPr lang="hu-HU"/>
          </a:p>
        </p:txBody>
      </p:sp>
    </p:spTree>
    <p:extLst>
      <p:ext uri="{BB962C8B-B14F-4D97-AF65-F5344CB8AC3E}">
        <p14:creationId xmlns:p14="http://schemas.microsoft.com/office/powerpoint/2010/main" xmlns="" val="4165367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2627</TotalTime>
  <Words>976</Words>
  <Application>Microsoft Office PowerPoint</Application>
  <PresentationFormat>Diavetítés a képernyőre (4:3 oldalarány)</PresentationFormat>
  <Paragraphs>100</Paragraphs>
  <Slides>18</Slides>
  <Notes>6</Notes>
  <HiddenSlides>0</HiddenSlides>
  <MMClips>0</MMClips>
  <ScaleCrop>false</ScaleCrop>
  <HeadingPairs>
    <vt:vector size="4" baseType="variant">
      <vt:variant>
        <vt:lpstr>Téma</vt:lpstr>
      </vt:variant>
      <vt:variant>
        <vt:i4>1</vt:i4>
      </vt:variant>
      <vt:variant>
        <vt:lpstr>Diacímek</vt:lpstr>
      </vt:variant>
      <vt:variant>
        <vt:i4>18</vt:i4>
      </vt:variant>
    </vt:vector>
  </HeadingPairs>
  <TitlesOfParts>
    <vt:vector size="19" baseType="lpstr">
      <vt:lpstr>Office-téma</vt:lpstr>
      <vt:lpstr>ELTINGA Centre for  Real Estate Research</vt:lpstr>
      <vt:lpstr>Motivation and background</vt:lpstr>
      <vt:lpstr>Outline</vt:lpstr>
      <vt:lpstr>1. Source of Data</vt:lpstr>
      <vt:lpstr>Stamp duty data</vt:lpstr>
      <vt:lpstr>6. dia</vt:lpstr>
      <vt:lpstr>2. List of Variables </vt:lpstr>
      <vt:lpstr>List of variables</vt:lpstr>
      <vt:lpstr>9. dia</vt:lpstr>
      <vt:lpstr>Data coverage during two years (2012-2013)</vt:lpstr>
      <vt:lpstr>3. Problems</vt:lpstr>
      <vt:lpstr>Problems</vt:lpstr>
      <vt:lpstr>Decreasing transaction number and data coverage</vt:lpstr>
      <vt:lpstr>14. dia</vt:lpstr>
      <vt:lpstr>Irrelevant purchase prices</vt:lpstr>
      <vt:lpstr>Our approach to „messy” data</vt:lpstr>
      <vt:lpstr>Differing modelling specifications</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Horváth Áron</dc:creator>
  <cp:lastModifiedBy>Horváth Áron</cp:lastModifiedBy>
  <cp:revision>193</cp:revision>
  <dcterms:created xsi:type="dcterms:W3CDTF">2013-01-17T10:04:07Z</dcterms:created>
  <dcterms:modified xsi:type="dcterms:W3CDTF">2016-10-21T10:30:01Z</dcterms:modified>
</cp:coreProperties>
</file>