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87" r:id="rId4"/>
    <p:sldId id="303" r:id="rId5"/>
    <p:sldId id="298" r:id="rId6"/>
    <p:sldId id="299" r:id="rId7"/>
    <p:sldId id="312" r:id="rId8"/>
    <p:sldId id="313" r:id="rId9"/>
    <p:sldId id="323" r:id="rId10"/>
    <p:sldId id="310" r:id="rId11"/>
    <p:sldId id="318" r:id="rId12"/>
    <p:sldId id="320" r:id="rId13"/>
    <p:sldId id="326" r:id="rId14"/>
    <p:sldId id="285" r:id="rId15"/>
  </p:sldIdLst>
  <p:sldSz cx="10585450" cy="7453313"/>
  <p:notesSz cx="6819900" cy="9931400"/>
  <p:defaultTextStyle>
    <a:defPPr>
      <a:defRPr lang="de-DE"/>
    </a:defPPr>
    <a:lvl1pPr marL="0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5356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0712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6068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1423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6779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2135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7491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22847" algn="l" defTabSz="10307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EF5"/>
    <a:srgbClr val="DADADC"/>
    <a:srgbClr val="F0F0F0"/>
    <a:srgbClr val="FFFFFF"/>
    <a:srgbClr val="898989"/>
    <a:srgbClr val="006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 autoAdjust="0"/>
    <p:restoredTop sz="88229" autoAdjust="0"/>
  </p:normalViewPr>
  <p:slideViewPr>
    <p:cSldViewPr snapToGrid="0">
      <p:cViewPr varScale="1">
        <p:scale>
          <a:sx n="108" d="100"/>
          <a:sy n="108" d="100"/>
        </p:scale>
        <p:origin x="-1188" y="-78"/>
      </p:cViewPr>
      <p:guideLst>
        <p:guide orient="horz" pos="2348"/>
        <p:guide pos="33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B7A1C-D37E-4A8C-B5F6-7ECC452D1F91}" type="datetimeFigureOut">
              <a:rPr lang="de-DE" smtClean="0"/>
              <a:t>17.10.2016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62388" y="9432925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6921D-DAC2-42AA-B7E8-6FBAE72FF9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266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032" y="1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/>
          <a:lstStyle>
            <a:lvl1pPr algn="r">
              <a:defRPr sz="1300"/>
            </a:lvl1pPr>
          </a:lstStyle>
          <a:p>
            <a:fld id="{39815656-777D-420B-AEE9-1C9DA2062A2E}" type="datetimeFigureOut">
              <a:rPr lang="de-DE" smtClean="0"/>
              <a:pPr/>
              <a:t>17.10.2016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6125"/>
            <a:ext cx="528637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10" tIns="47855" rIns="95710" bIns="4785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5710" tIns="47855" rIns="95710" bIns="47855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032" y="9433107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 anchor="b"/>
          <a:lstStyle>
            <a:lvl1pPr algn="r">
              <a:defRPr sz="1300"/>
            </a:lvl1pPr>
          </a:lstStyle>
          <a:p>
            <a:fld id="{62AFC97D-5284-447B-A0EB-09CB2507150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732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5356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0712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46068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61423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76779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092135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07491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22847" algn="l" defTabSz="103071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1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0"/>
            <a:ext cx="10584000" cy="745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5600" tIns="6652800" rIns="734400" bIns="320400" rtlCol="0" anchor="t"/>
          <a:lstStyle/>
          <a:p>
            <a:pPr algn="l"/>
            <a:r>
              <a:rPr lang="en-GB" sz="1000" baseline="0" noProof="0" dirty="0" smtClean="0">
                <a:solidFill>
                  <a:srgbClr val="898989"/>
                </a:solidFill>
              </a:rPr>
              <a:t>* This presentation represents the author’s personal opinions and does not necessarily reflect the views of the Deutsche </a:t>
            </a:r>
            <a:r>
              <a:rPr lang="en-GB" sz="1000" baseline="0" noProof="0" dirty="0" err="1" smtClean="0">
                <a:solidFill>
                  <a:srgbClr val="898989"/>
                </a:solidFill>
              </a:rPr>
              <a:t>Bundesbank</a:t>
            </a:r>
            <a:r>
              <a:rPr lang="en-GB" sz="1000" baseline="0" noProof="0" dirty="0" smtClean="0">
                <a:solidFill>
                  <a:srgbClr val="898989"/>
                </a:solidFill>
              </a:rPr>
              <a:t> or its staff.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20120" y="3213647"/>
            <a:ext cx="9557908" cy="481278"/>
          </a:xfrm>
        </p:spPr>
        <p:txBody>
          <a:bodyPr>
            <a:noAutofit/>
          </a:bodyPr>
          <a:lstStyle>
            <a:lvl1pPr algn="l">
              <a:defRPr sz="2800" b="1"/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020121" y="3676162"/>
            <a:ext cx="9551638" cy="436517"/>
          </a:xfrm>
        </p:spPr>
        <p:txBody>
          <a:bodyPr t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51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0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6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1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6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2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7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2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Untertitel</a:t>
            </a:r>
            <a:endParaRPr lang="en-GB" noProof="0"/>
          </a:p>
        </p:txBody>
      </p:sp>
      <p:sp>
        <p:nvSpPr>
          <p:cNvPr id="16" name="Rechteck 15"/>
          <p:cNvSpPr/>
          <p:nvPr userDrawn="1"/>
        </p:nvSpPr>
        <p:spPr>
          <a:xfrm>
            <a:off x="0" y="3348000"/>
            <a:ext cx="900000" cy="1044000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7" name="Rechteck 16"/>
          <p:cNvSpPr/>
          <p:nvPr userDrawn="1"/>
        </p:nvSpPr>
        <p:spPr>
          <a:xfrm>
            <a:off x="951186" y="3348000"/>
            <a:ext cx="90000" cy="1044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018800" y="4147200"/>
            <a:ext cx="9561600" cy="331200"/>
          </a:xfrm>
        </p:spPr>
        <p:txBody>
          <a:bodyPr>
            <a:normAutofit/>
          </a:bodyPr>
          <a:lstStyle>
            <a:lvl1pPr>
              <a:buNone/>
              <a:defRPr sz="1200" b="1"/>
            </a:lvl1pPr>
          </a:lstStyle>
          <a:p>
            <a:pPr lvl="0"/>
            <a:r>
              <a:rPr lang="en-GB" noProof="0" smtClean="0"/>
              <a:t>Angaben zum Referenten, Ordnungsmerkmal</a:t>
            </a:r>
            <a:endParaRPr lang="en-GB" noProof="0"/>
          </a:p>
        </p:txBody>
      </p:sp>
      <p:pic>
        <p:nvPicPr>
          <p:cNvPr id="8" name="Grafik 7" descr="BBk_Logo_A4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7600" y="0"/>
            <a:ext cx="2087880" cy="11521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in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dirty="0" err="1" smtClean="0"/>
              <a:t>Titel</a:t>
            </a:r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Kapitelbezeichnung</a:t>
            </a:r>
            <a:endParaRPr lang="en-GB" noProof="0" dirty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7999"/>
            <a:ext cx="9476895" cy="495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dirty="0" err="1" smtClean="0"/>
              <a:t>Inhaltsbereich</a:t>
            </a:r>
            <a:r>
              <a:rPr lang="en-GB" noProof="0" dirty="0" smtClean="0"/>
              <a:t> </a:t>
            </a:r>
            <a:r>
              <a:rPr lang="en-GB" noProof="0" dirty="0" err="1" smtClean="0"/>
              <a:t>einspaltig</a:t>
            </a:r>
            <a:r>
              <a:rPr lang="en-GB" noProof="0" dirty="0" smtClean="0"/>
              <a:t> </a:t>
            </a:r>
            <a:r>
              <a:rPr lang="en-GB" noProof="0" dirty="0" err="1" smtClean="0"/>
              <a:t>mit</a:t>
            </a:r>
            <a:r>
              <a:rPr lang="en-GB" noProof="0" dirty="0" smtClean="0"/>
              <a:t> </a:t>
            </a:r>
            <a:r>
              <a:rPr lang="en-GB" noProof="0" dirty="0" err="1" smtClean="0"/>
              <a:t>Fließtext</a:t>
            </a:r>
            <a:endParaRPr lang="en-GB" noProof="0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inspaltig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8000"/>
            <a:ext cx="9478800" cy="4950000"/>
          </a:xfrm>
        </p:spPr>
        <p:txBody>
          <a:bodyPr/>
          <a:lstStyle>
            <a:lvl1pPr marL="180000" indent="-180000">
              <a:spcBef>
                <a:spcPts val="500"/>
              </a:spcBef>
              <a:buFont typeface="Arial" pitchFamily="34" charset="0"/>
              <a:buChar char="−"/>
              <a:defRPr sz="2000" baseline="0"/>
            </a:lvl1pPr>
            <a:lvl2pPr marL="360000" indent="-180000">
              <a:spcBef>
                <a:spcPts val="500"/>
              </a:spcBef>
              <a:buFont typeface="Arial" pitchFamily="34" charset="0"/>
              <a:buChar char="•"/>
              <a:defRPr sz="2000"/>
            </a:lvl2pPr>
            <a:lvl3pPr marL="540000" indent="-180000">
              <a:spcBef>
                <a:spcPts val="500"/>
              </a:spcBef>
              <a:buFont typeface="Arial" pitchFamily="34" charset="0"/>
              <a:buChar char="∙"/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GB" noProof="0" dirty="0" err="1" smtClean="0"/>
              <a:t>Erste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für 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200" y="3116339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Präsentationstitel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179183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188000"/>
            <a:ext cx="10585450" cy="530911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7999"/>
            <a:ext cx="9476895" cy="495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einspaltig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188000"/>
            <a:ext cx="10585450" cy="530911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60388" y="1343025"/>
            <a:ext cx="9283700" cy="5002213"/>
          </a:xfrm>
        </p:spPr>
        <p:txBody>
          <a:bodyPr/>
          <a:lstStyle>
            <a:lvl1pPr marL="180000" indent="-180000">
              <a:spcBef>
                <a:spcPts val="500"/>
              </a:spcBef>
              <a:buFont typeface="Arial" pitchFamily="34" charset="0"/>
              <a:buChar char="−"/>
              <a:defRPr sz="2000" baseline="0"/>
            </a:lvl1pPr>
            <a:lvl2pPr marL="360000" indent="-180000">
              <a:spcBef>
                <a:spcPts val="500"/>
              </a:spcBef>
              <a:buFont typeface="Arial" pitchFamily="34" charset="0"/>
              <a:buChar char="•"/>
              <a:defRPr sz="2000"/>
            </a:lvl2pPr>
            <a:lvl3pPr marL="540000" indent="-180000">
              <a:spcBef>
                <a:spcPts val="500"/>
              </a:spcBef>
              <a:buFont typeface="Arial" pitchFamily="34" charset="0"/>
              <a:buChar char="∙"/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GB" noProof="0" smtClean="0"/>
              <a:t>Erste Ebene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zwei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7999"/>
            <a:ext cx="4500000" cy="495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zweispaltig</a:t>
            </a:r>
          </a:p>
        </p:txBody>
      </p:sp>
      <p:sp>
        <p:nvSpPr>
          <p:cNvPr id="9" name="Textplatzhalt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471666" y="1368000"/>
            <a:ext cx="4500000" cy="495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zweispaltig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zweispaltig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8000"/>
            <a:ext cx="4500000" cy="4950000"/>
          </a:xfrm>
        </p:spPr>
        <p:txBody>
          <a:bodyPr/>
          <a:lstStyle>
            <a:lvl1pPr marL="180000" indent="-180000">
              <a:spcBef>
                <a:spcPts val="500"/>
              </a:spcBef>
              <a:buFont typeface="Arial" pitchFamily="34" charset="0"/>
              <a:buChar char="−"/>
              <a:defRPr sz="2000" baseline="0"/>
            </a:lvl1pPr>
            <a:lvl2pPr marL="360000" indent="-180000">
              <a:spcBef>
                <a:spcPts val="500"/>
              </a:spcBef>
              <a:buFont typeface="Arial" pitchFamily="34" charset="0"/>
              <a:buChar char="•"/>
              <a:defRPr sz="2000"/>
            </a:lvl2pPr>
            <a:lvl3pPr marL="540000" indent="-180000">
              <a:spcBef>
                <a:spcPts val="500"/>
              </a:spcBef>
              <a:buFont typeface="Arial" pitchFamily="34" charset="0"/>
              <a:buChar char="∙"/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GB" noProof="0" smtClean="0"/>
              <a:t>Erste Ebene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  <a:endParaRPr lang="en-GB" noProof="0"/>
          </a:p>
        </p:txBody>
      </p:sp>
      <p:sp>
        <p:nvSpPr>
          <p:cNvPr id="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5472000" y="1368000"/>
            <a:ext cx="4500000" cy="4950000"/>
          </a:xfrm>
        </p:spPr>
        <p:txBody>
          <a:bodyPr/>
          <a:lstStyle>
            <a:lvl1pPr marL="180000" indent="-180000">
              <a:spcBef>
                <a:spcPts val="500"/>
              </a:spcBef>
              <a:buFont typeface="Arial" pitchFamily="34" charset="0"/>
              <a:buChar char="−"/>
              <a:defRPr sz="2000" baseline="0"/>
            </a:lvl1pPr>
            <a:lvl2pPr marL="360000" indent="-180000">
              <a:spcBef>
                <a:spcPts val="500"/>
              </a:spcBef>
              <a:buFont typeface="Arial" pitchFamily="34" charset="0"/>
              <a:buChar char="•"/>
              <a:defRPr sz="2000"/>
            </a:lvl2pPr>
            <a:lvl3pPr marL="540000" indent="-180000">
              <a:spcBef>
                <a:spcPts val="500"/>
              </a:spcBef>
              <a:buFont typeface="Arial" pitchFamily="34" charset="0"/>
              <a:buChar char="∙"/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GB" noProof="0" smtClean="0"/>
              <a:t>Erste Ebene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mit Fließtext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7999"/>
            <a:ext cx="4500000" cy="495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zweispaltig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5472000" y="1368000"/>
            <a:ext cx="4500000" cy="4950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GB" noProof="0" smtClean="0"/>
              <a:t>Bild/Grafik o. ä. durch Klicken hinzufügen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mit Aufzählung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5472000" y="1368000"/>
            <a:ext cx="4500000" cy="4950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GB" noProof="0" smtClean="0"/>
              <a:t>Bild/Grafik o. ä. durch Klicken hinzufügen</a:t>
            </a:r>
            <a:endParaRPr lang="en-GB" noProof="0"/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86000" y="1368000"/>
            <a:ext cx="4500000" cy="4950000"/>
          </a:xfrm>
        </p:spPr>
        <p:txBody>
          <a:bodyPr/>
          <a:lstStyle>
            <a:lvl1pPr marL="180000" indent="-180000">
              <a:spcBef>
                <a:spcPts val="500"/>
              </a:spcBef>
              <a:buFont typeface="Arial" pitchFamily="34" charset="0"/>
              <a:buChar char="−"/>
              <a:defRPr sz="2000" baseline="0"/>
            </a:lvl1pPr>
            <a:lvl2pPr marL="360000" indent="-180000">
              <a:spcBef>
                <a:spcPts val="500"/>
              </a:spcBef>
              <a:buFont typeface="Arial" pitchFamily="34" charset="0"/>
              <a:buChar char="•"/>
              <a:defRPr sz="2000"/>
            </a:lvl2pPr>
            <a:lvl3pPr marL="540000" indent="-180000">
              <a:spcBef>
                <a:spcPts val="500"/>
              </a:spcBef>
              <a:buFont typeface="Arial" pitchFamily="34" charset="0"/>
              <a:buChar char="∙"/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GB" noProof="0" smtClean="0"/>
              <a:t>Erste Ebene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echts mit Fließtext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86000" y="1368000"/>
            <a:ext cx="4500000" cy="4950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GB" noProof="0" smtClean="0"/>
              <a:t>Bild/Grafik o. ä. durch Klicken hinzufügen</a:t>
            </a:r>
            <a:endParaRPr lang="en-GB" noProof="0"/>
          </a:p>
        </p:txBody>
      </p:sp>
      <p:sp>
        <p:nvSpPr>
          <p:cNvPr id="18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472000" y="1368000"/>
            <a:ext cx="4500000" cy="495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zweispaltig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echts mit Aufzählung und Bild/Grafik,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 hasCustomPrompt="1"/>
          </p:nvPr>
        </p:nvSpPr>
        <p:spPr>
          <a:xfrm>
            <a:off x="486000" y="1368000"/>
            <a:ext cx="4500000" cy="4950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GB" noProof="0" smtClean="0"/>
              <a:t>Bild/Grafik o. ä. durch Klicken hinzufügen</a:t>
            </a:r>
            <a:endParaRPr lang="en-GB" noProof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5472000" y="1368000"/>
            <a:ext cx="4500000" cy="4950000"/>
          </a:xfrm>
        </p:spPr>
        <p:txBody>
          <a:bodyPr/>
          <a:lstStyle>
            <a:lvl1pPr marL="180000" indent="-180000">
              <a:spcBef>
                <a:spcPts val="500"/>
              </a:spcBef>
              <a:buFont typeface="Arial" pitchFamily="34" charset="0"/>
              <a:buChar char="−"/>
              <a:defRPr sz="2000" baseline="0"/>
            </a:lvl1pPr>
            <a:lvl2pPr marL="360000" indent="-180000">
              <a:spcBef>
                <a:spcPts val="500"/>
              </a:spcBef>
              <a:buFont typeface="Arial" pitchFamily="34" charset="0"/>
              <a:buChar char="•"/>
              <a:defRPr sz="2000"/>
            </a:lvl2pPr>
            <a:lvl3pPr marL="540000" indent="-180000">
              <a:spcBef>
                <a:spcPts val="500"/>
              </a:spcBef>
              <a:buFont typeface="Arial" pitchFamily="34" charset="0"/>
              <a:buChar char="∙"/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GB" noProof="0" smtClean="0"/>
              <a:t>Erste Ebene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drei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1367999"/>
            <a:ext cx="4500000" cy="234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dreispaltig</a:t>
            </a:r>
          </a:p>
        </p:txBody>
      </p:sp>
      <p:sp>
        <p:nvSpPr>
          <p:cNvPr id="9" name="Textplatzhalt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471666" y="1368000"/>
            <a:ext cx="4500000" cy="234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dreispaltig</a:t>
            </a:r>
          </a:p>
        </p:txBody>
      </p:sp>
      <p:sp>
        <p:nvSpPr>
          <p:cNvPr id="13" name="Textplatzhalt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486000" y="3853052"/>
            <a:ext cx="9488424" cy="2340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algn="l">
              <a:buNone/>
              <a:defRPr sz="2400"/>
            </a:lvl2pPr>
            <a:lvl3pPr algn="l">
              <a:buNone/>
              <a:defRPr sz="2400"/>
            </a:lvl3pPr>
            <a:lvl4pPr algn="l">
              <a:buNone/>
              <a:defRPr sz="2400"/>
            </a:lvl4pPr>
            <a:lvl5pPr algn="l">
              <a:buNone/>
              <a:defRPr sz="2400"/>
            </a:lvl5pPr>
          </a:lstStyle>
          <a:p>
            <a:pPr lvl="0"/>
            <a:r>
              <a:rPr lang="en-GB" noProof="0" smtClean="0"/>
              <a:t>Inhaltsbereich dreispaltig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der Grafik, ganze Br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65465" y="261156"/>
            <a:ext cx="9390298" cy="709230"/>
          </a:xfrm>
        </p:spPr>
        <p:txBody>
          <a:bodyPr>
            <a:noAutofit/>
          </a:bodyPr>
          <a:lstStyle>
            <a:lvl1pPr algn="l">
              <a:lnSpc>
                <a:spcPts val="2300"/>
              </a:lnSpc>
              <a:defRPr sz="2200" b="1"/>
            </a:lvl1pPr>
          </a:lstStyle>
          <a:p>
            <a:r>
              <a:rPr lang="en-GB" noProof="0" smtClean="0"/>
              <a:t>Titel</a:t>
            </a:r>
            <a:br>
              <a:rPr lang="en-GB" noProof="0" smtClean="0"/>
            </a:br>
            <a:r>
              <a:rPr lang="en-GB" noProof="0" smtClean="0"/>
              <a:t>Kapitelbezeichnung</a:t>
            </a:r>
            <a:endParaRPr lang="en-GB" noProof="0"/>
          </a:p>
        </p:txBody>
      </p:sp>
      <p:sp>
        <p:nvSpPr>
          <p:cNvPr id="7" name="Rechteck 6"/>
          <p:cNvSpPr/>
          <p:nvPr userDrawn="1"/>
        </p:nvSpPr>
        <p:spPr>
          <a:xfrm>
            <a:off x="486000" y="324000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/>
          </a:p>
        </p:txBody>
      </p:sp>
      <p:sp>
        <p:nvSpPr>
          <p:cNvPr id="15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486000" y="1368000"/>
            <a:ext cx="9478800" cy="4950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GB" noProof="0" dirty="0" err="1" smtClean="0"/>
              <a:t>Bild</a:t>
            </a:r>
            <a:r>
              <a:rPr lang="en-GB" noProof="0" dirty="0" smtClean="0"/>
              <a:t>/</a:t>
            </a:r>
            <a:r>
              <a:rPr lang="en-GB" noProof="0" dirty="0" err="1" smtClean="0"/>
              <a:t>Grafik</a:t>
            </a:r>
            <a:r>
              <a:rPr lang="en-GB" noProof="0" dirty="0" smtClean="0"/>
              <a:t> o. ä.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hinzufügen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0" y="1"/>
            <a:ext cx="10585450" cy="74533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GB" noProof="0" smtClean="0"/>
              <a:t>Bild/Grafik o. ä. durch Klicken hinzufügen</a:t>
            </a:r>
            <a:endParaRPr lang="en-GB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65200" y="262800"/>
            <a:ext cx="9388800" cy="709200"/>
          </a:xfrm>
          <a:prstGeom prst="rect">
            <a:avLst/>
          </a:prstGeom>
        </p:spPr>
        <p:txBody>
          <a:bodyPr vert="horz" lIns="103071" tIns="51536" rIns="103071" bIns="51536" rtlCol="0" anchor="t">
            <a:normAutofit/>
          </a:bodyPr>
          <a:lstStyle/>
          <a:p>
            <a:r>
              <a:rPr lang="en-GB" noProof="0" dirty="0" err="1" smtClean="0"/>
              <a:t>Titel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6000" y="1368000"/>
            <a:ext cx="9478800" cy="4950000"/>
          </a:xfrm>
          <a:prstGeom prst="rect">
            <a:avLst/>
          </a:prstGeom>
        </p:spPr>
        <p:txBody>
          <a:bodyPr vert="horz" lIns="103071" tIns="51536" rIns="103071" bIns="51536" rtlCol="0">
            <a:normAutofit/>
          </a:bodyPr>
          <a:lstStyle/>
          <a:p>
            <a:pPr lvl="0"/>
            <a:r>
              <a:rPr lang="en-GB" noProof="0" dirty="0" err="1" smtClean="0"/>
              <a:t>Textmasterformate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  <p:sp>
        <p:nvSpPr>
          <p:cNvPr id="7" name="Rechteck 6"/>
          <p:cNvSpPr/>
          <p:nvPr/>
        </p:nvSpPr>
        <p:spPr>
          <a:xfrm>
            <a:off x="524325" y="6613479"/>
            <a:ext cx="72000" cy="540000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071" tIns="51536" rIns="103071" bIns="51536" rtlCol="0" anchor="ctr"/>
          <a:lstStyle/>
          <a:p>
            <a:pPr algn="ctr"/>
            <a:endParaRPr lang="en-GB" noProof="0" dirty="0"/>
          </a:p>
        </p:txBody>
      </p:sp>
      <p:sp>
        <p:nvSpPr>
          <p:cNvPr id="8" name="Textfeld 7"/>
          <p:cNvSpPr txBox="1"/>
          <p:nvPr/>
        </p:nvSpPr>
        <p:spPr>
          <a:xfrm>
            <a:off x="540000" y="6606000"/>
            <a:ext cx="9399600" cy="298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ts val="1100"/>
              </a:lnSpc>
            </a:pPr>
            <a:r>
              <a:rPr lang="en-GB" sz="1000" noProof="0" dirty="0" smtClean="0">
                <a:solidFill>
                  <a:srgbClr val="898989"/>
                </a:solidFill>
                <a:latin typeface="+mn-lt"/>
              </a:rPr>
              <a:t>Christine</a:t>
            </a:r>
            <a:r>
              <a:rPr lang="en-GB" sz="1000" baseline="0" noProof="0" dirty="0" smtClean="0">
                <a:solidFill>
                  <a:srgbClr val="898989"/>
                </a:solidFill>
                <a:latin typeface="+mn-lt"/>
              </a:rPr>
              <a:t> </a:t>
            </a:r>
            <a:r>
              <a:rPr lang="en-GB" sz="1000" baseline="0" noProof="0" dirty="0" err="1" smtClean="0">
                <a:solidFill>
                  <a:srgbClr val="898989"/>
                </a:solidFill>
                <a:latin typeface="+mn-lt"/>
              </a:rPr>
              <a:t>Schlitzer</a:t>
            </a:r>
            <a:r>
              <a:rPr lang="en-GB" sz="1000" noProof="0" dirty="0" smtClean="0">
                <a:solidFill>
                  <a:srgbClr val="898989"/>
                </a:solidFill>
                <a:latin typeface="+mn-lt"/>
              </a:rPr>
              <a:t>, Deutsche </a:t>
            </a:r>
            <a:r>
              <a:rPr lang="en-GB" sz="1000" noProof="0" dirty="0" smtClean="0">
                <a:solidFill>
                  <a:srgbClr val="898989"/>
                </a:solidFill>
                <a:latin typeface="+mn-lt"/>
              </a:rPr>
              <a:t>Bundesbank</a:t>
            </a:r>
            <a:endParaRPr lang="en-GB" sz="1000" noProof="0" dirty="0" smtClean="0">
              <a:solidFill>
                <a:srgbClr val="898989"/>
              </a:solidFill>
              <a:latin typeface="+mn-lt"/>
            </a:endParaRPr>
          </a:p>
          <a:p>
            <a:pPr marL="0" marR="0" indent="0" algn="l" defTabSz="1030712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aseline="0" noProof="0" dirty="0" smtClean="0">
                <a:solidFill>
                  <a:srgbClr val="898989"/>
                </a:solidFill>
                <a:latin typeface="+mn-lt"/>
              </a:rPr>
              <a:t>CESS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40000" y="6876000"/>
            <a:ext cx="2448000" cy="15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GB" sz="1000" noProof="0" dirty="0" smtClean="0">
                <a:solidFill>
                  <a:srgbClr val="898989"/>
                </a:solidFill>
              </a:rPr>
              <a:t>Budapest, 20-21 October 2016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40000" y="7020000"/>
            <a:ext cx="2448000" cy="15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GB" sz="1000" b="1" noProof="0" dirty="0" smtClean="0">
                <a:solidFill>
                  <a:srgbClr val="898989"/>
                </a:solidFill>
              </a:rPr>
              <a:t>Page </a:t>
            </a:r>
            <a:fld id="{21DA2046-66F0-478C-9A4C-475FE600B4F7}" type="slidenum">
              <a:rPr lang="en-GB" sz="1000" b="1" noProof="0" smtClean="0">
                <a:solidFill>
                  <a:srgbClr val="898989"/>
                </a:solidFill>
              </a:rPr>
              <a:pPr/>
              <a:t>‹Nr.›</a:t>
            </a:fld>
            <a:endParaRPr lang="en-GB" sz="1000" b="1" noProof="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0" r:id="rId2"/>
    <p:sldLayoutId id="2147483669" r:id="rId3"/>
    <p:sldLayoutId id="2147483668" r:id="rId4"/>
    <p:sldLayoutId id="2147483667" r:id="rId5"/>
    <p:sldLayoutId id="2147483670" r:id="rId6"/>
    <p:sldLayoutId id="2147483663" r:id="rId7"/>
    <p:sldLayoutId id="2147483671" r:id="rId8"/>
    <p:sldLayoutId id="2147483664" r:id="rId9"/>
    <p:sldLayoutId id="2147483672" r:id="rId10"/>
    <p:sldLayoutId id="2147483665" r:id="rId11"/>
    <p:sldLayoutId id="2147483673" r:id="rId12"/>
    <p:sldLayoutId id="2147483704" r:id="rId13"/>
    <p:sldLayoutId id="2147483666" r:id="rId14"/>
    <p:sldLayoutId id="2147483703" r:id="rId15"/>
  </p:sldLayoutIdLst>
  <p:hf hdr="0"/>
  <p:txStyles>
    <p:titleStyle>
      <a:lvl1pPr algn="l" defTabSz="1030712" rtl="0" eaLnBrk="1" latinLnBrk="0" hangingPunct="1"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0000" indent="-180000" algn="l" defTabSz="1030712" rtl="0" eaLnBrk="1" latinLnBrk="0" hangingPunct="1">
        <a:spcBef>
          <a:spcPts val="500"/>
        </a:spcBef>
        <a:buFont typeface="Arial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1030712" rtl="0" eaLnBrk="1" latinLnBrk="0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1030712" rtl="0" eaLnBrk="1" latinLnBrk="0" hangingPunct="1">
        <a:spcBef>
          <a:spcPts val="500"/>
        </a:spcBef>
        <a:buFont typeface="Arial" pitchFamily="34" charset="0"/>
        <a:buChar char="∙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03745" indent="-257678" algn="l" defTabSz="1030712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9101" indent="-257678" algn="l" defTabSz="1030712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4457" indent="-257678" algn="l" defTabSz="103071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9813" indent="-257678" algn="l" defTabSz="103071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5169" indent="-257678" algn="l" defTabSz="103071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80525" indent="-257678" algn="l" defTabSz="103071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356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712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6068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1423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6779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2135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7491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2847" algn="l" defTabSz="10307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bundesbank.de/Navigation/EN/Statistics/Enterprises_and_households/System_of_indicators/system_of_indicators.html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ndesbank.de" TargetMode="External"/><Relationship Id="rId2" Type="http://schemas.openxmlformats.org/officeDocument/2006/relationships/hyperlink" Target="mailto:%20jens.mehrhoff@bundesbank.d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How should we measure residential property prices</a:t>
            </a:r>
            <a:br>
              <a:rPr lang="en-GB" dirty="0" smtClean="0"/>
            </a:br>
            <a:r>
              <a:rPr lang="en-GB" dirty="0" smtClean="0"/>
              <a:t>to inform policy makers?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Christine </a:t>
            </a:r>
            <a:r>
              <a:rPr lang="en-GB" dirty="0" err="1" smtClean="0"/>
              <a:t>Schlitzer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 of the presentation</a:t>
            </a:r>
            <a:endParaRPr lang="en-GB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Motivation and introduction</a:t>
            </a:r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The Bundesbank’s dashboard</a:t>
            </a:r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Affordability indicators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Conclusion</a:t>
            </a:r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solidFill>
                  <a:schemeClr val="bg1"/>
                </a:solidFill>
              </a:rPr>
              <a:t>Long time series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“</a:t>
            </a:r>
            <a:r>
              <a:rPr lang="en-GB" i="1" dirty="0" smtClean="0"/>
              <a:t>Residential and commercial property prices</a:t>
            </a:r>
            <a:r>
              <a:rPr lang="en-GB" dirty="0" smtClean="0"/>
              <a:t>” (Recommendations 17 and 18 of the G20 Data Gaps Initiative II, DGI-2)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06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</a:t>
            </a:r>
            <a:r>
              <a:rPr lang="en-GB" dirty="0" smtClean="0"/>
              <a:t>. Motivation and introduction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560388" y="1343025"/>
            <a:ext cx="9283700" cy="5263951"/>
          </a:xfrm>
        </p:spPr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b="1" dirty="0" smtClean="0"/>
              <a:t>various motivations for the analysis of house prices</a:t>
            </a:r>
            <a:r>
              <a:rPr lang="en-GB" dirty="0" smtClean="0"/>
              <a:t> call for </a:t>
            </a:r>
            <a:r>
              <a:rPr lang="en-GB" b="1" dirty="0" smtClean="0"/>
              <a:t>alternative measures</a:t>
            </a:r>
            <a:r>
              <a:rPr lang="en-GB" dirty="0" smtClean="0"/>
              <a:t> to be applied.</a:t>
            </a:r>
          </a:p>
          <a:p>
            <a:endParaRPr lang="en-GB" dirty="0" smtClean="0"/>
          </a:p>
          <a:p>
            <a:pPr lvl="1"/>
            <a:r>
              <a:rPr lang="en-GB" b="1" dirty="0" smtClean="0"/>
              <a:t>Macroeconomic</a:t>
            </a:r>
            <a:r>
              <a:rPr lang="en-GB" dirty="0" smtClean="0"/>
              <a:t>: identification of price signals, evaluation of monetary policy channels, volume measurement in National Accounts.</a:t>
            </a:r>
          </a:p>
          <a:p>
            <a:pPr lvl="1"/>
            <a:endParaRPr lang="en-GB" dirty="0" smtClean="0"/>
          </a:p>
          <a:p>
            <a:pPr lvl="1"/>
            <a:r>
              <a:rPr lang="en-GB" b="1" dirty="0" err="1" smtClean="0"/>
              <a:t>Macroprudential</a:t>
            </a:r>
            <a:r>
              <a:rPr lang="en-GB" dirty="0" smtClean="0"/>
              <a:t>: assessment of asset price bubbles, build-up of risks in </a:t>
            </a:r>
            <a:r>
              <a:rPr lang="en-GB" dirty="0"/>
              <a:t>banks‘ credit exposures, </a:t>
            </a:r>
            <a:r>
              <a:rPr lang="en-GB" dirty="0" smtClean="0"/>
              <a:t>financial soundness of private households.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However, these </a:t>
            </a:r>
            <a:r>
              <a:rPr lang="en-GB" b="1" dirty="0" smtClean="0"/>
              <a:t>indicators</a:t>
            </a:r>
            <a:r>
              <a:rPr lang="en-GB" dirty="0" smtClean="0"/>
              <a:t> can give </a:t>
            </a:r>
            <a:r>
              <a:rPr lang="en-GB" b="1" dirty="0" smtClean="0"/>
              <a:t>different results</a:t>
            </a:r>
            <a:r>
              <a:rPr lang="en-GB" dirty="0" smtClean="0"/>
              <a:t>, which could </a:t>
            </a:r>
            <a:r>
              <a:rPr lang="en-GB" b="1" dirty="0" smtClean="0"/>
              <a:t>undermine their credibility for many users</a:t>
            </a:r>
            <a:r>
              <a:rPr lang="en-GB" dirty="0" smtClean="0"/>
              <a:t>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Still, there should be </a:t>
            </a:r>
            <a:r>
              <a:rPr lang="en-GB" b="1" dirty="0" smtClean="0"/>
              <a:t>no unique </a:t>
            </a:r>
            <a:r>
              <a:rPr lang="en-GB" b="1" dirty="0" smtClean="0"/>
              <a:t>indicator.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553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Motivation and introduction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560388" y="1343025"/>
            <a:ext cx="9283700" cy="5263951"/>
          </a:xfrm>
        </p:spPr>
        <p:txBody>
          <a:bodyPr>
            <a:normAutofit/>
          </a:bodyPr>
          <a:lstStyle/>
          <a:p>
            <a:r>
              <a:rPr lang="en-GB" dirty="0" smtClean="0"/>
              <a:t>The residential property market plays an important role for the real economy, the financial system and the financial stability.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</a:t>
            </a:r>
            <a:r>
              <a:rPr lang="en-GB" b="1" dirty="0"/>
              <a:t>year 2010</a:t>
            </a:r>
            <a:r>
              <a:rPr lang="en-GB" dirty="0"/>
              <a:t> saw a </a:t>
            </a:r>
            <a:r>
              <a:rPr lang="en-GB" b="1" dirty="0"/>
              <a:t>trend reversal in the German housing market</a:t>
            </a:r>
            <a:r>
              <a:rPr lang="en-GB" dirty="0"/>
              <a:t>, which was reflected in a </a:t>
            </a:r>
            <a:r>
              <a:rPr lang="en-GB" b="1" dirty="0"/>
              <a:t>sharp rise in </a:t>
            </a:r>
            <a:r>
              <a:rPr lang="en-GB" b="1" dirty="0" smtClean="0"/>
              <a:t>prices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This </a:t>
            </a:r>
            <a:r>
              <a:rPr lang="en-GB" dirty="0"/>
              <a:t>situation needs to be addressed in light of the </a:t>
            </a:r>
            <a:r>
              <a:rPr lang="en-GB" b="1" dirty="0"/>
              <a:t>ongoing low-interest-rate </a:t>
            </a:r>
            <a:r>
              <a:rPr lang="en-GB" b="1" dirty="0" smtClean="0"/>
              <a:t>environment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In </a:t>
            </a:r>
            <a:r>
              <a:rPr lang="en-GB" dirty="0"/>
              <a:t>order to determine whether </a:t>
            </a:r>
            <a:r>
              <a:rPr lang="en-GB" b="1" dirty="0"/>
              <a:t>threats to the economy or financial stability</a:t>
            </a:r>
            <a:r>
              <a:rPr lang="en-GB" dirty="0"/>
              <a:t> emanate from the housing market, the Bundesbank based its analyses on a </a:t>
            </a:r>
            <a:r>
              <a:rPr lang="en-GB" b="1" dirty="0"/>
              <a:t>broad set of </a:t>
            </a:r>
            <a:r>
              <a:rPr lang="en-GB" b="1" dirty="0" smtClean="0"/>
              <a:t>indicators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98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The </a:t>
            </a:r>
            <a:r>
              <a:rPr lang="en-GB" dirty="0" err="1" smtClean="0"/>
              <a:t>Bundesbank’s</a:t>
            </a:r>
            <a:r>
              <a:rPr lang="en-GB" dirty="0" smtClean="0"/>
              <a:t> dashboard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753" y="937170"/>
            <a:ext cx="7865383" cy="55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7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The Bundesbank’s dashboard</a:t>
            </a: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/>
              <a:t>Continuing strong demand outweighed expansion of the housing stock.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GB" dirty="0"/>
              <a:t>Last year saw a </a:t>
            </a:r>
            <a:r>
              <a:rPr lang="en-GB" b="1" dirty="0"/>
              <a:t>further sharp increase </a:t>
            </a:r>
            <a:r>
              <a:rPr lang="en-GB" b="1" dirty="0" smtClean="0"/>
              <a:t>in residential </a:t>
            </a:r>
            <a:r>
              <a:rPr lang="en-GB" b="1" dirty="0"/>
              <a:t>property prices</a:t>
            </a:r>
            <a:r>
              <a:rPr lang="en-GB" dirty="0"/>
              <a:t> with </a:t>
            </a:r>
            <a:r>
              <a:rPr lang="en-GB" dirty="0" smtClean="0"/>
              <a:t>housing price inflation </a:t>
            </a:r>
            <a:r>
              <a:rPr lang="en-GB" dirty="0"/>
              <a:t>being </a:t>
            </a:r>
            <a:r>
              <a:rPr lang="en-GB" b="1" dirty="0"/>
              <a:t>regionally more </a:t>
            </a:r>
            <a:r>
              <a:rPr lang="en-GB" b="1" dirty="0" smtClean="0"/>
              <a:t>broadly based</a:t>
            </a:r>
            <a:r>
              <a:rPr lang="en-GB" dirty="0" smtClean="0"/>
              <a:t> </a:t>
            </a:r>
            <a:r>
              <a:rPr lang="en-GB" dirty="0"/>
              <a:t>than in earlier </a:t>
            </a:r>
            <a:r>
              <a:rPr lang="en-GB" dirty="0" smtClean="0"/>
              <a:t>years.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The observed price movements do not, on their own, make it possible to derive any </a:t>
            </a:r>
            <a:r>
              <a:rPr lang="en-GB" b="1" dirty="0" smtClean="0"/>
              <a:t>potential overvaluation or undervaluation</a:t>
            </a:r>
            <a:r>
              <a:rPr lang="en-GB" dirty="0" smtClean="0"/>
              <a:t>. A </a:t>
            </a:r>
            <a:r>
              <a:rPr lang="en-GB" b="1" dirty="0" smtClean="0"/>
              <a:t>benchmark</a:t>
            </a:r>
            <a:r>
              <a:rPr lang="en-GB" dirty="0" smtClean="0"/>
              <a:t> would be required, but it </a:t>
            </a:r>
            <a:r>
              <a:rPr lang="en-GB" b="1" dirty="0" smtClean="0"/>
              <a:t>cannot be specified unambiguously</a:t>
            </a:r>
            <a:r>
              <a:rPr lang="en-GB" dirty="0" smtClean="0"/>
              <a:t> from a conceptual point of view, </a:t>
            </a:r>
            <a:r>
              <a:rPr lang="en-GB" b="1" dirty="0" smtClean="0"/>
              <a:t>nor can it be observed directly</a:t>
            </a:r>
            <a:r>
              <a:rPr lang="en-GB" dirty="0" smtClean="0"/>
              <a:t>.</a:t>
            </a:r>
          </a:p>
          <a:p>
            <a:r>
              <a:rPr lang="en-GB" dirty="0" smtClean="0"/>
              <a:t>All </a:t>
            </a:r>
            <a:r>
              <a:rPr lang="en-GB" dirty="0"/>
              <a:t>things considered, the </a:t>
            </a:r>
            <a:r>
              <a:rPr lang="en-GB" b="1" dirty="0"/>
              <a:t>increase in </a:t>
            </a:r>
            <a:r>
              <a:rPr lang="en-GB" b="1" dirty="0" smtClean="0"/>
              <a:t>the price </a:t>
            </a:r>
            <a:r>
              <a:rPr lang="en-GB" b="1" dirty="0"/>
              <a:t>of residential </a:t>
            </a:r>
            <a:r>
              <a:rPr lang="en-GB" b="1" dirty="0" smtClean="0"/>
              <a:t>property in towns and cities </a:t>
            </a:r>
            <a:r>
              <a:rPr lang="en-GB" dirty="0" smtClean="0"/>
              <a:t>during 2015 is </a:t>
            </a:r>
            <a:r>
              <a:rPr lang="en-GB" dirty="0"/>
              <a:t>likely to be </a:t>
            </a:r>
            <a:r>
              <a:rPr lang="en-GB" b="1" dirty="0"/>
              <a:t>greater than</a:t>
            </a:r>
            <a:r>
              <a:rPr lang="en-GB" dirty="0"/>
              <a:t> </a:t>
            </a:r>
            <a:r>
              <a:rPr lang="en-GB" dirty="0" smtClean="0"/>
              <a:t>is suggested </a:t>
            </a:r>
            <a:r>
              <a:rPr lang="en-GB" dirty="0"/>
              <a:t>by the </a:t>
            </a:r>
            <a:r>
              <a:rPr lang="en-GB" b="1" dirty="0"/>
              <a:t>dynamics of the </a:t>
            </a:r>
            <a:r>
              <a:rPr lang="en-GB" b="1" dirty="0" smtClean="0"/>
              <a:t>demographic and </a:t>
            </a:r>
            <a:r>
              <a:rPr lang="en-GB" b="1" dirty="0"/>
              <a:t>economic fundamentals</a:t>
            </a:r>
            <a:r>
              <a:rPr lang="en-GB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" y="1368000"/>
            <a:ext cx="4226400" cy="4950000"/>
          </a:xfrm>
        </p:spPr>
      </p:pic>
    </p:spTree>
    <p:extLst>
      <p:ext uri="{BB962C8B-B14F-4D97-AF65-F5344CB8AC3E}">
        <p14:creationId xmlns:p14="http://schemas.microsoft.com/office/powerpoint/2010/main" val="12465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</a:t>
            </a:r>
            <a:r>
              <a:rPr lang="en-GB" dirty="0"/>
              <a:t>The Bundesbank’s dashboard</a:t>
            </a:r>
            <a:r>
              <a:rPr lang="en-GB" b="0" dirty="0"/>
              <a:t/>
            </a:r>
            <a:br>
              <a:rPr lang="en-GB" b="0" dirty="0"/>
            </a:br>
            <a:r>
              <a:rPr lang="en-GB" b="0" dirty="0" smtClean="0"/>
              <a:t>Housing </a:t>
            </a:r>
            <a:r>
              <a:rPr lang="en-GB" b="0" dirty="0"/>
              <a:t>is </a:t>
            </a:r>
            <a:r>
              <a:rPr lang="en-GB" b="0" dirty="0" smtClean="0"/>
              <a:t>still </a:t>
            </a:r>
            <a:r>
              <a:rPr lang="en-GB" b="0" dirty="0"/>
              <a:t>being valued exceptionally highly in urban regions.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GB" dirty="0" smtClean="0"/>
              <a:t>If </a:t>
            </a:r>
            <a:r>
              <a:rPr lang="en-GB" dirty="0"/>
              <a:t>prices as well as rents rise substantially, the </a:t>
            </a:r>
            <a:r>
              <a:rPr lang="en-GB" b="1" dirty="0"/>
              <a:t>price-to-rent ratio</a:t>
            </a:r>
            <a:r>
              <a:rPr lang="en-GB" dirty="0"/>
              <a:t> may remain </a:t>
            </a:r>
            <a:r>
              <a:rPr lang="en-GB" b="1" dirty="0"/>
              <a:t>largely unchanged</a:t>
            </a:r>
            <a:r>
              <a:rPr lang="en-GB" dirty="0"/>
              <a:t>. Conversely, the </a:t>
            </a:r>
            <a:r>
              <a:rPr lang="en-GB" b="1" dirty="0"/>
              <a:t>price-to-income ratio</a:t>
            </a:r>
            <a:r>
              <a:rPr lang="en-GB" dirty="0"/>
              <a:t> would </a:t>
            </a:r>
            <a:r>
              <a:rPr lang="en-GB" b="1" dirty="0"/>
              <a:t>shoot upwards</a:t>
            </a:r>
            <a:r>
              <a:rPr lang="en-GB" dirty="0" smtClean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While </a:t>
            </a:r>
            <a:r>
              <a:rPr lang="en-GB" dirty="0"/>
              <a:t>the </a:t>
            </a:r>
            <a:r>
              <a:rPr lang="en-GB" b="1" dirty="0"/>
              <a:t>macroeconomic </a:t>
            </a:r>
            <a:r>
              <a:rPr lang="en-GB" b="1" dirty="0" smtClean="0"/>
              <a:t>price-to-income </a:t>
            </a:r>
            <a:r>
              <a:rPr lang="en-GB" b="1" dirty="0"/>
              <a:t>ratio</a:t>
            </a:r>
            <a:r>
              <a:rPr lang="en-GB" dirty="0"/>
              <a:t> has shown a </a:t>
            </a:r>
            <a:r>
              <a:rPr lang="en-GB" b="1" dirty="0"/>
              <a:t>marked </a:t>
            </a:r>
            <a:r>
              <a:rPr lang="en-GB" b="1" dirty="0" smtClean="0"/>
              <a:t>increase</a:t>
            </a:r>
            <a:r>
              <a:rPr lang="en-GB" dirty="0" smtClean="0"/>
              <a:t> over </a:t>
            </a:r>
            <a:r>
              <a:rPr lang="en-GB" dirty="0"/>
              <a:t>the past three years, there </a:t>
            </a:r>
            <a:r>
              <a:rPr lang="en-GB" dirty="0" smtClean="0"/>
              <a:t>is likely </a:t>
            </a:r>
            <a:r>
              <a:rPr lang="en-GB" dirty="0"/>
              <a:t>to have been a </a:t>
            </a:r>
            <a:r>
              <a:rPr lang="en-GB" b="1" dirty="0"/>
              <a:t>further </a:t>
            </a:r>
            <a:r>
              <a:rPr lang="en-GB" b="1" dirty="0" smtClean="0"/>
              <a:t>improvement in </a:t>
            </a:r>
            <a:r>
              <a:rPr lang="en-GB" b="1" dirty="0"/>
              <a:t>the affordability</a:t>
            </a:r>
            <a:r>
              <a:rPr lang="en-GB" dirty="0"/>
              <a:t> of residential </a:t>
            </a:r>
            <a:r>
              <a:rPr lang="en-GB" dirty="0" smtClean="0"/>
              <a:t>property owing </a:t>
            </a:r>
            <a:r>
              <a:rPr lang="en-GB" dirty="0"/>
              <a:t>to the </a:t>
            </a:r>
            <a:r>
              <a:rPr lang="en-GB" b="1" dirty="0"/>
              <a:t>low </a:t>
            </a:r>
            <a:r>
              <a:rPr lang="en-GB" b="1" dirty="0" smtClean="0"/>
              <a:t>financing </a:t>
            </a:r>
            <a:r>
              <a:rPr lang="en-GB" b="1" dirty="0"/>
              <a:t>costs</a:t>
            </a:r>
            <a:r>
              <a:rPr lang="en-GB" dirty="0"/>
              <a:t> of </a:t>
            </a:r>
            <a:r>
              <a:rPr lang="en-GB" dirty="0" smtClean="0"/>
              <a:t>acquiring it.</a:t>
            </a:r>
          </a:p>
          <a:p>
            <a:r>
              <a:rPr lang="en-GB" dirty="0"/>
              <a:t>The question, however, remains </a:t>
            </a:r>
            <a:r>
              <a:rPr lang="en-GB" b="1" dirty="0"/>
              <a:t>what drives the ratio</a:t>
            </a:r>
            <a:r>
              <a:rPr lang="en-GB" dirty="0"/>
              <a:t> – is it the numerator (e.g. price) or the denominator (e.g. income</a:t>
            </a:r>
            <a:r>
              <a:rPr lang="en-GB" dirty="0" smtClean="0"/>
              <a:t>)?</a:t>
            </a:r>
            <a:endParaRPr lang="en-GB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" y="1368000"/>
            <a:ext cx="4226400" cy="49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7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</a:t>
            </a:r>
            <a:r>
              <a:rPr lang="en-GB" dirty="0"/>
              <a:t>The Bundesbank’s dashboard</a:t>
            </a:r>
            <a:r>
              <a:rPr lang="en-GB" b="0" dirty="0"/>
              <a:t/>
            </a:r>
            <a:br>
              <a:rPr lang="en-GB" b="0" dirty="0"/>
            </a:br>
            <a:r>
              <a:rPr lang="en-GB" b="0" dirty="0" smtClean="0"/>
              <a:t>Additional stimulus by </a:t>
            </a:r>
            <a:r>
              <a:rPr lang="en-GB" b="0" dirty="0"/>
              <a:t>the further improvement in </a:t>
            </a:r>
            <a:r>
              <a:rPr lang="en-GB" b="0" dirty="0" smtClean="0"/>
              <a:t>financing conditions.</a:t>
            </a:r>
            <a:endParaRPr lang="en-GB" b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300"/>
              </a:spcAft>
            </a:pPr>
            <a:r>
              <a:rPr lang="en-GB" dirty="0" smtClean="0"/>
              <a:t>According to </a:t>
            </a:r>
            <a:r>
              <a:rPr lang="en-GB" dirty="0" err="1" smtClean="0"/>
              <a:t>vdp</a:t>
            </a:r>
            <a:r>
              <a:rPr lang="en-GB" dirty="0" smtClean="0"/>
              <a:t>, </a:t>
            </a:r>
            <a:r>
              <a:rPr lang="en-GB" b="1" dirty="0" smtClean="0"/>
              <a:t>house prices have risen</a:t>
            </a:r>
            <a:r>
              <a:rPr lang="en-GB" dirty="0" smtClean="0"/>
              <a:t> since the beginning of 2010 to the end of 2015 </a:t>
            </a:r>
            <a:r>
              <a:rPr lang="en-GB" b="1" dirty="0" smtClean="0"/>
              <a:t>by 21%</a:t>
            </a:r>
            <a:r>
              <a:rPr lang="en-GB" dirty="0" smtClean="0"/>
              <a:t>.</a:t>
            </a:r>
          </a:p>
          <a:p>
            <a:pPr>
              <a:spcAft>
                <a:spcPts val="300"/>
              </a:spcAft>
            </a:pPr>
            <a:r>
              <a:rPr lang="en-GB" b="1" dirty="0" smtClean="0"/>
              <a:t>Nominal disposable income per household increased</a:t>
            </a:r>
            <a:r>
              <a:rPr lang="en-GB" dirty="0" smtClean="0"/>
              <a:t> in the same time period </a:t>
            </a:r>
            <a:r>
              <a:rPr lang="en-GB" b="1" dirty="0" smtClean="0"/>
              <a:t>by 12%</a:t>
            </a:r>
            <a:r>
              <a:rPr lang="en-GB" dirty="0" smtClean="0"/>
              <a:t>.</a:t>
            </a:r>
          </a:p>
          <a:p>
            <a:pPr>
              <a:spcAft>
                <a:spcPts val="300"/>
              </a:spcAft>
            </a:pPr>
            <a:r>
              <a:rPr lang="en-GB" dirty="0"/>
              <a:t>The </a:t>
            </a:r>
            <a:r>
              <a:rPr lang="en-GB" b="1" dirty="0"/>
              <a:t>average rate for mortgage loans declined</a:t>
            </a:r>
            <a:r>
              <a:rPr lang="en-GB" dirty="0"/>
              <a:t> during the past five years by more than 2 percentage points </a:t>
            </a:r>
            <a:r>
              <a:rPr lang="en-GB" b="1" dirty="0"/>
              <a:t>to below 2%</a:t>
            </a:r>
            <a:r>
              <a:rPr lang="en-GB" dirty="0"/>
              <a:t>.</a:t>
            </a:r>
          </a:p>
          <a:p>
            <a:pPr>
              <a:spcAft>
                <a:spcPts val="300"/>
              </a:spcAft>
            </a:pPr>
            <a:r>
              <a:rPr lang="en-GB" dirty="0" smtClean="0"/>
              <a:t>The </a:t>
            </a:r>
            <a:r>
              <a:rPr lang="en-GB" b="1" dirty="0" smtClean="0"/>
              <a:t>annuity burden has (ceteris paribus) decreased by 26%</a:t>
            </a:r>
            <a:r>
              <a:rPr lang="en-GB" dirty="0" smtClean="0"/>
              <a:t> </a:t>
            </a:r>
            <a:r>
              <a:rPr lang="en-GB" dirty="0"/>
              <a:t>in the period under consideration </a:t>
            </a:r>
            <a:r>
              <a:rPr lang="en-GB" dirty="0" smtClean="0"/>
              <a:t>due </a:t>
            </a:r>
            <a:r>
              <a:rPr lang="en-GB" dirty="0"/>
              <a:t>to the low-interest-rate </a:t>
            </a:r>
            <a:r>
              <a:rPr lang="en-GB" dirty="0" smtClean="0"/>
              <a:t>environment.</a:t>
            </a:r>
          </a:p>
          <a:p>
            <a:r>
              <a:rPr lang="en-GB" dirty="0" smtClean="0"/>
              <a:t>Hence – albeit prices have risen – the </a:t>
            </a:r>
            <a:r>
              <a:rPr lang="en-GB" b="1" dirty="0" smtClean="0"/>
              <a:t>affordability of financing a house has increased by 20%</a:t>
            </a:r>
            <a:r>
              <a:rPr lang="en-GB" dirty="0" smtClean="0"/>
              <a:t> (although it decreased by 8% without the interest rate effect).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" y="1368000"/>
            <a:ext cx="4226400" cy="4950000"/>
          </a:xfrm>
        </p:spPr>
      </p:pic>
    </p:spTree>
    <p:extLst>
      <p:ext uri="{BB962C8B-B14F-4D97-AF65-F5344CB8AC3E}">
        <p14:creationId xmlns:p14="http://schemas.microsoft.com/office/powerpoint/2010/main" val="29451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</a:t>
            </a:r>
            <a:r>
              <a:rPr lang="en-GB" dirty="0"/>
              <a:t>The Bundesbank’s dashboard</a:t>
            </a:r>
            <a:r>
              <a:rPr lang="en-GB" b="0" dirty="0"/>
              <a:t/>
            </a:r>
            <a:br>
              <a:rPr lang="en-GB" b="0" dirty="0"/>
            </a:br>
            <a:r>
              <a:rPr lang="en-GB" b="0" dirty="0"/>
              <a:t>Continued </a:t>
            </a:r>
            <a:r>
              <a:rPr lang="en-GB" b="0" dirty="0" smtClean="0"/>
              <a:t>low-interest-rate environment </a:t>
            </a:r>
            <a:r>
              <a:rPr lang="en-GB" b="0" dirty="0"/>
              <a:t>entails </a:t>
            </a:r>
            <a:r>
              <a:rPr lang="en-GB" b="0" dirty="0" smtClean="0"/>
              <a:t>risks.</a:t>
            </a:r>
            <a:endParaRPr lang="en-GB" b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GB" dirty="0"/>
              <a:t>If prices continue to rise, creditors could be </a:t>
            </a:r>
            <a:r>
              <a:rPr lang="en-GB" dirty="0" smtClean="0"/>
              <a:t>tempted to </a:t>
            </a:r>
            <a:r>
              <a:rPr lang="en-GB" b="1" dirty="0"/>
              <a:t>expand lending excessively and loosen </a:t>
            </a:r>
            <a:r>
              <a:rPr lang="en-GB" b="1" dirty="0" smtClean="0"/>
              <a:t>credit standards</a:t>
            </a:r>
            <a:r>
              <a:rPr lang="en-GB" dirty="0"/>
              <a:t>. This can result in </a:t>
            </a:r>
            <a:r>
              <a:rPr lang="en-GB" b="1" dirty="0"/>
              <a:t>systemic </a:t>
            </a:r>
            <a:r>
              <a:rPr lang="en-GB" b="1" dirty="0" smtClean="0"/>
              <a:t>risks</a:t>
            </a:r>
            <a:r>
              <a:rPr lang="en-GB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Although </a:t>
            </a:r>
            <a:r>
              <a:rPr lang="en-GB" b="1" dirty="0" smtClean="0"/>
              <a:t>new </a:t>
            </a:r>
            <a:r>
              <a:rPr lang="en-GB" b="1" dirty="0"/>
              <a:t>lending accelerated significantly</a:t>
            </a:r>
            <a:r>
              <a:rPr lang="en-GB" dirty="0"/>
              <a:t> during 2015, growth in mortgage lending to households can </a:t>
            </a:r>
            <a:r>
              <a:rPr lang="en-GB" dirty="0" smtClean="0"/>
              <a:t>still be </a:t>
            </a:r>
            <a:r>
              <a:rPr lang="en-GB" dirty="0"/>
              <a:t>described as </a:t>
            </a:r>
            <a:r>
              <a:rPr lang="en-GB" b="1" dirty="0"/>
              <a:t>moderate in a longer-term </a:t>
            </a:r>
            <a:r>
              <a:rPr lang="en-GB" b="1" dirty="0" smtClean="0"/>
              <a:t>comparison</a:t>
            </a:r>
            <a:r>
              <a:rPr lang="en-GB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Moreover</a:t>
            </a:r>
            <a:r>
              <a:rPr lang="en-GB" dirty="0"/>
              <a:t>, </a:t>
            </a:r>
            <a:r>
              <a:rPr lang="en-GB" b="1" dirty="0"/>
              <a:t>household </a:t>
            </a:r>
            <a:r>
              <a:rPr lang="en-GB" b="1" dirty="0" smtClean="0"/>
              <a:t>debt levels </a:t>
            </a:r>
            <a:r>
              <a:rPr lang="en-GB" b="1" dirty="0"/>
              <a:t>in Germany continue to decline</a:t>
            </a:r>
            <a:r>
              <a:rPr lang="en-GB" dirty="0"/>
              <a:t>, at least </a:t>
            </a:r>
            <a:r>
              <a:rPr lang="en-GB" dirty="0" smtClean="0"/>
              <a:t>in aggregate terms.</a:t>
            </a:r>
          </a:p>
          <a:p>
            <a:r>
              <a:rPr lang="en-GB" dirty="0" smtClean="0"/>
              <a:t>What </a:t>
            </a:r>
            <a:r>
              <a:rPr lang="en-GB" dirty="0"/>
              <a:t>is </a:t>
            </a:r>
            <a:r>
              <a:rPr lang="en-GB" dirty="0" smtClean="0"/>
              <a:t>more, the </a:t>
            </a:r>
            <a:r>
              <a:rPr lang="en-GB" dirty="0" err="1" smtClean="0"/>
              <a:t>Eurosystem’s</a:t>
            </a:r>
            <a:r>
              <a:rPr lang="en-GB" dirty="0" smtClean="0"/>
              <a:t> </a:t>
            </a:r>
            <a:r>
              <a:rPr lang="en-GB" dirty="0"/>
              <a:t>regular Bank Lending </a:t>
            </a:r>
            <a:r>
              <a:rPr lang="en-GB" dirty="0" smtClean="0"/>
              <a:t>Survey shows </a:t>
            </a:r>
            <a:r>
              <a:rPr lang="en-GB" dirty="0"/>
              <a:t>that German </a:t>
            </a:r>
            <a:r>
              <a:rPr lang="en-GB" b="1" dirty="0"/>
              <a:t>banks have not loosened </a:t>
            </a:r>
            <a:r>
              <a:rPr lang="en-GB" b="1" dirty="0" smtClean="0"/>
              <a:t>their lending </a:t>
            </a:r>
            <a:r>
              <a:rPr lang="en-GB" b="1" dirty="0"/>
              <a:t>standards for mortgage loans</a:t>
            </a:r>
            <a:r>
              <a:rPr lang="en-GB" dirty="0"/>
              <a:t> since 2014.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" y="1368000"/>
            <a:ext cx="4226400" cy="4950000"/>
          </a:xfrm>
        </p:spPr>
      </p:pic>
    </p:spTree>
    <p:extLst>
      <p:ext uri="{BB962C8B-B14F-4D97-AF65-F5344CB8AC3E}">
        <p14:creationId xmlns:p14="http://schemas.microsoft.com/office/powerpoint/2010/main" val="8427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The Bundesbank’s dashboard</a:t>
            </a:r>
            <a:r>
              <a:rPr lang="en-GB" dirty="0"/>
              <a:t/>
            </a:r>
            <a:br>
              <a:rPr lang="en-GB" dirty="0"/>
            </a:br>
            <a:r>
              <a:rPr lang="en-GB" sz="2000" b="0" dirty="0">
                <a:hlinkClick r:id="rId2"/>
              </a:rPr>
              <a:t>http://</a:t>
            </a:r>
            <a:r>
              <a:rPr lang="en-GB" sz="2000" b="0" dirty="0" smtClean="0">
                <a:hlinkClick r:id="rId2"/>
              </a:rPr>
              <a:t>www.bundesbank.de/Navigation/EN/Statistics/Enterprises_and_</a:t>
            </a:r>
            <a:br>
              <a:rPr lang="en-GB" sz="2000" b="0" dirty="0" smtClean="0">
                <a:hlinkClick r:id="rId2"/>
              </a:rPr>
            </a:br>
            <a:r>
              <a:rPr lang="en-GB" sz="2000" b="0" dirty="0" smtClean="0">
                <a:hlinkClick r:id="rId2"/>
              </a:rPr>
              <a:t>households/</a:t>
            </a:r>
            <a:r>
              <a:rPr lang="en-GB" sz="2000" b="0" dirty="0" err="1" smtClean="0">
                <a:hlinkClick r:id="rId2"/>
              </a:rPr>
              <a:t>System_of_indicators</a:t>
            </a:r>
            <a:r>
              <a:rPr lang="en-GB" sz="2000" b="0" dirty="0" smtClean="0">
                <a:hlinkClick r:id="rId2"/>
              </a:rPr>
              <a:t>/system_of_indicators.html</a:t>
            </a:r>
            <a:endParaRPr lang="en-GB" sz="2000" b="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581155"/>
            <a:ext cx="9478963" cy="452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32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</a:t>
            </a:r>
            <a:r>
              <a:rPr lang="en-GB" dirty="0" smtClean="0"/>
              <a:t>. Affordability indicators</a:t>
            </a:r>
            <a:br>
              <a:rPr lang="en-GB" dirty="0" smtClean="0"/>
            </a:br>
            <a:r>
              <a:rPr lang="en-GB" b="0" dirty="0"/>
              <a:t>Institutional characteristics of mortgage </a:t>
            </a:r>
            <a:r>
              <a:rPr lang="en-GB" b="0" dirty="0" smtClean="0"/>
              <a:t>loans (SVR 2013/14, p.459)</a:t>
            </a:r>
            <a:endParaRPr lang="en-GB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96681571"/>
              </p:ext>
            </p:extLst>
          </p:nvPr>
        </p:nvGraphicFramePr>
        <p:xfrm>
          <a:off x="485775" y="1368425"/>
          <a:ext cx="9478962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827"/>
                <a:gridCol w="1579827"/>
                <a:gridCol w="1579827"/>
                <a:gridCol w="1579827"/>
                <a:gridCol w="1579827"/>
                <a:gridCol w="1579827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Country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Housing loans to GDP (%)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Average</a:t>
                      </a:r>
                      <a:r>
                        <a:rPr lang="en-GB" sz="1900" baseline="0" noProof="0" dirty="0" smtClean="0"/>
                        <a:t> l</a:t>
                      </a:r>
                      <a:r>
                        <a:rPr lang="en-GB" sz="1900" noProof="0" dirty="0" smtClean="0"/>
                        <a:t>oan to value (%)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Shar</a:t>
                      </a:r>
                      <a:r>
                        <a:rPr lang="en-GB" sz="1900" baseline="0" noProof="0" dirty="0" smtClean="0"/>
                        <a:t>e of floating rates (%)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Average life of the loa</a:t>
                      </a:r>
                      <a:r>
                        <a:rPr lang="en-GB" sz="1900" baseline="0" noProof="0" dirty="0" smtClean="0"/>
                        <a:t>n (years)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Possibility</a:t>
                      </a:r>
                      <a:r>
                        <a:rPr lang="en-GB" sz="1900" baseline="0" noProof="0" dirty="0" smtClean="0"/>
                        <a:t> to withdraw equity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Belgium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47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83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No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Germany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45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70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No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France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42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75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No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Ireland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84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70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67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Limited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Italy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23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50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47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No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Netherlands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106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90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18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30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Yes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Austria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28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60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61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No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Sweden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78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80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52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Yes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Spain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62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70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91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Limited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U. K.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84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85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.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25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Yes</a:t>
                      </a:r>
                      <a:endParaRPr lang="en-GB" sz="19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U. S.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  76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80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47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30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Yes</a:t>
                      </a:r>
                      <a:endParaRPr lang="en-GB" sz="19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86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</a:t>
            </a:r>
            <a:r>
              <a:rPr lang="en-GB" dirty="0" smtClean="0"/>
              <a:t>. Affordability indicators</a:t>
            </a:r>
            <a:br>
              <a:rPr lang="en-GB" dirty="0" smtClean="0"/>
            </a:br>
            <a:r>
              <a:rPr lang="en-GB" b="0" dirty="0" smtClean="0"/>
              <a:t>Price-to-income ratio in the euro area</a:t>
            </a:r>
            <a:endParaRPr lang="en-GB" b="0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552119599"/>
              </p:ext>
            </p:extLst>
          </p:nvPr>
        </p:nvGraphicFramePr>
        <p:xfrm>
          <a:off x="5472113" y="1368425"/>
          <a:ext cx="4500558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86"/>
                <a:gridCol w="1000124"/>
                <a:gridCol w="1000124"/>
                <a:gridCol w="1000124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GB" sz="1900" noProof="0" dirty="0" smtClean="0"/>
                        <a:t>Percentage</a:t>
                      </a:r>
                      <a:r>
                        <a:rPr lang="en-GB" sz="1800" baseline="0" noProof="0" dirty="0" smtClean="0"/>
                        <a:t> </a:t>
                      </a:r>
                      <a:r>
                        <a:rPr lang="en-GB" sz="1900" baseline="0" noProof="0" dirty="0" smtClean="0"/>
                        <a:t>change</a:t>
                      </a:r>
                      <a:r>
                        <a:rPr lang="en-GB" sz="1800" baseline="0" noProof="0" dirty="0" smtClean="0"/>
                        <a:t> </a:t>
                      </a:r>
                      <a:r>
                        <a:rPr lang="en-GB" sz="1900" baseline="0" noProof="0" dirty="0" smtClean="0"/>
                        <a:t>from</a:t>
                      </a:r>
                      <a:r>
                        <a:rPr lang="en-GB" sz="1800" baseline="0" noProof="0" dirty="0" smtClean="0"/>
                        <a:t> </a:t>
                      </a:r>
                      <a:r>
                        <a:rPr lang="en-GB" sz="1900" baseline="0" noProof="0" dirty="0" smtClean="0"/>
                        <a:t>2010</a:t>
                      </a:r>
                      <a:r>
                        <a:rPr lang="en-GB" sz="1800" baseline="0" noProof="0" dirty="0" smtClean="0"/>
                        <a:t> </a:t>
                      </a:r>
                      <a:r>
                        <a:rPr lang="en-GB" sz="1900" baseline="0" noProof="0" dirty="0" smtClean="0"/>
                        <a:t>to</a:t>
                      </a:r>
                      <a:r>
                        <a:rPr lang="en-GB" sz="1800" baseline="0" noProof="0" dirty="0" smtClean="0"/>
                        <a:t> </a:t>
                      </a:r>
                      <a:r>
                        <a:rPr lang="en-GB" sz="1900" baseline="0" noProof="0" dirty="0" smtClean="0"/>
                        <a:t>2015</a:t>
                      </a:r>
                      <a:endParaRPr lang="en-GB" sz="1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b="1" noProof="0" dirty="0" smtClean="0"/>
                        <a:t>Country</a:t>
                      </a:r>
                      <a:endParaRPr lang="en-GB" sz="19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b="1" noProof="0" dirty="0" smtClean="0"/>
                        <a:t>Prices</a:t>
                      </a:r>
                      <a:endParaRPr lang="en-GB" sz="1900" b="1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b="1" noProof="0" dirty="0" smtClean="0"/>
                        <a:t>Income</a:t>
                      </a:r>
                      <a:endParaRPr lang="en-GB" sz="1900" b="1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b="1" noProof="0" dirty="0" smtClean="0"/>
                        <a:t>P-to-I</a:t>
                      </a:r>
                      <a:endParaRPr lang="en-GB" sz="1900" b="1" noProof="0" dirty="0"/>
                    </a:p>
                  </a:txBody>
                  <a:tcPr marL="0" marR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Germany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+18</a:t>
                      </a:r>
                      <a:endParaRPr lang="en-GB" sz="1900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+11</a:t>
                      </a:r>
                      <a:endParaRPr lang="en-GB" sz="1900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+  6</a:t>
                      </a:r>
                      <a:endParaRPr lang="en-GB" sz="1900" noProof="0" dirty="0"/>
                    </a:p>
                  </a:txBody>
                  <a:tcPr marL="0" marR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Euro area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–  1</a:t>
                      </a:r>
                      <a:endParaRPr lang="en-GB" sz="1900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noProof="0" dirty="0" smtClean="0"/>
                        <a:t>+  5</a:t>
                      </a:r>
                      <a:endParaRPr lang="en-GB" sz="1900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–  5</a:t>
                      </a:r>
                      <a:endParaRPr lang="en-GB" sz="1900" noProof="0" dirty="0"/>
                    </a:p>
                  </a:txBody>
                  <a:tcPr marL="0" marR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900" noProof="0" dirty="0" smtClean="0"/>
                        <a:t>Periphery*</a:t>
                      </a:r>
                      <a:endParaRPr lang="en-GB" sz="19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–18</a:t>
                      </a:r>
                      <a:endParaRPr lang="en-GB" sz="1900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–  2</a:t>
                      </a:r>
                      <a:endParaRPr lang="en-GB" sz="1900" noProof="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–17</a:t>
                      </a:r>
                      <a:endParaRPr lang="en-GB" sz="1900" noProof="0" dirty="0"/>
                    </a:p>
                  </a:txBody>
                  <a:tcPr marL="0" marR="0"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GB" sz="1900" noProof="0" dirty="0" smtClean="0"/>
                        <a:t>An increase represents</a:t>
                      </a:r>
                      <a:r>
                        <a:rPr lang="en-GB" sz="1900" baseline="0" noProof="0" dirty="0" smtClean="0"/>
                        <a:t> a rise in the purchase price in relation to disposable income.</a:t>
                      </a:r>
                      <a:endParaRPr lang="en-GB" sz="1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900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1" kern="12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Share of disposable income</a:t>
                      </a:r>
                      <a:r>
                        <a:rPr lang="en-GB" sz="1900" b="1" kern="1200" baseline="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(gross)</a:t>
                      </a:r>
                      <a:endParaRPr lang="en-GB" sz="1900" b="1" kern="1200" noProof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900" b="1" noProof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900" noProof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900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1" noProof="0" dirty="0" smtClean="0"/>
                        <a:t>Country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1" noProof="0" dirty="0" smtClean="0"/>
                        <a:t>Percentage</a:t>
                      </a:r>
                      <a:r>
                        <a:rPr lang="en-GB" sz="1900" b="1" baseline="0" noProof="0" dirty="0" smtClean="0"/>
                        <a:t> of euro area</a:t>
                      </a:r>
                      <a:endParaRPr lang="en-GB" sz="1900" b="1" noProof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 dirty="0" smtClean="0"/>
                        <a:t>Germany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 dirty="0" smtClean="0"/>
                        <a:t>28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 dirty="0" smtClean="0"/>
                        <a:t>Periphery*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 smtClean="0"/>
                        <a:t>35</a:t>
                      </a:r>
                      <a:endParaRPr lang="en-GB" sz="1900" noProof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l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aseline="0" noProof="0" dirty="0" smtClean="0"/>
                        <a:t>* Greece, Ireland, Italy, Portugal and Spain.</a:t>
                      </a:r>
                      <a:endParaRPr lang="en-GB" sz="1900" noProof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0307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900" noProof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" y="1368000"/>
            <a:ext cx="4226400" cy="49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</a:t>
            </a:r>
            <a:r>
              <a:rPr lang="de-DE" dirty="0" smtClean="0"/>
              <a:t>. </a:t>
            </a:r>
            <a:r>
              <a:rPr lang="de-DE" dirty="0" err="1" smtClean="0"/>
              <a:t>Conclusion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GB" dirty="0"/>
              <a:t>A</a:t>
            </a:r>
            <a:r>
              <a:rPr lang="en-GB" dirty="0" smtClean="0"/>
              <a:t> </a:t>
            </a:r>
            <a:r>
              <a:rPr lang="en-GB" dirty="0"/>
              <a:t>complex </a:t>
            </a:r>
            <a:r>
              <a:rPr lang="en-GB" dirty="0" smtClean="0"/>
              <a:t>phenomenon </a:t>
            </a:r>
            <a:r>
              <a:rPr lang="en-GB" dirty="0"/>
              <a:t>such as </a:t>
            </a:r>
            <a:r>
              <a:rPr lang="en-GB" dirty="0" smtClean="0"/>
              <a:t>the </a:t>
            </a:r>
            <a:r>
              <a:rPr lang="en-GB" dirty="0"/>
              <a:t>residential property </a:t>
            </a:r>
            <a:r>
              <a:rPr lang="en-GB" dirty="0" smtClean="0"/>
              <a:t>market </a:t>
            </a:r>
            <a:r>
              <a:rPr lang="en-GB" b="1" dirty="0"/>
              <a:t>cannot </a:t>
            </a:r>
            <a:r>
              <a:rPr lang="en-GB" dirty="0"/>
              <a:t>adequately be </a:t>
            </a:r>
            <a:r>
              <a:rPr lang="en-GB" b="1" dirty="0"/>
              <a:t>reproduced by a </a:t>
            </a:r>
            <a:r>
              <a:rPr lang="en-GB" b="1" dirty="0" smtClean="0"/>
              <a:t>unique </a:t>
            </a:r>
            <a:r>
              <a:rPr lang="en-GB" b="1" dirty="0"/>
              <a:t>indicator</a:t>
            </a:r>
            <a:r>
              <a:rPr lang="en-GB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en-GB" dirty="0" smtClean="0"/>
              <a:t>The analysis should provide an </a:t>
            </a:r>
            <a:r>
              <a:rPr lang="en-GB" b="1" dirty="0" smtClean="0"/>
              <a:t>transparent, unbiased and easily comprehensible</a:t>
            </a:r>
            <a:r>
              <a:rPr lang="en-GB" dirty="0" smtClean="0"/>
              <a:t> assessment of the situation in the residential property market.</a:t>
            </a:r>
          </a:p>
          <a:p>
            <a:pPr>
              <a:spcAft>
                <a:spcPts val="1200"/>
              </a:spcAft>
            </a:pPr>
            <a:r>
              <a:rPr lang="en-GB" dirty="0" smtClean="0"/>
              <a:t>The Bundesbank dashboard is based on a</a:t>
            </a:r>
            <a:r>
              <a:rPr lang="en-GB" b="1" dirty="0" smtClean="0"/>
              <a:t> broad and clear set of highly significant indicators.</a:t>
            </a:r>
          </a:p>
          <a:p>
            <a:pPr lvl="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/>
              <a:t>Since 2010, </a:t>
            </a:r>
            <a:r>
              <a:rPr lang="en-GB" b="1" dirty="0"/>
              <a:t>only the price indicators for Germany</a:t>
            </a:r>
            <a:r>
              <a:rPr lang="en-GB" dirty="0"/>
              <a:t> demonstrated </a:t>
            </a:r>
            <a:r>
              <a:rPr lang="en-GB" b="1" dirty="0"/>
              <a:t>strong upward movements</a:t>
            </a:r>
            <a:r>
              <a:rPr lang="en-GB" dirty="0"/>
              <a:t>. </a:t>
            </a:r>
          </a:p>
          <a:p>
            <a:pPr lvl="2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b="1" dirty="0"/>
              <a:t>Financial indicators</a:t>
            </a:r>
            <a:r>
              <a:rPr lang="en-GB" dirty="0"/>
              <a:t> did </a:t>
            </a:r>
            <a:r>
              <a:rPr lang="en-GB" b="1" dirty="0"/>
              <a:t>not reach critical </a:t>
            </a:r>
            <a:r>
              <a:rPr lang="en-GB" b="1" dirty="0" smtClean="0"/>
              <a:t>levels</a:t>
            </a:r>
            <a:r>
              <a:rPr lang="en-GB" dirty="0" smtClean="0"/>
              <a:t>.	</a:t>
            </a:r>
          </a:p>
          <a:p>
            <a:r>
              <a:rPr lang="en-GB" dirty="0" smtClean="0"/>
              <a:t>Lending </a:t>
            </a:r>
            <a:r>
              <a:rPr lang="en-GB" dirty="0"/>
              <a:t>standards </a:t>
            </a:r>
            <a:r>
              <a:rPr lang="en-GB" b="1" dirty="0"/>
              <a:t>differ </a:t>
            </a:r>
            <a:r>
              <a:rPr lang="en-GB" dirty="0"/>
              <a:t>considerably </a:t>
            </a:r>
            <a:r>
              <a:rPr lang="en-GB" b="1" dirty="0"/>
              <a:t>across </a:t>
            </a:r>
            <a:r>
              <a:rPr lang="en-GB" b="1" dirty="0" smtClean="0"/>
              <a:t>countries</a:t>
            </a:r>
            <a:r>
              <a:rPr lang="en-GB" dirty="0" smtClean="0"/>
              <a:t>.</a:t>
            </a:r>
          </a:p>
          <a:p>
            <a:pPr marL="180000" lvl="1" indent="0">
              <a:buNone/>
            </a:pPr>
            <a:endParaRPr lang="en-GB" b="1" dirty="0" smtClean="0"/>
          </a:p>
          <a:p>
            <a:pPr lvl="1"/>
            <a:endParaRPr lang="en-GB" b="1" dirty="0" smtClean="0"/>
          </a:p>
          <a:p>
            <a:pPr marL="180000" lvl="1" indent="0">
              <a:buNone/>
            </a:pPr>
            <a:endParaRPr lang="en-GB" b="1" dirty="0" smtClean="0"/>
          </a:p>
          <a:p>
            <a:pPr marL="180000" lvl="1" indent="0">
              <a:buNone/>
            </a:pPr>
            <a:endParaRPr lang="en-GB" b="1" dirty="0" smtClean="0"/>
          </a:p>
          <a:p>
            <a:pPr marL="180000" lvl="1" indent="0">
              <a:buNone/>
            </a:pPr>
            <a:endParaRPr lang="en-GB" b="1" dirty="0" smtClean="0"/>
          </a:p>
          <a:p>
            <a:pPr marL="180000" lvl="1" indent="0">
              <a:buNone/>
            </a:pP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6860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560388" y="1343025"/>
            <a:ext cx="9283700" cy="5263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Christine </a:t>
            </a:r>
            <a:r>
              <a:rPr lang="en-GB" b="1" dirty="0" err="1" smtClean="0"/>
              <a:t>Schlitzer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Deutsche </a:t>
            </a:r>
            <a:r>
              <a:rPr lang="en-GB" dirty="0"/>
              <a:t>Bundesbank</a:t>
            </a:r>
            <a:br>
              <a:rPr lang="en-GB" dirty="0"/>
            </a:br>
            <a:r>
              <a:rPr lang="en-GB" dirty="0"/>
              <a:t>Central Office</a:t>
            </a:r>
            <a:br>
              <a:rPr lang="en-GB" dirty="0"/>
            </a:br>
            <a:r>
              <a:rPr lang="en-GB" dirty="0"/>
              <a:t>General Economic Statistics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Wilhelm-Epstein-</a:t>
            </a:r>
            <a:r>
              <a:rPr lang="en-GB" dirty="0" err="1"/>
              <a:t>Strasse</a:t>
            </a:r>
            <a:r>
              <a:rPr lang="en-GB" dirty="0"/>
              <a:t> 14</a:t>
            </a:r>
            <a:br>
              <a:rPr lang="en-GB" dirty="0"/>
            </a:br>
            <a:r>
              <a:rPr lang="en-GB" dirty="0"/>
              <a:t>60431 Frankfurt am Main, Germany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Tel: +49 69 9566 </a:t>
            </a:r>
            <a:r>
              <a:rPr lang="en-GB" dirty="0" smtClean="0"/>
              <a:t>3520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Mobile: +49 172 7950739</a:t>
            </a:r>
            <a:br>
              <a:rPr lang="en-GB" dirty="0"/>
            </a:br>
            <a:r>
              <a:rPr lang="en-GB" dirty="0"/>
              <a:t>Fax: +49 69 9566 2941</a:t>
            </a:r>
            <a:br>
              <a:rPr lang="en-GB" dirty="0"/>
            </a:br>
            <a:r>
              <a:rPr lang="en-GB" dirty="0"/>
              <a:t>E-mail: </a:t>
            </a:r>
            <a:r>
              <a:rPr lang="en-GB" u="sng" dirty="0" smtClean="0">
                <a:hlinkClick r:id="rId2"/>
              </a:rPr>
              <a:t>christine.schlitzer@bundesbank.de</a:t>
            </a:r>
            <a:r>
              <a:rPr lang="en-GB" u="sng" dirty="0">
                <a:hlinkClick r:id="rId2"/>
              </a:rPr>
              <a:t/>
            </a:r>
            <a:br>
              <a:rPr lang="en-GB" u="sng" dirty="0">
                <a:hlinkClick r:id="rId2"/>
              </a:rPr>
            </a:br>
            <a:r>
              <a:rPr lang="en-GB" u="sng" dirty="0">
                <a:hlinkClick r:id="rId3"/>
              </a:rPr>
              <a:t>www.bundesbank.de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3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ndesbank">
  <a:themeElements>
    <a:clrScheme name="Scheuer1">
      <a:dk1>
        <a:sysClr val="windowText" lastClr="000000"/>
      </a:dk1>
      <a:lt1>
        <a:srgbClr val="FFFFFF"/>
      </a:lt1>
      <a:dk2>
        <a:srgbClr val="000000"/>
      </a:dk2>
      <a:lt2>
        <a:srgbClr val="9FA2A4"/>
      </a:lt2>
      <a:accent1>
        <a:srgbClr val="7C93C3"/>
      </a:accent1>
      <a:accent2>
        <a:srgbClr val="A1CCCD"/>
      </a:accent2>
      <a:accent3>
        <a:srgbClr val="C3CBC9"/>
      </a:accent3>
      <a:accent4>
        <a:srgbClr val="C2CB9A"/>
      </a:accent4>
      <a:accent5>
        <a:srgbClr val="EAC985"/>
      </a:accent5>
      <a:accent6>
        <a:srgbClr val="D496A0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Bundesbank</Template>
  <TotalTime>0</TotalTime>
  <Words>950</Words>
  <Application>Microsoft Office PowerPoint</Application>
  <PresentationFormat>Benutzerdefiniert</PresentationFormat>
  <Paragraphs>172</Paragraphs>
  <Slides>14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Bundesbank</vt:lpstr>
      <vt:lpstr>How should we measure residential property prices to inform policy makers?</vt:lpstr>
      <vt:lpstr>Structure of the presentation</vt:lpstr>
      <vt:lpstr>1. Motivation and introduction</vt:lpstr>
      <vt:lpstr>1. Motivation and introduction</vt:lpstr>
      <vt:lpstr>2. The Bundesbank’s dashboard</vt:lpstr>
      <vt:lpstr>2. The Bundesbank’s dashboard Continuing strong demand outweighed expansion of the housing stock.</vt:lpstr>
      <vt:lpstr>2. The Bundesbank’s dashboard Housing is still being valued exceptionally highly in urban regions.</vt:lpstr>
      <vt:lpstr>2. The Bundesbank’s dashboard Additional stimulus by the further improvement in financing conditions.</vt:lpstr>
      <vt:lpstr>2. The Bundesbank’s dashboard Continued low-interest-rate environment entails risks.</vt:lpstr>
      <vt:lpstr>2. The Bundesbank’s dashboard http://www.bundesbank.de/Navigation/EN/Statistics/Enterprises_and_ households/System_of_indicators/system_of_indicators.html</vt:lpstr>
      <vt:lpstr>3. Affordability indicators Institutional characteristics of mortgage loans (SVR 2013/14, p.459)</vt:lpstr>
      <vt:lpstr>3. Affordability indicators Price-to-income ratio in the euro area</vt:lpstr>
      <vt:lpstr>4. Conclusion</vt:lpstr>
      <vt:lpstr>Contact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and Release Policies</dc:title>
  <dc:creator>Dr Jens Mehrhoff</dc:creator>
  <cp:lastModifiedBy>Christine Schlitzer</cp:lastModifiedBy>
  <cp:revision>2031</cp:revision>
  <cp:lastPrinted>2016-10-17T12:46:54Z</cp:lastPrinted>
  <dcterms:created xsi:type="dcterms:W3CDTF">2011-10-28T14:58:18Z</dcterms:created>
  <dcterms:modified xsi:type="dcterms:W3CDTF">2016-10-17T13:14:12Z</dcterms:modified>
</cp:coreProperties>
</file>