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1"/>
  </p:sldMasterIdLst>
  <p:notesMasterIdLst>
    <p:notesMasterId r:id="rId13"/>
  </p:notesMasterIdLst>
  <p:handoutMasterIdLst>
    <p:handoutMasterId r:id="rId14"/>
  </p:handoutMasterIdLst>
  <p:sldIdLst>
    <p:sldId id="272" r:id="rId2"/>
    <p:sldId id="271" r:id="rId3"/>
    <p:sldId id="263" r:id="rId4"/>
    <p:sldId id="266" r:id="rId5"/>
    <p:sldId id="262" r:id="rId6"/>
    <p:sldId id="267" r:id="rId7"/>
    <p:sldId id="268" r:id="rId8"/>
    <p:sldId id="264" r:id="rId9"/>
    <p:sldId id="265" r:id="rId10"/>
    <p:sldId id="273" r:id="rId11"/>
    <p:sldId id="270" r:id="rId1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5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pos="2880">
          <p15:clr>
            <a:srgbClr val="A4A3A4"/>
          </p15:clr>
        </p15:guide>
        <p15:guide id="4" pos="385">
          <p15:clr>
            <a:srgbClr val="A4A3A4"/>
          </p15:clr>
        </p15:guide>
        <p15:guide id="5" pos="53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eigervald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452"/>
    <a:srgbClr val="92B93B"/>
    <a:srgbClr val="777063"/>
    <a:srgbClr val="A69F94"/>
    <a:srgbClr val="EAB92A"/>
    <a:srgbClr val="5DB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590" autoAdjust="0"/>
  </p:normalViewPr>
  <p:slideViewPr>
    <p:cSldViewPr>
      <p:cViewPr varScale="1">
        <p:scale>
          <a:sx n="111" d="100"/>
          <a:sy n="111" d="100"/>
        </p:scale>
        <p:origin x="-1788" y="-78"/>
      </p:cViewPr>
      <p:guideLst>
        <p:guide orient="horz" pos="255"/>
        <p:guide orient="horz" pos="663"/>
        <p:guide pos="2880"/>
        <p:guide pos="385"/>
        <p:guide pos="53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9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175A8-35AC-46BC-970E-BB361A66CB6D}" type="datetimeFigureOut">
              <a:rPr lang="hu-HU" smtClean="0"/>
              <a:pPr/>
              <a:t>2016.10.20.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FDB01-46C1-4BF1-9E72-84EA817E09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322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C4DF4E-9F45-4956-AF27-4169F777B831}" type="datetimeFigureOut">
              <a:rPr lang="hu-HU"/>
              <a:pPr>
                <a:defRPr/>
              </a:pPr>
              <a:t>2016.10.20.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6176FD-5602-4B79-B069-B36BD1680EC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097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6176FD-5602-4B79-B069-B36BD1680ECD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1874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800"/>
            </a:lvl1pPr>
          </a:lstStyle>
          <a:p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</p:spTree>
    <p:extLst>
      <p:ext uri="{BB962C8B-B14F-4D97-AF65-F5344CB8AC3E}">
        <p14:creationId xmlns:p14="http://schemas.microsoft.com/office/powerpoint/2010/main" val="322221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itólap logóv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7703" y="365127"/>
            <a:ext cx="6630363" cy="615602"/>
          </a:xfrm>
        </p:spPr>
        <p:txBody>
          <a:bodyPr/>
          <a:lstStyle>
            <a:lvl1pPr>
              <a:defRPr/>
            </a:lvl1pPr>
          </a:lstStyle>
          <a:p>
            <a:r>
              <a:rPr lang="hu-HU" dirty="0"/>
              <a:t>Előadás címe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7702" y="2131959"/>
            <a:ext cx="6630364" cy="368904"/>
          </a:xfrm>
        </p:spPr>
        <p:txBody>
          <a:bodyPr>
            <a:no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Helyszín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907702" y="980729"/>
            <a:ext cx="6630364" cy="720080"/>
          </a:xfrm>
        </p:spPr>
        <p:txBody>
          <a:bodyPr>
            <a:noAutofit/>
          </a:bodyPr>
          <a:lstStyle>
            <a:lvl1pPr marL="0" indent="0">
              <a:buNone/>
              <a:defRPr sz="21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hu-HU" dirty="0"/>
              <a:t>Előadó neve</a:t>
            </a:r>
          </a:p>
          <a:p>
            <a:pPr lvl="0"/>
            <a:r>
              <a:rPr lang="hu-HU" dirty="0"/>
              <a:t>Titulusa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907404" y="2539464"/>
            <a:ext cx="6630364" cy="400734"/>
          </a:xfrm>
        </p:spPr>
        <p:txBody>
          <a:bodyPr>
            <a:norm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Dátum</a:t>
            </a:r>
          </a:p>
        </p:txBody>
      </p:sp>
    </p:spTree>
    <p:extLst>
      <p:ext uri="{BB962C8B-B14F-4D97-AF65-F5344CB8AC3E}">
        <p14:creationId xmlns:p14="http://schemas.microsoft.com/office/powerpoint/2010/main" val="220883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53689" cy="759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2060849"/>
            <a:ext cx="7886700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51366" y="1388651"/>
            <a:ext cx="7886700" cy="57606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87624" y="1124316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2054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58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85331" cy="759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1268761"/>
            <a:ext cx="7886700" cy="4968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187624" y="1120587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133200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4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200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804" r:id="rId2"/>
    <p:sldLayoutId id="2147483806" r:id="rId3"/>
    <p:sldLayoutId id="2147483807" r:id="rId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3" y="365127"/>
            <a:ext cx="6984777" cy="615602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Factor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Index of </a:t>
            </a:r>
            <a:r>
              <a:rPr lang="hu-HU" dirty="0" err="1"/>
              <a:t>Systemic</a:t>
            </a:r>
            <a:r>
              <a:rPr lang="hu-HU" dirty="0"/>
              <a:t> Stress (</a:t>
            </a:r>
            <a:r>
              <a:rPr lang="hu-HU" dirty="0" err="1"/>
              <a:t>FISS</a:t>
            </a:r>
            <a:r>
              <a:rPr lang="hu-HU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MTA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907404" y="1183722"/>
            <a:ext cx="6630364" cy="720080"/>
          </a:xfrm>
        </p:spPr>
        <p:txBody>
          <a:bodyPr/>
          <a:lstStyle/>
          <a:p>
            <a:r>
              <a:rPr lang="hu-HU" dirty="0"/>
              <a:t>Tibor Szendrei, Katalin Varga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543300" y="6356351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hu-HU" dirty="0"/>
              <a:t>2016.10.21.</a:t>
            </a:r>
          </a:p>
        </p:txBody>
      </p:sp>
    </p:spTree>
    <p:extLst>
      <p:ext uri="{BB962C8B-B14F-4D97-AF65-F5344CB8AC3E}">
        <p14:creationId xmlns:p14="http://schemas.microsoft.com/office/powerpoint/2010/main" val="376820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98958" y="1654438"/>
            <a:ext cx="3312368" cy="4423596"/>
            <a:chOff x="107504" y="1654438"/>
            <a:chExt cx="2736303" cy="4524643"/>
          </a:xfrm>
        </p:grpSpPr>
        <p:sp>
          <p:nvSpPr>
            <p:cNvPr id="42" name="Isosceles Triangle 41"/>
            <p:cNvSpPr/>
            <p:nvPr/>
          </p:nvSpPr>
          <p:spPr>
            <a:xfrm rot="10800000">
              <a:off x="108378" y="1852160"/>
              <a:ext cx="2735429" cy="4313143"/>
            </a:xfrm>
            <a:prstGeom prst="triangl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7504" y="1654438"/>
              <a:ext cx="1151253" cy="4509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7504" y="1669940"/>
              <a:ext cx="1151253" cy="4509141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0" name="Rectangle 9"/>
          <p:cNvSpPr/>
          <p:nvPr/>
        </p:nvSpPr>
        <p:spPr>
          <a:xfrm>
            <a:off x="108379" y="1276097"/>
            <a:ext cx="8856109" cy="57606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u-HU" dirty="0"/>
              <a:t>The</a:t>
            </a:r>
            <a:r>
              <a:rPr lang="hu-HU" b="1" dirty="0"/>
              <a:t> </a:t>
            </a:r>
            <a:r>
              <a:rPr lang="hu-HU" b="1" dirty="0" err="1"/>
              <a:t>Factor</a:t>
            </a:r>
            <a:r>
              <a:rPr lang="hu-HU" b="1" dirty="0"/>
              <a:t> </a:t>
            </a:r>
            <a:r>
              <a:rPr lang="hu-HU" b="1" dirty="0" err="1"/>
              <a:t>based</a:t>
            </a:r>
            <a:r>
              <a:rPr lang="hu-HU" b="1" dirty="0"/>
              <a:t> Index of </a:t>
            </a:r>
            <a:r>
              <a:rPr lang="hu-HU" b="1" dirty="0" err="1"/>
              <a:t>Systemic</a:t>
            </a:r>
            <a:r>
              <a:rPr lang="hu-HU" b="1" dirty="0"/>
              <a:t> </a:t>
            </a:r>
            <a:r>
              <a:rPr lang="en-GB" b="1" dirty="0"/>
              <a:t>Stress (</a:t>
            </a:r>
            <a:r>
              <a:rPr lang="hu-HU" b="1" dirty="0"/>
              <a:t>FIS</a:t>
            </a:r>
            <a:r>
              <a:rPr lang="en-GB" b="1" dirty="0"/>
              <a:t>S)</a:t>
            </a:r>
            <a:r>
              <a:rPr lang="en-GB" dirty="0"/>
              <a:t> is a financial stress composite index </a:t>
            </a:r>
            <a:r>
              <a:rPr lang="en-GB" dirty="0">
                <a:solidFill>
                  <a:schemeClr val="bg1"/>
                </a:solidFill>
              </a:rPr>
              <a:t>dedicated </a:t>
            </a:r>
            <a:r>
              <a:rPr lang="hu-HU" dirty="0" err="1">
                <a:solidFill>
                  <a:schemeClr val="bg1"/>
                </a:solidFill>
              </a:rPr>
              <a:t>for</a:t>
            </a:r>
            <a:r>
              <a:rPr lang="en-GB" dirty="0">
                <a:solidFill>
                  <a:schemeClr val="bg1"/>
                </a:solidFill>
              </a:rPr>
              <a:t> signalling </a:t>
            </a:r>
            <a:r>
              <a:rPr lang="en-GB" dirty="0"/>
              <a:t>episodes of financial turbulence</a:t>
            </a:r>
            <a:r>
              <a:rPr lang="hu-HU" dirty="0"/>
              <a:t>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Motivation</a:t>
            </a:r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Rectangle 10"/>
          <p:cNvSpPr/>
          <p:nvPr/>
        </p:nvSpPr>
        <p:spPr>
          <a:xfrm>
            <a:off x="612435" y="2132856"/>
            <a:ext cx="8352053" cy="14296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GB" dirty="0"/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Timely identification of financial stress</a:t>
            </a:r>
            <a:r>
              <a:rPr lang="hu-HU" dirty="0"/>
              <a:t> is</a:t>
            </a:r>
            <a:r>
              <a:rPr lang="en-GB" dirty="0"/>
              <a:t> crucial for policy makers: Late policy action can be more costly than no intervention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Identify key drivers of </a:t>
            </a:r>
            <a:r>
              <a:rPr lang="hu-HU" dirty="0"/>
              <a:t>risk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Studying the links between the risk drivers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438" y="2132856"/>
            <a:ext cx="5456730" cy="28925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Why do we need it?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2435" y="3843956"/>
            <a:ext cx="8352053" cy="22169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GB" dirty="0"/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Uses factor modelling methodology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Utilises a larger number of input factors with limited data transformation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Identifies pure financial stress: doesn’t factor in effect on GDP directly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The aggregation of the sub-</a:t>
            </a:r>
            <a:r>
              <a:rPr lang="en-GB" dirty="0" err="1"/>
              <a:t>indicies</a:t>
            </a:r>
            <a:r>
              <a:rPr lang="en-GB" dirty="0"/>
              <a:t> (factors) purely mathematical: limits the possibility of ad-hoc decisions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dirty="0"/>
              <a:t>The smoothing methodology </a:t>
            </a:r>
            <a:r>
              <a:rPr lang="hu-HU" dirty="0"/>
              <a:t>e</a:t>
            </a:r>
            <a:r>
              <a:rPr lang="en-GB" dirty="0" err="1"/>
              <a:t>nsures</a:t>
            </a:r>
            <a:r>
              <a:rPr lang="en-GB" dirty="0"/>
              <a:t> that</a:t>
            </a:r>
            <a:r>
              <a:rPr lang="hu-HU" dirty="0"/>
              <a:t> in</a:t>
            </a:r>
            <a:r>
              <a:rPr lang="en-GB" dirty="0"/>
              <a:t> the final series the level of noise is as low as possible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434" y="3843956"/>
            <a:ext cx="5471734" cy="28925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What is the difference from</a:t>
            </a:r>
            <a:r>
              <a:rPr lang="hu-HU" sz="2000" b="1" dirty="0"/>
              <a:t> </a:t>
            </a:r>
            <a:r>
              <a:rPr lang="hu-HU" sz="2000" b="1" dirty="0" err="1"/>
              <a:t>CISS</a:t>
            </a:r>
            <a:r>
              <a:rPr lang="en-GB" sz="2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335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The </a:t>
            </a:r>
            <a:r>
              <a:rPr lang="hu-HU" sz="2400" dirty="0" err="1"/>
              <a:t>final</a:t>
            </a:r>
            <a:r>
              <a:rPr lang="hu-HU" sz="2400" dirty="0"/>
              <a:t> </a:t>
            </a:r>
            <a:r>
              <a:rPr lang="hu-HU" sz="2400" dirty="0" err="1"/>
              <a:t>set</a:t>
            </a:r>
            <a:r>
              <a:rPr lang="hu-HU" sz="2400" dirty="0"/>
              <a:t> of </a:t>
            </a:r>
            <a:r>
              <a:rPr lang="hu-HU" sz="2400" dirty="0" err="1"/>
              <a:t>variables</a:t>
            </a:r>
            <a:r>
              <a:rPr lang="hu-HU" sz="2400" dirty="0"/>
              <a:t> </a:t>
            </a:r>
            <a:r>
              <a:rPr lang="hu-HU" sz="2400" dirty="0" err="1"/>
              <a:t>was</a:t>
            </a:r>
            <a:r>
              <a:rPr lang="hu-HU" sz="2400" dirty="0"/>
              <a:t> </a:t>
            </a:r>
            <a:r>
              <a:rPr lang="hu-HU" sz="2400" dirty="0" err="1"/>
              <a:t>chosen</a:t>
            </a:r>
            <a:r>
              <a:rPr lang="hu-HU" sz="2400" dirty="0"/>
              <a:t> </a:t>
            </a:r>
            <a:r>
              <a:rPr lang="hu-HU" sz="2400" dirty="0" err="1"/>
              <a:t>based</a:t>
            </a:r>
            <a:r>
              <a:rPr lang="hu-HU" sz="2400" dirty="0"/>
              <a:t> </a:t>
            </a:r>
            <a:r>
              <a:rPr lang="hu-HU" sz="2400" dirty="0" err="1"/>
              <a:t>on</a:t>
            </a:r>
            <a:r>
              <a:rPr lang="hu-HU" sz="2400" dirty="0"/>
              <a:t> the </a:t>
            </a:r>
            <a:r>
              <a:rPr lang="hu-HU" sz="2400" dirty="0" err="1"/>
              <a:t>static</a:t>
            </a:r>
            <a:r>
              <a:rPr lang="hu-HU" sz="2400" dirty="0"/>
              <a:t> </a:t>
            </a:r>
            <a:r>
              <a:rPr lang="hu-HU" sz="2400" dirty="0" err="1"/>
              <a:t>PCA</a:t>
            </a:r>
            <a:r>
              <a:rPr lang="hu-HU" sz="2400" dirty="0"/>
              <a:t> </a:t>
            </a:r>
            <a:r>
              <a:rPr lang="hu-HU" sz="2400" dirty="0" err="1"/>
              <a:t>explanatory</a:t>
            </a:r>
            <a:r>
              <a:rPr lang="hu-HU" sz="2400" dirty="0"/>
              <a:t> </a:t>
            </a:r>
            <a:r>
              <a:rPr lang="hu-HU" sz="2400" dirty="0" err="1"/>
              <a:t>power</a:t>
            </a:r>
            <a:r>
              <a:rPr lang="hu-HU" sz="2400" dirty="0"/>
              <a:t> </a:t>
            </a:r>
            <a:r>
              <a:rPr lang="hu-HU" sz="2400" dirty="0" err="1"/>
              <a:t>as</a:t>
            </a:r>
            <a:r>
              <a:rPr lang="hu-HU" sz="2400" dirty="0"/>
              <a:t> </a:t>
            </a:r>
            <a:r>
              <a:rPr lang="hu-HU" sz="2400" dirty="0" err="1"/>
              <a:t>well</a:t>
            </a:r>
            <a:r>
              <a:rPr lang="hu-HU" sz="2400" dirty="0"/>
              <a:t> </a:t>
            </a:r>
            <a:r>
              <a:rPr lang="hu-HU" sz="2400" dirty="0" err="1"/>
              <a:t>as</a:t>
            </a:r>
            <a:r>
              <a:rPr lang="hu-HU" sz="2400" dirty="0"/>
              <a:t> the </a:t>
            </a:r>
            <a:r>
              <a:rPr lang="hu-HU" sz="2400" dirty="0" err="1"/>
              <a:t>liquidity</a:t>
            </a:r>
            <a:r>
              <a:rPr lang="hu-HU" sz="2400" dirty="0"/>
              <a:t> of the market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23" name="Rectangle 22"/>
          <p:cNvSpPr/>
          <p:nvPr/>
        </p:nvSpPr>
        <p:spPr>
          <a:xfrm rot="5400000">
            <a:off x="8046215" y="1773390"/>
            <a:ext cx="915206" cy="3452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Govt</a:t>
            </a:r>
            <a:r>
              <a:rPr lang="hu-HU" sz="1200" b="1" dirty="0"/>
              <a:t>. </a:t>
            </a:r>
            <a:r>
              <a:rPr lang="hu-HU" sz="1200" b="1" dirty="0" err="1"/>
              <a:t>bond</a:t>
            </a:r>
            <a:endParaRPr lang="hu-HU" sz="1200" b="1" dirty="0"/>
          </a:p>
        </p:txBody>
      </p:sp>
      <p:sp>
        <p:nvSpPr>
          <p:cNvPr id="24" name="Rectangle 23"/>
          <p:cNvSpPr/>
          <p:nvPr/>
        </p:nvSpPr>
        <p:spPr>
          <a:xfrm rot="5400000">
            <a:off x="7962522" y="2777098"/>
            <a:ext cx="1083760" cy="34410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Interbank</a:t>
            </a:r>
            <a:endParaRPr lang="hu-HU" sz="1200" b="1" dirty="0"/>
          </a:p>
        </p:txBody>
      </p:sp>
      <p:sp>
        <p:nvSpPr>
          <p:cNvPr id="25" name="Rectangle 24"/>
          <p:cNvSpPr/>
          <p:nvPr/>
        </p:nvSpPr>
        <p:spPr>
          <a:xfrm rot="5400000">
            <a:off x="8033945" y="3791905"/>
            <a:ext cx="939744" cy="3452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FX</a:t>
            </a:r>
            <a:endParaRPr lang="hu-HU" sz="1200" b="1" dirty="0"/>
          </a:p>
        </p:txBody>
      </p:sp>
      <p:sp>
        <p:nvSpPr>
          <p:cNvPr id="26" name="Rectangle 25"/>
          <p:cNvSpPr/>
          <p:nvPr/>
        </p:nvSpPr>
        <p:spPr>
          <a:xfrm rot="5400000">
            <a:off x="8035193" y="4730401"/>
            <a:ext cx="937248" cy="3452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Cap</a:t>
            </a:r>
            <a:r>
              <a:rPr lang="hu-HU" sz="1200" b="1" dirty="0"/>
              <a:t>. </a:t>
            </a:r>
            <a:r>
              <a:rPr lang="hu-HU" sz="1200" b="1" dirty="0" err="1"/>
              <a:t>Mkt</a:t>
            </a:r>
            <a:r>
              <a:rPr lang="hu-HU" sz="1200" b="1" dirty="0"/>
              <a:t>.</a:t>
            </a:r>
          </a:p>
        </p:txBody>
      </p:sp>
      <p:sp>
        <p:nvSpPr>
          <p:cNvPr id="27" name="Rectangle 26"/>
          <p:cNvSpPr/>
          <p:nvPr/>
        </p:nvSpPr>
        <p:spPr>
          <a:xfrm rot="5400000">
            <a:off x="8075411" y="5631075"/>
            <a:ext cx="856816" cy="3452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Bank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46807" y="1171114"/>
            <a:ext cx="3729647" cy="31367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/>
              <a:t>Final</a:t>
            </a:r>
            <a:r>
              <a:rPr lang="hu-HU" dirty="0"/>
              <a:t> </a:t>
            </a:r>
            <a:r>
              <a:rPr lang="hu-HU" dirty="0" err="1"/>
              <a:t>variable</a:t>
            </a:r>
            <a:r>
              <a:rPr lang="hu-HU" dirty="0"/>
              <a:t> </a:t>
            </a:r>
            <a:r>
              <a:rPr lang="hu-HU" dirty="0" err="1"/>
              <a:t>set</a:t>
            </a:r>
            <a:endParaRPr lang="hu-HU" dirty="0"/>
          </a:p>
        </p:txBody>
      </p:sp>
      <p:sp>
        <p:nvSpPr>
          <p:cNvPr id="18" name="Rectangle 17"/>
          <p:cNvSpPr/>
          <p:nvPr/>
        </p:nvSpPr>
        <p:spPr>
          <a:xfrm>
            <a:off x="4945638" y="1484784"/>
            <a:ext cx="3384376" cy="915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400" dirty="0" err="1"/>
              <a:t>Government</a:t>
            </a:r>
            <a:r>
              <a:rPr lang="hu-HU" sz="1400" dirty="0"/>
              <a:t> </a:t>
            </a:r>
            <a:r>
              <a:rPr lang="hu-HU" sz="1400" dirty="0" err="1"/>
              <a:t>yield</a:t>
            </a:r>
            <a:endParaRPr lang="hu-HU" sz="1400" dirty="0"/>
          </a:p>
          <a:p>
            <a:r>
              <a:rPr lang="hu-HU" sz="1400" dirty="0"/>
              <a:t>	-3 </a:t>
            </a:r>
            <a:r>
              <a:rPr lang="hu-HU" sz="1400" dirty="0" err="1"/>
              <a:t>months</a:t>
            </a:r>
            <a:endParaRPr lang="hu-HU" sz="1400" dirty="0"/>
          </a:p>
          <a:p>
            <a:r>
              <a:rPr lang="hu-HU" sz="1400" dirty="0"/>
              <a:t>	-10 </a:t>
            </a:r>
            <a:r>
              <a:rPr lang="hu-HU" sz="1400" dirty="0" err="1"/>
              <a:t>years</a:t>
            </a:r>
            <a:endParaRPr lang="hu-HU" sz="1400" dirty="0"/>
          </a:p>
          <a:p>
            <a:r>
              <a:rPr lang="hu-HU" sz="1400" dirty="0" err="1"/>
              <a:t>CDS</a:t>
            </a:r>
            <a:r>
              <a:rPr lang="hu-HU" sz="1400" dirty="0"/>
              <a:t> of 5 </a:t>
            </a:r>
            <a:r>
              <a:rPr lang="hu-HU" sz="1400" dirty="0" err="1"/>
              <a:t>year</a:t>
            </a:r>
            <a:r>
              <a:rPr lang="hu-HU" sz="1400" dirty="0"/>
              <a:t> </a:t>
            </a:r>
            <a:r>
              <a:rPr lang="hu-HU" sz="1400" dirty="0" err="1"/>
              <a:t>Hungarian</a:t>
            </a:r>
            <a:r>
              <a:rPr lang="hu-HU" sz="1400" dirty="0"/>
              <a:t> Bond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46807" y="2403630"/>
            <a:ext cx="3384376" cy="10837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400" dirty="0" err="1"/>
              <a:t>BUBOR</a:t>
            </a:r>
            <a:endParaRPr lang="hu-HU" sz="1400" dirty="0"/>
          </a:p>
          <a:p>
            <a:r>
              <a:rPr lang="hu-HU" sz="1400" dirty="0"/>
              <a:t>	-3 </a:t>
            </a:r>
            <a:r>
              <a:rPr lang="hu-HU" sz="1400" dirty="0" err="1"/>
              <a:t>month</a:t>
            </a:r>
            <a:endParaRPr lang="hu-HU" sz="1400" dirty="0"/>
          </a:p>
          <a:p>
            <a:r>
              <a:rPr lang="hu-HU" sz="1400" dirty="0" err="1"/>
              <a:t>HUFONIA</a:t>
            </a:r>
            <a:endParaRPr lang="hu-HU" sz="1400" dirty="0"/>
          </a:p>
          <a:p>
            <a:r>
              <a:rPr lang="hu-HU" sz="1400" dirty="0"/>
              <a:t>	</a:t>
            </a:r>
            <a:r>
              <a:rPr lang="hu-HU" sz="1400" dirty="0" err="1"/>
              <a:t>-O</a:t>
            </a:r>
            <a:r>
              <a:rPr lang="hu-HU" sz="1400" dirty="0"/>
              <a:t>/N </a:t>
            </a:r>
            <a:r>
              <a:rPr lang="hu-HU" sz="1400" dirty="0" err="1"/>
              <a:t>rate</a:t>
            </a:r>
            <a:endParaRPr lang="hu-HU" sz="1400" dirty="0"/>
          </a:p>
          <a:p>
            <a:r>
              <a:rPr lang="hu-HU" sz="1400" dirty="0"/>
              <a:t>	</a:t>
            </a:r>
            <a:r>
              <a:rPr lang="hu-HU" sz="1400" dirty="0" err="1"/>
              <a:t>-trading</a:t>
            </a:r>
            <a:r>
              <a:rPr lang="hu-HU" sz="1400" dirty="0"/>
              <a:t> </a:t>
            </a:r>
            <a:r>
              <a:rPr lang="hu-HU" sz="1400" dirty="0" err="1"/>
              <a:t>volume</a:t>
            </a:r>
            <a:endParaRPr lang="hu-HU" sz="1400" dirty="0"/>
          </a:p>
        </p:txBody>
      </p:sp>
      <p:sp>
        <p:nvSpPr>
          <p:cNvPr id="20" name="Rectangle 19"/>
          <p:cNvSpPr/>
          <p:nvPr/>
        </p:nvSpPr>
        <p:spPr>
          <a:xfrm>
            <a:off x="4945638" y="3491030"/>
            <a:ext cx="3384376" cy="9397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400" dirty="0" err="1"/>
              <a:t>Bid-Ask</a:t>
            </a:r>
            <a:r>
              <a:rPr lang="hu-HU" sz="1400" dirty="0"/>
              <a:t> </a:t>
            </a:r>
            <a:r>
              <a:rPr lang="hu-HU" sz="1400" dirty="0" err="1"/>
              <a:t>spread</a:t>
            </a:r>
            <a:r>
              <a:rPr lang="hu-HU" sz="1400" dirty="0"/>
              <a:t> of </a:t>
            </a:r>
            <a:r>
              <a:rPr lang="hu-HU" sz="1400" dirty="0" err="1"/>
              <a:t>all</a:t>
            </a:r>
            <a:r>
              <a:rPr lang="hu-HU" sz="1400" dirty="0"/>
              <a:t> </a:t>
            </a:r>
            <a:r>
              <a:rPr lang="hu-HU" sz="1400" dirty="0" err="1"/>
              <a:t>offers</a:t>
            </a:r>
            <a:r>
              <a:rPr lang="hu-HU" sz="1400" dirty="0"/>
              <a:t> (spot </a:t>
            </a:r>
            <a:r>
              <a:rPr lang="hu-HU" sz="1400" dirty="0" err="1"/>
              <a:t>rate</a:t>
            </a:r>
            <a:r>
              <a:rPr lang="hu-HU" sz="1400" dirty="0"/>
              <a:t>)</a:t>
            </a:r>
          </a:p>
          <a:p>
            <a:r>
              <a:rPr lang="hu-HU" sz="1400" dirty="0"/>
              <a:t>	</a:t>
            </a:r>
            <a:r>
              <a:rPr lang="hu-HU" sz="1400" dirty="0" err="1"/>
              <a:t>-EUR</a:t>
            </a:r>
            <a:r>
              <a:rPr lang="hu-HU" sz="1400" dirty="0"/>
              <a:t>, USD</a:t>
            </a:r>
          </a:p>
          <a:p>
            <a:r>
              <a:rPr lang="hu-HU" sz="1400" dirty="0"/>
              <a:t>Spot </a:t>
            </a:r>
            <a:r>
              <a:rPr lang="hu-HU" sz="1400" dirty="0" err="1"/>
              <a:t>rates</a:t>
            </a:r>
            <a:endParaRPr lang="hu-HU" sz="1400" dirty="0"/>
          </a:p>
          <a:p>
            <a:r>
              <a:rPr lang="hu-HU" sz="1400" dirty="0"/>
              <a:t>	</a:t>
            </a:r>
            <a:r>
              <a:rPr lang="hu-HU" sz="1400" dirty="0" err="1"/>
              <a:t>-EUR</a:t>
            </a:r>
            <a:r>
              <a:rPr lang="hu-HU" sz="1400" dirty="0"/>
              <a:t>, </a:t>
            </a:r>
            <a:r>
              <a:rPr lang="hu-HU" sz="1400" dirty="0" err="1"/>
              <a:t>GBP</a:t>
            </a:r>
            <a:r>
              <a:rPr lang="hu-HU" sz="1400" dirty="0"/>
              <a:t>, USD, CHF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45638" y="4431917"/>
            <a:ext cx="3384376" cy="9361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400" dirty="0" err="1"/>
              <a:t>CMAX</a:t>
            </a:r>
            <a:r>
              <a:rPr lang="hu-HU" sz="1400" dirty="0"/>
              <a:t> (60 </a:t>
            </a:r>
            <a:r>
              <a:rPr lang="hu-HU" sz="1400" dirty="0" err="1"/>
              <a:t>day</a:t>
            </a:r>
            <a:r>
              <a:rPr lang="hu-HU" sz="1400" dirty="0"/>
              <a:t> </a:t>
            </a:r>
            <a:r>
              <a:rPr lang="hu-HU" sz="1400" dirty="0" err="1"/>
              <a:t>rolling</a:t>
            </a:r>
            <a:r>
              <a:rPr lang="hu-HU" sz="1400" dirty="0"/>
              <a:t> </a:t>
            </a:r>
            <a:r>
              <a:rPr lang="hu-HU" sz="1400" dirty="0" err="1"/>
              <a:t>window</a:t>
            </a:r>
            <a:r>
              <a:rPr lang="hu-HU" sz="1400" dirty="0"/>
              <a:t>)</a:t>
            </a:r>
          </a:p>
          <a:p>
            <a:r>
              <a:rPr lang="hu-HU" sz="1400" dirty="0"/>
              <a:t>	</a:t>
            </a:r>
            <a:r>
              <a:rPr lang="hu-HU" sz="1400" dirty="0" err="1"/>
              <a:t>-BUX</a:t>
            </a:r>
            <a:r>
              <a:rPr lang="hu-HU" sz="1400" dirty="0"/>
              <a:t>, </a:t>
            </a:r>
            <a:r>
              <a:rPr lang="hu-HU" sz="1400" dirty="0" err="1"/>
              <a:t>BUMIX</a:t>
            </a:r>
            <a:r>
              <a:rPr lang="hu-HU" sz="1400" dirty="0"/>
              <a:t>, </a:t>
            </a:r>
            <a:r>
              <a:rPr lang="hu-HU" sz="1400" dirty="0" err="1"/>
              <a:t>DAX</a:t>
            </a:r>
            <a:r>
              <a:rPr lang="hu-HU" sz="1400" dirty="0"/>
              <a:t>, CETOP20</a:t>
            </a:r>
          </a:p>
          <a:p>
            <a:r>
              <a:rPr lang="hu-HU" sz="1400" dirty="0" err="1"/>
              <a:t>Implied</a:t>
            </a:r>
            <a:r>
              <a:rPr lang="hu-HU" sz="1400" dirty="0"/>
              <a:t> </a:t>
            </a:r>
            <a:r>
              <a:rPr lang="hu-HU" sz="1400" dirty="0" err="1"/>
              <a:t>Volatility</a:t>
            </a:r>
            <a:endParaRPr lang="hu-HU" sz="1400" dirty="0"/>
          </a:p>
          <a:p>
            <a:r>
              <a:rPr lang="hu-HU" sz="1400" dirty="0"/>
              <a:t>	</a:t>
            </a:r>
            <a:r>
              <a:rPr lang="hu-HU" sz="1400" dirty="0" err="1"/>
              <a:t>VDAX</a:t>
            </a:r>
            <a:endParaRPr lang="hu-HU" sz="1400" dirty="0"/>
          </a:p>
        </p:txBody>
      </p:sp>
      <p:sp>
        <p:nvSpPr>
          <p:cNvPr id="22" name="Rectangle 21"/>
          <p:cNvSpPr/>
          <p:nvPr/>
        </p:nvSpPr>
        <p:spPr>
          <a:xfrm>
            <a:off x="4945638" y="5371662"/>
            <a:ext cx="3384376" cy="8604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400" dirty="0"/>
              <a:t>Bank </a:t>
            </a:r>
            <a:r>
              <a:rPr lang="hu-HU" sz="1400" dirty="0" err="1"/>
              <a:t>PD</a:t>
            </a:r>
            <a:r>
              <a:rPr lang="hu-HU" sz="1400" dirty="0"/>
              <a:t>:</a:t>
            </a:r>
          </a:p>
          <a:p>
            <a:r>
              <a:rPr lang="hu-HU" sz="1400" dirty="0"/>
              <a:t>	</a:t>
            </a:r>
            <a:r>
              <a:rPr lang="hu-HU" sz="1400" dirty="0" err="1"/>
              <a:t>-Merton</a:t>
            </a:r>
            <a:r>
              <a:rPr lang="hu-HU" sz="1400" dirty="0"/>
              <a:t> </a:t>
            </a:r>
            <a:r>
              <a:rPr lang="hu-HU" sz="1400" dirty="0" err="1"/>
              <a:t>model</a:t>
            </a:r>
            <a:r>
              <a:rPr lang="hu-HU" sz="1400" dirty="0"/>
              <a:t> (OTP)</a:t>
            </a:r>
          </a:p>
          <a:p>
            <a:r>
              <a:rPr lang="hu-HU" sz="1400" dirty="0"/>
              <a:t>	-(</a:t>
            </a:r>
            <a:r>
              <a:rPr lang="hu-HU" sz="1400" dirty="0" err="1"/>
              <a:t>CDS</a:t>
            </a:r>
            <a:r>
              <a:rPr lang="hu-HU" sz="1400" dirty="0"/>
              <a:t>*</a:t>
            </a:r>
            <a:r>
              <a:rPr lang="hu-HU" sz="1400" dirty="0" err="1"/>
              <a:t>assets</a:t>
            </a:r>
            <a:r>
              <a:rPr lang="hu-HU" sz="1400" dirty="0"/>
              <a:t>)/</a:t>
            </a:r>
            <a:r>
              <a:rPr lang="el-GR" sz="1400" dirty="0"/>
              <a:t>Σ</a:t>
            </a:r>
            <a:r>
              <a:rPr lang="hu-HU" sz="1400" dirty="0" err="1"/>
              <a:t>assets</a:t>
            </a:r>
            <a:endParaRPr lang="hu-HU" sz="1400" dirty="0"/>
          </a:p>
          <a:p>
            <a:r>
              <a:rPr lang="hu-HU" sz="1400" dirty="0" err="1"/>
              <a:t>Harmonic</a:t>
            </a:r>
            <a:r>
              <a:rPr lang="hu-HU" sz="1400" dirty="0"/>
              <a:t> </a:t>
            </a:r>
            <a:r>
              <a:rPr lang="hu-HU" sz="1400" dirty="0" err="1"/>
              <a:t>Distance</a:t>
            </a:r>
            <a:r>
              <a:rPr lang="hu-HU" sz="1400" dirty="0"/>
              <a:t> </a:t>
            </a:r>
            <a:r>
              <a:rPr lang="hu-HU" sz="1400" dirty="0" err="1"/>
              <a:t>variable</a:t>
            </a:r>
            <a:endParaRPr lang="hu-HU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40" y="1171114"/>
            <a:ext cx="4255498" cy="52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Preliminary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: PCA </a:t>
            </a:r>
            <a:r>
              <a:rPr lang="hu-HU" dirty="0" err="1"/>
              <a:t>Type</a:t>
            </a:r>
            <a:r>
              <a:rPr lang="hu-HU" dirty="0"/>
              <a:t> </a:t>
            </a:r>
            <a:r>
              <a:rPr lang="hu-HU" dirty="0" err="1"/>
              <a:t>Static</a:t>
            </a:r>
            <a:r>
              <a:rPr lang="hu-HU" dirty="0"/>
              <a:t> </a:t>
            </a:r>
            <a:r>
              <a:rPr lang="hu-HU" dirty="0" err="1"/>
              <a:t>Factor</a:t>
            </a:r>
            <a:r>
              <a:rPr lang="hu-HU" dirty="0"/>
              <a:t>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651367" y="1340768"/>
                <a:ext cx="7886700" cy="496855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u-HU" sz="2000" dirty="0">
                    <a:latin typeface="+mj-lt"/>
                  </a:rPr>
                  <a:t>Key </a:t>
                </a:r>
                <a:r>
                  <a:rPr lang="hu-HU" sz="2000" dirty="0" err="1">
                    <a:latin typeface="+mj-lt"/>
                  </a:rPr>
                  <a:t>aspect</a:t>
                </a:r>
                <a:r>
                  <a:rPr lang="hu-HU" sz="2000" dirty="0">
                    <a:latin typeface="+mj-lt"/>
                  </a:rPr>
                  <a:t>: </a:t>
                </a:r>
                <a:r>
                  <a:rPr lang="hu-HU" sz="2000" dirty="0" err="1">
                    <a:latin typeface="+mj-lt"/>
                  </a:rPr>
                  <a:t>latent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factors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which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contain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information</a:t>
                </a:r>
                <a:r>
                  <a:rPr lang="hu-HU" sz="2000" dirty="0">
                    <a:latin typeface="+mj-lt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u-HU" sz="2000" dirty="0">
                    <a:latin typeface="+mj-lt"/>
                  </a:rPr>
                  <a:t>.</a:t>
                </a:r>
              </a:p>
              <a:p>
                <a:pPr marL="0" indent="0">
                  <a:buNone/>
                </a:pPr>
                <a:endParaRPr lang="hu-HU" sz="200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b="0" i="0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hu-HU" sz="2000" dirty="0">
                  <a:latin typeface="+mj-lt"/>
                </a:endParaRPr>
              </a:p>
              <a:p>
                <a:pPr marL="0" indent="0">
                  <a:buNone/>
                </a:pPr>
                <a:endParaRPr lang="hu-HU" sz="200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u-HU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hu-HU" sz="2000" dirty="0">
                    <a:latin typeface="+mj-lt"/>
                  </a:rPr>
                  <a:t>-</a:t>
                </a:r>
                <a:r>
                  <a:rPr lang="hu-HU" sz="2000" dirty="0" err="1">
                    <a:latin typeface="+mj-lt"/>
                  </a:rPr>
                  <a:t>dimensional</a:t>
                </a:r>
                <a:r>
                  <a:rPr lang="hu-HU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u-HU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u-HU" sz="2000" dirty="0">
                    <a:latin typeface="+mj-lt"/>
                  </a:rPr>
                  <a:t>-</a:t>
                </a:r>
                <a:r>
                  <a:rPr lang="hu-HU" sz="2000" dirty="0" err="1">
                    <a:latin typeface="+mj-lt"/>
                  </a:rPr>
                  <a:t>dimensional</a:t>
                </a:r>
                <a:r>
                  <a:rPr lang="hu-HU" sz="2000" dirty="0">
                    <a:latin typeface="+mj-lt"/>
                  </a:rPr>
                  <a:t>, </a:t>
                </a:r>
                <a:r>
                  <a:rPr lang="hu-HU" sz="2000" dirty="0" err="1">
                    <a:latin typeface="+mj-lt"/>
                  </a:rPr>
                  <a:t>where</a:t>
                </a:r>
                <a:r>
                  <a:rPr lang="hu-HU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hu-HU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hu-HU" sz="2000" dirty="0">
                    <a:latin typeface="+mj-lt"/>
                  </a:rPr>
                  <a:t>.</a:t>
                </a:r>
              </a:p>
              <a:p>
                <a:pPr marL="0" indent="0">
                  <a:buNone/>
                </a:pPr>
                <a:endParaRPr lang="hu-HU" sz="200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~</m:t>
                    </m:r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𝑁</m:t>
                    </m:r>
                    <m:d>
                      <m:dPr>
                        <m:ctrlPr>
                          <a:rPr lang="hu-HU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0,</m:t>
                        </m:r>
                        <m:sSub>
                          <m:sSubPr>
                            <m:ctrlPr>
                              <a:rPr lang="hu-HU" sz="20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hu-HU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r>
                  <a:rPr lang="hu-HU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hu-HU" sz="2000" dirty="0">
                    <a:latin typeface="+mj-lt"/>
                  </a:rPr>
                  <a:t> is a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hu-H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u-HU" sz="2000" dirty="0">
                    <a:latin typeface="+mj-lt"/>
                  </a:rPr>
                  <a:t>matrix of </a:t>
                </a:r>
                <a:r>
                  <a:rPr lang="hu-HU" sz="2000" dirty="0" err="1">
                    <a:latin typeface="+mj-lt"/>
                  </a:rPr>
                  <a:t>factor</a:t>
                </a:r>
                <a:r>
                  <a:rPr lang="hu-HU" sz="2000" dirty="0">
                    <a:latin typeface="+mj-lt"/>
                  </a:rPr>
                  <a:t> loadings.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~</m:t>
                    </m:r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𝑁</m:t>
                    </m:r>
                    <m:d>
                      <m:dPr>
                        <m:ctrlPr>
                          <a:rPr lang="hu-HU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0,</m:t>
                        </m:r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𝛴</m:t>
                        </m:r>
                      </m:e>
                    </m:d>
                  </m:oMath>
                </a14:m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independent</a:t>
                </a:r>
                <a:r>
                  <a:rPr lang="hu-HU" sz="2000" dirty="0">
                    <a:latin typeface="+mj-lt"/>
                  </a:rPr>
                  <a:t>, </a:t>
                </a:r>
                <a:r>
                  <a:rPr lang="hu-HU" sz="2000" dirty="0" err="1">
                    <a:latin typeface="+mj-lt"/>
                  </a:rPr>
                  <a:t>identically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distributed</a:t>
                </a:r>
                <a:r>
                  <a:rPr lang="hu-HU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𝛴</m:t>
                    </m:r>
                  </m:oMath>
                </a14:m>
                <a:r>
                  <a:rPr lang="hu-HU" sz="2000" dirty="0">
                    <a:latin typeface="+mj-lt"/>
                  </a:rPr>
                  <a:t> is </a:t>
                </a:r>
                <a:r>
                  <a:rPr lang="hu-HU" sz="2000" dirty="0" err="1">
                    <a:latin typeface="+mj-lt"/>
                  </a:rPr>
                  <a:t>typically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diagonal</a:t>
                </a:r>
                <a:r>
                  <a:rPr lang="hu-HU" sz="2000" dirty="0">
                    <a:latin typeface="+mj-lt"/>
                  </a:rPr>
                  <a:t>.</a:t>
                </a:r>
              </a:p>
              <a:p>
                <a:pPr marL="0" indent="0">
                  <a:buNone/>
                </a:pPr>
                <a:endParaRPr lang="hu-HU" sz="2000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hu-HU" sz="2000" dirty="0" err="1">
                    <a:latin typeface="+mj-lt"/>
                  </a:rPr>
                  <a:t>Our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static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factor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model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choice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uses</a:t>
                </a:r>
                <a:r>
                  <a:rPr lang="hu-HU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hu-HU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hu-HU" sz="2000" b="0" i="0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hu-HU" sz="2000" dirty="0">
                    <a:latin typeface="+mj-lt"/>
                  </a:rPr>
                  <a:t> intuitive factors, </a:t>
                </a:r>
                <a:r>
                  <a:rPr lang="hu-HU" sz="2000" dirty="0" err="1">
                    <a:latin typeface="+mj-lt"/>
                  </a:rPr>
                  <a:t>which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explains</a:t>
                </a:r>
                <a:r>
                  <a:rPr lang="hu-HU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hu-H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hu-HU" sz="2000" b="0" i="1" smtClean="0">
                        <a:latin typeface="Cambria Math"/>
                        <a:ea typeface="Cambria Math" panose="02040503050406030204" pitchFamily="18" charset="0"/>
                      </a:rPr>
                      <m:t>1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hu-HU" sz="2000" dirty="0">
                    <a:latin typeface="+mj-lt"/>
                  </a:rPr>
                  <a:t> of the </a:t>
                </a:r>
                <a:r>
                  <a:rPr lang="hu-HU" sz="2000" dirty="0" err="1">
                    <a:latin typeface="+mj-lt"/>
                  </a:rPr>
                  <a:t>total</a:t>
                </a:r>
                <a:r>
                  <a:rPr lang="hu-HU" sz="2000" dirty="0">
                    <a:latin typeface="+mj-lt"/>
                  </a:rPr>
                  <a:t> </a:t>
                </a:r>
                <a:r>
                  <a:rPr lang="hu-HU" sz="2000" dirty="0" err="1">
                    <a:latin typeface="+mj-lt"/>
                  </a:rPr>
                  <a:t>variance</a:t>
                </a:r>
                <a:r>
                  <a:rPr lang="hu-HU" sz="2000" dirty="0">
                    <a:latin typeface="+mj-lt"/>
                  </a:rPr>
                  <a:t>.</a:t>
                </a:r>
              </a:p>
              <a:p>
                <a:pPr marL="0" indent="0">
                  <a:buNone/>
                </a:pPr>
                <a:endParaRPr lang="hu-HU" sz="2000" dirty="0">
                  <a:latin typeface="+mj-lt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𝑣𝑎𝑟</m:t>
                          </m:r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𝜆</m:t>
                      </m:r>
                      <m:sSup>
                        <m:sSupPr>
                          <m:ctrlPr>
                            <a:rPr lang="hu-H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mbria Math"/>
                        </a:rPr>
                        <m:t>𝛴</m:t>
                      </m:r>
                    </m:oMath>
                  </m:oMathPara>
                </a14:m>
                <a:endParaRPr lang="hu-HU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367" y="1340768"/>
                <a:ext cx="7886700" cy="4968552"/>
              </a:xfrm>
              <a:blipFill rotWithShape="1">
                <a:blip r:embed="rId2"/>
                <a:stretch>
                  <a:fillRect l="-850" t="-135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1042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Intuitive</a:t>
            </a:r>
            <a:r>
              <a:rPr lang="hu-HU" dirty="0"/>
              <a:t> and </a:t>
            </a:r>
            <a:r>
              <a:rPr lang="hu-HU" dirty="0" err="1"/>
              <a:t>Interpretable</a:t>
            </a:r>
            <a:r>
              <a:rPr lang="hu-HU" dirty="0"/>
              <a:t> </a:t>
            </a:r>
            <a:r>
              <a:rPr lang="hu-HU" dirty="0" err="1"/>
              <a:t>Factors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71" y="1268413"/>
            <a:ext cx="7285508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96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Final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: </a:t>
            </a:r>
            <a:r>
              <a:rPr lang="hu-HU" dirty="0" err="1"/>
              <a:t>Dynamic</a:t>
            </a:r>
            <a:r>
              <a:rPr lang="hu-HU" dirty="0"/>
              <a:t> Bayesian </a:t>
            </a:r>
            <a:r>
              <a:rPr lang="hu-HU" dirty="0" err="1"/>
              <a:t>Factor</a:t>
            </a:r>
            <a:r>
              <a:rPr lang="hu-HU" dirty="0"/>
              <a:t>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latin typeface="+mn-lt"/>
                  </a:rPr>
                  <a:t>Treating </a:t>
                </a:r>
                <a:r>
                  <a:rPr lang="hu-HU" sz="2000" b="1" dirty="0">
                    <a:latin typeface="+mn-lt"/>
                  </a:rPr>
                  <a:t>f</a:t>
                </a:r>
                <a:r>
                  <a:rPr lang="en-US" sz="2000" b="1" dirty="0">
                    <a:latin typeface="+mn-lt"/>
                  </a:rPr>
                  <a:t>actors as </a:t>
                </a:r>
                <a:r>
                  <a:rPr lang="hu-HU" sz="2000" b="1" dirty="0">
                    <a:latin typeface="+mn-lt"/>
                  </a:rPr>
                  <a:t>u</a:t>
                </a:r>
                <a:r>
                  <a:rPr lang="en-US" sz="2000" b="1" dirty="0" err="1">
                    <a:latin typeface="+mn-lt"/>
                  </a:rPr>
                  <a:t>nobserved</a:t>
                </a:r>
                <a:r>
                  <a:rPr lang="en-US" sz="2000" b="1" dirty="0">
                    <a:latin typeface="+mn-lt"/>
                  </a:rPr>
                  <a:t> </a:t>
                </a:r>
                <a:r>
                  <a:rPr lang="hu-HU" sz="2000" b="1" dirty="0">
                    <a:latin typeface="+mn-lt"/>
                  </a:rPr>
                  <a:t>l</a:t>
                </a:r>
                <a:r>
                  <a:rPr lang="en-US" sz="2000" b="1" dirty="0" err="1">
                    <a:latin typeface="+mn-lt"/>
                  </a:rPr>
                  <a:t>atent</a:t>
                </a:r>
                <a:r>
                  <a:rPr lang="en-US" sz="2000" b="1" dirty="0">
                    <a:latin typeface="+mn-lt"/>
                  </a:rPr>
                  <a:t> </a:t>
                </a:r>
                <a:r>
                  <a:rPr lang="hu-HU" sz="2000" b="1" dirty="0">
                    <a:latin typeface="+mn-lt"/>
                  </a:rPr>
                  <a:t>v</a:t>
                </a:r>
                <a:r>
                  <a:rPr lang="en-US" sz="2000" b="1" dirty="0" err="1">
                    <a:latin typeface="+mn-lt"/>
                  </a:rPr>
                  <a:t>ariables</a:t>
                </a:r>
                <a:r>
                  <a:rPr lang="hu-HU" sz="2000" b="1" dirty="0">
                    <a:latin typeface="+mn-lt"/>
                  </a:rPr>
                  <a:t>:</a:t>
                </a:r>
              </a:p>
              <a:p>
                <a:endParaRPr lang="hu-HU" sz="2000" dirty="0">
                  <a:latin typeface="+mn-lt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</m:oMath>
                  </m:oMathPara>
                </a14:m>
                <a:endParaRPr lang="hu-HU" sz="2000" dirty="0">
                  <a:latin typeface="+mn-lt"/>
                </a:endParaRPr>
              </a:p>
              <a:p>
                <a:pPr marL="0" indent="0" algn="ctr">
                  <a:buNone/>
                </a:pPr>
                <a:endParaRPr lang="hu-HU" sz="2000" dirty="0">
                  <a:latin typeface="+mn-lt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hu-HU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…+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hu-HU" sz="20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</m:sSubSup>
                    </m:oMath>
                  </m:oMathPara>
                </a14:m>
                <a:endParaRPr lang="hu-HU" sz="2000" dirty="0">
                  <a:latin typeface="+mn-lt"/>
                </a:endParaRPr>
              </a:p>
              <a:p>
                <a:pPr marL="0" indent="0" algn="ctr">
                  <a:buNone/>
                </a:pPr>
                <a:endParaRPr lang="hu-HU" sz="2000" dirty="0">
                  <a:latin typeface="+mn-lt"/>
                </a:endParaRPr>
              </a:p>
              <a:p>
                <a:pPr marL="0" indent="0">
                  <a:buNone/>
                </a:pPr>
                <a:r>
                  <a:rPr lang="hu-HU" sz="2000" dirty="0">
                    <a:latin typeface="+mn-lt"/>
                  </a:rPr>
                  <a:t>We can </a:t>
                </a:r>
                <a:r>
                  <a:rPr lang="hu-HU" sz="2000" dirty="0" err="1">
                    <a:latin typeface="+mn-lt"/>
                  </a:rPr>
                  <a:t>rewrite</a:t>
                </a:r>
                <a:r>
                  <a:rPr lang="hu-HU" sz="2000" dirty="0">
                    <a:latin typeface="+mn-lt"/>
                  </a:rPr>
                  <a:t> the </a:t>
                </a:r>
                <a:r>
                  <a:rPr lang="hu-HU" sz="2000" dirty="0" err="1">
                    <a:latin typeface="+mn-lt"/>
                  </a:rPr>
                  <a:t>second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equation</a:t>
                </a:r>
                <a:r>
                  <a:rPr lang="hu-HU" sz="2000" dirty="0">
                    <a:latin typeface="+mn-lt"/>
                  </a:rPr>
                  <a:t> in the </a:t>
                </a:r>
                <a:r>
                  <a:rPr lang="hu-HU" sz="2000" dirty="0" err="1">
                    <a:latin typeface="+mn-lt"/>
                  </a:rPr>
                  <a:t>so-called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companion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form</a:t>
                </a:r>
                <a:r>
                  <a:rPr lang="hu-HU" sz="2000" dirty="0">
                    <a:latin typeface="+mn-lt"/>
                  </a:rPr>
                  <a:t> to </a:t>
                </a:r>
                <a:r>
                  <a:rPr lang="hu-HU" sz="2000" dirty="0" err="1">
                    <a:latin typeface="+mn-lt"/>
                  </a:rPr>
                  <a:t>represent</a:t>
                </a:r>
                <a:r>
                  <a:rPr lang="hu-HU" sz="2000" dirty="0">
                    <a:latin typeface="+mn-lt"/>
                  </a:rPr>
                  <a:t> it </a:t>
                </a:r>
                <a:r>
                  <a:rPr lang="hu-HU" sz="2000" dirty="0" err="1">
                    <a:latin typeface="+mn-lt"/>
                  </a:rPr>
                  <a:t>as</a:t>
                </a:r>
                <a:r>
                  <a:rPr lang="hu-HU" sz="2000" dirty="0">
                    <a:latin typeface="+mn-lt"/>
                  </a:rPr>
                  <a:t> an </a:t>
                </a:r>
                <a:r>
                  <a:rPr lang="hu-HU" sz="2000" dirty="0" err="1">
                    <a:latin typeface="+mn-lt"/>
                  </a:rPr>
                  <a:t>AR</a:t>
                </a:r>
                <a:r>
                  <a:rPr lang="hu-HU" sz="2000" dirty="0">
                    <a:latin typeface="+mn-lt"/>
                  </a:rPr>
                  <a:t>(1) </a:t>
                </a:r>
                <a:r>
                  <a:rPr lang="hu-HU" sz="2000" dirty="0" err="1">
                    <a:latin typeface="+mn-lt"/>
                  </a:rPr>
                  <a:t>state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equation</a:t>
                </a:r>
                <a:r>
                  <a:rPr lang="hu-HU" sz="2000" dirty="0">
                    <a:latin typeface="+mn-lt"/>
                  </a:rPr>
                  <a:t>.</a:t>
                </a:r>
              </a:p>
              <a:p>
                <a:pPr marL="0" indent="0" algn="ctr">
                  <a:buNone/>
                </a:pPr>
                <a:endParaRPr lang="hu-HU" sz="2000" dirty="0">
                  <a:latin typeface="+mn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hu-HU" sz="2000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follows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i="1" dirty="0">
                    <a:latin typeface="+mn-lt"/>
                  </a:rPr>
                  <a:t>i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independent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regressions</a:t>
                </a:r>
                <a:r>
                  <a:rPr lang="hu-HU" sz="2000" dirty="0">
                    <a:latin typeface="+mn-lt"/>
                  </a:rPr>
                  <a:t>, </a:t>
                </a:r>
                <a:r>
                  <a:rPr lang="hu-HU" sz="2000" dirty="0" err="1">
                    <a:latin typeface="+mn-lt"/>
                  </a:rPr>
                  <a:t>they</a:t>
                </a:r>
                <a:r>
                  <a:rPr lang="hu-HU" sz="2000" dirty="0">
                    <a:latin typeface="+mn-lt"/>
                  </a:rPr>
                  <a:t> can be </a:t>
                </a:r>
                <a:r>
                  <a:rPr lang="hu-HU" sz="2000" dirty="0" err="1">
                    <a:latin typeface="+mn-lt"/>
                  </a:rPr>
                  <a:t>treated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as</a:t>
                </a:r>
                <a:r>
                  <a:rPr lang="hu-HU" sz="2000" dirty="0">
                    <a:latin typeface="+mn-lt"/>
                  </a:rPr>
                  <a:t> the </a:t>
                </a:r>
                <a:r>
                  <a:rPr lang="hu-HU" sz="2000" dirty="0" err="1">
                    <a:latin typeface="+mn-lt"/>
                  </a:rPr>
                  <a:t>observable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equations</a:t>
                </a:r>
                <a:r>
                  <a:rPr lang="hu-HU" sz="2000" dirty="0">
                    <a:latin typeface="+mn-lt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hu-HU" sz="2000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~</m:t>
                    </m:r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𝑁</m:t>
                    </m:r>
                    <m:d>
                      <m:dPr>
                        <m:ctrlPr>
                          <a:rPr lang="hu-HU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0,</m:t>
                        </m:r>
                        <m:sSup>
                          <m:sSupPr>
                            <m:ctrlPr>
                              <a:rPr lang="hu-HU" sz="200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hu-HU" sz="200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hu-HU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hu-HU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independent</a:t>
                </a:r>
                <a:r>
                  <a:rPr lang="hu-HU" sz="2000" dirty="0">
                    <a:latin typeface="+mn-lt"/>
                  </a:rPr>
                  <a:t>, </a:t>
                </a:r>
                <a:r>
                  <a:rPr lang="hu-HU" sz="2000" dirty="0" err="1">
                    <a:latin typeface="+mn-lt"/>
                  </a:rPr>
                  <a:t>identically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distributed</a:t>
                </a:r>
                <a:r>
                  <a:rPr lang="hu-HU" sz="2000" dirty="0">
                    <a:latin typeface="+mn-lt"/>
                  </a:rPr>
                  <a:t>.</a:t>
                </a:r>
              </a:p>
              <a:p>
                <a:pPr marL="0" indent="0">
                  <a:buNone/>
                </a:pPr>
                <a:endParaRPr lang="hu-HU" sz="2000" dirty="0">
                  <a:latin typeface="+mn-lt"/>
                </a:endParaRPr>
              </a:p>
              <a:p>
                <a:pPr marL="0" indent="0">
                  <a:buNone/>
                </a:pPr>
                <a:r>
                  <a:rPr lang="hu-HU" sz="2000" dirty="0">
                    <a:latin typeface="+mn-lt"/>
                  </a:rPr>
                  <a:t>The </a:t>
                </a:r>
                <a:r>
                  <a:rPr lang="hu-HU" sz="2000" dirty="0" err="1">
                    <a:latin typeface="+mn-lt"/>
                  </a:rPr>
                  <a:t>vector</a:t>
                </a:r>
                <a:r>
                  <a:rPr lang="hu-HU" sz="2000" dirty="0">
                    <a:latin typeface="+mn-lt"/>
                  </a:rPr>
                  <a:t> of </a:t>
                </a:r>
                <a:r>
                  <a:rPr lang="hu-HU" sz="2000" dirty="0" err="1">
                    <a:latin typeface="+mn-lt"/>
                  </a:rPr>
                  <a:t>factors</a:t>
                </a:r>
                <a:r>
                  <a:rPr lang="hu-HU" sz="2000" dirty="0">
                    <a:latin typeface="+mn-lt"/>
                  </a:rPr>
                  <a:t>  </a:t>
                </a:r>
                <a:r>
                  <a:rPr lang="hu-HU" sz="2000" dirty="0" err="1">
                    <a:latin typeface="+mn-lt"/>
                  </a:rPr>
                  <a:t>follows</a:t>
                </a:r>
                <a:r>
                  <a:rPr lang="hu-HU" sz="2000" dirty="0">
                    <a:latin typeface="+mn-lt"/>
                  </a:rPr>
                  <a:t> a VAR </a:t>
                </a:r>
                <a:r>
                  <a:rPr lang="hu-HU" sz="2000" dirty="0" err="1">
                    <a:latin typeface="+mn-lt"/>
                  </a:rPr>
                  <a:t>process</a:t>
                </a:r>
                <a:r>
                  <a:rPr lang="hu-HU" sz="2000" dirty="0">
                    <a:latin typeface="+mn-lt"/>
                  </a:rPr>
                  <a:t>, it is the </a:t>
                </a:r>
                <a:r>
                  <a:rPr lang="hu-HU" sz="2000" dirty="0" err="1">
                    <a:latin typeface="+mn-lt"/>
                  </a:rPr>
                  <a:t>state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equation</a:t>
                </a:r>
                <a:r>
                  <a:rPr lang="hu-HU" sz="2000" dirty="0">
                    <a:latin typeface="+mn-lt"/>
                  </a:rPr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hu-HU" sz="2000" i="1">
                            <a:latin typeface="Cambria Math"/>
                          </a:rPr>
                        </m:ctrlPr>
                      </m:sSubSup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𝑓</m:t>
                        </m:r>
                      </m:sup>
                    </m:sSubSup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~</m:t>
                    </m:r>
                    <m:r>
                      <a:rPr lang="hu-HU" sz="2000" i="1">
                        <a:latin typeface="Cambria Math" panose="02040503050406030204" pitchFamily="18" charset="0"/>
                        <a:ea typeface="Cambria Math"/>
                      </a:rPr>
                      <m:t>𝑁</m:t>
                    </m:r>
                    <m:d>
                      <m:dPr>
                        <m:ctrlPr>
                          <a:rPr lang="hu-HU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0,</m:t>
                        </m:r>
                        <m:sSup>
                          <m:sSupPr>
                            <m:ctrlPr>
                              <a:rPr lang="hu-HU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hu-HU" sz="2000" i="1">
                                <a:latin typeface="Cambria Math" panose="02040503050406030204" pitchFamily="18" charset="0"/>
                                <a:ea typeface="Cambria Math"/>
                              </a:rPr>
                              <m:t>𝛴</m:t>
                            </m:r>
                          </m:e>
                          <m:sup>
                            <m:r>
                              <a:rPr lang="hu-HU" sz="2000" i="1">
                                <a:latin typeface="Cambria Math" panose="02040503050406030204" pitchFamily="18" charset="0"/>
                                <a:ea typeface="Cambria Math"/>
                              </a:rPr>
                              <m:t>𝑓</m:t>
                            </m:r>
                          </m:sup>
                        </m:sSup>
                      </m:e>
                    </m:d>
                  </m:oMath>
                </a14:m>
                <a:r>
                  <a:rPr lang="hu-HU" sz="2000" dirty="0">
                    <a:latin typeface="+mn-lt"/>
                  </a:rPr>
                  <a:t> independent, identically distributed,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𝛴</m:t>
                        </m:r>
                      </m:e>
                      <m:sup>
                        <m:r>
                          <a:rPr lang="hu-HU" sz="2000" i="1">
                            <a:latin typeface="Cambria Math" panose="02040503050406030204" pitchFamily="18" charset="0"/>
                            <a:ea typeface="Cambria Math"/>
                          </a:rPr>
                          <m:t>𝑓</m:t>
                        </m:r>
                      </m:sup>
                    </m:sSup>
                  </m:oMath>
                </a14:m>
                <a:r>
                  <a:rPr lang="hu-HU" sz="2000" dirty="0">
                    <a:latin typeface="+mn-lt"/>
                  </a:rPr>
                  <a:t>is </a:t>
                </a:r>
                <a:r>
                  <a:rPr lang="hu-HU" sz="2000" dirty="0" err="1">
                    <a:latin typeface="+mn-lt"/>
                  </a:rPr>
                  <a:t>typically</a:t>
                </a:r>
                <a:r>
                  <a:rPr lang="hu-HU" sz="2000" dirty="0">
                    <a:latin typeface="+mn-lt"/>
                  </a:rPr>
                  <a:t> </a:t>
                </a:r>
                <a:r>
                  <a:rPr lang="hu-HU" sz="2000" dirty="0" err="1">
                    <a:latin typeface="+mn-lt"/>
                  </a:rPr>
                  <a:t>diagonal</a:t>
                </a:r>
                <a:r>
                  <a:rPr lang="hu-HU" sz="2000" dirty="0">
                    <a:latin typeface="+mn-lt"/>
                  </a:rPr>
                  <a:t>.</a:t>
                </a:r>
              </a:p>
              <a:p>
                <a:pPr marL="0" indent="0">
                  <a:buNone/>
                </a:pPr>
                <a:endParaRPr lang="hu-HU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3" t="-1840" b="-147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905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Specification</a:t>
            </a:r>
            <a:r>
              <a:rPr lang="hu-HU" dirty="0"/>
              <a:t> of the Bayesian </a:t>
            </a:r>
            <a:r>
              <a:rPr lang="hu-HU" dirty="0" err="1"/>
              <a:t>Priors</a:t>
            </a:r>
            <a:r>
              <a:rPr lang="hu-HU" dirty="0"/>
              <a:t>- </a:t>
            </a:r>
            <a:r>
              <a:rPr lang="hu-HU" dirty="0" err="1"/>
              <a:t>Posteriors</a:t>
            </a:r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1367" y="1268761"/>
                <a:ext cx="7886700" cy="15121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1800" dirty="0"/>
                  <a:t>Introducing the </a:t>
                </a:r>
                <a:r>
                  <a:rPr lang="hu-HU" sz="1800" dirty="0" err="1"/>
                  <a:t>Lopes</a:t>
                </a:r>
                <a:r>
                  <a:rPr lang="hu-HU" sz="1800" dirty="0"/>
                  <a:t>, West (2004) </a:t>
                </a:r>
                <a:r>
                  <a:rPr lang="hu-HU" sz="1800" dirty="0" err="1"/>
                  <a:t>type</a:t>
                </a:r>
                <a:r>
                  <a:rPr lang="hu-HU" sz="1800" dirty="0"/>
                  <a:t> </a:t>
                </a:r>
                <a:r>
                  <a:rPr lang="hu-HU" sz="1800" dirty="0" err="1"/>
                  <a:t>restrictions</a:t>
                </a:r>
                <a:r>
                  <a:rPr lang="hu-HU" sz="1800" dirty="0"/>
                  <a:t> on the loadings’ </a:t>
                </a:r>
                <a:r>
                  <a:rPr lang="hu-HU" sz="1800" dirty="0" err="1"/>
                  <a:t>matrix</a:t>
                </a:r>
                <a:r>
                  <a:rPr lang="hu-HU" sz="1800" dirty="0"/>
                  <a:t>: to be </a:t>
                </a:r>
                <a:r>
                  <a:rPr lang="hu-HU" sz="1800" dirty="0" err="1"/>
                  <a:t>block</a:t>
                </a:r>
                <a:r>
                  <a:rPr lang="hu-HU" sz="1800" dirty="0"/>
                  <a:t>- </a:t>
                </a:r>
                <a:r>
                  <a:rPr lang="hu-HU" sz="1800" dirty="0" err="1"/>
                  <a:t>lower</a:t>
                </a:r>
                <a:r>
                  <a:rPr lang="hu-HU" sz="1800" dirty="0"/>
                  <a:t> </a:t>
                </a:r>
                <a:r>
                  <a:rPr lang="hu-HU" sz="1800" dirty="0" err="1"/>
                  <a:t>triangular</a:t>
                </a:r>
                <a:r>
                  <a:rPr lang="hu-HU" sz="1800" dirty="0"/>
                  <a:t> </a:t>
                </a:r>
                <a:r>
                  <a:rPr lang="hu-HU" sz="1800" dirty="0" err="1"/>
                  <a:t>with</a:t>
                </a:r>
                <a:r>
                  <a:rPr lang="hu-HU" sz="1800" dirty="0"/>
                  <a:t> </a:t>
                </a:r>
                <a:r>
                  <a:rPr lang="hu-HU" sz="1800" dirty="0" err="1"/>
                  <a:t>diagonal</a:t>
                </a:r>
                <a:r>
                  <a:rPr lang="hu-HU" sz="1800" dirty="0"/>
                  <a:t> </a:t>
                </a:r>
                <a:r>
                  <a:rPr lang="hu-HU" sz="1800" dirty="0" err="1"/>
                  <a:t>elements</a:t>
                </a:r>
                <a:r>
                  <a:rPr lang="hu-HU" sz="1800" dirty="0"/>
                  <a:t> </a:t>
                </a:r>
                <a:r>
                  <a:rPr lang="hu-HU" sz="1800" dirty="0" err="1"/>
                  <a:t>strictly</a:t>
                </a:r>
                <a:r>
                  <a:rPr lang="hu-HU" sz="1800" dirty="0"/>
                  <a:t> </a:t>
                </a:r>
                <a:r>
                  <a:rPr lang="hu-HU" sz="1800" dirty="0" err="1"/>
                  <a:t>positive</a:t>
                </a:r>
                <a:r>
                  <a:rPr lang="hu-HU" sz="1800" dirty="0"/>
                  <a:t>.</a:t>
                </a:r>
              </a:p>
              <a:p>
                <a:pPr marL="0" indent="0">
                  <a:buNone/>
                </a:pPr>
                <a:r>
                  <a:rPr lang="hu-HU" sz="1800" dirty="0"/>
                  <a:t>The standard </a:t>
                </a:r>
                <a:r>
                  <a:rPr lang="hu-HU" sz="1800" dirty="0" err="1"/>
                  <a:t>methods</a:t>
                </a:r>
                <a:r>
                  <a:rPr lang="hu-HU" sz="1800" dirty="0"/>
                  <a:t> of Carter and </a:t>
                </a:r>
                <a:r>
                  <a:rPr lang="hu-HU" sz="1800" dirty="0" err="1"/>
                  <a:t>Cohn</a:t>
                </a:r>
                <a:r>
                  <a:rPr lang="hu-HU" sz="1800" dirty="0"/>
                  <a:t> (1994) </a:t>
                </a:r>
                <a:r>
                  <a:rPr lang="hu-HU" sz="1800" dirty="0" err="1"/>
                  <a:t>applied</a:t>
                </a:r>
                <a:r>
                  <a:rPr lang="hu-HU" sz="1800" dirty="0"/>
                  <a:t> </a:t>
                </a:r>
                <a:r>
                  <a:rPr lang="hu-HU" sz="1800" dirty="0" err="1"/>
                  <a:t>using</a:t>
                </a:r>
                <a:r>
                  <a:rPr lang="hu-HU" sz="1800" dirty="0"/>
                  <a:t> the </a:t>
                </a:r>
                <a:r>
                  <a:rPr lang="hu-HU" sz="1800" dirty="0" err="1"/>
                  <a:t>Gibbs</a:t>
                </a:r>
                <a:r>
                  <a:rPr lang="hu-HU" sz="1800" dirty="0"/>
                  <a:t> </a:t>
                </a:r>
                <a:r>
                  <a:rPr lang="hu-HU" sz="1800" dirty="0" err="1"/>
                  <a:t>sampler</a:t>
                </a:r>
                <a:r>
                  <a:rPr lang="hu-HU" sz="1800" dirty="0"/>
                  <a:t> simulating the following </a:t>
                </a:r>
                <a:r>
                  <a:rPr lang="hu-HU" sz="1800" dirty="0" err="1"/>
                  <a:t>parameters</a:t>
                </a:r>
                <a:r>
                  <a:rPr lang="hu-HU" sz="18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hu-HU" sz="1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hu-HU" sz="1800" i="1">
                                <a:latin typeface="Cambria Math" panose="02040503050406030204" pitchFamily="18" charset="0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hu-HU" sz="1800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hu-HU" sz="18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hu-HU" sz="1800" i="1">
                            <a:latin typeface="Cambria Math"/>
                            <a:ea typeface="Cambria Math"/>
                          </a:rPr>
                          <m:t>𝛴</m:t>
                        </m:r>
                      </m:e>
                      <m:sup>
                        <m:r>
                          <a:rPr lang="hu-HU" sz="1800" i="1">
                            <a:latin typeface="Cambria Math"/>
                            <a:ea typeface="Cambria Math"/>
                          </a:rPr>
                          <m:t>𝑓</m:t>
                        </m:r>
                      </m:sup>
                    </m:sSup>
                  </m:oMath>
                </a14:m>
                <a:r>
                  <a:rPr lang="hu-HU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18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hu-HU" sz="1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hu-HU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u-HU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18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hu-HU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sz="1800" i="1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hu-HU" sz="18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u-HU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367" y="1268761"/>
                <a:ext cx="7886700" cy="1512167"/>
              </a:xfrm>
              <a:blipFill rotWithShape="1">
                <a:blip r:embed="rId2"/>
                <a:stretch>
                  <a:fillRect l="-696" t="-36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83568" y="2564904"/>
                <a:ext cx="8064895" cy="2088232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hu-HU" sz="2000" b="1" dirty="0">
                    <a:latin typeface="Calibri" panose="020F0502020204030204" pitchFamily="34" charset="0"/>
                  </a:rPr>
                  <a:t>PRIOR: </a:t>
                </a:r>
                <a:r>
                  <a:rPr lang="hu-HU" sz="2000" b="1" dirty="0" err="1">
                    <a:latin typeface="Calibri" panose="020F0502020204030204" pitchFamily="34" charset="0"/>
                  </a:rPr>
                  <a:t>NORMAL-INVERSE</a:t>
                </a:r>
                <a:r>
                  <a:rPr lang="hu-HU" sz="2000" b="1" dirty="0">
                    <a:latin typeface="Calibri" panose="020F0502020204030204" pitchFamily="34" charset="0"/>
                  </a:rPr>
                  <a:t> GAMMA</a:t>
                </a:r>
              </a:p>
              <a:p>
                <a:endParaRPr lang="hu-HU" sz="2000" b="1" dirty="0">
                  <a:latin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hu-HU" dirty="0" err="1">
                    <a:latin typeface="Calibri" panose="020F0502020204030204" pitchFamily="34" charset="0"/>
                  </a:rPr>
                  <a:t>Elements</a:t>
                </a:r>
                <a:r>
                  <a:rPr lang="hu-HU" dirty="0">
                    <a:latin typeface="Calibri" panose="020F050202020403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hu-HU" i="1">
                        <a:latin typeface="Cambria Math"/>
                        <a:ea typeface="Cambria Math"/>
                      </a:rPr>
                      <m:t>𝛴</m:t>
                    </m:r>
                  </m:oMath>
                </a14:m>
                <a:r>
                  <a:rPr lang="hu-HU" dirty="0">
                    <a:latin typeface="Calibri" panose="020F0502020204030204" pitchFamily="34" charset="0"/>
                  </a:rPr>
                  <a:t>: </a:t>
                </a:r>
                <a:r>
                  <a:rPr lang="hu-HU" dirty="0" err="1">
                    <a:latin typeface="Calibri" panose="020F0502020204030204" pitchFamily="34" charset="0"/>
                  </a:rPr>
                  <a:t>inverse</a:t>
                </a:r>
                <a:r>
                  <a:rPr lang="hu-HU" dirty="0">
                    <a:latin typeface="Calibri" panose="020F0502020204030204" pitchFamily="34" charset="0"/>
                  </a:rPr>
                  <a:t> gamma.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hu-HU" dirty="0" err="1">
                    <a:latin typeface="Calibri" panose="020F0502020204030204" pitchFamily="34" charset="0"/>
                  </a:rPr>
                  <a:t>Loadings</a:t>
                </a:r>
                <a:r>
                  <a:rPr lang="hu-HU" dirty="0">
                    <a:latin typeface="Calibri" panose="020F0502020204030204" pitchFamily="34" charset="0"/>
                  </a:rPr>
                  <a:t>: </a:t>
                </a:r>
                <a:r>
                  <a:rPr lang="hu-HU" dirty="0" err="1">
                    <a:latin typeface="Calibri" panose="020F0502020204030204" pitchFamily="34" charset="0"/>
                  </a:rPr>
                  <a:t>normally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distributed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with</a:t>
                </a:r>
                <a:r>
                  <a:rPr lang="hu-HU" dirty="0">
                    <a:latin typeface="Calibri" panose="020F0502020204030204" pitchFamily="34" charset="0"/>
                  </a:rPr>
                  <a:t> the </a:t>
                </a:r>
                <a:r>
                  <a:rPr lang="hu-HU" dirty="0" err="1">
                    <a:latin typeface="Calibri" panose="020F0502020204030204" pitchFamily="34" charset="0"/>
                  </a:rPr>
                  <a:t>restriction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on</a:t>
                </a:r>
                <a:r>
                  <a:rPr lang="hu-HU" dirty="0">
                    <a:latin typeface="Calibri" panose="020F0502020204030204" pitchFamily="34" charset="0"/>
                  </a:rPr>
                  <a:t> the </a:t>
                </a:r>
                <a:r>
                  <a:rPr lang="hu-HU" dirty="0" err="1">
                    <a:latin typeface="Calibri" panose="020F0502020204030204" pitchFamily="34" charset="0"/>
                  </a:rPr>
                  <a:t>block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structure</a:t>
                </a:r>
                <a:r>
                  <a:rPr lang="hu-HU" dirty="0">
                    <a:latin typeface="Calibri" panose="020F0502020204030204" pitchFamily="34" charset="0"/>
                  </a:rPr>
                  <a:t> and </a:t>
                </a:r>
                <a:r>
                  <a:rPr lang="hu-HU" dirty="0" err="1">
                    <a:latin typeface="Calibri" panose="020F0502020204030204" pitchFamily="34" charset="0"/>
                  </a:rPr>
                  <a:t>positive</a:t>
                </a:r>
                <a:r>
                  <a:rPr lang="hu-HU" dirty="0">
                    <a:latin typeface="Calibri" panose="020F0502020204030204" pitchFamily="34" charset="0"/>
                  </a:rPr>
                  <a:t>, </a:t>
                </a:r>
                <a:r>
                  <a:rPr lang="hu-HU" dirty="0" err="1">
                    <a:latin typeface="Calibri" panose="020F0502020204030204" pitchFamily="34" charset="0"/>
                  </a:rPr>
                  <a:t>truncated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normal</a:t>
                </a:r>
                <a:r>
                  <a:rPr lang="hu-HU" dirty="0">
                    <a:latin typeface="Calibri" panose="020F0502020204030204" pitchFamily="34" charset="0"/>
                  </a:rPr>
                  <a:t> in the </a:t>
                </a:r>
                <a:r>
                  <a:rPr lang="hu-HU" dirty="0" err="1">
                    <a:latin typeface="Calibri" panose="020F0502020204030204" pitchFamily="34" charset="0"/>
                  </a:rPr>
                  <a:t>diagonal</a:t>
                </a:r>
                <a:r>
                  <a:rPr lang="hu-HU" dirty="0">
                    <a:latin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hu-HU" dirty="0">
                    <a:latin typeface="Calibri" panose="020F0502020204030204" pitchFamily="34" charset="0"/>
                  </a:rPr>
                  <a:t>Since the </a:t>
                </a:r>
                <a:r>
                  <a:rPr lang="hu-HU" dirty="0" err="1">
                    <a:latin typeface="Calibri" panose="020F0502020204030204" pitchFamily="34" charset="0"/>
                  </a:rPr>
                  <a:t>observation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equations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are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independent</a:t>
                </a:r>
                <a:r>
                  <a:rPr lang="hu-HU" dirty="0">
                    <a:latin typeface="Calibri" panose="020F0502020204030204" pitchFamily="34" charset="0"/>
                  </a:rPr>
                  <a:t> the </a:t>
                </a:r>
                <a:r>
                  <a:rPr lang="hu-HU" dirty="0" err="1">
                    <a:latin typeface="Calibri" panose="020F0502020204030204" pitchFamily="34" charset="0"/>
                  </a:rPr>
                  <a:t>posterior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parameters</a:t>
                </a:r>
                <a:r>
                  <a:rPr lang="hu-HU" dirty="0">
                    <a:latin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hu-HU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hu-H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hu-HU" i="1">
                                <a:latin typeface="Cambria Math" panose="02040503050406030204" pitchFamily="18" charset="0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hu-HU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hu-HU" dirty="0">
                    <a:latin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hu-HU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u-HU" dirty="0">
                    <a:latin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 dirty="0">
                    <a:latin typeface="Calibri" panose="020F0502020204030204" pitchFamily="34" charset="0"/>
                  </a:rPr>
                  <a:t> can be </a:t>
                </a:r>
                <a:r>
                  <a:rPr lang="hu-HU" dirty="0" err="1">
                    <a:latin typeface="Calibri" panose="020F0502020204030204" pitchFamily="34" charset="0"/>
                  </a:rPr>
                  <a:t>simulated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one</a:t>
                </a:r>
                <a:r>
                  <a:rPr lang="hu-HU" dirty="0">
                    <a:latin typeface="Calibri" panose="020F0502020204030204" pitchFamily="34" charset="0"/>
                  </a:rPr>
                  <a:t> </a:t>
                </a:r>
                <a:r>
                  <a:rPr lang="hu-HU" dirty="0" err="1">
                    <a:latin typeface="Calibri" panose="020F0502020204030204" pitchFamily="34" charset="0"/>
                  </a:rPr>
                  <a:t>at</a:t>
                </a:r>
                <a:r>
                  <a:rPr lang="hu-HU" dirty="0">
                    <a:latin typeface="Calibri" panose="020F0502020204030204" pitchFamily="34" charset="0"/>
                  </a:rPr>
                  <a:t> a </a:t>
                </a:r>
                <a:r>
                  <a:rPr lang="hu-HU" dirty="0" err="1">
                    <a:latin typeface="Calibri" panose="020F0502020204030204" pitchFamily="34" charset="0"/>
                  </a:rPr>
                  <a:t>time</a:t>
                </a:r>
                <a:r>
                  <a:rPr lang="hu-HU" dirty="0">
                    <a:latin typeface="Calibri" panose="020F0502020204030204" pitchFamily="34" charset="0"/>
                  </a:rPr>
                  <a:t>. (</a:t>
                </a:r>
                <a:r>
                  <a:rPr lang="en-US" dirty="0">
                    <a:latin typeface="Calibri" panose="020F0502020204030204" pitchFamily="34" charset="0"/>
                  </a:rPr>
                  <a:t>Geweke and Zhou</a:t>
                </a:r>
                <a:r>
                  <a:rPr lang="hu-HU" dirty="0">
                    <a:latin typeface="Calibri" panose="020F0502020204030204" pitchFamily="34" charset="0"/>
                  </a:rPr>
                  <a:t>, </a:t>
                </a:r>
                <a:r>
                  <a:rPr lang="en-US" dirty="0">
                    <a:latin typeface="Calibri" panose="020F0502020204030204" pitchFamily="34" charset="0"/>
                  </a:rPr>
                  <a:t>1996</a:t>
                </a:r>
                <a:r>
                  <a:rPr lang="hu-HU" dirty="0">
                    <a:latin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564904"/>
                <a:ext cx="8064895" cy="2088232"/>
              </a:xfrm>
              <a:prstGeom prst="rect">
                <a:avLst/>
              </a:prstGeom>
              <a:blipFill rotWithShape="1">
                <a:blip r:embed="rId3"/>
                <a:stretch>
                  <a:fillRect l="-603" t="-578" b="-375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 rot="16200000">
            <a:off x="-576571" y="3392996"/>
            <a:ext cx="2088232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u-HU" sz="1600" b="1" dirty="0" err="1">
                <a:latin typeface="Calibri" panose="020F0502020204030204" pitchFamily="34" charset="0"/>
              </a:rPr>
              <a:t>Observation</a:t>
            </a:r>
            <a:r>
              <a:rPr lang="hu-HU" sz="1600" b="1" dirty="0">
                <a:latin typeface="Calibri" panose="020F0502020204030204" pitchFamily="34" charset="0"/>
              </a:rPr>
              <a:t> </a:t>
            </a:r>
            <a:r>
              <a:rPr lang="hu-HU" sz="1600" b="1" dirty="0" err="1">
                <a:latin typeface="Calibri" panose="020F0502020204030204" pitchFamily="34" charset="0"/>
              </a:rPr>
              <a:t>equation</a:t>
            </a:r>
            <a:endParaRPr lang="hu-HU" sz="1600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8" y="4797152"/>
            <a:ext cx="8064895" cy="14401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2000" b="1" dirty="0">
                <a:latin typeface="Calibri" panose="020F0502020204030204" pitchFamily="34" charset="0"/>
              </a:rPr>
              <a:t>PRIOR: </a:t>
            </a:r>
            <a:r>
              <a:rPr lang="hu-HU" sz="2000" b="1" dirty="0" err="1">
                <a:latin typeface="Calibri" panose="020F0502020204030204" pitchFamily="34" charset="0"/>
              </a:rPr>
              <a:t>NORMAL-WHISHART</a:t>
            </a:r>
            <a:endParaRPr lang="hu-HU" sz="2000" b="1" dirty="0">
              <a:latin typeface="Calibri" panose="020F0502020204030204" pitchFamily="34" charset="0"/>
            </a:endParaRPr>
          </a:p>
          <a:p>
            <a:endParaRPr lang="hu-HU" sz="20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</a:rPr>
              <a:t>The </a:t>
            </a:r>
            <a:r>
              <a:rPr lang="hu-HU" dirty="0" err="1">
                <a:latin typeface="Calibri" panose="020F0502020204030204" pitchFamily="34" charset="0"/>
              </a:rPr>
              <a:t>state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equation</a:t>
            </a:r>
            <a:r>
              <a:rPr lang="hu-HU" dirty="0">
                <a:latin typeface="Calibri" panose="020F0502020204030204" pitchFamily="34" charset="0"/>
              </a:rPr>
              <a:t> is in a VAR </a:t>
            </a:r>
            <a:r>
              <a:rPr lang="hu-HU" dirty="0" err="1">
                <a:latin typeface="Calibri" panose="020F0502020204030204" pitchFamily="34" charset="0"/>
              </a:rPr>
              <a:t>form</a:t>
            </a:r>
            <a:r>
              <a:rPr lang="hu-HU" dirty="0">
                <a:latin typeface="Calibri" panose="020F0502020204030204" pitchFamily="34" charset="0"/>
              </a:rPr>
              <a:t>, </a:t>
            </a:r>
            <a:r>
              <a:rPr lang="hu-HU" dirty="0" err="1">
                <a:latin typeface="Calibri" panose="020F0502020204030204" pitchFamily="34" charset="0"/>
              </a:rPr>
              <a:t>Gibbs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sampling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can</a:t>
            </a:r>
            <a:r>
              <a:rPr lang="hu-HU" dirty="0">
                <a:latin typeface="Calibri" panose="020F0502020204030204" pitchFamily="34" charset="0"/>
              </a:rPr>
              <a:t> be </a:t>
            </a:r>
            <a:r>
              <a:rPr lang="hu-HU" dirty="0" err="1">
                <a:latin typeface="Calibri" panose="020F0502020204030204" pitchFamily="34" charset="0"/>
              </a:rPr>
              <a:t>carried</a:t>
            </a:r>
            <a:r>
              <a:rPr lang="hu-HU" dirty="0">
                <a:latin typeface="Calibri" panose="020F0502020204030204" pitchFamily="34" charset="0"/>
              </a:rPr>
              <a:t> out </a:t>
            </a:r>
            <a:r>
              <a:rPr lang="hu-HU" dirty="0" err="1">
                <a:latin typeface="Calibri" panose="020F0502020204030204" pitchFamily="34" charset="0"/>
              </a:rPr>
              <a:t>without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using</a:t>
            </a:r>
            <a:r>
              <a:rPr lang="hu-HU" dirty="0">
                <a:latin typeface="Calibri" panose="020F0502020204030204" pitchFamily="34" charset="0"/>
              </a:rPr>
              <a:t> a Metropolis-Hastings </a:t>
            </a:r>
            <a:r>
              <a:rPr lang="hu-HU" dirty="0" err="1">
                <a:latin typeface="Calibri" panose="020F0502020204030204" pitchFamily="34" charset="0"/>
              </a:rPr>
              <a:t>algorithm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following</a:t>
            </a:r>
            <a:r>
              <a:rPr lang="hu-HU" dirty="0">
                <a:latin typeface="Calibri" panose="020F0502020204030204" pitchFamily="34" charset="0"/>
              </a:rPr>
              <a:t> </a:t>
            </a:r>
            <a:r>
              <a:rPr lang="hu-HU" dirty="0" err="1">
                <a:latin typeface="Calibri" panose="020F0502020204030204" pitchFamily="34" charset="0"/>
              </a:rPr>
              <a:t>Kadiyala-Karlsson</a:t>
            </a:r>
            <a:r>
              <a:rPr lang="hu-HU" dirty="0">
                <a:latin typeface="Calibri" panose="020F0502020204030204" pitchFamily="34" charset="0"/>
              </a:rPr>
              <a:t> (1997). </a:t>
            </a:r>
          </a:p>
        </p:txBody>
      </p:sp>
      <p:sp>
        <p:nvSpPr>
          <p:cNvPr id="10" name="Rectangle 9"/>
          <p:cNvSpPr/>
          <p:nvPr/>
        </p:nvSpPr>
        <p:spPr>
          <a:xfrm rot="16200000">
            <a:off x="-252535" y="5301208"/>
            <a:ext cx="1440160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u-HU" sz="1600" b="1" dirty="0" err="1">
                <a:latin typeface="Calibri" panose="020F0502020204030204" pitchFamily="34" charset="0"/>
              </a:rPr>
              <a:t>State</a:t>
            </a:r>
            <a:r>
              <a:rPr lang="hu-HU" sz="1600" b="1" dirty="0">
                <a:latin typeface="Calibri" panose="020F0502020204030204" pitchFamily="34" charset="0"/>
              </a:rPr>
              <a:t> </a:t>
            </a:r>
            <a:r>
              <a:rPr lang="hu-HU" sz="1600" b="1" dirty="0" err="1">
                <a:latin typeface="Calibri" panose="020F0502020204030204" pitchFamily="34" charset="0"/>
              </a:rPr>
              <a:t>equation</a:t>
            </a:r>
            <a:endParaRPr lang="hu-HU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3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The </a:t>
            </a:r>
            <a:r>
              <a:rPr lang="hu-HU" sz="2400" dirty="0" err="1"/>
              <a:t>method</a:t>
            </a:r>
            <a:r>
              <a:rPr lang="hu-HU" sz="2400" dirty="0"/>
              <a:t> of </a:t>
            </a:r>
            <a:r>
              <a:rPr lang="hu-HU" sz="2400" dirty="0" err="1"/>
              <a:t>combining</a:t>
            </a:r>
            <a:r>
              <a:rPr lang="hu-HU" sz="2400" dirty="0"/>
              <a:t> </a:t>
            </a:r>
            <a:r>
              <a:rPr lang="hu-HU" sz="2400" dirty="0" err="1"/>
              <a:t>multiple</a:t>
            </a:r>
            <a:r>
              <a:rPr lang="hu-HU" sz="2400" dirty="0"/>
              <a:t> </a:t>
            </a:r>
            <a:r>
              <a:rPr lang="hu-HU" sz="2400" dirty="0" err="1"/>
              <a:t>factors</a:t>
            </a:r>
            <a:r>
              <a:rPr lang="hu-HU" sz="2400" dirty="0"/>
              <a:t> </a:t>
            </a:r>
            <a:r>
              <a:rPr lang="hu-HU" sz="2400" dirty="0" err="1"/>
              <a:t>into</a:t>
            </a:r>
            <a:r>
              <a:rPr lang="hu-HU" sz="2400" dirty="0"/>
              <a:t> </a:t>
            </a:r>
            <a:r>
              <a:rPr lang="hu-HU" sz="2400" dirty="0" err="1"/>
              <a:t>one</a:t>
            </a:r>
            <a:r>
              <a:rPr lang="hu-HU" sz="2400" dirty="0"/>
              <a:t> index is </a:t>
            </a:r>
            <a:r>
              <a:rPr lang="hu-HU" sz="2400" dirty="0" err="1"/>
              <a:t>not</a:t>
            </a:r>
            <a:r>
              <a:rPr lang="hu-HU" sz="2400" dirty="0"/>
              <a:t> a </a:t>
            </a:r>
            <a:r>
              <a:rPr lang="hu-HU" sz="2400" dirty="0" err="1"/>
              <a:t>trivial</a:t>
            </a:r>
            <a:r>
              <a:rPr lang="hu-HU" sz="2400" dirty="0"/>
              <a:t> </a:t>
            </a:r>
            <a:r>
              <a:rPr lang="hu-HU" sz="2400" dirty="0" err="1"/>
              <a:t>choice</a:t>
            </a:r>
            <a:r>
              <a:rPr lang="hu-HU" sz="2400" dirty="0"/>
              <a:t>: </a:t>
            </a:r>
            <a:r>
              <a:rPr lang="hu-HU" sz="2400" dirty="0" err="1"/>
              <a:t>we</a:t>
            </a:r>
            <a:r>
              <a:rPr lang="hu-HU" sz="2400" dirty="0"/>
              <a:t> </a:t>
            </a:r>
            <a:r>
              <a:rPr lang="hu-HU" sz="2400" dirty="0" err="1"/>
              <a:t>decided</a:t>
            </a:r>
            <a:r>
              <a:rPr lang="hu-HU" sz="2400" dirty="0"/>
              <a:t> to </a:t>
            </a:r>
            <a:r>
              <a:rPr lang="hu-HU" sz="2400" dirty="0" err="1"/>
              <a:t>use</a:t>
            </a:r>
            <a:r>
              <a:rPr lang="hu-HU" sz="2400" dirty="0"/>
              <a:t> the </a:t>
            </a:r>
            <a:r>
              <a:rPr lang="hu-HU" sz="2400" dirty="0" err="1"/>
              <a:t>Information</a:t>
            </a:r>
            <a:r>
              <a:rPr lang="hu-HU" sz="2400" dirty="0"/>
              <a:t> </a:t>
            </a:r>
            <a:r>
              <a:rPr lang="hu-HU" sz="2400" dirty="0" err="1"/>
              <a:t>Value</a:t>
            </a:r>
            <a:r>
              <a:rPr lang="hu-HU" sz="2400" dirty="0"/>
              <a:t> </a:t>
            </a:r>
            <a:r>
              <a:rPr lang="hu-HU" sz="2400" dirty="0" err="1"/>
              <a:t>methodology</a:t>
            </a:r>
            <a:endParaRPr lang="hu-HU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61759"/>
            <a:ext cx="5494654" cy="359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9663" y="1181070"/>
            <a:ext cx="8652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/>
              <a:t>To </a:t>
            </a:r>
            <a:r>
              <a:rPr lang="hu-HU" sz="1600" dirty="0" err="1"/>
              <a:t>aggregate</a:t>
            </a:r>
            <a:r>
              <a:rPr lang="hu-HU" sz="1600" dirty="0"/>
              <a:t> the </a:t>
            </a:r>
            <a:r>
              <a:rPr lang="hu-HU" sz="1600" dirty="0" err="1"/>
              <a:t>factors</a:t>
            </a:r>
            <a:r>
              <a:rPr lang="hu-HU" sz="1600" dirty="0"/>
              <a:t> </a:t>
            </a:r>
            <a:r>
              <a:rPr lang="hu-HU" sz="1600" dirty="0" err="1"/>
              <a:t>into</a:t>
            </a:r>
            <a:r>
              <a:rPr lang="hu-HU" sz="1600" dirty="0"/>
              <a:t> </a:t>
            </a:r>
            <a:r>
              <a:rPr lang="hu-HU" sz="1600" dirty="0" err="1"/>
              <a:t>one</a:t>
            </a:r>
            <a:r>
              <a:rPr lang="hu-HU" sz="1600" dirty="0"/>
              <a:t> </a:t>
            </a:r>
            <a:r>
              <a:rPr lang="hu-HU" sz="1600" dirty="0" err="1"/>
              <a:t>comprehensive</a:t>
            </a:r>
            <a:r>
              <a:rPr lang="hu-HU" sz="1600" dirty="0"/>
              <a:t> index </a:t>
            </a:r>
            <a:r>
              <a:rPr lang="hu-HU" sz="1600" dirty="0" err="1"/>
              <a:t>we</a:t>
            </a:r>
            <a:r>
              <a:rPr lang="hu-HU" sz="1600" dirty="0"/>
              <a:t> </a:t>
            </a:r>
            <a:r>
              <a:rPr lang="hu-HU" sz="1600" dirty="0" err="1"/>
              <a:t>used</a:t>
            </a:r>
            <a:r>
              <a:rPr lang="hu-HU" sz="1600" dirty="0"/>
              <a:t> the </a:t>
            </a:r>
            <a:r>
              <a:rPr lang="hu-HU" sz="1600" dirty="0" err="1"/>
              <a:t>Information</a:t>
            </a:r>
            <a:r>
              <a:rPr lang="hu-HU" sz="1600" dirty="0"/>
              <a:t> </a:t>
            </a:r>
            <a:r>
              <a:rPr lang="hu-HU" sz="1600" dirty="0" err="1"/>
              <a:t>Value</a:t>
            </a:r>
            <a:r>
              <a:rPr lang="hu-HU" sz="1600" dirty="0"/>
              <a:t> </a:t>
            </a:r>
            <a:r>
              <a:rPr lang="hu-HU" sz="1600" dirty="0" err="1"/>
              <a:t>methodology</a:t>
            </a:r>
            <a:r>
              <a:rPr lang="hu-HU" sz="1600" dirty="0"/>
              <a:t>:</a:t>
            </a:r>
          </a:p>
          <a:p>
            <a:pPr marL="285750" indent="-285750">
              <a:buFontTx/>
              <a:buChar char="-"/>
            </a:pPr>
            <a:r>
              <a:rPr lang="hu-HU" sz="1600" dirty="0" err="1"/>
              <a:t>Defined</a:t>
            </a:r>
            <a:r>
              <a:rPr lang="hu-HU" sz="1600" dirty="0"/>
              <a:t> </a:t>
            </a:r>
            <a:r>
              <a:rPr lang="hu-HU" sz="1600" dirty="0" err="1"/>
              <a:t>crisis</a:t>
            </a:r>
            <a:r>
              <a:rPr lang="hu-HU" sz="1600" dirty="0"/>
              <a:t> </a:t>
            </a:r>
            <a:r>
              <a:rPr lang="hu-HU" sz="1600" dirty="0" err="1"/>
              <a:t>period</a:t>
            </a:r>
            <a:r>
              <a:rPr lang="hu-HU" sz="1600" dirty="0"/>
              <a:t> </a:t>
            </a:r>
            <a:r>
              <a:rPr lang="hu-HU" sz="1600" dirty="0" err="1"/>
              <a:t>between</a:t>
            </a:r>
            <a:r>
              <a:rPr lang="hu-HU" sz="1600" dirty="0"/>
              <a:t> 2008.10.13 (</a:t>
            </a:r>
            <a:r>
              <a:rPr lang="hu-HU" sz="1600" dirty="0" err="1"/>
              <a:t>Intervention</a:t>
            </a:r>
            <a:r>
              <a:rPr lang="hu-HU" sz="1600" dirty="0"/>
              <a:t> </a:t>
            </a:r>
            <a:r>
              <a:rPr lang="hu-HU" sz="1600" dirty="0" err="1"/>
              <a:t>in</a:t>
            </a:r>
            <a:r>
              <a:rPr lang="hu-HU" sz="1600" dirty="0"/>
              <a:t> </a:t>
            </a:r>
            <a:r>
              <a:rPr lang="hu-HU" sz="1600" dirty="0" err="1"/>
              <a:t>FX</a:t>
            </a:r>
            <a:r>
              <a:rPr lang="hu-HU" sz="1600" dirty="0"/>
              <a:t> </a:t>
            </a:r>
            <a:r>
              <a:rPr lang="hu-HU" sz="1600" dirty="0" err="1"/>
              <a:t>swap</a:t>
            </a:r>
            <a:r>
              <a:rPr lang="hu-HU" sz="1600" dirty="0"/>
              <a:t> market) and 2009.05.15</a:t>
            </a:r>
          </a:p>
          <a:p>
            <a:pPr marL="285750" indent="-285750">
              <a:buFontTx/>
              <a:buChar char="-"/>
            </a:pPr>
            <a:r>
              <a:rPr lang="hu-HU" sz="1600" dirty="0" err="1"/>
              <a:t>Defined</a:t>
            </a:r>
            <a:r>
              <a:rPr lang="hu-HU" sz="1600" dirty="0"/>
              <a:t> </a:t>
            </a:r>
            <a:r>
              <a:rPr lang="hu-HU" sz="1600" dirty="0" err="1"/>
              <a:t>evaluation</a:t>
            </a:r>
            <a:r>
              <a:rPr lang="hu-HU" sz="1600" dirty="0"/>
              <a:t> </a:t>
            </a:r>
            <a:r>
              <a:rPr lang="hu-HU" sz="1600" dirty="0" err="1"/>
              <a:t>period</a:t>
            </a:r>
            <a:r>
              <a:rPr lang="hu-HU" sz="1600" dirty="0"/>
              <a:t> </a:t>
            </a:r>
            <a:r>
              <a:rPr lang="hu-HU" sz="1600" dirty="0" err="1"/>
              <a:t>between</a:t>
            </a:r>
            <a:r>
              <a:rPr lang="hu-HU" sz="1600" dirty="0"/>
              <a:t> 2008.08.01 and 2009.07.31</a:t>
            </a:r>
          </a:p>
          <a:p>
            <a:pPr marL="285750" indent="-285750">
              <a:buFontTx/>
              <a:buChar char="-"/>
            </a:pPr>
            <a:r>
              <a:rPr lang="hu-HU" sz="1600" dirty="0" err="1"/>
              <a:t>Break</a:t>
            </a:r>
            <a:r>
              <a:rPr lang="hu-HU" sz="1600" dirty="0"/>
              <a:t> down </a:t>
            </a:r>
            <a:r>
              <a:rPr lang="hu-HU" sz="1600" dirty="0" err="1"/>
              <a:t>each</a:t>
            </a:r>
            <a:r>
              <a:rPr lang="hu-HU" sz="1600" dirty="0"/>
              <a:t> </a:t>
            </a:r>
            <a:r>
              <a:rPr lang="hu-HU" sz="1600" dirty="0" err="1"/>
              <a:t>factor</a:t>
            </a:r>
            <a:r>
              <a:rPr lang="hu-HU" sz="1600" dirty="0"/>
              <a:t> </a:t>
            </a:r>
            <a:r>
              <a:rPr lang="hu-HU" sz="1600" dirty="0" err="1"/>
              <a:t>into</a:t>
            </a:r>
            <a:r>
              <a:rPr lang="hu-HU" sz="1600" dirty="0"/>
              <a:t> </a:t>
            </a:r>
            <a:r>
              <a:rPr lang="hu-HU" sz="1600" dirty="0" err="1"/>
              <a:t>deciles</a:t>
            </a:r>
            <a:r>
              <a:rPr lang="hu-HU" sz="1600" dirty="0"/>
              <a:t> and </a:t>
            </a:r>
            <a:r>
              <a:rPr lang="hu-HU" sz="1600" dirty="0" err="1"/>
              <a:t>see</a:t>
            </a:r>
            <a:r>
              <a:rPr lang="hu-HU" sz="1600" dirty="0"/>
              <a:t> </a:t>
            </a:r>
            <a:r>
              <a:rPr lang="hu-HU" sz="1600" dirty="0" err="1"/>
              <a:t>which</a:t>
            </a:r>
            <a:r>
              <a:rPr lang="hu-HU" sz="1600" dirty="0"/>
              <a:t> </a:t>
            </a:r>
            <a:r>
              <a:rPr lang="hu-HU" sz="1600" dirty="0" err="1"/>
              <a:t>factor</a:t>
            </a:r>
            <a:r>
              <a:rPr lang="hu-HU" sz="1600" dirty="0"/>
              <a:t> has the </a:t>
            </a:r>
            <a:r>
              <a:rPr lang="hu-HU" sz="1600" dirty="0" err="1"/>
              <a:t>best</a:t>
            </a:r>
            <a:r>
              <a:rPr lang="hu-HU" sz="1600" dirty="0"/>
              <a:t> </a:t>
            </a:r>
            <a:r>
              <a:rPr lang="hu-HU" sz="1600" dirty="0" err="1"/>
              <a:t>signalling</a:t>
            </a:r>
            <a:r>
              <a:rPr lang="hu-HU" sz="1600" dirty="0"/>
              <a:t> </a:t>
            </a:r>
            <a:r>
              <a:rPr lang="hu-HU" sz="1600" dirty="0" err="1"/>
              <a:t>potential</a:t>
            </a:r>
            <a:r>
              <a:rPr lang="hu-HU" sz="1600" dirty="0"/>
              <a:t> </a:t>
            </a:r>
            <a:r>
              <a:rPr lang="hu-HU" sz="1600" dirty="0" err="1"/>
              <a:t>at</a:t>
            </a:r>
            <a:r>
              <a:rPr lang="hu-HU" sz="1600" dirty="0"/>
              <a:t> </a:t>
            </a:r>
            <a:r>
              <a:rPr lang="hu-HU" sz="1600" dirty="0" err="1"/>
              <a:t>different</a:t>
            </a:r>
            <a:r>
              <a:rPr lang="hu-HU" sz="1600" dirty="0"/>
              <a:t> </a:t>
            </a:r>
            <a:r>
              <a:rPr lang="hu-HU" sz="1600" dirty="0" err="1"/>
              <a:t>decile</a:t>
            </a:r>
            <a:r>
              <a:rPr lang="hu-HU" sz="1600" dirty="0"/>
              <a:t> </a:t>
            </a:r>
            <a:r>
              <a:rPr lang="hu-HU" sz="1600" dirty="0" err="1"/>
              <a:t>bands</a:t>
            </a:r>
            <a:r>
              <a:rPr lang="hu-HU" sz="16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53" y="3176364"/>
            <a:ext cx="332422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690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 err="1"/>
              <a:t>Verification</a:t>
            </a:r>
            <a:r>
              <a:rPr lang="hu-HU" sz="2400" dirty="0"/>
              <a:t> of the </a:t>
            </a:r>
            <a:r>
              <a:rPr lang="hu-HU" sz="2400" dirty="0" err="1"/>
              <a:t>calibrated</a:t>
            </a:r>
            <a:r>
              <a:rPr lang="hu-HU" sz="2400" dirty="0"/>
              <a:t> index: </a:t>
            </a:r>
            <a:r>
              <a:rPr lang="hu-HU" sz="2400" dirty="0" err="1"/>
              <a:t>How</a:t>
            </a:r>
            <a:r>
              <a:rPr lang="hu-HU" sz="2400" dirty="0"/>
              <a:t> </a:t>
            </a:r>
            <a:r>
              <a:rPr lang="hu-HU" sz="2400" dirty="0" err="1"/>
              <a:t>does</a:t>
            </a:r>
            <a:r>
              <a:rPr lang="hu-HU" sz="2400" dirty="0"/>
              <a:t> </a:t>
            </a:r>
            <a:r>
              <a:rPr lang="hu-HU" sz="2400" dirty="0" err="1"/>
              <a:t>it</a:t>
            </a:r>
            <a:r>
              <a:rPr lang="hu-HU" sz="2400" dirty="0"/>
              <a:t> </a:t>
            </a:r>
            <a:r>
              <a:rPr lang="hu-HU" sz="2400" dirty="0" err="1"/>
              <a:t>perform</a:t>
            </a:r>
            <a:r>
              <a:rPr lang="hu-HU" sz="2400" dirty="0"/>
              <a:t> </a:t>
            </a:r>
            <a:r>
              <a:rPr lang="hu-HU" sz="2400" dirty="0" err="1"/>
              <a:t>on</a:t>
            </a:r>
            <a:r>
              <a:rPr lang="hu-HU" sz="2400" dirty="0"/>
              <a:t> the </a:t>
            </a:r>
            <a:r>
              <a:rPr lang="hu-HU" sz="2400" dirty="0" err="1"/>
              <a:t>complete</a:t>
            </a:r>
            <a:r>
              <a:rPr lang="hu-HU" sz="2400" dirty="0"/>
              <a:t> </a:t>
            </a:r>
            <a:r>
              <a:rPr lang="hu-HU" sz="2400" dirty="0" err="1"/>
              <a:t>time</a:t>
            </a:r>
            <a:r>
              <a:rPr lang="hu-HU" sz="2400" dirty="0"/>
              <a:t> </a:t>
            </a:r>
            <a:r>
              <a:rPr lang="hu-HU" sz="2400" dirty="0" err="1"/>
              <a:t>horizon</a:t>
            </a:r>
            <a:endParaRPr lang="hu-HU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" y="1628800"/>
            <a:ext cx="6624735" cy="432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82299" y="1374442"/>
            <a:ext cx="255577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2008.10.13 - 2009.05.15</a:t>
            </a:r>
          </a:p>
          <a:p>
            <a:r>
              <a:rPr lang="hu-HU" sz="1400" dirty="0"/>
              <a:t>Global Financial </a:t>
            </a:r>
            <a:r>
              <a:rPr lang="hu-HU" sz="1400" dirty="0" err="1"/>
              <a:t>Crisis</a:t>
            </a:r>
            <a:endParaRPr lang="hu-HU" sz="1400" dirty="0"/>
          </a:p>
          <a:p>
            <a:endParaRPr lang="hu-HU" sz="1600" dirty="0"/>
          </a:p>
          <a:p>
            <a:r>
              <a:rPr lang="hu-HU" sz="1600" b="1" dirty="0"/>
              <a:t>2010.04.27 - 2010.06.30</a:t>
            </a:r>
          </a:p>
          <a:p>
            <a:r>
              <a:rPr lang="hu-HU" sz="1400" dirty="0"/>
              <a:t>Start of euro </a:t>
            </a:r>
            <a:r>
              <a:rPr lang="hu-HU" sz="1400" dirty="0" err="1"/>
              <a:t>soverign</a:t>
            </a:r>
            <a:r>
              <a:rPr lang="hu-HU" sz="1400" dirty="0"/>
              <a:t> </a:t>
            </a:r>
            <a:r>
              <a:rPr lang="hu-HU" sz="1400" dirty="0" err="1"/>
              <a:t>debt</a:t>
            </a:r>
            <a:r>
              <a:rPr lang="hu-HU" sz="1400" dirty="0"/>
              <a:t> </a:t>
            </a:r>
            <a:r>
              <a:rPr lang="hu-HU" sz="1400" dirty="0" err="1"/>
              <a:t>crisis</a:t>
            </a:r>
            <a:r>
              <a:rPr lang="hu-HU" sz="1400" dirty="0"/>
              <a:t> (</a:t>
            </a:r>
            <a:r>
              <a:rPr lang="hu-HU" sz="1400" dirty="0" err="1"/>
              <a:t>downgrade</a:t>
            </a:r>
            <a:r>
              <a:rPr lang="hu-HU" sz="1400" dirty="0"/>
              <a:t> of </a:t>
            </a:r>
            <a:r>
              <a:rPr lang="hu-HU" sz="1400" dirty="0" err="1"/>
              <a:t>Greece</a:t>
            </a:r>
            <a:r>
              <a:rPr lang="hu-HU" sz="1400" dirty="0"/>
              <a:t> and </a:t>
            </a:r>
            <a:r>
              <a:rPr lang="hu-HU" sz="1400" dirty="0" err="1"/>
              <a:t>Portugal</a:t>
            </a:r>
            <a:r>
              <a:rPr lang="hu-HU" sz="1400" dirty="0"/>
              <a:t>)</a:t>
            </a:r>
          </a:p>
          <a:p>
            <a:endParaRPr lang="hu-HU" sz="1600" dirty="0"/>
          </a:p>
          <a:p>
            <a:r>
              <a:rPr lang="hu-HU" sz="1600" b="1" dirty="0"/>
              <a:t>2010.12.09 - 2011.01.07</a:t>
            </a:r>
          </a:p>
          <a:p>
            <a:r>
              <a:rPr lang="hu-HU" sz="1400" dirty="0" err="1"/>
              <a:t>Turbulence</a:t>
            </a:r>
            <a:r>
              <a:rPr lang="hu-HU" sz="1400" dirty="0"/>
              <a:t> </a:t>
            </a:r>
            <a:r>
              <a:rPr lang="hu-HU" sz="1400" dirty="0" err="1"/>
              <a:t>on</a:t>
            </a:r>
            <a:r>
              <a:rPr lang="hu-HU" sz="1400" dirty="0"/>
              <a:t> </a:t>
            </a:r>
            <a:r>
              <a:rPr lang="hu-HU" sz="1400" dirty="0" err="1"/>
              <a:t>Hungarian</a:t>
            </a:r>
            <a:r>
              <a:rPr lang="hu-HU" sz="1400" dirty="0"/>
              <a:t> </a:t>
            </a:r>
            <a:r>
              <a:rPr lang="hu-HU" sz="1400" dirty="0" err="1"/>
              <a:t>FX</a:t>
            </a:r>
            <a:r>
              <a:rPr lang="hu-HU" sz="1400" dirty="0"/>
              <a:t> market</a:t>
            </a:r>
          </a:p>
          <a:p>
            <a:endParaRPr lang="hu-HU" sz="1600" dirty="0"/>
          </a:p>
          <a:p>
            <a:r>
              <a:rPr lang="hu-HU" sz="1600" b="1" dirty="0"/>
              <a:t>2011.07.25 - 2012.01.02</a:t>
            </a:r>
          </a:p>
          <a:p>
            <a:r>
              <a:rPr lang="hu-HU" sz="1400" dirty="0"/>
              <a:t>CHF/HUF </a:t>
            </a:r>
            <a:r>
              <a:rPr lang="hu-HU" sz="1400" dirty="0" err="1"/>
              <a:t>FX</a:t>
            </a:r>
            <a:r>
              <a:rPr lang="hu-HU" sz="1400" dirty="0"/>
              <a:t> </a:t>
            </a:r>
            <a:r>
              <a:rPr lang="hu-HU" sz="1400" dirty="0" err="1"/>
              <a:t>rate</a:t>
            </a:r>
            <a:r>
              <a:rPr lang="hu-HU" sz="1400" dirty="0"/>
              <a:t> </a:t>
            </a:r>
            <a:r>
              <a:rPr lang="hu-HU" sz="1400" dirty="0" err="1"/>
              <a:t>increases</a:t>
            </a:r>
            <a:endParaRPr lang="hu-HU" sz="1400" dirty="0"/>
          </a:p>
          <a:p>
            <a:r>
              <a:rPr lang="hu-HU" sz="1400" dirty="0" err="1"/>
              <a:t>Downgrade</a:t>
            </a:r>
            <a:r>
              <a:rPr lang="hu-HU" sz="1400" dirty="0"/>
              <a:t> of </a:t>
            </a:r>
            <a:r>
              <a:rPr lang="hu-HU" sz="1400" dirty="0" err="1"/>
              <a:t>Greece</a:t>
            </a:r>
            <a:endParaRPr lang="hu-HU" sz="1400" dirty="0"/>
          </a:p>
          <a:p>
            <a:r>
              <a:rPr lang="hu-HU" sz="1400" dirty="0" err="1"/>
              <a:t>Downgrade</a:t>
            </a:r>
            <a:r>
              <a:rPr lang="hu-HU" sz="1400" dirty="0"/>
              <a:t> of the US</a:t>
            </a:r>
          </a:p>
          <a:p>
            <a:r>
              <a:rPr lang="hu-HU" sz="1400" dirty="0"/>
              <a:t>Hungary </a:t>
            </a:r>
            <a:r>
              <a:rPr lang="hu-HU" sz="1400" dirty="0" err="1"/>
              <a:t>invites</a:t>
            </a:r>
            <a:r>
              <a:rPr lang="hu-HU" sz="1400" dirty="0"/>
              <a:t> IMF</a:t>
            </a:r>
          </a:p>
          <a:p>
            <a:endParaRPr lang="hu-HU" sz="1400" dirty="0"/>
          </a:p>
          <a:p>
            <a:r>
              <a:rPr lang="hu-HU" sz="1600" b="1" dirty="0"/>
              <a:t>2012.03.09 - 2012.07.09</a:t>
            </a:r>
          </a:p>
          <a:p>
            <a:r>
              <a:rPr lang="hu-HU" sz="1400" dirty="0" err="1"/>
              <a:t>Austerity</a:t>
            </a:r>
            <a:r>
              <a:rPr lang="hu-HU" sz="1400" dirty="0"/>
              <a:t> </a:t>
            </a:r>
            <a:r>
              <a:rPr lang="hu-HU" sz="1400" dirty="0" err="1"/>
              <a:t>demonstrations</a:t>
            </a:r>
            <a:r>
              <a:rPr lang="hu-HU" sz="1400" dirty="0"/>
              <a:t> </a:t>
            </a:r>
            <a:r>
              <a:rPr lang="hu-HU" sz="1400" dirty="0" err="1"/>
              <a:t>across</a:t>
            </a:r>
            <a:r>
              <a:rPr lang="hu-HU" sz="1400" dirty="0"/>
              <a:t> Europe</a:t>
            </a:r>
          </a:p>
        </p:txBody>
      </p:sp>
    </p:spTree>
    <p:extLst>
      <p:ext uri="{BB962C8B-B14F-4D97-AF65-F5344CB8AC3E}">
        <p14:creationId xmlns:p14="http://schemas.microsoft.com/office/powerpoint/2010/main" val="1832567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Take-away</a:t>
            </a:r>
            <a:r>
              <a:rPr lang="hu-HU" dirty="0"/>
              <a:t> and </a:t>
            </a:r>
            <a:r>
              <a:rPr lang="hu-HU" dirty="0" err="1"/>
              <a:t>further</a:t>
            </a:r>
            <a:r>
              <a:rPr lang="hu-HU" dirty="0"/>
              <a:t> </a:t>
            </a:r>
            <a:r>
              <a:rPr lang="hu-HU" dirty="0" err="1"/>
              <a:t>improvements</a:t>
            </a:r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1527538" y="1268760"/>
            <a:ext cx="6932894" cy="24482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Factor modelling suitable for creating stress indices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Fast-moving comprehensive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Allows us to see what’s driving the process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/>
              <a:t>Smoother</a:t>
            </a:r>
            <a:r>
              <a:rPr lang="hu-HU" dirty="0"/>
              <a:t> </a:t>
            </a:r>
            <a:r>
              <a:rPr lang="hu-HU" dirty="0" err="1"/>
              <a:t>indicator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stress</a:t>
            </a:r>
            <a:r>
              <a:rPr lang="hu-HU" dirty="0"/>
              <a:t> </a:t>
            </a:r>
            <a:r>
              <a:rPr lang="hu-HU" dirty="0" err="1"/>
              <a:t>events</a:t>
            </a:r>
            <a:r>
              <a:rPr lang="hu-HU" dirty="0"/>
              <a:t> </a:t>
            </a:r>
            <a:r>
              <a:rPr lang="hu-HU" dirty="0" err="1"/>
              <a:t>compared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current</a:t>
            </a:r>
            <a:r>
              <a:rPr lang="hu-HU" dirty="0"/>
              <a:t> </a:t>
            </a:r>
            <a:r>
              <a:rPr lang="hu-HU" dirty="0" err="1"/>
              <a:t>practice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r>
              <a:rPr lang="en-GB" dirty="0"/>
              <a:t>Plan to use the index in a broader</a:t>
            </a:r>
            <a:r>
              <a:rPr lang="hu-HU" dirty="0"/>
              <a:t> TB-VAR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Index </a:t>
            </a:r>
            <a:r>
              <a:rPr lang="en-GB" dirty="0"/>
              <a:t>suitable</a:t>
            </a:r>
            <a:r>
              <a:rPr lang="hu-HU" dirty="0"/>
              <a:t> </a:t>
            </a:r>
            <a:r>
              <a:rPr lang="en-GB" dirty="0"/>
              <a:t>for</a:t>
            </a:r>
            <a:r>
              <a:rPr lang="hu-HU" dirty="0"/>
              <a:t> u</a:t>
            </a:r>
            <a:r>
              <a:rPr lang="en-GB" dirty="0"/>
              <a:t>se as a threshold variable for non-linear macro models </a:t>
            </a:r>
          </a:p>
        </p:txBody>
      </p:sp>
      <p:sp>
        <p:nvSpPr>
          <p:cNvPr id="8" name="Rectangle 7"/>
          <p:cNvSpPr/>
          <p:nvPr/>
        </p:nvSpPr>
        <p:spPr>
          <a:xfrm rot="16200000">
            <a:off x="-11567" y="2177927"/>
            <a:ext cx="2448272" cy="62993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/>
              <a:t>Take</a:t>
            </a:r>
            <a:r>
              <a:rPr lang="hu-HU" dirty="0"/>
              <a:t> </a:t>
            </a:r>
            <a:r>
              <a:rPr lang="hu-HU" dirty="0" err="1"/>
              <a:t>away</a:t>
            </a:r>
            <a:endParaRPr lang="hu-HU" dirty="0"/>
          </a:p>
        </p:txBody>
      </p:sp>
      <p:sp>
        <p:nvSpPr>
          <p:cNvPr id="9" name="Rectangle 8"/>
          <p:cNvSpPr/>
          <p:nvPr/>
        </p:nvSpPr>
        <p:spPr>
          <a:xfrm rot="16200000">
            <a:off x="385473" y="4447175"/>
            <a:ext cx="1656184" cy="62794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/>
              <a:t>Further</a:t>
            </a:r>
            <a:r>
              <a:rPr lang="hu-HU" dirty="0"/>
              <a:t> </a:t>
            </a:r>
            <a:r>
              <a:rPr lang="hu-HU" dirty="0" err="1"/>
              <a:t>improvements</a:t>
            </a:r>
            <a:endParaRPr lang="hu-HU" dirty="0"/>
          </a:p>
        </p:txBody>
      </p:sp>
      <p:sp>
        <p:nvSpPr>
          <p:cNvPr id="10" name="Rectangle 9"/>
          <p:cNvSpPr/>
          <p:nvPr/>
        </p:nvSpPr>
        <p:spPr>
          <a:xfrm>
            <a:off x="1529530" y="3933056"/>
            <a:ext cx="6930902" cy="16561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dirty="0"/>
              <a:t>Index </a:t>
            </a:r>
            <a:r>
              <a:rPr lang="hu-HU" dirty="0" err="1"/>
              <a:t>volatility</a:t>
            </a:r>
            <a:r>
              <a:rPr lang="hu-HU" dirty="0"/>
              <a:t> is </a:t>
            </a:r>
            <a:r>
              <a:rPr lang="hu-HU" dirty="0" err="1"/>
              <a:t>high</a:t>
            </a:r>
            <a:r>
              <a:rPr lang="hu-HU" dirty="0"/>
              <a:t> </a:t>
            </a:r>
            <a:r>
              <a:rPr lang="hu-HU" dirty="0" err="1"/>
              <a:t>when</a:t>
            </a:r>
            <a:r>
              <a:rPr lang="hu-HU" dirty="0"/>
              <a:t> </a:t>
            </a:r>
            <a:r>
              <a:rPr lang="hu-HU" dirty="0" err="1"/>
              <a:t>level</a:t>
            </a:r>
            <a:r>
              <a:rPr lang="hu-HU" dirty="0"/>
              <a:t> </a:t>
            </a:r>
            <a:r>
              <a:rPr lang="hu-HU" dirty="0" err="1"/>
              <a:t>is</a:t>
            </a:r>
            <a:r>
              <a:rPr lang="hu-HU" dirty="0"/>
              <a:t> </a:t>
            </a:r>
            <a:r>
              <a:rPr lang="hu-HU" dirty="0" err="1"/>
              <a:t>high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/>
              <a:t>Introduce</a:t>
            </a:r>
            <a:r>
              <a:rPr lang="hu-HU" dirty="0"/>
              <a:t> </a:t>
            </a:r>
            <a:r>
              <a:rPr lang="hu-HU" dirty="0" err="1"/>
              <a:t>stochastic</a:t>
            </a:r>
            <a:r>
              <a:rPr lang="hu-HU" dirty="0"/>
              <a:t> </a:t>
            </a:r>
            <a:r>
              <a:rPr lang="hu-HU" dirty="0" err="1"/>
              <a:t>volatility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observation</a:t>
            </a:r>
            <a:r>
              <a:rPr lang="hu-HU" dirty="0"/>
              <a:t> and </a:t>
            </a:r>
            <a:r>
              <a:rPr lang="hu-HU" dirty="0" err="1"/>
              <a:t>state</a:t>
            </a:r>
            <a:r>
              <a:rPr lang="hu-HU" dirty="0"/>
              <a:t> </a:t>
            </a:r>
            <a:r>
              <a:rPr lang="hu-HU" dirty="0" err="1"/>
              <a:t>equation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/>
              <a:t>Follow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procedure</a:t>
            </a:r>
            <a:r>
              <a:rPr lang="hu-HU" dirty="0"/>
              <a:t> of Del </a:t>
            </a:r>
            <a:r>
              <a:rPr lang="hu-HU" dirty="0" err="1"/>
              <a:t>Negro</a:t>
            </a:r>
            <a:r>
              <a:rPr lang="hu-HU" dirty="0"/>
              <a:t>, </a:t>
            </a:r>
            <a:r>
              <a:rPr lang="hu-HU" dirty="0" err="1"/>
              <a:t>Otrok</a:t>
            </a:r>
            <a:r>
              <a:rPr lang="hu-HU" dirty="0"/>
              <a:t> (2008)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97599" y="5733256"/>
            <a:ext cx="7562833" cy="64633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j-lt"/>
              </a:rPr>
              <a:t>Plan to have a documented</a:t>
            </a:r>
            <a:r>
              <a:rPr lang="hu-HU" dirty="0">
                <a:latin typeface="+mj-lt"/>
              </a:rPr>
              <a:t>,</a:t>
            </a:r>
            <a:r>
              <a:rPr lang="en-GB" dirty="0">
                <a:latin typeface="+mj-lt"/>
              </a:rPr>
              <a:t> final index</a:t>
            </a:r>
            <a:r>
              <a:rPr lang="hu-HU" dirty="0">
                <a:latin typeface="+mj-lt"/>
              </a:rPr>
              <a:t> </a:t>
            </a:r>
            <a:r>
              <a:rPr lang="hu-HU" dirty="0" err="1">
                <a:latin typeface="+mj-lt"/>
              </a:rPr>
              <a:t>published</a:t>
            </a:r>
            <a:r>
              <a:rPr lang="hu-HU" dirty="0">
                <a:latin typeface="+mj-lt"/>
              </a:rPr>
              <a:t> </a:t>
            </a:r>
            <a:r>
              <a:rPr lang="hu-HU" dirty="0" err="1">
                <a:latin typeface="+mj-lt"/>
              </a:rPr>
              <a:t>as</a:t>
            </a:r>
            <a:r>
              <a:rPr lang="hu-HU" dirty="0">
                <a:latin typeface="+mj-lt"/>
              </a:rPr>
              <a:t> a </a:t>
            </a:r>
            <a:r>
              <a:rPr lang="hu-HU" dirty="0" err="1">
                <a:latin typeface="+mj-lt"/>
              </a:rPr>
              <a:t>WP</a:t>
            </a:r>
            <a:r>
              <a:rPr lang="hu-HU" dirty="0">
                <a:latin typeface="+mj-lt"/>
              </a:rPr>
              <a:t> </a:t>
            </a:r>
            <a:r>
              <a:rPr lang="hu-HU" dirty="0" err="1">
                <a:latin typeface="+mj-lt"/>
              </a:rPr>
              <a:t>on</a:t>
            </a:r>
            <a:r>
              <a:rPr lang="hu-HU" dirty="0">
                <a:latin typeface="+mj-lt"/>
              </a:rPr>
              <a:t> MNB website</a:t>
            </a:r>
            <a:r>
              <a:rPr lang="en-GB" dirty="0">
                <a:latin typeface="+mj-lt"/>
              </a:rPr>
              <a:t> </a:t>
            </a:r>
            <a:r>
              <a:rPr lang="hu-HU" dirty="0" err="1">
                <a:latin typeface="+mj-lt"/>
              </a:rPr>
              <a:t>in</a:t>
            </a:r>
            <a:r>
              <a:rPr lang="hu-HU" dirty="0">
                <a:latin typeface="+mj-lt"/>
              </a:rPr>
              <a:t> </a:t>
            </a:r>
            <a:r>
              <a:rPr lang="en-GB" dirty="0">
                <a:latin typeface="+mj-lt"/>
              </a:rPr>
              <a:t>January</a:t>
            </a:r>
          </a:p>
        </p:txBody>
      </p:sp>
    </p:spTree>
    <p:extLst>
      <p:ext uri="{BB962C8B-B14F-4D97-AF65-F5344CB8AC3E}">
        <p14:creationId xmlns:p14="http://schemas.microsoft.com/office/powerpoint/2010/main" val="4292376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Literature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Bai, J., &amp; Ng, S. (2002). Determining the number of factors in approximate factor models. </a:t>
            </a:r>
            <a:r>
              <a:rPr lang="en-US" sz="2800" dirty="0" err="1"/>
              <a:t>Econometrica</a:t>
            </a:r>
            <a:r>
              <a:rPr lang="en-US" sz="2800" dirty="0"/>
              <a:t>, 70(1), 191-221.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Banerjee, A., </a:t>
            </a:r>
            <a:r>
              <a:rPr lang="en-US" sz="2800" dirty="0" err="1"/>
              <a:t>Marcellino</a:t>
            </a:r>
            <a:r>
              <a:rPr lang="en-US" sz="2800" dirty="0"/>
              <a:t>, M., &amp; </a:t>
            </a:r>
            <a:r>
              <a:rPr lang="en-US" sz="2800" dirty="0" err="1"/>
              <a:t>Masten</a:t>
            </a:r>
            <a:r>
              <a:rPr lang="en-US" sz="2800" dirty="0"/>
              <a:t>, I. (2014). Forecasting with factor-augmented error correction models. </a:t>
            </a:r>
            <a:r>
              <a:rPr lang="en-US" sz="2800" i="1" dirty="0"/>
              <a:t>International Journal of Forecasting</a:t>
            </a:r>
            <a:r>
              <a:rPr lang="en-US" sz="2800" dirty="0"/>
              <a:t>, </a:t>
            </a:r>
            <a:r>
              <a:rPr lang="en-US" sz="2800" i="1" dirty="0"/>
              <a:t>30</a:t>
            </a:r>
            <a:r>
              <a:rPr lang="en-US" sz="2800" dirty="0"/>
              <a:t>(3), 589-612.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hu-HU" sz="2800" dirty="0" err="1"/>
              <a:t>Barigozzi</a:t>
            </a:r>
            <a:r>
              <a:rPr lang="hu-HU" sz="2800" dirty="0"/>
              <a:t>, M., </a:t>
            </a:r>
            <a:r>
              <a:rPr lang="hu-HU" sz="2800" dirty="0" err="1"/>
              <a:t>Lippi</a:t>
            </a:r>
            <a:r>
              <a:rPr lang="hu-HU" sz="2800" dirty="0"/>
              <a:t>, M., &amp; </a:t>
            </a:r>
            <a:r>
              <a:rPr lang="hu-HU" sz="2800" dirty="0" err="1"/>
              <a:t>Luciani</a:t>
            </a:r>
            <a:r>
              <a:rPr lang="hu-HU" sz="2800" dirty="0"/>
              <a:t>, M. (2016). Non-</a:t>
            </a:r>
            <a:r>
              <a:rPr lang="hu-HU" sz="2800" dirty="0" err="1"/>
              <a:t>stationary</a:t>
            </a:r>
            <a:r>
              <a:rPr lang="hu-HU" sz="2800" dirty="0"/>
              <a:t> </a:t>
            </a:r>
            <a:r>
              <a:rPr lang="hu-HU" sz="2800" dirty="0" err="1"/>
              <a:t>dynamic</a:t>
            </a:r>
            <a:r>
              <a:rPr lang="hu-HU" sz="2800" dirty="0"/>
              <a:t> </a:t>
            </a:r>
            <a:r>
              <a:rPr lang="hu-HU" sz="2800" dirty="0" err="1"/>
              <a:t>factor</a:t>
            </a:r>
            <a:r>
              <a:rPr lang="hu-HU" sz="2800" dirty="0"/>
              <a:t> </a:t>
            </a:r>
            <a:r>
              <a:rPr lang="hu-HU" sz="2800" dirty="0" err="1"/>
              <a:t>models</a:t>
            </a:r>
            <a:r>
              <a:rPr lang="hu-HU" sz="2800" dirty="0"/>
              <a:t> </a:t>
            </a:r>
            <a:r>
              <a:rPr lang="hu-HU" sz="2800" dirty="0" err="1"/>
              <a:t>for</a:t>
            </a:r>
            <a:r>
              <a:rPr lang="hu-HU" sz="2800" dirty="0"/>
              <a:t> </a:t>
            </a:r>
            <a:r>
              <a:rPr lang="hu-HU" sz="2800" dirty="0" err="1"/>
              <a:t>large</a:t>
            </a:r>
            <a:r>
              <a:rPr lang="hu-HU" sz="2800" dirty="0"/>
              <a:t> </a:t>
            </a:r>
            <a:r>
              <a:rPr lang="hu-HU" sz="2800" dirty="0" err="1"/>
              <a:t>datasets</a:t>
            </a:r>
            <a:r>
              <a:rPr lang="hu-HU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Bernanke, B. S., </a:t>
            </a:r>
            <a:r>
              <a:rPr lang="en-US" sz="2800" dirty="0" err="1"/>
              <a:t>Boivin</a:t>
            </a:r>
            <a:r>
              <a:rPr lang="en-US" sz="2800" dirty="0"/>
              <a:t>, J., &amp; </a:t>
            </a:r>
            <a:r>
              <a:rPr lang="en-US" sz="2800" dirty="0" err="1"/>
              <a:t>Eliasz</a:t>
            </a:r>
            <a:r>
              <a:rPr lang="en-US" sz="2800" dirty="0"/>
              <a:t>, P. (2004). Measuring the effects of monetary policy: a factor-augmented vector autoregressive (</a:t>
            </a:r>
            <a:r>
              <a:rPr lang="en-US" sz="2800" dirty="0" err="1"/>
              <a:t>FAVAR</a:t>
            </a:r>
            <a:r>
              <a:rPr lang="en-US" sz="2800" dirty="0"/>
              <a:t>) approach (No. w10220). National Bureau of Economic Research.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de-DE" sz="2800" dirty="0" err="1"/>
              <a:t>Breitung</a:t>
            </a:r>
            <a:r>
              <a:rPr lang="de-DE" sz="2800" dirty="0"/>
              <a:t>, J., &amp; </a:t>
            </a:r>
            <a:r>
              <a:rPr lang="de-DE" sz="2800" dirty="0" err="1"/>
              <a:t>Eickmeier</a:t>
            </a:r>
            <a:r>
              <a:rPr lang="de-DE" sz="2800" dirty="0"/>
              <a:t>, S. (2006). Dynamic </a:t>
            </a:r>
            <a:r>
              <a:rPr lang="de-DE" sz="2800" dirty="0" err="1"/>
              <a:t>factor</a:t>
            </a:r>
            <a:r>
              <a:rPr lang="de-DE" sz="2800" dirty="0"/>
              <a:t> </a:t>
            </a:r>
            <a:r>
              <a:rPr lang="de-DE" sz="2800" dirty="0" err="1"/>
              <a:t>models</a:t>
            </a:r>
            <a:r>
              <a:rPr lang="de-DE" sz="2800" dirty="0"/>
              <a:t>. Allgemeines Statistisches Archiv, 90(1), 27-42.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Breitung</a:t>
            </a:r>
            <a:r>
              <a:rPr lang="en-US" sz="2800" dirty="0"/>
              <a:t>, J., &amp; </a:t>
            </a:r>
            <a:r>
              <a:rPr lang="en-US" sz="2800" dirty="0" err="1"/>
              <a:t>Eickmeier</a:t>
            </a:r>
            <a:r>
              <a:rPr lang="en-US" sz="2800" dirty="0"/>
              <a:t>, S. (2011). Testing for structural breaks in dynamic factor models. Journal of Econometrics, 163(1), 71-84.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Carter, C. K., &amp; Kohn, R. (1994). On Gibbs sampling for state space models. </a:t>
            </a:r>
            <a:r>
              <a:rPr lang="en-US" sz="2800" dirty="0" err="1"/>
              <a:t>Biometrika</a:t>
            </a:r>
            <a:r>
              <a:rPr lang="en-US" sz="2800" dirty="0"/>
              <a:t>, 81(3), 541-553.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Darracq </a:t>
            </a:r>
            <a:r>
              <a:rPr lang="en-US" sz="2800" dirty="0" err="1"/>
              <a:t>Paries</a:t>
            </a:r>
            <a:r>
              <a:rPr lang="en-US" sz="2800" dirty="0"/>
              <a:t>, M., </a:t>
            </a:r>
            <a:r>
              <a:rPr lang="en-US" sz="2800" dirty="0" err="1"/>
              <a:t>Maurin</a:t>
            </a:r>
            <a:r>
              <a:rPr lang="en-US" sz="2800" dirty="0"/>
              <a:t>, L., &amp; </a:t>
            </a:r>
            <a:r>
              <a:rPr lang="en-US" sz="2800" dirty="0" err="1"/>
              <a:t>Moccero</a:t>
            </a:r>
            <a:r>
              <a:rPr lang="en-US" sz="2800" dirty="0"/>
              <a:t>, D. (2014). Financial conditions index and credit supply shocks for the euro area.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Del Negro, M., &amp; </a:t>
            </a:r>
            <a:r>
              <a:rPr lang="en-US" sz="2800" dirty="0" err="1"/>
              <a:t>Otrok</a:t>
            </a:r>
            <a:r>
              <a:rPr lang="en-US" sz="2800" dirty="0"/>
              <a:t>, C. (2008). Dynamic factor models with time-varying parameters: measuring changes in international business cycles. FRB of New York Staff Report, (326).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Eichler</a:t>
            </a:r>
            <a:r>
              <a:rPr lang="en-US" sz="2800" dirty="0"/>
              <a:t>, M., Motta, G., &amp; Von Sachs, R. (2011). Fitting dynamic factor models to non-stationary time series. Journal of Econometrics, 163(1), 51-70.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Engle, R., &amp; Watson, M. (1981). A one-factor multivariate time series model of metropolitan wage rates. Journal of the American Statistical Association, 76(376), 774-781.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Geweke, J., &amp; Zhou, G. (1996). Measuring the pricing error of the arbitrage pricing theory. Review of Financial Studies, 9(2), 557-587.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Hollo, D., Kremer, M., &amp; Lo </a:t>
            </a:r>
            <a:r>
              <a:rPr lang="en-US" sz="2800" dirty="0" err="1"/>
              <a:t>Duca</a:t>
            </a:r>
            <a:r>
              <a:rPr lang="en-US" sz="2800" dirty="0"/>
              <a:t>, M. (2012). CISS-a composite indicator of systemic stress in the financial system.</a:t>
            </a:r>
            <a:endParaRPr lang="hu-HU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Holló</a:t>
            </a:r>
            <a:r>
              <a:rPr lang="en-US" sz="2800" dirty="0"/>
              <a:t>, D. (2012). A system-wide financial stress indicator for the Hungarian financial system. </a:t>
            </a:r>
            <a:r>
              <a:rPr lang="en-US" sz="2800" dirty="0" err="1"/>
              <a:t>MNB</a:t>
            </a:r>
            <a:r>
              <a:rPr lang="en-US" sz="2800" dirty="0"/>
              <a:t> Occasional papers, 105.</a:t>
            </a:r>
            <a:endParaRPr lang="hu-HU" sz="2800" dirty="0"/>
          </a:p>
          <a:p>
            <a:pPr marL="342900" marR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/>
              <a:t>Koop, G., &amp; </a:t>
            </a:r>
            <a:r>
              <a:rPr lang="en-US" sz="2800" dirty="0" err="1"/>
              <a:t>Korobilis</a:t>
            </a:r>
            <a:r>
              <a:rPr lang="en-US" sz="2800" dirty="0"/>
              <a:t>, D. (2014). A new index of financial conditions. European Economic </a:t>
            </a:r>
            <a:r>
              <a:rPr lang="hu-HU" sz="2800" dirty="0"/>
              <a:t>    </a:t>
            </a:r>
            <a:r>
              <a:rPr lang="en-US" sz="2800" dirty="0"/>
              <a:t>Review, 71, 101-116.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800" dirty="0"/>
              <a:t>Koop, G., &amp; </a:t>
            </a:r>
            <a:r>
              <a:rPr lang="en-US" sz="2800" dirty="0" err="1"/>
              <a:t>Korobilis</a:t>
            </a:r>
            <a:r>
              <a:rPr lang="en-US" sz="2800" dirty="0"/>
              <a:t>, D. (2010). Bayesian multivariate time series methods for empirical macroeconomics. Now Publishers Inc.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Lopes, H. F., &amp; West, M. (2004). Bayesian model assessment in factor analysis. </a:t>
            </a:r>
            <a:r>
              <a:rPr lang="en-US" sz="2800" dirty="0" err="1"/>
              <a:t>Statistica</a:t>
            </a:r>
            <a:r>
              <a:rPr lang="en-US" sz="2800" dirty="0"/>
              <a:t> </a:t>
            </a:r>
            <a:r>
              <a:rPr lang="en-US" sz="2800" dirty="0" err="1"/>
              <a:t>Sinica</a:t>
            </a:r>
            <a:r>
              <a:rPr lang="en-US" sz="2800" dirty="0"/>
              <a:t>, 41-67.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Stock, J. H., &amp; Watson, M. W. (20</a:t>
            </a:r>
            <a:r>
              <a:rPr lang="hu-HU" sz="2800" dirty="0"/>
              <a:t>06</a:t>
            </a:r>
            <a:r>
              <a:rPr lang="en-US" sz="2800" dirty="0"/>
              <a:t>). W</a:t>
            </a:r>
            <a:r>
              <a:rPr lang="hu-HU" sz="2800" dirty="0" err="1"/>
              <a:t>hy</a:t>
            </a:r>
            <a:r>
              <a:rPr lang="en-US" sz="2800" dirty="0"/>
              <a:t> H</a:t>
            </a:r>
            <a:r>
              <a:rPr lang="hu-HU" sz="2800" dirty="0" err="1"/>
              <a:t>as</a:t>
            </a:r>
            <a:r>
              <a:rPr lang="en-US" sz="2800" dirty="0"/>
              <a:t> U.S. I</a:t>
            </a:r>
            <a:r>
              <a:rPr lang="hu-HU" sz="2800" dirty="0" err="1"/>
              <a:t>nflation</a:t>
            </a:r>
            <a:r>
              <a:rPr lang="en-US" sz="2800" dirty="0"/>
              <a:t> B</a:t>
            </a:r>
            <a:r>
              <a:rPr lang="hu-HU" sz="2800" dirty="0" err="1"/>
              <a:t>ecome</a:t>
            </a:r>
            <a:r>
              <a:rPr lang="en-US" sz="2800" dirty="0"/>
              <a:t> H</a:t>
            </a:r>
            <a:r>
              <a:rPr lang="hu-HU" sz="2800" dirty="0" err="1"/>
              <a:t>arder</a:t>
            </a:r>
            <a:r>
              <a:rPr lang="en-US" sz="2800" dirty="0"/>
              <a:t> </a:t>
            </a:r>
            <a:r>
              <a:rPr lang="hu-HU" sz="2800" dirty="0"/>
              <a:t>to</a:t>
            </a:r>
            <a:r>
              <a:rPr lang="en-US" sz="2800" dirty="0"/>
              <a:t> F</a:t>
            </a:r>
            <a:r>
              <a:rPr lang="hu-HU" sz="2800" dirty="0" err="1"/>
              <a:t>orecast</a:t>
            </a:r>
            <a:r>
              <a:rPr lang="en-US" sz="2800" dirty="0"/>
              <a:t>?</a:t>
            </a:r>
            <a:r>
              <a:rPr lang="hu-HU" sz="28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Stock, J. H., &amp; Watson, M. W. (2011). Dynamic factor models. Oxford handbook of economic forecasting, 1, 35-59.</a:t>
            </a:r>
          </a:p>
          <a:p>
            <a:pPr marL="342900" indent="-342900">
              <a:buFont typeface="+mj-lt"/>
              <a:buAutoNum type="arabicPeriod"/>
            </a:pPr>
            <a:endParaRPr lang="hu-H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694440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MNB_Theme_2">
      <a:dk1>
        <a:sysClr val="windowText" lastClr="000000"/>
      </a:dk1>
      <a:lt1>
        <a:sysClr val="window" lastClr="FFFFFF"/>
      </a:lt1>
      <a:dk2>
        <a:srgbClr val="898D8D"/>
      </a:dk2>
      <a:lt2>
        <a:srgbClr val="AC9F70"/>
      </a:lt2>
      <a:accent1>
        <a:srgbClr val="7E5C1D"/>
      </a:accent1>
      <a:accent2>
        <a:srgbClr val="E57200"/>
      </a:accent2>
      <a:accent3>
        <a:srgbClr val="CE0F69"/>
      </a:accent3>
      <a:accent4>
        <a:srgbClr val="8C4799"/>
      </a:accent4>
      <a:accent5>
        <a:srgbClr val="202653"/>
      </a:accent5>
      <a:accent6>
        <a:srgbClr val="7BAFD4"/>
      </a:accent6>
      <a:hlink>
        <a:srgbClr val="202653"/>
      </a:hlink>
      <a:folHlink>
        <a:srgbClr val="7BAFD4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MNB_MUAR_PPT_sablon_3" id="{0E99E441-BA91-481E-9FDC-17C2A4F83B22}" vid="{1A0FA107-B5C5-463B-9D6B-4746756CF09B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3063</TotalTime>
  <Words>1574</Words>
  <Application>Microsoft Office PowerPoint</Application>
  <PresentationFormat>On-screen Show (4:3)</PresentationFormat>
  <Paragraphs>165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</vt:lpstr>
      <vt:lpstr>Factor Based Index of Systemic Stress (FISS)</vt:lpstr>
      <vt:lpstr>Motivation</vt:lpstr>
      <vt:lpstr>The final set of variables was chosen based on the static PCA explanatory power as well as the liquidity of the market</vt:lpstr>
      <vt:lpstr>Preliminary Model: PCA Type Static Factor Model</vt:lpstr>
      <vt:lpstr>Intuitive and Interpretable Factors</vt:lpstr>
      <vt:lpstr>Final Model: Dynamic Bayesian Factor Model</vt:lpstr>
      <vt:lpstr>Specification of the Bayesian Priors- Posteriors</vt:lpstr>
      <vt:lpstr>The method of combining multiple factors into one index is not a trivial choice: we decided to use the Information Value methodology</vt:lpstr>
      <vt:lpstr>Verification of the calibrated index: How does it perform on the complete time horizon</vt:lpstr>
      <vt:lpstr>Take-away and further improvements</vt:lpstr>
      <vt:lpstr>Literature</vt:lpstr>
    </vt:vector>
  </TitlesOfParts>
  <Company>Magyar Nemzeti 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Szendrei Tibor</dc:creator>
  <cp:lastModifiedBy>Szendrei Tibor</cp:lastModifiedBy>
  <cp:revision>68</cp:revision>
  <dcterms:created xsi:type="dcterms:W3CDTF">2016-10-17T10:38:00Z</dcterms:created>
  <dcterms:modified xsi:type="dcterms:W3CDTF">2016-10-20T09:03:12Z</dcterms:modified>
</cp:coreProperties>
</file>