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69" r:id="rId1"/>
  </p:sldMasterIdLst>
  <p:notesMasterIdLst>
    <p:notesMasterId r:id="rId12"/>
  </p:notesMasterIdLst>
  <p:sldIdLst>
    <p:sldId id="256" r:id="rId2"/>
    <p:sldId id="268" r:id="rId3"/>
    <p:sldId id="277" r:id="rId4"/>
    <p:sldId id="276" r:id="rId5"/>
    <p:sldId id="269" r:id="rId6"/>
    <p:sldId id="262" r:id="rId7"/>
    <p:sldId id="272" r:id="rId8"/>
    <p:sldId id="270" r:id="rId9"/>
    <p:sldId id="281" r:id="rId10"/>
    <p:sldId id="280" r:id="rId11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71D6C"/>
    <a:srgbClr val="ECECEC"/>
    <a:srgbClr val="82045E"/>
    <a:srgbClr val="B23D02"/>
    <a:srgbClr val="488225"/>
    <a:srgbClr val="00A1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39" autoAdjust="0"/>
  </p:normalViewPr>
  <p:slideViewPr>
    <p:cSldViewPr showGuides="1">
      <p:cViewPr varScale="1">
        <p:scale>
          <a:sx n="134" d="100"/>
          <a:sy n="134" d="100"/>
        </p:scale>
        <p:origin x="-95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AE180-6544-43C2-B32F-23307011F640}" type="datetimeFigureOut">
              <a:rPr lang="nl-NL" smtClean="0"/>
              <a:t>17-10-2016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2A34C-D2C2-434F-B3C4-15FBF8DA41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024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0" y="0"/>
            <a:ext cx="877904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grpSp>
        <p:nvGrpSpPr>
          <p:cNvPr id="10" name="Groep 9"/>
          <p:cNvGrpSpPr/>
          <p:nvPr userDrawn="1"/>
        </p:nvGrpSpPr>
        <p:grpSpPr>
          <a:xfrm>
            <a:off x="810000" y="3024000"/>
            <a:ext cx="7974000" cy="3383999"/>
            <a:chOff x="810000" y="3024000"/>
            <a:chExt cx="7974000" cy="3383999"/>
          </a:xfrm>
        </p:grpSpPr>
        <p:sp>
          <p:nvSpPr>
            <p:cNvPr id="12" name="Rond hoek zelfde zijde rechthoek 11"/>
            <p:cNvSpPr/>
            <p:nvPr userDrawn="1"/>
          </p:nvSpPr>
          <p:spPr>
            <a:xfrm rot="16200000">
              <a:off x="3966520" y="-132520"/>
              <a:ext cx="1656000" cy="7969040"/>
            </a:xfrm>
            <a:prstGeom prst="round2SameRect">
              <a:avLst>
                <a:gd name="adj1" fmla="val 476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3" name="Rond hoek zelfde zijde rechthoek 12"/>
            <p:cNvSpPr/>
            <p:nvPr userDrawn="1"/>
          </p:nvSpPr>
          <p:spPr>
            <a:xfrm rot="16200000">
              <a:off x="4770000" y="1530000"/>
              <a:ext cx="864000" cy="7164000"/>
            </a:xfrm>
            <a:prstGeom prst="round2SameRect">
              <a:avLst>
                <a:gd name="adj1" fmla="val 8674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Rond hoek zelfde zijde rechthoek 13"/>
            <p:cNvSpPr/>
            <p:nvPr userDrawn="1"/>
          </p:nvSpPr>
          <p:spPr>
            <a:xfrm rot="16200000">
              <a:off x="7429384" y="5058341"/>
              <a:ext cx="864002" cy="1835313"/>
            </a:xfrm>
            <a:prstGeom prst="round2SameRect">
              <a:avLst>
                <a:gd name="adj1" fmla="val 476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800" y="5634000"/>
            <a:ext cx="1433468" cy="5868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54000" y="4679999"/>
            <a:ext cx="6943344" cy="864001"/>
          </a:xfrm>
        </p:spPr>
        <p:txBody>
          <a:bodyPr tIns="18000" anchor="ctr" anchorCtr="0">
            <a:noAutofit/>
          </a:bodyPr>
          <a:lstStyle>
            <a:lvl1pPr marL="0" indent="0" algn="l">
              <a:lnSpc>
                <a:spcPts val="3000"/>
              </a:lnSpc>
              <a:buNone/>
              <a:defRPr sz="30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 bewerken</a:t>
            </a:r>
            <a:endParaRPr lang="en-US" dirty="0"/>
          </a:p>
        </p:txBody>
      </p:sp>
      <p:sp>
        <p:nvSpPr>
          <p:cNvPr id="25" name="Tijdelijke aanduiding voor tekst 24"/>
          <p:cNvSpPr>
            <a:spLocks noGrp="1"/>
          </p:cNvSpPr>
          <p:nvPr>
            <p:ph type="body" sz="quarter" idx="10"/>
          </p:nvPr>
        </p:nvSpPr>
        <p:spPr>
          <a:xfrm>
            <a:off x="1035050" y="3023999"/>
            <a:ext cx="7743990" cy="1475401"/>
          </a:xfrm>
        </p:spPr>
        <p:txBody>
          <a:bodyPr tIns="108000">
            <a:noAutofit/>
          </a:bodyPr>
          <a:lstStyle>
            <a:lvl1pPr marL="0" indent="0">
              <a:lnSpc>
                <a:spcPts val="5400"/>
              </a:lnSpc>
              <a:buFontTx/>
              <a:buNone/>
              <a:defRPr sz="4400" b="1">
                <a:solidFill>
                  <a:schemeClr val="accent1"/>
                </a:solidFill>
                <a:latin typeface="+mj-lt"/>
              </a:defRPr>
            </a:lvl1pPr>
            <a:lvl2pPr marL="32004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2pPr>
            <a:lvl3pPr marL="64008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3pPr>
            <a:lvl4pPr marL="91440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4pPr>
            <a:lvl5pPr marL="114300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ep 9"/>
          <p:cNvGrpSpPr/>
          <p:nvPr userDrawn="1"/>
        </p:nvGrpSpPr>
        <p:grpSpPr>
          <a:xfrm>
            <a:off x="810000" y="3024000"/>
            <a:ext cx="7974000" cy="3383999"/>
            <a:chOff x="810000" y="3024000"/>
            <a:chExt cx="7974000" cy="3383999"/>
          </a:xfrm>
        </p:grpSpPr>
        <p:sp>
          <p:nvSpPr>
            <p:cNvPr id="12" name="Rond hoek zelfde zijde rechthoek 11"/>
            <p:cNvSpPr/>
            <p:nvPr userDrawn="1"/>
          </p:nvSpPr>
          <p:spPr>
            <a:xfrm rot="16200000">
              <a:off x="3966520" y="-132520"/>
              <a:ext cx="1656000" cy="7969040"/>
            </a:xfrm>
            <a:prstGeom prst="round2SameRect">
              <a:avLst>
                <a:gd name="adj1" fmla="val 476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3" name="Rond hoek zelfde zijde rechthoek 12"/>
            <p:cNvSpPr/>
            <p:nvPr userDrawn="1"/>
          </p:nvSpPr>
          <p:spPr>
            <a:xfrm rot="16200000">
              <a:off x="4770000" y="1530000"/>
              <a:ext cx="864000" cy="7164000"/>
            </a:xfrm>
            <a:prstGeom prst="round2SameRect">
              <a:avLst>
                <a:gd name="adj1" fmla="val 8674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Rond hoek zelfde zijde rechthoek 13"/>
            <p:cNvSpPr/>
            <p:nvPr userDrawn="1"/>
          </p:nvSpPr>
          <p:spPr>
            <a:xfrm rot="16200000">
              <a:off x="7429384" y="5058341"/>
              <a:ext cx="864002" cy="1835313"/>
            </a:xfrm>
            <a:prstGeom prst="round2SameRect">
              <a:avLst>
                <a:gd name="adj1" fmla="val 476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800" y="5634000"/>
            <a:ext cx="1433468" cy="5868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54000" y="4679999"/>
            <a:ext cx="6943344" cy="864001"/>
          </a:xfrm>
        </p:spPr>
        <p:txBody>
          <a:bodyPr tIns="18000" anchor="ctr" anchorCtr="0">
            <a:noAutofit/>
          </a:bodyPr>
          <a:lstStyle>
            <a:lvl1pPr marL="0" indent="0" algn="l">
              <a:lnSpc>
                <a:spcPts val="3000"/>
              </a:lnSpc>
              <a:buNone/>
              <a:defRPr sz="30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 bewerken</a:t>
            </a:r>
            <a:endParaRPr lang="en-US" dirty="0"/>
          </a:p>
        </p:txBody>
      </p:sp>
      <p:sp>
        <p:nvSpPr>
          <p:cNvPr id="25" name="Tijdelijke aanduiding voor tekst 24"/>
          <p:cNvSpPr>
            <a:spLocks noGrp="1"/>
          </p:cNvSpPr>
          <p:nvPr>
            <p:ph type="body" sz="quarter" idx="10"/>
          </p:nvPr>
        </p:nvSpPr>
        <p:spPr>
          <a:xfrm>
            <a:off x="1035050" y="3023999"/>
            <a:ext cx="7743990" cy="1475401"/>
          </a:xfrm>
        </p:spPr>
        <p:txBody>
          <a:bodyPr tIns="108000">
            <a:noAutofit/>
          </a:bodyPr>
          <a:lstStyle>
            <a:lvl1pPr marL="0" indent="0">
              <a:lnSpc>
                <a:spcPts val="5400"/>
              </a:lnSpc>
              <a:buFontTx/>
              <a:buNone/>
              <a:defRPr sz="4400" b="1">
                <a:solidFill>
                  <a:schemeClr val="accent1"/>
                </a:solidFill>
                <a:latin typeface="+mj-lt"/>
              </a:defRPr>
            </a:lvl1pPr>
            <a:lvl2pPr marL="32004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2pPr>
            <a:lvl3pPr marL="64008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3pPr>
            <a:lvl4pPr marL="91440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4pPr>
            <a:lvl5pPr marL="114300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8774604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7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6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000" y="1566000"/>
            <a:ext cx="7596000" cy="4467600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fld id="{845CA951-4815-4987-9CD6-BB5D6648C0B5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Afgeronde rechthoek 7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12" name="Afgeronde rechthoek 11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16" name="Afgeronde rechthoek 15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20" name="Afgeronde rechthoek 19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24" name="Afgeronde rechthoek 23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28" name="Afgeronde rechthoek 27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n>
                <a:noFill/>
              </a:ln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6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000" y="450000"/>
            <a:ext cx="8298480" cy="1260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000" y="2070000"/>
            <a:ext cx="7596000" cy="395128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8" name="Afgeronde rechthoek 7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2" name="Afgeronde rechthoek 11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6" name="Afgeronde rechthoek 15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0" name="Afgeronde rechthoek 19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4" name="Afgeronde rechthoek 23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8" name="Afgeronde rechthoek 27"/>
          <p:cNvSpPr/>
          <p:nvPr userDrawn="1"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n>
                <a:noFill/>
              </a:ln>
              <a:latin typeface="+mj-lt"/>
            </a:endParaRPr>
          </a:p>
        </p:txBody>
      </p:sp>
      <p:sp>
        <p:nvSpPr>
          <p:cNvPr id="29" name="Date Placeholder 3"/>
          <p:cNvSpPr>
            <a:spLocks noGrp="1"/>
          </p:cNvSpPr>
          <p:nvPr>
            <p:ph type="dt" sz="half" idx="2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r>
              <a:rPr lang="nl-NL" dirty="0" smtClean="0"/>
              <a:t>	</a:t>
            </a:r>
            <a:endParaRPr lang="nl-NL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9463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fgeronde rechthoek 28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n>
                <a:noFill/>
              </a:ln>
              <a:latin typeface="+mj-lt"/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66000"/>
            <a:ext cx="3657600" cy="4383280"/>
          </a:xfrm>
        </p:spPr>
        <p:txBody>
          <a:bodyPr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66000"/>
            <a:ext cx="3657600" cy="4383280"/>
          </a:xfrm>
        </p:spPr>
        <p:txBody>
          <a:bodyPr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9" name="Afgeronde rechthoek 8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3" name="Afgeronde rechthoek 12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7" name="Afgeronde rechthoek 16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1" name="Afgeronde rechthoek 20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5" name="Afgeronde rechthoek 24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30" name="Date Placeholder 3"/>
          <p:cNvSpPr>
            <a:spLocks noGrp="1"/>
          </p:cNvSpPr>
          <p:nvPr>
            <p:ph type="dt" sz="half" idx="10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fgeronde rechthoek 11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15660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2276872"/>
            <a:ext cx="3657600" cy="3744416"/>
          </a:xfrm>
        </p:spPr>
        <p:txBody>
          <a:bodyPr anchor="t" anchorCtr="0"/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15660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76872"/>
            <a:ext cx="3657600" cy="3744416"/>
          </a:xfrm>
        </p:spPr>
        <p:txBody>
          <a:bodyPr anchor="t" anchorCtr="0"/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2204864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2204864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fgeronde rechthoek 13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8" name="Afgeronde rechthoek 17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2" name="Afgeronde rechthoek 21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6" name="Afgeronde rechthoek 25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30" name="Afgeronde rechthoek 29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34" name="Afgeronde rechthoek 33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0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fgeronde rechthoek 5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7" name="Afgeronde rechthoek 6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1" name="Afgeronde rechthoek 10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5" name="Afgeronde rechthoek 14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9" name="Afgeronde rechthoek 18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3" name="Afgeronde rechthoek 22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7" name="Afgeronde rechthoek 26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8" name="Date Placeholder 3"/>
          <p:cNvSpPr>
            <a:spLocks noGrp="1"/>
          </p:cNvSpPr>
          <p:nvPr>
            <p:ph type="dt" sz="half" idx="2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nd hoek zelfde zijde rechthoek 12"/>
          <p:cNvSpPr/>
          <p:nvPr/>
        </p:nvSpPr>
        <p:spPr>
          <a:xfrm rot="16200000">
            <a:off x="8100000" y="5904000"/>
            <a:ext cx="684000" cy="684000"/>
          </a:xfrm>
          <a:prstGeom prst="round2SameRect">
            <a:avLst>
              <a:gd name="adj1" fmla="val 1358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alibri" panose="020F050202020403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000" y="450000"/>
            <a:ext cx="8298480" cy="755999"/>
          </a:xfrm>
          <a:prstGeom prst="rect">
            <a:avLst/>
          </a:prstGeom>
        </p:spPr>
        <p:txBody>
          <a:bodyPr vert="horz" wrap="square" lIns="90000" tIns="72000" rIns="90000" bIns="45720" rtlCol="0" anchor="t" anchorCtr="0">
            <a:noAutofit/>
          </a:bodyPr>
          <a:lstStyle/>
          <a:p>
            <a:r>
              <a:rPr lang="en-US" noProof="0" dirty="0" err="1" smtClean="0"/>
              <a:t>Klik</a:t>
            </a:r>
            <a:r>
              <a:rPr lang="en-US" noProof="0" dirty="0" smtClean="0"/>
              <a:t> </a:t>
            </a:r>
            <a:r>
              <a:rPr lang="en-US" noProof="0" dirty="0" err="1" smtClean="0"/>
              <a:t>om</a:t>
            </a:r>
            <a:r>
              <a:rPr lang="en-US" noProof="0" dirty="0" smtClean="0"/>
              <a:t> de </a:t>
            </a:r>
            <a:r>
              <a:rPr lang="en-US" noProof="0" dirty="0" err="1" smtClean="0"/>
              <a:t>stijl</a:t>
            </a:r>
            <a:r>
              <a:rPr lang="en-US" noProof="0" dirty="0" smtClean="0"/>
              <a:t> </a:t>
            </a:r>
            <a:r>
              <a:rPr lang="en-US" noProof="0" dirty="0" err="1" smtClean="0"/>
              <a:t>te</a:t>
            </a:r>
            <a:r>
              <a:rPr lang="en-US" noProof="0" dirty="0" smtClean="0"/>
              <a:t> </a:t>
            </a:r>
            <a:r>
              <a:rPr lang="en-US" noProof="0" dirty="0" err="1" smtClean="0"/>
              <a:t>bewerken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000" y="1566000"/>
            <a:ext cx="7543800" cy="4464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noProof="0" dirty="0" err="1" smtClean="0"/>
              <a:t>Klik</a:t>
            </a:r>
            <a:r>
              <a:rPr lang="en-US" noProof="0" dirty="0" smtClean="0"/>
              <a:t> </a:t>
            </a:r>
            <a:r>
              <a:rPr lang="en-US" noProof="0" dirty="0" err="1" smtClean="0"/>
              <a:t>om</a:t>
            </a:r>
            <a:r>
              <a:rPr lang="en-US" noProof="0" dirty="0" smtClean="0"/>
              <a:t> de </a:t>
            </a:r>
            <a:r>
              <a:rPr lang="en-US" noProof="0" dirty="0" err="1" smtClean="0"/>
              <a:t>modelstijlen</a:t>
            </a:r>
            <a:r>
              <a:rPr lang="en-US" noProof="0" dirty="0" smtClean="0"/>
              <a:t> </a:t>
            </a:r>
            <a:r>
              <a:rPr lang="en-US" noProof="0" dirty="0" err="1" smtClean="0"/>
              <a:t>te</a:t>
            </a:r>
            <a:r>
              <a:rPr lang="en-US" noProof="0" dirty="0" smtClean="0"/>
              <a:t> </a:t>
            </a:r>
            <a:r>
              <a:rPr lang="en-US" noProof="0" dirty="0" err="1" smtClean="0"/>
              <a:t>bewerken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Tweede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Derde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Vierde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marL="1371600" marR="0" lvl="4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noProof="0" dirty="0" err="1" smtClean="0"/>
              <a:t>Vijfde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sz="2400" b="0" i="0" u="none" strike="noStrike" baseline="30000" noProof="0" dirty="0" smtClean="0">
              <a:solidFill>
                <a:srgbClr val="000000"/>
              </a:solidFill>
              <a:latin typeface="Corbel"/>
            </a:endParaRPr>
          </a:p>
          <a:p>
            <a:pPr lvl="4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  <p:sp>
        <p:nvSpPr>
          <p:cNvPr id="11" name="Rechthoek 10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hthoek 11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186"/>
          <a:stretch/>
        </p:blipFill>
        <p:spPr>
          <a:xfrm>
            <a:off x="8244000" y="5983200"/>
            <a:ext cx="317862" cy="464400"/>
          </a:xfrm>
          <a:prstGeom prst="rect">
            <a:avLst/>
          </a:prstGeom>
        </p:spPr>
      </p:pic>
      <p:sp>
        <p:nvSpPr>
          <p:cNvPr id="15" name="Rechthoek 14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hthoek 16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hthoek 17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hthoek 18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Rechthoek 19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0" r:id="rId1"/>
    <p:sldLayoutId id="2147484471" r:id="rId2"/>
    <p:sldLayoutId id="2147484472" r:id="rId3"/>
    <p:sldLayoutId id="2147484473" r:id="rId4"/>
    <p:sldLayoutId id="2147484474" r:id="rId5"/>
    <p:sldLayoutId id="2147484475" r:id="rId6"/>
    <p:sldLayoutId id="2147484476" r:id="rId7"/>
    <p:sldLayoutId id="2147484477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lnSpc>
          <a:spcPct val="115000"/>
        </a:lnSpc>
        <a:spcBef>
          <a:spcPts val="0"/>
        </a:spcBef>
        <a:buClrTx/>
        <a:buFont typeface="Corbel" pitchFamily="34" charset="0"/>
        <a:buChar char="–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1pPr>
      <a:lvl2pPr marL="594360" indent="-274320" algn="l" defTabSz="914400" rtl="0" eaLnBrk="1" latinLnBrk="0" hangingPunct="1">
        <a:lnSpc>
          <a:spcPct val="115000"/>
        </a:lnSpc>
        <a:spcBef>
          <a:spcPts val="0"/>
        </a:spcBef>
        <a:buClrTx/>
        <a:buFont typeface="Corbel" pitchFamily="34" charset="0"/>
        <a:buChar char="‐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2pPr>
      <a:lvl3pPr marL="868680" indent="-228600" algn="l" defTabSz="914400" rtl="0" eaLnBrk="1" latinLnBrk="0" hangingPunct="1">
        <a:lnSpc>
          <a:spcPct val="115000"/>
        </a:lnSpc>
        <a:spcBef>
          <a:spcPts val="0"/>
        </a:spcBef>
        <a:buClrTx/>
        <a:buFont typeface="Arial" pitchFamily="34" charset="0"/>
        <a:buChar char="•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15000"/>
        </a:lnSpc>
        <a:spcBef>
          <a:spcPts val="0"/>
        </a:spcBef>
        <a:buClrTx/>
        <a:buFont typeface="Arial" pitchFamily="34" charset="0"/>
        <a:buChar char="•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4pPr>
      <a:lvl5pPr marL="1371600" marR="0" indent="-228600" algn="l" defTabSz="914400" rtl="0" eaLnBrk="1" fontAlgn="auto" latinLnBrk="0" hangingPunct="1">
        <a:lnSpc>
          <a:spcPct val="115000"/>
        </a:lnSpc>
        <a:spcBef>
          <a:spcPts val="0"/>
        </a:spcBef>
        <a:spcAft>
          <a:spcPts val="0"/>
        </a:spcAft>
        <a:buClrTx/>
        <a:buSzTx/>
        <a:buFont typeface="Arial" pitchFamily="34" charset="0"/>
        <a:buChar char="•"/>
        <a:tabLst/>
        <a:defRPr lang="nl-NL" sz="2400" b="0" i="0" u="none" strike="noStrike" kern="1200" baseline="0" smtClean="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derti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j.vandervalk@cbs.nl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Developing cross-border statistics</a:t>
            </a:r>
            <a:r>
              <a:rPr lang="en-GB" sz="3600" dirty="0" smtClean="0"/>
              <a:t> by collaboration NSI’s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747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GB" dirty="0" smtClean="0"/>
              <a:t>roject of Statistics Netherlands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Feasibility study to assess the possibility and need to set up cross-border statistics </a:t>
            </a:r>
          </a:p>
          <a:p>
            <a:endParaRPr lang="en-GB" sz="3200" dirty="0" smtClean="0"/>
          </a:p>
          <a:p>
            <a:r>
              <a:rPr lang="en-GB" sz="3200" dirty="0" smtClean="0"/>
              <a:t>To be financed externally by national stakeholders</a:t>
            </a:r>
            <a:endParaRPr lang="en-GB" sz="32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A951-4815-4987-9CD6-BB5D6648C0B5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724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do we need X-border statistics?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Border regions are often economically vulnerable regions</a:t>
            </a:r>
          </a:p>
          <a:p>
            <a:r>
              <a:rPr lang="en-GB" sz="3200" dirty="0" smtClean="0"/>
              <a:t>Cooperation across borders has potential</a:t>
            </a:r>
          </a:p>
          <a:p>
            <a:endParaRPr lang="en-GB" sz="3200" dirty="0"/>
          </a:p>
          <a:p>
            <a:r>
              <a:rPr lang="en-GB" sz="3200" dirty="0" smtClean="0"/>
              <a:t>Data is needed to identify opportunities and challenges</a:t>
            </a:r>
            <a:endParaRPr lang="en-GB" sz="10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A951-4815-4987-9CD6-BB5D6648C0B5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6833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X-border statistics not available?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Need for comparable data on the border regions: </a:t>
            </a:r>
            <a:r>
              <a:rPr lang="en-GB" sz="2800" dirty="0" smtClean="0"/>
              <a:t>low regional detail and harmonised</a:t>
            </a:r>
          </a:p>
          <a:p>
            <a:endParaRPr lang="en-GB" sz="1000" dirty="0" smtClean="0"/>
          </a:p>
          <a:p>
            <a:r>
              <a:rPr lang="en-GB" sz="2800" dirty="0" smtClean="0"/>
              <a:t>Sources: admin data + (big data) but not surveys</a:t>
            </a:r>
          </a:p>
          <a:p>
            <a:endParaRPr lang="en-GB" sz="1000" dirty="0"/>
          </a:p>
          <a:p>
            <a:r>
              <a:rPr lang="en-GB" sz="3200" dirty="0" smtClean="0"/>
              <a:t>EU data: </a:t>
            </a:r>
            <a:r>
              <a:rPr lang="en-GB" sz="2800" dirty="0" smtClean="0"/>
              <a:t>harmonised (surveys) but not enough regional detail</a:t>
            </a:r>
          </a:p>
          <a:p>
            <a:r>
              <a:rPr lang="en-GB" sz="3200" dirty="0" smtClean="0"/>
              <a:t>National data: </a:t>
            </a:r>
            <a:r>
              <a:rPr lang="en-GB" sz="2800" dirty="0" smtClean="0"/>
              <a:t>regional data (admin) but not harmonised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A951-4815-4987-9CD6-BB5D6648C0B5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2464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X-border information is challenging</a:t>
            </a:r>
            <a:endParaRPr lang="en-GB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 smtClean="0"/>
              <a:t>Cross-border statistics are difficult to produce</a:t>
            </a:r>
          </a:p>
          <a:p>
            <a:pPr lvl="1"/>
            <a:r>
              <a:rPr lang="en-GB" sz="2800" dirty="0" smtClean="0"/>
              <a:t>Require low regional detail</a:t>
            </a:r>
          </a:p>
          <a:p>
            <a:pPr lvl="1"/>
            <a:r>
              <a:rPr lang="en-GB" sz="2800" dirty="0" smtClean="0"/>
              <a:t>Require international comparable methods and sources</a:t>
            </a:r>
          </a:p>
          <a:p>
            <a:pPr lvl="1"/>
            <a:r>
              <a:rPr lang="en-GB" sz="2800" dirty="0" smtClean="0"/>
              <a:t>Include measurement of flows of persons &amp; goods </a:t>
            </a:r>
          </a:p>
          <a:p>
            <a:pPr lvl="1"/>
            <a:endParaRPr lang="en-GB" sz="2800" dirty="0"/>
          </a:p>
          <a:p>
            <a:endParaRPr lang="en-GB" sz="2800" dirty="0" smtClean="0"/>
          </a:p>
          <a:p>
            <a:pPr marL="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endParaRPr lang="nl-NL" sz="280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A951-4815-4987-9CD6-BB5D6648C0B5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6709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Role of Statistical institutes</a:t>
            </a:r>
            <a:endParaRPr lang="en-GB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3200" dirty="0" smtClean="0"/>
              <a:t>(Regional) statistical institutes are </a:t>
            </a:r>
            <a:r>
              <a:rPr lang="en-GB" sz="3200" b="1" i="1" dirty="0" smtClean="0"/>
              <a:t>able</a:t>
            </a:r>
            <a:r>
              <a:rPr lang="en-GB" sz="3200" dirty="0" smtClean="0"/>
              <a:t> to produce statistics on border regions</a:t>
            </a:r>
          </a:p>
          <a:p>
            <a:pPr lvl="1"/>
            <a:r>
              <a:rPr lang="en-GB" sz="2800" dirty="0" smtClean="0"/>
              <a:t>have detailed regional data</a:t>
            </a:r>
          </a:p>
          <a:p>
            <a:pPr lvl="1"/>
            <a:r>
              <a:rPr lang="en-GB" sz="2800" dirty="0" smtClean="0"/>
              <a:t>have knowledge on methods and sources</a:t>
            </a:r>
          </a:p>
          <a:p>
            <a:pPr lvl="1"/>
            <a:endParaRPr lang="en-GB" sz="1000" dirty="0"/>
          </a:p>
          <a:p>
            <a:pPr>
              <a:buFont typeface="Wingdings" pitchFamily="2" charset="2"/>
              <a:buChar char="Ø"/>
            </a:pPr>
            <a:r>
              <a:rPr lang="en-GB" sz="3200" dirty="0" smtClean="0"/>
              <a:t>And are </a:t>
            </a:r>
            <a:r>
              <a:rPr lang="en-GB" sz="3200" b="1" i="1" dirty="0" smtClean="0"/>
              <a:t>willing</a:t>
            </a:r>
            <a:r>
              <a:rPr lang="en-GB" sz="3200" dirty="0" smtClean="0"/>
              <a:t> …</a:t>
            </a:r>
          </a:p>
          <a:p>
            <a:pPr lvl="1"/>
            <a:r>
              <a:rPr lang="en-GB" sz="2800" dirty="0"/>
              <a:t>If there is a genuine need for data</a:t>
            </a:r>
          </a:p>
          <a:p>
            <a:pPr lvl="1"/>
            <a:r>
              <a:rPr lang="en-GB" sz="2800" dirty="0" smtClean="0"/>
              <a:t>To collaborate internationally</a:t>
            </a:r>
          </a:p>
          <a:p>
            <a:pPr lvl="1"/>
            <a:r>
              <a:rPr lang="en-GB" sz="2800" i="1" dirty="0" smtClean="0"/>
              <a:t>When the extra work is financed</a:t>
            </a:r>
          </a:p>
          <a:p>
            <a:endParaRPr lang="en-GB" sz="2800" dirty="0" smtClean="0"/>
          </a:p>
          <a:p>
            <a:pPr marL="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endParaRPr lang="nl-NL" sz="280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A951-4815-4987-9CD6-BB5D6648C0B5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268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Envisaged data providing services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3200" dirty="0" smtClean="0"/>
              <a:t>Network of statisticians responsible for cross-border statistics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3200" dirty="0" smtClean="0"/>
              <a:t>Dataset of basic indicators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3200" dirty="0" smtClean="0"/>
              <a:t>Regular reports on developments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3200" dirty="0" smtClean="0"/>
              <a:t>Internet tool for aggregating  and presenting data for </a:t>
            </a:r>
            <a:r>
              <a:rPr lang="en-GB" sz="3200" dirty="0" err="1" smtClean="0"/>
              <a:t>EUregions</a:t>
            </a:r>
            <a:endParaRPr lang="en-GB" sz="3200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3200" dirty="0" smtClean="0"/>
              <a:t>Database of detailed information that can be used for further research (separately financed)</a:t>
            </a:r>
          </a:p>
          <a:p>
            <a:pPr marL="457200" indent="-45720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A951-4815-4987-9CD6-BB5D6648C0B5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24010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EU-perspective: many CBC-regions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A951-4815-4987-9CD6-BB5D6648C0B5}" type="slidenum">
              <a:rPr lang="nl-NL" smtClean="0"/>
              <a:pPr/>
              <a:t>8</a:t>
            </a:fld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5587200" cy="51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2110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X-border information need EC</a:t>
            </a:r>
            <a:endParaRPr lang="en-GB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3200" dirty="0" smtClean="0"/>
              <a:t>CBC unit of DG_REGIO is in need of data</a:t>
            </a:r>
          </a:p>
          <a:p>
            <a:pPr lvl="1"/>
            <a:r>
              <a:rPr lang="en-GB" sz="2800" dirty="0" smtClean="0"/>
              <a:t>To monitor INTERREG projects</a:t>
            </a:r>
          </a:p>
          <a:p>
            <a:pPr lvl="1"/>
            <a:r>
              <a:rPr lang="en-GB" sz="2800" dirty="0" smtClean="0"/>
              <a:t>To have information comparable across regions</a:t>
            </a:r>
          </a:p>
          <a:p>
            <a:pPr lvl="1"/>
            <a:r>
              <a:rPr lang="en-GB" sz="2800" dirty="0"/>
              <a:t>I</a:t>
            </a:r>
            <a:r>
              <a:rPr lang="en-GB" sz="2800" dirty="0" smtClean="0"/>
              <a:t>dentifying obstacles for cross-border cooperation</a:t>
            </a:r>
          </a:p>
          <a:p>
            <a:pPr lvl="1"/>
            <a:endParaRPr lang="en-GB" sz="1000" dirty="0" smtClean="0"/>
          </a:p>
          <a:p>
            <a:pPr>
              <a:buFont typeface="Wingdings" pitchFamily="2" charset="2"/>
              <a:buChar char="Ø"/>
            </a:pPr>
            <a:r>
              <a:rPr lang="en-GB" sz="3200" dirty="0" smtClean="0"/>
              <a:t>DG REGIO is prepared to finance pilot projects of limited scope</a:t>
            </a:r>
          </a:p>
          <a:p>
            <a:pPr lvl="1">
              <a:lnSpc>
                <a:spcPct val="125000"/>
              </a:lnSpc>
            </a:pPr>
            <a:r>
              <a:rPr lang="en-GB" sz="2800" dirty="0" smtClean="0"/>
              <a:t>Call </a:t>
            </a:r>
            <a:r>
              <a:rPr lang="en-GB" sz="2800" dirty="0"/>
              <a:t>for </a:t>
            </a:r>
            <a:r>
              <a:rPr lang="en-GB" sz="2800" dirty="0" smtClean="0"/>
              <a:t>proposals just launched </a:t>
            </a:r>
            <a:endParaRPr lang="en-GB" sz="2800" dirty="0"/>
          </a:p>
          <a:p>
            <a:pPr>
              <a:buFont typeface="Wingdings" pitchFamily="2" charset="2"/>
              <a:buChar char="Ø"/>
            </a:pPr>
            <a:endParaRPr lang="en-GB" sz="3200" dirty="0" smtClean="0"/>
          </a:p>
          <a:p>
            <a:pPr>
              <a:buFont typeface="Wingdings" pitchFamily="2" charset="2"/>
              <a:buChar char="Ø"/>
            </a:pPr>
            <a:endParaRPr lang="en-GB" sz="3200" dirty="0" smtClean="0"/>
          </a:p>
          <a:p>
            <a:pPr>
              <a:buFont typeface="Wingdings" pitchFamily="2" charset="2"/>
              <a:buChar char="Ø"/>
            </a:pPr>
            <a:endParaRPr lang="en-GB" sz="2800" dirty="0"/>
          </a:p>
          <a:p>
            <a:endParaRPr lang="en-GB" sz="2800" dirty="0" smtClean="0"/>
          </a:p>
          <a:p>
            <a:pPr marL="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endParaRPr lang="nl-NL" sz="280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A951-4815-4987-9CD6-BB5D6648C0B5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072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GB" sz="3200" dirty="0" smtClean="0"/>
              <a:t>X-border stats: Need for collaboration between NSI’s</a:t>
            </a:r>
          </a:p>
          <a:p>
            <a:pPr lvl="1">
              <a:buFont typeface="Arial" pitchFamily="34" charset="0"/>
              <a:buChar char="•"/>
            </a:pPr>
            <a:r>
              <a:rPr lang="en-GB" sz="2800" dirty="0" smtClean="0"/>
              <a:t>To use survey data creatively</a:t>
            </a:r>
          </a:p>
          <a:p>
            <a:pPr lvl="1">
              <a:buFont typeface="Arial" pitchFamily="34" charset="0"/>
              <a:buChar char="•"/>
            </a:pPr>
            <a:r>
              <a:rPr lang="en-GB" sz="2800" dirty="0" smtClean="0"/>
              <a:t>To </a:t>
            </a:r>
            <a:r>
              <a:rPr lang="en-GB" sz="2800" dirty="0" smtClean="0"/>
              <a:t>use admin data</a:t>
            </a:r>
          </a:p>
          <a:p>
            <a:pPr lvl="1">
              <a:buFont typeface="Arial" pitchFamily="34" charset="0"/>
              <a:buChar char="•"/>
            </a:pPr>
            <a:r>
              <a:rPr lang="en-GB" sz="2800" dirty="0" smtClean="0"/>
              <a:t>To explore big data</a:t>
            </a:r>
          </a:p>
          <a:p>
            <a:pPr lvl="1">
              <a:buFont typeface="Arial" pitchFamily="34" charset="0"/>
              <a:buChar char="•"/>
            </a:pPr>
            <a:endParaRPr lang="en-GB" sz="1100" dirty="0" smtClean="0"/>
          </a:p>
          <a:p>
            <a:pPr>
              <a:buFont typeface="Wingdings" pitchFamily="2" charset="2"/>
              <a:buChar char="Ø"/>
            </a:pPr>
            <a:r>
              <a:rPr lang="en-GB" sz="3200" dirty="0" smtClean="0"/>
              <a:t>Exchange methods </a:t>
            </a:r>
            <a:r>
              <a:rPr lang="en-GB" sz="3200" dirty="0" smtClean="0"/>
              <a:t>on EU level </a:t>
            </a:r>
            <a:r>
              <a:rPr lang="en-GB" sz="3200" dirty="0" smtClean="0"/>
              <a:t>essential</a:t>
            </a:r>
            <a:endParaRPr lang="en-GB" sz="3200" dirty="0" smtClean="0"/>
          </a:p>
          <a:p>
            <a:pPr>
              <a:buFont typeface="Wingdings" pitchFamily="2" charset="2"/>
              <a:buChar char="Ø"/>
            </a:pPr>
            <a:endParaRPr lang="en-GB" sz="1100" dirty="0"/>
          </a:p>
          <a:p>
            <a:pPr marL="0" indent="0">
              <a:buNone/>
            </a:pPr>
            <a:r>
              <a:rPr lang="en-GB" sz="3200" b="1" dirty="0" smtClean="0"/>
              <a:t>Statistics Netherlands </a:t>
            </a:r>
            <a:r>
              <a:rPr lang="en-GB" sz="3200" dirty="0" smtClean="0"/>
              <a:t>is willing to organise workshop to explore how to do this </a:t>
            </a:r>
          </a:p>
          <a:p>
            <a:pPr>
              <a:buFont typeface="Arial" pitchFamily="34" charset="0"/>
              <a:buChar char="•"/>
            </a:pPr>
            <a:endParaRPr lang="en-GB" sz="1100" dirty="0" smtClean="0"/>
          </a:p>
          <a:p>
            <a:pPr marL="0" indent="0">
              <a:buNone/>
            </a:pPr>
            <a:endParaRPr lang="en-GB" sz="1100" dirty="0" smtClean="0"/>
          </a:p>
          <a:p>
            <a:pPr marL="0" indent="0">
              <a:buNone/>
            </a:pPr>
            <a:endParaRPr lang="en-GB" sz="3200" dirty="0" smtClean="0"/>
          </a:p>
          <a:p>
            <a:pPr>
              <a:buFont typeface="Wingdings" pitchFamily="2" charset="2"/>
              <a:buChar char="Ø"/>
            </a:pPr>
            <a:endParaRPr lang="en-GB" sz="3200" dirty="0" smtClean="0"/>
          </a:p>
          <a:p>
            <a:pPr>
              <a:buFont typeface="Wingdings" pitchFamily="2" charset="2"/>
              <a:buChar char="Ø"/>
            </a:pPr>
            <a:endParaRPr lang="en-GB" sz="2800" dirty="0"/>
          </a:p>
          <a:p>
            <a:endParaRPr lang="en-GB" sz="2800" dirty="0" smtClean="0"/>
          </a:p>
          <a:p>
            <a:pPr marL="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endParaRPr lang="nl-NL" sz="280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A951-4815-4987-9CD6-BB5D6648C0B5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4688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BS Powerpoint blauw EN">
  <a:themeElements>
    <a:clrScheme name="CBS_1">
      <a:dk1>
        <a:srgbClr val="271D6C"/>
      </a:dk1>
      <a:lt1>
        <a:srgbClr val="FFFFFF"/>
      </a:lt1>
      <a:dk2>
        <a:srgbClr val="271D6C"/>
      </a:dk2>
      <a:lt2>
        <a:srgbClr val="D8D8D8"/>
      </a:lt2>
      <a:accent1>
        <a:srgbClr val="00A1CD"/>
      </a:accent1>
      <a:accent2>
        <a:srgbClr val="0058B8"/>
      </a:accent2>
      <a:accent3>
        <a:srgbClr val="53A31D"/>
      </a:accent3>
      <a:accent4>
        <a:srgbClr val="AF0E80"/>
      </a:accent4>
      <a:accent5>
        <a:srgbClr val="FFCC00"/>
      </a:accent5>
      <a:accent6>
        <a:srgbClr val="E94C0A"/>
      </a:accent6>
      <a:hlink>
        <a:srgbClr val="271D6C"/>
      </a:hlink>
      <a:folHlink>
        <a:srgbClr val="271D6C"/>
      </a:folHlink>
    </a:clrScheme>
    <a:fontScheme name="CBS_1">
      <a:majorFont>
        <a:latin typeface="Cambria"/>
        <a:ea typeface=""/>
        <a:cs typeface=""/>
      </a:majorFont>
      <a:minorFont>
        <a:latin typeface="Corbe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BS Powerpoint blauw 140314 - EN.potx" id="{21550CE7-9760-4642-9BFA-E544CB385747}" vid="{2408EBD0-A2C0-4275-82AB-A555CACCC7CE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CBS Powerpoint blauw EN</Template>
  <TotalTime>0</TotalTime>
  <Words>329</Words>
  <Application>Microsoft Office PowerPoint</Application>
  <PresentationFormat>Diavoorstelling (4:3)</PresentationFormat>
  <Paragraphs>86</Paragraphs>
  <Slides>10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CBS Powerpoint blauw EN</vt:lpstr>
      <vt:lpstr>PowerPoint-presentatie</vt:lpstr>
      <vt:lpstr>Project of Statistics Netherlands </vt:lpstr>
      <vt:lpstr>Why do we need X-border statistics? </vt:lpstr>
      <vt:lpstr>X-border statistics not available? </vt:lpstr>
      <vt:lpstr>X-border information is challenging</vt:lpstr>
      <vt:lpstr>Role of Statistical institutes</vt:lpstr>
      <vt:lpstr>Envisaged data providing services</vt:lpstr>
      <vt:lpstr>EU-perspective: many CBC-regions</vt:lpstr>
      <vt:lpstr>X-border information need EC</vt:lpstr>
      <vt:lpstr>Conclusions</vt:lpstr>
    </vt:vector>
  </TitlesOfParts>
  <Company>CBS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>CBS PowerPoint sjabloon</dc:subject>
  <dc:creator>Valk, drs J. van der</dc:creator>
  <cp:lastModifiedBy>Valk, drs J. van der</cp:lastModifiedBy>
  <cp:revision>20</cp:revision>
  <dcterms:created xsi:type="dcterms:W3CDTF">2015-09-18T07:26:17Z</dcterms:created>
  <dcterms:modified xsi:type="dcterms:W3CDTF">2016-10-17T07:43:35Z</dcterms:modified>
</cp:coreProperties>
</file>