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56" r:id="rId3"/>
    <p:sldId id="386" r:id="rId4"/>
    <p:sldId id="312" r:id="rId5"/>
    <p:sldId id="374" r:id="rId6"/>
    <p:sldId id="372" r:id="rId7"/>
    <p:sldId id="358" r:id="rId8"/>
    <p:sldId id="381" r:id="rId9"/>
    <p:sldId id="388" r:id="rId10"/>
    <p:sldId id="389" r:id="rId11"/>
    <p:sldId id="383" r:id="rId12"/>
    <p:sldId id="393" r:id="rId13"/>
    <p:sldId id="382" r:id="rId14"/>
    <p:sldId id="392" r:id="rId15"/>
    <p:sldId id="366" r:id="rId16"/>
    <p:sldId id="353" r:id="rId17"/>
  </p:sldIdLst>
  <p:sldSz cx="9144000" cy="6858000" type="screen4x3"/>
  <p:notesSz cx="6724650" cy="987425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4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una Tabanella" initials="" lastIdx="3" clrIdx="0"/>
  <p:cmAuthor id="1" name="Lorena Carmen Maria Viviano" initials="LCMV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150"/>
    <a:srgbClr val="7F1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8" autoAdjust="0"/>
    <p:restoredTop sz="94675" autoAdjust="0"/>
  </p:normalViewPr>
  <p:slideViewPr>
    <p:cSldViewPr snapToGrid="0" snapToObjects="1" showGuides="1">
      <p:cViewPr varScale="1">
        <p:scale>
          <a:sx n="114" d="100"/>
          <a:sy n="114" d="100"/>
        </p:scale>
        <p:origin x="1536" y="90"/>
      </p:cViewPr>
      <p:guideLst>
        <p:guide orient="horz" pos="1354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300" y="-102"/>
      </p:cViewPr>
      <p:guideLst>
        <p:guide orient="horz" pos="3110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ppa\AppData\Local\Temp\grafici%20inglese-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ppa\AppData\Local\Temp\grafici%20inglese-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ppa\AppData\Local\Temp\grafici%20inglese-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mune\Documents\RICERCA%20FRONTALIERI\CONFERENZA%20NAZIONALE%20DI%20STATISTICA%202016%20-%20POSTER\grafici%20per%20poster%20frontalier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Italian cross-border workers by Canton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'[grafici inglese-1.xlsx]Foglio1'!$A$2</c:f>
              <c:strCache>
                <c:ptCount val="1"/>
                <c:pt idx="0">
                  <c:v>Ticino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'[grafici inglese-1.xlsx]Foglio1'!$B$1:$K$1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'[grafici inglese-1.xlsx]Foglio1'!$B$2:$K$2</c:f>
              <c:numCache>
                <c:formatCode>General</c:formatCode>
                <c:ptCount val="10"/>
                <c:pt idx="0">
                  <c:v>37834.574999999997</c:v>
                </c:pt>
                <c:pt idx="1">
                  <c:v>41261.574999999997</c:v>
                </c:pt>
                <c:pt idx="2">
                  <c:v>44195.125</c:v>
                </c:pt>
                <c:pt idx="3">
                  <c:v>46056.2</c:v>
                </c:pt>
                <c:pt idx="4">
                  <c:v>48206.025000000001</c:v>
                </c:pt>
                <c:pt idx="5">
                  <c:v>51617.574999999997</c:v>
                </c:pt>
                <c:pt idx="6">
                  <c:v>55299.824999999997</c:v>
                </c:pt>
                <c:pt idx="7">
                  <c:v>58357.900000000009</c:v>
                </c:pt>
                <c:pt idx="8">
                  <c:v>62041.525000000009</c:v>
                </c:pt>
                <c:pt idx="9">
                  <c:v>62564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DF-4B04-BADF-9AE727EE2BD2}"/>
            </c:ext>
          </c:extLst>
        </c:ser>
        <c:ser>
          <c:idx val="1"/>
          <c:order val="1"/>
          <c:tx>
            <c:strRef>
              <c:f>'[grafici inglese-1.xlsx]Foglio1'!$A$3</c:f>
              <c:strCache>
                <c:ptCount val="1"/>
                <c:pt idx="0">
                  <c:v>Grisons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'[grafici inglese-1.xlsx]Foglio1'!$B$1:$K$1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'[grafici inglese-1.xlsx]Foglio1'!$B$3:$K$3</c:f>
              <c:numCache>
                <c:formatCode>General</c:formatCode>
                <c:ptCount val="10"/>
                <c:pt idx="0">
                  <c:v>2588.4749999999999</c:v>
                </c:pt>
                <c:pt idx="1">
                  <c:v>2822.625</c:v>
                </c:pt>
                <c:pt idx="2">
                  <c:v>3020.5250000000001</c:v>
                </c:pt>
                <c:pt idx="3">
                  <c:v>3254.9749999999999</c:v>
                </c:pt>
                <c:pt idx="4">
                  <c:v>3623.8250000000003</c:v>
                </c:pt>
                <c:pt idx="5">
                  <c:v>3987.2750000000001</c:v>
                </c:pt>
                <c:pt idx="6">
                  <c:v>4256.2250000000004</c:v>
                </c:pt>
                <c:pt idx="7">
                  <c:v>4505.9000000000005</c:v>
                </c:pt>
                <c:pt idx="8">
                  <c:v>4796.0499999999993</c:v>
                </c:pt>
                <c:pt idx="9">
                  <c:v>5071.5749999999998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DF-4B04-BADF-9AE727EE2BD2}"/>
            </c:ext>
          </c:extLst>
        </c:ser>
        <c:ser>
          <c:idx val="2"/>
          <c:order val="2"/>
          <c:tx>
            <c:strRef>
              <c:f>'[grafici inglese-1.xlsx]Foglio1'!$A$4</c:f>
              <c:strCache>
                <c:ptCount val="1"/>
                <c:pt idx="0">
                  <c:v>Valais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'[grafici inglese-1.xlsx]Foglio1'!$B$1:$K$1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'[grafici inglese-1.xlsx]Foglio1'!$B$4:$K$4</c:f>
              <c:numCache>
                <c:formatCode>General</c:formatCode>
                <c:ptCount val="10"/>
                <c:pt idx="0">
                  <c:v>637.65</c:v>
                </c:pt>
                <c:pt idx="1">
                  <c:v>694.59999999999991</c:v>
                </c:pt>
                <c:pt idx="2">
                  <c:v>676.75</c:v>
                </c:pt>
                <c:pt idx="3">
                  <c:v>679.45</c:v>
                </c:pt>
                <c:pt idx="4">
                  <c:v>791.07500000000005</c:v>
                </c:pt>
                <c:pt idx="5">
                  <c:v>927.67499999999995</c:v>
                </c:pt>
                <c:pt idx="6">
                  <c:v>1031.5250000000001</c:v>
                </c:pt>
                <c:pt idx="7">
                  <c:v>1071.4749999999999</c:v>
                </c:pt>
                <c:pt idx="8">
                  <c:v>1212.325</c:v>
                </c:pt>
                <c:pt idx="9">
                  <c:v>1321.1750000000002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DF-4B04-BADF-9AE727EE2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4083712"/>
        <c:axId val="74085504"/>
      </c:barChart>
      <c:catAx>
        <c:axId val="7408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085504"/>
        <c:crosses val="autoZero"/>
        <c:auto val="1"/>
        <c:lblAlgn val="ctr"/>
        <c:lblOffset val="100"/>
        <c:noMultiLvlLbl val="0"/>
      </c:catAx>
      <c:valAx>
        <c:axId val="74085504"/>
        <c:scaling>
          <c:orientation val="minMax"/>
          <c:max val="7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083712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705256047593365E-2"/>
          <c:y val="0.20159551719978508"/>
          <c:w val="0.81774045430446507"/>
          <c:h val="0.7984044828002149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B79-43BC-AAAE-5515F176005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B79-43BC-AAAE-5515F176005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8B79-43BC-AAAE-5515F176005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8B79-43BC-AAAE-5515F176005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8B79-43BC-AAAE-5515F176005D}"/>
              </c:ext>
            </c:extLst>
          </c:dPt>
          <c:dLbls>
            <c:dLbl>
              <c:idx val="0"/>
              <c:layout>
                <c:manualLayout>
                  <c:x val="-5.3740531395640376E-2"/>
                  <c:y val="3.933412296696876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6180505813528"/>
                      <c:h val="0.201769379513232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B79-43BC-AAAE-5515F176005D}"/>
                </c:ext>
              </c:extLst>
            </c:dLbl>
            <c:dLbl>
              <c:idx val="1"/>
              <c:layout>
                <c:manualLayout>
                  <c:x val="-1.1796982064969791E-3"/>
                  <c:y val="0.214858706930114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34835200239616"/>
                      <c:h val="0.174850715769869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B79-43BC-AAAE-5515F176005D}"/>
                </c:ext>
              </c:extLst>
            </c:dLbl>
            <c:dLbl>
              <c:idx val="2"/>
              <c:layout>
                <c:manualLayout>
                  <c:x val="5.5989004993822469E-3"/>
                  <c:y val="0.129793068164432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B79-43BC-AAAE-5515F176005D}"/>
                </c:ext>
              </c:extLst>
            </c:dLbl>
            <c:dLbl>
              <c:idx val="3"/>
              <c:layout>
                <c:manualLayout>
                  <c:x val="-5.2404417272170073E-2"/>
                  <c:y val="6.51391462527238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52320340033436"/>
                      <c:h val="0.237258935964415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B79-43BC-AAAE-5515F176005D}"/>
                </c:ext>
              </c:extLst>
            </c:dLbl>
            <c:dLbl>
              <c:idx val="4"/>
              <c:layout>
                <c:manualLayout>
                  <c:x val="3.9022896432703208E-2"/>
                  <c:y val="3.31707377291344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44739935307727"/>
                      <c:h val="0.204787414833664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8B79-43BC-AAAE-5515F17600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'[grafici inglese-1.xlsx]Foglio3'!$M$3:$M$7</c:f>
              <c:strCache>
                <c:ptCount val="5"/>
                <c:pt idx="0">
                  <c:v>VERBANO-C.-O.</c:v>
                </c:pt>
                <c:pt idx="1">
                  <c:v>VARESE</c:v>
                </c:pt>
                <c:pt idx="2">
                  <c:v>COMO</c:v>
                </c:pt>
                <c:pt idx="3">
                  <c:v>MILAN</c:v>
                </c:pt>
                <c:pt idx="4">
                  <c:v>Others</c:v>
                </c:pt>
              </c:strCache>
            </c:strRef>
          </c:cat>
          <c:val>
            <c:numRef>
              <c:f>'[grafici inglese-1.xlsx]Foglio3'!$N$3:$N$7</c:f>
              <c:numCache>
                <c:formatCode>0.0</c:formatCode>
                <c:ptCount val="5"/>
                <c:pt idx="0">
                  <c:v>8.6999999999999993</c:v>
                </c:pt>
                <c:pt idx="1">
                  <c:v>42.072519198314346</c:v>
                </c:pt>
                <c:pt idx="2">
                  <c:v>40.606556885928562</c:v>
                </c:pt>
                <c:pt idx="3">
                  <c:v>4.2540868193211443</c:v>
                </c:pt>
                <c:pt idx="4">
                  <c:v>4.3668370964359449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B79-43BC-AAAE-5515F176005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it-IT" sz="1800" dirty="0"/>
              <a:t>Cross-</a:t>
            </a:r>
            <a:r>
              <a:rPr lang="it-IT" sz="1800" dirty="0" err="1"/>
              <a:t>border</a:t>
            </a:r>
            <a:r>
              <a:rPr lang="it-IT" sz="1800" dirty="0"/>
              <a:t> </a:t>
            </a:r>
            <a:r>
              <a:rPr lang="it-IT" sz="1800" dirty="0" err="1"/>
              <a:t>workers</a:t>
            </a:r>
            <a:r>
              <a:rPr lang="it-IT" sz="1800" dirty="0"/>
              <a:t> by province</a:t>
            </a:r>
            <a:r>
              <a:rPr lang="it-IT" sz="1800" baseline="0" dirty="0"/>
              <a:t> of </a:t>
            </a:r>
            <a:r>
              <a:rPr lang="it-IT" sz="1800" baseline="0" dirty="0" err="1"/>
              <a:t>origin</a:t>
            </a:r>
            <a:r>
              <a:rPr lang="it-IT" sz="1800" baseline="0" dirty="0"/>
              <a:t> (%)</a:t>
            </a:r>
            <a:endParaRPr lang="it-IT" sz="1800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Foglio1!$B$85:$B$90</c:f>
              <c:strCache>
                <c:ptCount val="6"/>
                <c:pt idx="0">
                  <c:v>Others of Lombardy</c:v>
                </c:pt>
                <c:pt idx="1">
                  <c:v>Milano</c:v>
                </c:pt>
                <c:pt idx="2">
                  <c:v>Sondrio</c:v>
                </c:pt>
                <c:pt idx="3">
                  <c:v>Verbano-C.-O.</c:v>
                </c:pt>
                <c:pt idx="4">
                  <c:v>Como</c:v>
                </c:pt>
                <c:pt idx="5">
                  <c:v>Varese</c:v>
                </c:pt>
              </c:strCache>
            </c:strRef>
          </c:cat>
          <c:val>
            <c:numRef>
              <c:f>Foglio1!$C$85:$C$90</c:f>
              <c:numCache>
                <c:formatCode>0.0</c:formatCode>
                <c:ptCount val="6"/>
                <c:pt idx="0">
                  <c:v>2.6</c:v>
                </c:pt>
                <c:pt idx="1">
                  <c:v>2.17</c:v>
                </c:pt>
                <c:pt idx="2">
                  <c:v>7.22</c:v>
                </c:pt>
                <c:pt idx="3">
                  <c:v>10.66</c:v>
                </c:pt>
                <c:pt idx="4">
                  <c:v>37.44</c:v>
                </c:pt>
                <c:pt idx="5">
                  <c:v>39.909999999999997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7-4239-8A42-CD8E8BA159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3536256"/>
        <c:axId val="73537792"/>
      </c:barChart>
      <c:catAx>
        <c:axId val="735362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73537792"/>
        <c:crosses val="autoZero"/>
        <c:auto val="1"/>
        <c:lblAlgn val="ctr"/>
        <c:lblOffset val="100"/>
        <c:noMultiLvlLbl val="0"/>
      </c:catAx>
      <c:valAx>
        <c:axId val="73537792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crossAx val="73536256"/>
        <c:crosses val="autoZero"/>
        <c:crossBetween val="between"/>
      </c:valAx>
    </c:plotArea>
    <c:plotVisOnly val="1"/>
    <c:dispBlanksAs val="gap"/>
    <c:showDLblsOverMax val="0"/>
  </c:chart>
  <c:spPr>
    <a:noFill/>
    <a:ln>
      <a:solidFill>
        <a:schemeClr val="bg1">
          <a:lumMod val="65000"/>
        </a:schemeClr>
      </a:solidFill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09079" y="0"/>
            <a:ext cx="2914016" cy="493713"/>
          </a:xfrm>
          <a:prstGeom prst="rect">
            <a:avLst/>
          </a:prstGeom>
        </p:spPr>
        <p:txBody>
          <a:bodyPr vert="horz" lIns="90594" tIns="45297" rIns="90594" bIns="45297" rtlCol="0"/>
          <a:lstStyle>
            <a:lvl1pPr algn="r">
              <a:defRPr sz="1200"/>
            </a:lvl1pPr>
          </a:lstStyle>
          <a:p>
            <a:fld id="{B70F041F-6B17-496C-8FF8-58891FF1D43B}" type="datetimeFigureOut">
              <a:rPr lang="it-IT" smtClean="0"/>
              <a:t>17/10/2016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825"/>
            <a:ext cx="2914016" cy="493713"/>
          </a:xfrm>
          <a:prstGeom prst="rect">
            <a:avLst/>
          </a:prstGeom>
        </p:spPr>
        <p:txBody>
          <a:bodyPr vert="horz" lIns="90594" tIns="45297" rIns="90594" bIns="45297" rtlCol="0" anchor="b"/>
          <a:lstStyle>
            <a:lvl1pPr algn="l">
              <a:defRPr sz="1200"/>
            </a:lvl1pPr>
          </a:lstStyle>
          <a:p>
            <a:r>
              <a:rPr lang="it-IT"/>
              <a:t>Comune Ronconi Viviano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09079" y="9378825"/>
            <a:ext cx="2914016" cy="493713"/>
          </a:xfrm>
          <a:prstGeom prst="rect">
            <a:avLst/>
          </a:prstGeom>
        </p:spPr>
        <p:txBody>
          <a:bodyPr vert="horz" lIns="90594" tIns="45297" rIns="90594" bIns="45297" rtlCol="0" anchor="b"/>
          <a:lstStyle>
            <a:lvl1pPr algn="r">
              <a:defRPr sz="1200"/>
            </a:lvl1pPr>
          </a:lstStyle>
          <a:p>
            <a:fld id="{1099475F-84B3-4233-BCBC-84268EB3F6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1857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4016" cy="493476"/>
          </a:xfrm>
          <a:prstGeom prst="rect">
            <a:avLst/>
          </a:prstGeom>
        </p:spPr>
        <p:txBody>
          <a:bodyPr vert="horz" lIns="90594" tIns="45297" rIns="90594" bIns="45297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09069" y="1"/>
            <a:ext cx="2914016" cy="493476"/>
          </a:xfrm>
          <a:prstGeom prst="rect">
            <a:avLst/>
          </a:prstGeom>
        </p:spPr>
        <p:txBody>
          <a:bodyPr vert="horz" lIns="90594" tIns="45297" rIns="90594" bIns="45297" rtlCol="0"/>
          <a:lstStyle>
            <a:lvl1pPr algn="r">
              <a:defRPr sz="1200"/>
            </a:lvl1pPr>
          </a:lstStyle>
          <a:p>
            <a:fld id="{76F06663-E07E-4F32-B293-A0F38B3F7673}" type="datetimeFigureOut">
              <a:rPr lang="it-IT" smtClean="0"/>
              <a:t>17/10/2016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4" tIns="45297" rIns="90594" bIns="4529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2465" y="4690389"/>
            <a:ext cx="5379720" cy="4442860"/>
          </a:xfrm>
          <a:prstGeom prst="rect">
            <a:avLst/>
          </a:prstGeom>
        </p:spPr>
        <p:txBody>
          <a:bodyPr vert="horz" lIns="90594" tIns="45297" rIns="90594" bIns="45297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9198"/>
            <a:ext cx="2914016" cy="493475"/>
          </a:xfrm>
          <a:prstGeom prst="rect">
            <a:avLst/>
          </a:prstGeom>
        </p:spPr>
        <p:txBody>
          <a:bodyPr vert="horz" lIns="90594" tIns="45297" rIns="90594" bIns="45297" rtlCol="0" anchor="b"/>
          <a:lstStyle>
            <a:lvl1pPr algn="l">
              <a:defRPr sz="1200"/>
            </a:lvl1pPr>
          </a:lstStyle>
          <a:p>
            <a:r>
              <a:rPr lang="it-IT"/>
              <a:t>Comune Ronconi Viviano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09069" y="9379198"/>
            <a:ext cx="2914016" cy="493475"/>
          </a:xfrm>
          <a:prstGeom prst="rect">
            <a:avLst/>
          </a:prstGeom>
        </p:spPr>
        <p:txBody>
          <a:bodyPr vert="horz" lIns="90594" tIns="45297" rIns="90594" bIns="45297" rtlCol="0" anchor="b"/>
          <a:lstStyle>
            <a:lvl1pPr algn="r">
              <a:defRPr sz="1200"/>
            </a:lvl1pPr>
          </a:lstStyle>
          <a:p>
            <a:fld id="{BB5990A4-5D17-4DE5-A0E6-293492F4F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14714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990A4-5D17-4DE5-A0E6-293492F4FC5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8451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990A4-5D17-4DE5-A0E6-293492F4FC5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8699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990A4-5D17-4DE5-A0E6-293492F4FC5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987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>
          <a:xfrm>
            <a:off x="583474" y="6351089"/>
            <a:ext cx="5969726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318872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5969726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it-IT" sz="10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40528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>
          <a:xfrm>
            <a:off x="682196" y="6364151"/>
            <a:ext cx="5969726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89021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279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87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data 3"/>
          <p:cNvSpPr txBox="1">
            <a:spLocks/>
          </p:cNvSpPr>
          <p:nvPr userDrawn="1"/>
        </p:nvSpPr>
        <p:spPr>
          <a:xfrm>
            <a:off x="457200" y="6356350"/>
            <a:ext cx="5969726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‘</a:t>
            </a:r>
            <a:r>
              <a:rPr lang="it-IT" sz="1000" dirty="0"/>
              <a:t>Occupazione e lavoro atipico in provincia di Brescia ‘ - Maria Elena Comune, Brescia, 10 marzo 2016 </a:t>
            </a:r>
          </a:p>
        </p:txBody>
      </p:sp>
    </p:spTree>
    <p:extLst>
      <p:ext uri="{BB962C8B-B14F-4D97-AF65-F5344CB8AC3E}">
        <p14:creationId xmlns:p14="http://schemas.microsoft.com/office/powerpoint/2010/main" val="352413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644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7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4873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353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751B5-631A-9242-B635-C18491BE6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4814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6019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8701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459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9009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872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5881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8448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1232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2702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5284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5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Times New Roman" pitchFamily="-28" charset="0"/>
              <a:buNone/>
              <a:defRPr/>
            </a:pPr>
            <a:endParaRPr lang="en-US"/>
          </a:p>
        </p:txBody>
      </p:sp>
      <p:cxnSp>
        <p:nvCxnSpPr>
          <p:cNvPr id="9" name="Connettore 1 8"/>
          <p:cNvCxnSpPr/>
          <p:nvPr/>
        </p:nvCxnSpPr>
        <p:spPr>
          <a:xfrm>
            <a:off x="777875" y="6254519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 descr="marchio 2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379" y="6346121"/>
            <a:ext cx="806786" cy="33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7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29317-BF16-4099-AECD-462F4F477CD3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5969726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418532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881745" y="2221426"/>
            <a:ext cx="75503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The challenge of permeable borders: estimating cross-border employment between Italy and Switzerland. An analysis of sources and estimates</a:t>
            </a:r>
          </a:p>
          <a:p>
            <a:pPr algn="ctr"/>
            <a:endParaRPr lang="en-US" sz="2400" b="1" dirty="0"/>
          </a:p>
          <a:p>
            <a:pPr algn="ctr"/>
            <a:endParaRPr lang="it-IT" sz="2400" b="1" dirty="0"/>
          </a:p>
          <a:p>
            <a:pPr algn="ctr"/>
            <a:r>
              <a:rPr lang="it-IT" sz="2000" dirty="0">
                <a:solidFill>
                  <a:srgbClr val="505150"/>
                </a:solidFill>
              </a:rPr>
              <a:t>Maria Elena Comune, Sabina Ronconi, Lorena Viviano</a:t>
            </a:r>
          </a:p>
          <a:p>
            <a:pPr algn="ctr"/>
            <a:endParaRPr lang="it-IT" sz="2000" dirty="0">
              <a:solidFill>
                <a:srgbClr val="505150"/>
              </a:solidFill>
            </a:endParaRPr>
          </a:p>
          <a:p>
            <a:pPr algn="ctr"/>
            <a:r>
              <a:rPr lang="it-IT" sz="2000" i="1" dirty="0" err="1">
                <a:solidFill>
                  <a:srgbClr val="505150"/>
                </a:solidFill>
              </a:rPr>
              <a:t>Italian</a:t>
            </a:r>
            <a:r>
              <a:rPr lang="it-IT" sz="2000" i="1" dirty="0">
                <a:solidFill>
                  <a:srgbClr val="505150"/>
                </a:solidFill>
              </a:rPr>
              <a:t> National Statistical </a:t>
            </a:r>
            <a:r>
              <a:rPr lang="it-IT" sz="2000" i="1" dirty="0" err="1">
                <a:solidFill>
                  <a:srgbClr val="505150"/>
                </a:solidFill>
              </a:rPr>
              <a:t>Institute</a:t>
            </a:r>
            <a:r>
              <a:rPr lang="it-IT" sz="2000" i="1" dirty="0">
                <a:solidFill>
                  <a:srgbClr val="505150"/>
                </a:solidFill>
              </a:rPr>
              <a:t> (Istat) -</a:t>
            </a:r>
          </a:p>
          <a:p>
            <a:pPr algn="ctr"/>
            <a:r>
              <a:rPr lang="it-IT" sz="2000" i="1" dirty="0" err="1">
                <a:solidFill>
                  <a:srgbClr val="505150"/>
                </a:solidFill>
              </a:rPr>
              <a:t>Territorial</a:t>
            </a:r>
            <a:r>
              <a:rPr lang="it-IT" sz="2000" i="1" dirty="0">
                <a:solidFill>
                  <a:srgbClr val="505150"/>
                </a:solidFill>
              </a:rPr>
              <a:t> Office for Piemonte and Valle d’Aosta, Lombardia and Liguria</a:t>
            </a:r>
          </a:p>
          <a:p>
            <a:endParaRPr lang="it-IT" sz="2000" dirty="0">
              <a:solidFill>
                <a:srgbClr val="505150"/>
              </a:solidFill>
            </a:endParaRPr>
          </a:p>
          <a:p>
            <a:endParaRPr lang="it-IT" sz="2000" dirty="0">
              <a:solidFill>
                <a:srgbClr val="505150"/>
              </a:solidFill>
            </a:endParaRPr>
          </a:p>
          <a:p>
            <a:r>
              <a:rPr lang="en-US" sz="1600" dirty="0">
                <a:solidFill>
                  <a:srgbClr val="505150"/>
                </a:solidFill>
              </a:rPr>
              <a:t>Conference of European Statistics Stakeholders</a:t>
            </a:r>
          </a:p>
          <a:p>
            <a:r>
              <a:rPr lang="en-US" sz="1600" dirty="0">
                <a:solidFill>
                  <a:srgbClr val="505150"/>
                </a:solidFill>
              </a:rPr>
              <a:t>Budapest, 20 October 2016</a:t>
            </a:r>
          </a:p>
        </p:txBody>
      </p:sp>
      <p:pic>
        <p:nvPicPr>
          <p:cNvPr id="4" name="Immagine 3" descr="http://www.ksh.hu/cess2016/images/logo_cess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325" y="562266"/>
            <a:ext cx="4271555" cy="1201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23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873188"/>
            <a:ext cx="8386354" cy="4214103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sz="2000" dirty="0" err="1"/>
              <a:t>Istat</a:t>
            </a:r>
            <a:r>
              <a:rPr lang="en-US" sz="2000" dirty="0"/>
              <a:t> territorial office for </a:t>
            </a:r>
            <a:r>
              <a:rPr lang="en-US" sz="2000" dirty="0" err="1">
                <a:solidFill>
                  <a:srgbClr val="FF0000"/>
                </a:solidFill>
              </a:rPr>
              <a:t>Lombardia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in collaboration with Swiss statistical authorities: compare data of </a:t>
            </a:r>
            <a:r>
              <a:rPr lang="en-US" sz="2000" dirty="0" err="1"/>
              <a:t>neighbouring</a:t>
            </a:r>
            <a:r>
              <a:rPr lang="en-US" sz="2000" dirty="0"/>
              <a:t> territories across border (2004-2006)</a:t>
            </a:r>
          </a:p>
          <a:p>
            <a:pPr marL="0" indent="0">
              <a:buNone/>
            </a:pPr>
            <a:endParaRPr lang="en-US" sz="2000" dirty="0"/>
          </a:p>
          <a:p>
            <a:pPr>
              <a:buBlip>
                <a:blip r:embed="rId2"/>
              </a:buBlip>
            </a:pPr>
            <a:r>
              <a:rPr lang="en-US" sz="2000" dirty="0"/>
              <a:t>Renewed interest to comply with new national accounts standards, </a:t>
            </a:r>
            <a:r>
              <a:rPr lang="en-US" sz="2000" dirty="0" err="1"/>
              <a:t>Istat</a:t>
            </a:r>
            <a:r>
              <a:rPr lang="en-US" sz="2000" dirty="0"/>
              <a:t> Working Group (2014) focused on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all Italian land borders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	1. Sources in Italy and </a:t>
            </a:r>
            <a:r>
              <a:rPr lang="en-US" sz="2000" dirty="0" err="1"/>
              <a:t>neighbouring</a:t>
            </a:r>
            <a:r>
              <a:rPr lang="en-US" sz="2000" dirty="0"/>
              <a:t> countries;</a:t>
            </a:r>
          </a:p>
          <a:p>
            <a:pPr marL="0" indent="0">
              <a:buNone/>
            </a:pPr>
            <a:r>
              <a:rPr lang="en-US" sz="2000" dirty="0"/>
              <a:t>	2. Estimate in-flows/out-flows of cross-border workers</a:t>
            </a:r>
          </a:p>
          <a:p>
            <a:pPr marL="0" indent="0">
              <a:buNone/>
            </a:pPr>
            <a:r>
              <a:rPr lang="en-US" sz="2000" dirty="0"/>
              <a:t>	    (2010-2011)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	Objective: exhaustiveness of </a:t>
            </a:r>
            <a:r>
              <a:rPr lang="en-US" sz="2000" dirty="0" err="1"/>
              <a:t>labour</a:t>
            </a:r>
            <a:r>
              <a:rPr lang="en-US" sz="2000" dirty="0"/>
              <a:t> input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568170"/>
            <a:ext cx="8229600" cy="592075"/>
          </a:xfrm>
        </p:spPr>
        <p:txBody>
          <a:bodyPr/>
          <a:lstStyle/>
          <a:p>
            <a:r>
              <a:rPr lang="it-IT" sz="2800" b="1" dirty="0"/>
              <a:t>Background </a:t>
            </a:r>
            <a:r>
              <a:rPr lang="it-IT" sz="2800" b="1" dirty="0" err="1"/>
              <a:t>research</a:t>
            </a:r>
            <a:r>
              <a:rPr lang="it-IT" sz="2800" b="1" dirty="0"/>
              <a:t> on cross-</a:t>
            </a:r>
            <a:r>
              <a:rPr lang="it-IT" sz="2800" b="1" dirty="0" err="1"/>
              <a:t>border</a:t>
            </a:r>
            <a:r>
              <a:rPr lang="it-IT" sz="2800" b="1" dirty="0"/>
              <a:t> </a:t>
            </a:r>
            <a:r>
              <a:rPr lang="it-IT" sz="2800" b="1" dirty="0" err="1"/>
              <a:t>employment</a:t>
            </a:r>
            <a:endParaRPr lang="it-IT" sz="2800" b="1" dirty="0"/>
          </a:p>
        </p:txBody>
      </p:sp>
      <p:sp>
        <p:nvSpPr>
          <p:cNvPr id="4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775097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50416"/>
            <a:ext cx="8229600" cy="38654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it-IT" sz="3200" b="1" dirty="0">
                <a:latin typeface="+mn-lt"/>
              </a:rPr>
              <a:t>WHERE?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36964"/>
            <a:ext cx="8229600" cy="50362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it-IT" sz="1800" dirty="0"/>
          </a:p>
          <a:p>
            <a:pPr marL="0" indent="0">
              <a:buNone/>
            </a:pPr>
            <a:endParaRPr lang="it-IT" sz="1800" dirty="0"/>
          </a:p>
          <a:p>
            <a:pPr>
              <a:buFont typeface="Wingdings" panose="05000000000000000000" pitchFamily="2" charset="2"/>
              <a:buChar char="Ø"/>
            </a:pPr>
            <a:endParaRPr lang="it-IT" sz="1800" dirty="0"/>
          </a:p>
        </p:txBody>
      </p:sp>
      <p:sp>
        <p:nvSpPr>
          <p:cNvPr id="4" name="Rettangolo 3"/>
          <p:cNvSpPr/>
          <p:nvPr/>
        </p:nvSpPr>
        <p:spPr>
          <a:xfrm>
            <a:off x="849083" y="920339"/>
            <a:ext cx="7458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dirty="0"/>
          </a:p>
          <a:p>
            <a:pPr algn="ctr"/>
            <a:r>
              <a:rPr lang="en-US" sz="2000" dirty="0"/>
              <a:t>Flows of cross-border workers Italy (</a:t>
            </a:r>
            <a:r>
              <a:rPr lang="en-US" sz="2000" dirty="0" err="1">
                <a:solidFill>
                  <a:srgbClr val="FF0000"/>
                </a:solidFill>
              </a:rPr>
              <a:t>Lombardia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and </a:t>
            </a:r>
            <a:r>
              <a:rPr lang="en-US" sz="2000" dirty="0" err="1">
                <a:solidFill>
                  <a:srgbClr val="FF0000"/>
                </a:solidFill>
              </a:rPr>
              <a:t>Piemonte</a:t>
            </a:r>
            <a:r>
              <a:rPr lang="en-US" sz="2000" dirty="0">
                <a:solidFill>
                  <a:srgbClr val="FF0000"/>
                </a:solidFill>
              </a:rPr>
              <a:t>, NUTS-2</a:t>
            </a:r>
            <a:r>
              <a:rPr lang="en-US" sz="2000" dirty="0"/>
              <a:t>) - Switzerland</a:t>
            </a:r>
            <a:endParaRPr lang="it-IT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7" y="2050742"/>
            <a:ext cx="7367448" cy="408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39D"/>
                  </a:outerShdw>
                </a:effectLst>
              </a14:hiddenEffects>
            </a:ext>
          </a:extLst>
        </p:spPr>
      </p:pic>
      <p:sp>
        <p:nvSpPr>
          <p:cNvPr id="6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246924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097280"/>
            <a:ext cx="8229600" cy="5028883"/>
          </a:xfrm>
        </p:spPr>
        <p:txBody>
          <a:bodyPr/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“cross-border workers”</a:t>
            </a:r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sz="2000" b="1" dirty="0"/>
              <a:t>=</a:t>
            </a:r>
          </a:p>
          <a:p>
            <a:pPr marL="0" indent="0" algn="ctr">
              <a:buNone/>
            </a:pPr>
            <a:r>
              <a:rPr lang="en-US" sz="2000" b="1" dirty="0"/>
              <a:t> daily / weekly commuters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/>
              <a:t>YES tele-workers</a:t>
            </a:r>
          </a:p>
          <a:p>
            <a:pPr marL="0" indent="0" algn="ctr">
              <a:buNone/>
            </a:pPr>
            <a:r>
              <a:rPr lang="en-US" sz="2000" dirty="0"/>
              <a:t>NO seasonal workers</a:t>
            </a:r>
          </a:p>
          <a:p>
            <a:pPr marL="0" indent="0" algn="ctr">
              <a:buNone/>
            </a:pPr>
            <a:r>
              <a:rPr lang="en-US" sz="2000" dirty="0"/>
              <a:t>Regular and irregular work</a:t>
            </a:r>
            <a:endParaRPr lang="it-IT" sz="20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030379"/>
          </a:xfrm>
        </p:spPr>
        <p:txBody>
          <a:bodyPr/>
          <a:lstStyle/>
          <a:p>
            <a:br>
              <a:rPr lang="it-IT" sz="2400" b="1" dirty="0"/>
            </a:br>
            <a:r>
              <a:rPr lang="it-IT" sz="4000" b="1" dirty="0"/>
              <a:t>WHO?</a:t>
            </a:r>
            <a:br>
              <a:rPr lang="it-IT" sz="2400" b="1" dirty="0"/>
            </a:br>
            <a:endParaRPr lang="it-IT" sz="2400" dirty="0"/>
          </a:p>
        </p:txBody>
      </p:sp>
      <p:sp>
        <p:nvSpPr>
          <p:cNvPr id="4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94036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sz="2000" b="1" dirty="0"/>
              <a:t>No ad hoc source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Official data on cross-border workers:</a:t>
            </a:r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u="sng" dirty="0"/>
              <a:t>Population Census (PC)</a:t>
            </a:r>
            <a:r>
              <a:rPr lang="en-US" sz="1800" dirty="0"/>
              <a:t> </a:t>
            </a:r>
            <a:r>
              <a:rPr lang="en-US" sz="1800" b="1" dirty="0"/>
              <a:t>-</a:t>
            </a:r>
            <a:r>
              <a:rPr lang="en-US" sz="1800" dirty="0"/>
              <a:t> every 10 </a:t>
            </a:r>
            <a:r>
              <a:rPr lang="en-US" sz="1800" dirty="0" err="1"/>
              <a:t>yrs</a:t>
            </a: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 err="1"/>
              <a:t>Labour</a:t>
            </a:r>
            <a:r>
              <a:rPr lang="en-US" sz="1800" b="1" dirty="0"/>
              <a:t> Force Survey (LFS) -</a:t>
            </a:r>
            <a:r>
              <a:rPr lang="en-US" sz="1800" dirty="0"/>
              <a:t> sampling errors</a:t>
            </a:r>
          </a:p>
          <a:p>
            <a:pPr marL="0" indent="0">
              <a:buNone/>
            </a:pPr>
            <a:endParaRPr lang="en-US" sz="18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ym typeface="Wingdings" panose="05000000000000000000" pitchFamily="2" charset="2"/>
              </a:rPr>
              <a:t>Other sources:</a:t>
            </a:r>
          </a:p>
          <a:p>
            <a:pPr marL="0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	Tax files, Survey on tourism (Bank of Italy), </a:t>
            </a:r>
            <a:r>
              <a:rPr lang="en-US" sz="1800" dirty="0" err="1">
                <a:sym typeface="Wingdings" panose="05000000000000000000" pitchFamily="2" charset="2"/>
              </a:rPr>
              <a:t>BoP</a:t>
            </a:r>
            <a:r>
              <a:rPr lang="en-US" sz="1800" dirty="0">
                <a:sym typeface="Wingdings" panose="05000000000000000000" pitchFamily="2" charset="2"/>
              </a:rPr>
              <a:t>, Local institutions</a:t>
            </a: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559292"/>
            <a:ext cx="8229600" cy="858345"/>
          </a:xfrm>
        </p:spPr>
        <p:txBody>
          <a:bodyPr/>
          <a:lstStyle/>
          <a:p>
            <a:r>
              <a:rPr lang="it-IT" sz="4000" b="1" dirty="0"/>
              <a:t>Data </a:t>
            </a:r>
            <a:r>
              <a:rPr lang="it-IT" sz="4000" b="1" dirty="0" err="1"/>
              <a:t>sources</a:t>
            </a:r>
            <a:r>
              <a:rPr lang="it-IT" sz="4000" b="1" dirty="0"/>
              <a:t> (</a:t>
            </a:r>
            <a:r>
              <a:rPr lang="it-IT" sz="4000" b="1" dirty="0" err="1"/>
              <a:t>Italy</a:t>
            </a:r>
            <a:r>
              <a:rPr lang="it-IT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1516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783772"/>
            <a:ext cx="8229600" cy="5447211"/>
          </a:xfrm>
        </p:spPr>
        <p:txBody>
          <a:bodyPr/>
          <a:lstStyle/>
          <a:p>
            <a:pPr algn="just">
              <a:buBlip>
                <a:blip r:embed="rId2"/>
              </a:buBlip>
            </a:pPr>
            <a:endParaRPr lang="it-IT" sz="2000" b="1" u="sng" dirty="0"/>
          </a:p>
          <a:p>
            <a:pPr algn="just">
              <a:buBlip>
                <a:blip r:embed="rId2"/>
              </a:buBlip>
            </a:pPr>
            <a:endParaRPr lang="it-IT" sz="2000" b="1" u="sng" dirty="0"/>
          </a:p>
          <a:p>
            <a:pPr algn="just">
              <a:buBlip>
                <a:blip r:embed="rId2"/>
              </a:buBlip>
            </a:pPr>
            <a:r>
              <a:rPr lang="it-IT" sz="2000" b="1" u="sng" dirty="0" err="1"/>
              <a:t>Ust</a:t>
            </a:r>
            <a:r>
              <a:rPr lang="it-IT" sz="2000" b="1" u="sng" dirty="0"/>
              <a:t> - </a:t>
            </a:r>
            <a:r>
              <a:rPr lang="en-US" sz="2000" b="1" u="sng" dirty="0"/>
              <a:t>Federal Office of Statistics</a:t>
            </a:r>
            <a:r>
              <a:rPr lang="en-US" sz="2000" dirty="0"/>
              <a:t>: primary source for flows to/from Switzerland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>
              <a:buBlip>
                <a:blip r:embed="rId2"/>
              </a:buBlip>
            </a:pPr>
            <a:r>
              <a:rPr lang="it-IT" sz="2000" b="1" u="sng" dirty="0" err="1"/>
              <a:t>Ustat</a:t>
            </a:r>
            <a:r>
              <a:rPr lang="it-IT" sz="2000" b="1" u="sng" dirty="0"/>
              <a:t>  - </a:t>
            </a:r>
            <a:r>
              <a:rPr lang="en-US" sz="2000" b="1" u="sng" dirty="0"/>
              <a:t>Statistical Department of Canton Ticino of the Swiss Federal Office</a:t>
            </a:r>
            <a:r>
              <a:rPr lang="en-US" sz="2000" dirty="0"/>
              <a:t>:</a:t>
            </a:r>
          </a:p>
          <a:p>
            <a:pPr marL="0" indent="0" algn="just">
              <a:buNone/>
            </a:pPr>
            <a:r>
              <a:rPr lang="en-US" sz="2000" dirty="0"/>
              <a:t>	Ticino receives most Italian cross-border workers; from </a:t>
            </a:r>
            <a:r>
              <a:rPr lang="en-US" sz="2000" dirty="0" err="1"/>
              <a:t>Ust</a:t>
            </a:r>
            <a:r>
              <a:rPr lang="en-US" sz="2000" dirty="0"/>
              <a:t> data, 	</a:t>
            </a:r>
            <a:r>
              <a:rPr lang="en-US" sz="2000" dirty="0" err="1"/>
              <a:t>Ustat</a:t>
            </a:r>
            <a:r>
              <a:rPr lang="en-US" sz="2000" dirty="0"/>
              <a:t> provides detailed information (e.g. province of origin, 	NUTS3)</a:t>
            </a:r>
          </a:p>
          <a:p>
            <a:pPr marL="0" indent="0" algn="just">
              <a:buNone/>
            </a:pPr>
            <a:endParaRPr lang="it-IT" sz="2000" dirty="0"/>
          </a:p>
          <a:p>
            <a:pPr marL="352425" indent="0" algn="ctr">
              <a:buNone/>
            </a:pPr>
            <a:r>
              <a:rPr lang="it-IT" sz="2000" dirty="0" err="1"/>
              <a:t>Survey</a:t>
            </a:r>
            <a:r>
              <a:rPr lang="it-IT" sz="2000" dirty="0"/>
              <a:t> </a:t>
            </a:r>
            <a:r>
              <a:rPr lang="it-IT" sz="2000" dirty="0" err="1"/>
              <a:t>units</a:t>
            </a:r>
            <a:r>
              <a:rPr lang="it-IT" sz="2000" dirty="0"/>
              <a:t> = </a:t>
            </a:r>
          </a:p>
          <a:p>
            <a:pPr marL="352425" indent="0" algn="ctr">
              <a:buNone/>
            </a:pPr>
            <a:r>
              <a:rPr lang="it-IT" sz="2000" dirty="0" err="1"/>
              <a:t>foreign</a:t>
            </a:r>
            <a:r>
              <a:rPr lang="it-IT" sz="2000" dirty="0"/>
              <a:t> </a:t>
            </a:r>
            <a:r>
              <a:rPr lang="it-IT" sz="2000" dirty="0" err="1"/>
              <a:t>workers</a:t>
            </a:r>
            <a:r>
              <a:rPr lang="it-IT" sz="2000" dirty="0"/>
              <a:t> with special «</a:t>
            </a:r>
            <a:r>
              <a:rPr lang="it-IT" sz="2000" i="1" dirty="0">
                <a:solidFill>
                  <a:srgbClr val="C00000"/>
                </a:solidFill>
              </a:rPr>
              <a:t>G </a:t>
            </a:r>
            <a:r>
              <a:rPr lang="it-IT" sz="2000" i="1" dirty="0" err="1">
                <a:solidFill>
                  <a:srgbClr val="C00000"/>
                </a:solidFill>
              </a:rPr>
              <a:t>permit</a:t>
            </a:r>
            <a:r>
              <a:rPr lang="it-IT" sz="2000" dirty="0"/>
              <a:t>» for cross-</a:t>
            </a:r>
            <a:r>
              <a:rPr lang="it-IT" sz="2000" dirty="0" err="1"/>
              <a:t>border</a:t>
            </a:r>
            <a:r>
              <a:rPr lang="it-IT" sz="2000" dirty="0"/>
              <a:t> work with </a:t>
            </a:r>
            <a:r>
              <a:rPr lang="it-IT" sz="2000" dirty="0" err="1"/>
              <a:t>gainful</a:t>
            </a:r>
            <a:r>
              <a:rPr lang="it-IT" sz="2000" dirty="0"/>
              <a:t> </a:t>
            </a:r>
            <a:r>
              <a:rPr lang="it-IT" sz="2000" dirty="0" err="1"/>
              <a:t>employment</a:t>
            </a:r>
            <a:r>
              <a:rPr lang="it-IT" sz="2000" dirty="0"/>
              <a:t> in CH (back to residence </a:t>
            </a:r>
            <a:r>
              <a:rPr lang="it-IT" sz="2000" dirty="0" err="1"/>
              <a:t>abroad</a:t>
            </a:r>
            <a:r>
              <a:rPr lang="it-IT" sz="2000" dirty="0"/>
              <a:t> </a:t>
            </a:r>
            <a:r>
              <a:rPr lang="it-IT" sz="2000" dirty="0" err="1"/>
              <a:t>at</a:t>
            </a:r>
            <a:r>
              <a:rPr lang="it-IT" sz="2000" dirty="0"/>
              <a:t> </a:t>
            </a:r>
            <a:r>
              <a:rPr lang="it-IT" sz="2000" dirty="0" err="1"/>
              <a:t>least</a:t>
            </a:r>
            <a:r>
              <a:rPr lang="it-IT" sz="2000" dirty="0"/>
              <a:t> once a week)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452760"/>
            <a:ext cx="8229600" cy="630316"/>
          </a:xfrm>
        </p:spPr>
        <p:txBody>
          <a:bodyPr/>
          <a:lstStyle/>
          <a:p>
            <a:r>
              <a:rPr lang="en-US" sz="4000" b="1" dirty="0"/>
              <a:t>Data sources (Switzerland)</a:t>
            </a:r>
            <a:endParaRPr lang="it-IT" sz="4000" b="1" dirty="0"/>
          </a:p>
        </p:txBody>
      </p:sp>
      <p:sp>
        <p:nvSpPr>
          <p:cNvPr id="4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59531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55280" cy="824230"/>
          </a:xfrm>
        </p:spPr>
        <p:txBody>
          <a:bodyPr anchor="ctr"/>
          <a:lstStyle/>
          <a:p>
            <a:pPr algn="ctr"/>
            <a:r>
              <a:rPr lang="it-IT" sz="2400" dirty="0"/>
              <a:t>Cross-</a:t>
            </a:r>
            <a:r>
              <a:rPr lang="it-IT" sz="2400" dirty="0" err="1"/>
              <a:t>border</a:t>
            </a:r>
            <a:r>
              <a:rPr lang="it-IT" sz="2400" dirty="0"/>
              <a:t> flow from I to CH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267098"/>
            <a:ext cx="2765394" cy="5089252"/>
          </a:xfrm>
        </p:spPr>
        <p:txBody>
          <a:bodyPr/>
          <a:lstStyle/>
          <a:p>
            <a:r>
              <a:rPr lang="it-IT" sz="2000" dirty="0" err="1"/>
              <a:t>Main</a:t>
            </a:r>
            <a:r>
              <a:rPr lang="it-IT" sz="2000" dirty="0"/>
              <a:t> </a:t>
            </a:r>
            <a:r>
              <a:rPr lang="it-IT" sz="2000" dirty="0" err="1"/>
              <a:t>cantons</a:t>
            </a:r>
            <a:r>
              <a:rPr lang="it-IT" sz="2000" dirty="0"/>
              <a:t> of </a:t>
            </a:r>
            <a:r>
              <a:rPr lang="it-IT" sz="2000" dirty="0" err="1"/>
              <a:t>destination</a:t>
            </a:r>
            <a:r>
              <a:rPr lang="it-IT" sz="2000" dirty="0"/>
              <a:t> (CH)</a:t>
            </a:r>
          </a:p>
          <a:p>
            <a:pPr algn="just"/>
            <a:r>
              <a:rPr lang="it-IT" sz="2000" dirty="0">
                <a:solidFill>
                  <a:srgbClr val="FF0000"/>
                </a:solidFill>
              </a:rPr>
              <a:t>Ticino</a:t>
            </a:r>
          </a:p>
          <a:p>
            <a:pPr algn="just"/>
            <a:r>
              <a:rPr lang="it-IT" sz="2000" dirty="0" err="1">
                <a:solidFill>
                  <a:srgbClr val="FF0000"/>
                </a:solidFill>
              </a:rPr>
              <a:t>Grisons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it-IT" sz="2000" dirty="0" err="1">
                <a:solidFill>
                  <a:srgbClr val="FF0000"/>
                </a:solidFill>
              </a:rPr>
              <a:t>Valais</a:t>
            </a:r>
            <a:endParaRPr lang="it-IT" sz="2000" dirty="0">
              <a:solidFill>
                <a:srgbClr val="FF0000"/>
              </a:solidFill>
            </a:endParaRPr>
          </a:p>
          <a:p>
            <a:pPr algn="just"/>
            <a:endParaRPr lang="it-IT" sz="2000" dirty="0"/>
          </a:p>
          <a:p>
            <a:r>
              <a:rPr lang="it-IT" sz="2000" dirty="0" err="1"/>
              <a:t>Main</a:t>
            </a:r>
            <a:r>
              <a:rPr lang="it-IT" sz="2000" dirty="0"/>
              <a:t> </a:t>
            </a:r>
            <a:r>
              <a:rPr lang="it-IT" sz="2000" dirty="0" err="1"/>
              <a:t>provinces</a:t>
            </a:r>
            <a:r>
              <a:rPr lang="it-IT" sz="2000" dirty="0"/>
              <a:t> of </a:t>
            </a:r>
            <a:r>
              <a:rPr lang="it-IT" sz="2000" dirty="0" err="1"/>
              <a:t>origin</a:t>
            </a:r>
            <a:r>
              <a:rPr lang="it-IT" sz="2000" dirty="0"/>
              <a:t> (I)</a:t>
            </a:r>
          </a:p>
          <a:p>
            <a:r>
              <a:rPr lang="it-IT" sz="2000" dirty="0">
                <a:solidFill>
                  <a:srgbClr val="FF0000"/>
                </a:solidFill>
              </a:rPr>
              <a:t>Varese </a:t>
            </a:r>
          </a:p>
          <a:p>
            <a:r>
              <a:rPr lang="it-IT" sz="2000" dirty="0">
                <a:solidFill>
                  <a:srgbClr val="FF0000"/>
                </a:solidFill>
              </a:rPr>
              <a:t>Como </a:t>
            </a:r>
          </a:p>
          <a:p>
            <a:r>
              <a:rPr lang="it-IT" sz="2000" dirty="0">
                <a:solidFill>
                  <a:srgbClr val="FF0000"/>
                </a:solidFill>
              </a:rPr>
              <a:t>Sondrio </a:t>
            </a:r>
          </a:p>
          <a:p>
            <a:r>
              <a:rPr lang="it-IT" sz="2000" dirty="0">
                <a:solidFill>
                  <a:srgbClr val="FF0000"/>
                </a:solidFill>
              </a:rPr>
              <a:t>Lecco </a:t>
            </a:r>
          </a:p>
          <a:p>
            <a:r>
              <a:rPr lang="it-IT" sz="2000" dirty="0">
                <a:solidFill>
                  <a:srgbClr val="FF0000"/>
                </a:solidFill>
              </a:rPr>
              <a:t>Verbano-Cusio-Ossola</a:t>
            </a:r>
          </a:p>
          <a:p>
            <a:endParaRPr lang="it-IT" sz="2000" dirty="0"/>
          </a:p>
        </p:txBody>
      </p:sp>
      <p:pic>
        <p:nvPicPr>
          <p:cNvPr id="11" name="Picture 3" descr="C:\Users\comune\MEComune\RICERCHE\FRONTALIERI\mappe per poster\italy-svizze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595" y="1082430"/>
            <a:ext cx="5464207" cy="483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537257" y="2364378"/>
            <a:ext cx="1961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SWITZERLAND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309316" y="4054620"/>
            <a:ext cx="1593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LOMBARDIA</a:t>
            </a:r>
          </a:p>
        </p:txBody>
      </p:sp>
      <p:sp>
        <p:nvSpPr>
          <p:cNvPr id="10" name="Segnaposto piè di pagina 8"/>
          <p:cNvSpPr txBox="1">
            <a:spLocks noGrp="1"/>
          </p:cNvSpPr>
          <p:nvPr>
            <p:ph type="ftr" sz="quarter" idx="11"/>
          </p:nvPr>
        </p:nvSpPr>
        <p:spPr>
          <a:xfrm>
            <a:off x="744538" y="6356350"/>
            <a:ext cx="6780212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4537257" y="4440587"/>
            <a:ext cx="1593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PIEMONTE</a:t>
            </a:r>
          </a:p>
        </p:txBody>
      </p:sp>
    </p:spTree>
    <p:extLst>
      <p:ext uri="{BB962C8B-B14F-4D97-AF65-F5344CB8AC3E}">
        <p14:creationId xmlns:p14="http://schemas.microsoft.com/office/powerpoint/2010/main" val="248292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0573"/>
          </a:xfrm>
        </p:spPr>
        <p:txBody>
          <a:bodyPr/>
          <a:lstStyle/>
          <a:p>
            <a:r>
              <a:rPr lang="it-IT" sz="2400" b="1" dirty="0" err="1"/>
              <a:t>Results</a:t>
            </a:r>
            <a:r>
              <a:rPr lang="it-IT" sz="2400" b="1" dirty="0"/>
              <a:t> – How </a:t>
            </a:r>
            <a:r>
              <a:rPr lang="it-IT" sz="2400" b="1" dirty="0" err="1"/>
              <a:t>many</a:t>
            </a:r>
            <a:r>
              <a:rPr lang="it-IT" sz="2400" b="1" dirty="0"/>
              <a:t>, </a:t>
            </a:r>
            <a:r>
              <a:rPr lang="it-IT" sz="2400" b="1" dirty="0" err="1"/>
              <a:t>where</a:t>
            </a:r>
            <a:r>
              <a:rPr lang="it-IT" sz="2400" b="1" dirty="0"/>
              <a:t> in </a:t>
            </a:r>
            <a:r>
              <a:rPr lang="it-IT" sz="2400" b="1" dirty="0" err="1"/>
              <a:t>Switzerland</a:t>
            </a:r>
            <a:br>
              <a:rPr lang="it-IT" sz="2400" b="1" dirty="0"/>
            </a:br>
            <a:r>
              <a:rPr lang="it-IT" sz="2400" dirty="0"/>
              <a:t>(Source:  </a:t>
            </a:r>
            <a:r>
              <a:rPr lang="it-IT" sz="2400" dirty="0" err="1"/>
              <a:t>Ust</a:t>
            </a:r>
            <a:r>
              <a:rPr lang="it-IT" sz="2400" dirty="0"/>
              <a:t>)</a:t>
            </a:r>
            <a:br>
              <a:rPr lang="it-IT" sz="2400" b="1" dirty="0"/>
            </a:br>
            <a:endParaRPr lang="it-IT" sz="2400" b="1" dirty="0"/>
          </a:p>
        </p:txBody>
      </p:sp>
      <p:sp>
        <p:nvSpPr>
          <p:cNvPr id="5" name="Casella di testo 2"/>
          <p:cNvSpPr txBox="1">
            <a:spLocks noChangeArrowheads="1"/>
          </p:cNvSpPr>
          <p:nvPr/>
        </p:nvSpPr>
        <p:spPr bwMode="auto">
          <a:xfrm>
            <a:off x="744583" y="4076634"/>
            <a:ext cx="3726370" cy="1991586"/>
          </a:xfrm>
          <a:prstGeom prst="rect">
            <a:avLst/>
          </a:prstGeom>
          <a:gradFill rotWithShape="1">
            <a:gsLst>
              <a:gs pos="0">
                <a:srgbClr val="FFF39D"/>
              </a:gs>
              <a:gs pos="100000">
                <a:srgbClr val="FFF39D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3A4C6D"/>
            </a:outerShdw>
          </a:effectLst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 </a:t>
            </a:r>
            <a:r>
              <a:rPr kumimoji="0" lang="it-IT" altLang="it-IT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Italy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                </a:t>
            </a:r>
            <a:r>
              <a:rPr kumimoji="0" lang="it-IT" altLang="it-IT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Switzerland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(2015)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Total: 		69</a:t>
            </a:r>
            <a:r>
              <a:rPr kumimoji="0" lang="it-IT" altLang="it-IT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000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rPr>
              <a:t>Ticino: 		62</a:t>
            </a:r>
            <a:r>
              <a:rPr kumimoji="0" lang="it-IT" altLang="it-IT" b="0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rPr>
              <a:t>564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it-IT" altLang="it-IT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Grisons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: 	  5</a:t>
            </a:r>
            <a:r>
              <a:rPr kumimoji="0" lang="it-IT" altLang="it-IT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072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it-IT" altLang="it-IT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Valais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: 	</a:t>
            </a:r>
            <a:r>
              <a:rPr lang="it-IT" altLang="it-IT" dirty="0">
                <a:solidFill>
                  <a:srgbClr val="000000"/>
                </a:solidFill>
                <a:latin typeface="+mj-lt"/>
                <a:cs typeface="Arial" pitchFamily="34" charset="0"/>
              </a:rPr>
              <a:t>	 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</a:t>
            </a:r>
            <a:r>
              <a:rPr kumimoji="0" lang="it-IT" altLang="it-IT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312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sella di testo 2"/>
          <p:cNvSpPr txBox="1">
            <a:spLocks noChangeArrowheads="1"/>
          </p:cNvSpPr>
          <p:nvPr/>
        </p:nvSpPr>
        <p:spPr bwMode="auto">
          <a:xfrm>
            <a:off x="4850675" y="4093541"/>
            <a:ext cx="3596640" cy="1974680"/>
          </a:xfrm>
          <a:prstGeom prst="rect">
            <a:avLst/>
          </a:prstGeom>
          <a:gradFill rotWithShape="1">
            <a:gsLst>
              <a:gs pos="0">
                <a:srgbClr val="FFF39D"/>
              </a:gs>
              <a:gs pos="100000">
                <a:srgbClr val="FFF39D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3A4C6D"/>
            </a:outerShdw>
          </a:effectLst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altLang="it-IT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dirty="0" err="1">
                <a:solidFill>
                  <a:srgbClr val="000000"/>
                </a:solidFill>
                <a:latin typeface="+mj-lt"/>
                <a:cs typeface="Arial" pitchFamily="34" charset="0"/>
              </a:rPr>
              <a:t>Switzerland</a:t>
            </a:r>
            <a:r>
              <a:rPr lang="it-IT" altLang="it-IT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</a:t>
            </a:r>
            <a:r>
              <a:rPr lang="it-IT" altLang="it-IT" dirty="0" err="1">
                <a:solidFill>
                  <a:srgbClr val="000000"/>
                </a:solidFill>
                <a:latin typeface="+mj-lt"/>
                <a:cs typeface="Arial" pitchFamily="34" charset="0"/>
              </a:rPr>
              <a:t>Italy</a:t>
            </a:r>
            <a:r>
              <a:rPr lang="it-IT" altLang="it-IT" dirty="0">
                <a:solidFill>
                  <a:srgbClr val="000000"/>
                </a:solidFill>
                <a:latin typeface="+mj-lt"/>
                <a:cs typeface="Arial" pitchFamily="34" charset="0"/>
              </a:rPr>
              <a:t> (2014)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dirty="0">
                <a:solidFill>
                  <a:srgbClr val="000000"/>
                </a:solidFill>
                <a:latin typeface="+mj-lt"/>
                <a:cs typeface="Arial" pitchFamily="34" charset="0"/>
                <a:sym typeface="Symbol"/>
              </a:rPr>
              <a:t> </a:t>
            </a:r>
            <a:r>
              <a:rPr lang="it-IT" altLang="it-IT" dirty="0">
                <a:solidFill>
                  <a:srgbClr val="000000"/>
                </a:solidFill>
                <a:latin typeface="+mj-lt"/>
                <a:cs typeface="Arial" pitchFamily="34" charset="0"/>
              </a:rPr>
              <a:t>1 300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48" y="4470292"/>
            <a:ext cx="590550" cy="296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605" y="4173359"/>
            <a:ext cx="590550" cy="296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10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  <p:pic>
        <p:nvPicPr>
          <p:cNvPr id="3213" name="Picture 1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64" y="1001486"/>
            <a:ext cx="3717251" cy="2769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Segnaposto contenuto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5359"/>
              </p:ext>
            </p:extLst>
          </p:nvPr>
        </p:nvGraphicFramePr>
        <p:xfrm>
          <a:off x="619460" y="1066616"/>
          <a:ext cx="3851494" cy="2873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3468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404563"/>
            <a:ext cx="7955280" cy="1029685"/>
          </a:xfrm>
        </p:spPr>
        <p:txBody>
          <a:bodyPr anchor="ctr"/>
          <a:lstStyle/>
          <a:p>
            <a:pPr algn="ctr"/>
            <a:r>
              <a:rPr lang="it-IT" sz="2400" dirty="0"/>
              <a:t>Focus on Canton Ticino: from </a:t>
            </a:r>
            <a:r>
              <a:rPr lang="it-IT" sz="2400" dirty="0" err="1"/>
              <a:t>where</a:t>
            </a:r>
            <a:r>
              <a:rPr lang="it-IT" sz="2400" dirty="0"/>
              <a:t> in </a:t>
            </a:r>
            <a:r>
              <a:rPr lang="it-IT" sz="2400" dirty="0" err="1"/>
              <a:t>Italy</a:t>
            </a:r>
            <a:br>
              <a:rPr lang="it-IT" sz="2400" dirty="0"/>
            </a:br>
            <a:r>
              <a:rPr lang="it-IT" b="0" dirty="0"/>
              <a:t>(Source: </a:t>
            </a:r>
            <a:r>
              <a:rPr lang="it-IT" b="0" dirty="0" err="1"/>
              <a:t>Ustat</a:t>
            </a:r>
            <a:r>
              <a:rPr lang="it-IT" b="0" dirty="0"/>
              <a:t>)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5274" y="1817369"/>
            <a:ext cx="3792636" cy="881489"/>
          </a:xfrm>
        </p:spPr>
        <p:txBody>
          <a:bodyPr/>
          <a:lstStyle/>
          <a:p>
            <a:r>
              <a:rPr lang="it-IT" dirty="0"/>
              <a:t> </a:t>
            </a:r>
          </a:p>
          <a:p>
            <a:endParaRPr lang="it-IT" dirty="0"/>
          </a:p>
        </p:txBody>
      </p:sp>
      <p:sp>
        <p:nvSpPr>
          <p:cNvPr id="17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  <p:pic>
        <p:nvPicPr>
          <p:cNvPr id="5228" name="Picture 1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145" y="1434248"/>
            <a:ext cx="4450803" cy="431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5877199" y="2926188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TICINO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719781" y="3123685"/>
            <a:ext cx="95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VALAIS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555343" y="2421859"/>
            <a:ext cx="1136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GRISONS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837778" y="3589633"/>
            <a:ext cx="8229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VARESE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430981" y="3400058"/>
            <a:ext cx="666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COMO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107021" y="3289115"/>
            <a:ext cx="12273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VERBANO-C.O.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106520" y="4003643"/>
            <a:ext cx="8229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MILAN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5625210" y="1911790"/>
            <a:ext cx="1418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(SWITZERLAND)</a:t>
            </a:r>
          </a:p>
        </p:txBody>
      </p:sp>
      <p:sp>
        <p:nvSpPr>
          <p:cNvPr id="22" name="CasellaDiTesto 21"/>
          <p:cNvSpPr txBox="1"/>
          <p:nvPr/>
        </p:nvSpPr>
        <p:spPr>
          <a:xfrm flipH="1">
            <a:off x="7097186" y="5050489"/>
            <a:ext cx="1006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(ITALY)</a:t>
            </a:r>
          </a:p>
        </p:txBody>
      </p:sp>
      <p:graphicFrame>
        <p:nvGraphicFramePr>
          <p:cNvPr id="25" name="Grafico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207598"/>
              </p:ext>
            </p:extLst>
          </p:nvPr>
        </p:nvGraphicFramePr>
        <p:xfrm>
          <a:off x="408195" y="3203187"/>
          <a:ext cx="4572000" cy="2976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Gra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230173"/>
              </p:ext>
            </p:extLst>
          </p:nvPr>
        </p:nvGraphicFramePr>
        <p:xfrm>
          <a:off x="0" y="3661669"/>
          <a:ext cx="5074795" cy="2441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ttangolo 2"/>
          <p:cNvSpPr/>
          <p:nvPr/>
        </p:nvSpPr>
        <p:spPr>
          <a:xfrm>
            <a:off x="179600" y="238753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Italian cross-border workers by province (NUTS3) of origin (%-2014)</a:t>
            </a:r>
          </a:p>
        </p:txBody>
      </p:sp>
    </p:spTree>
    <p:extLst>
      <p:ext uri="{BB962C8B-B14F-4D97-AF65-F5344CB8AC3E}">
        <p14:creationId xmlns:p14="http://schemas.microsoft.com/office/powerpoint/2010/main" val="3622660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744583" y="640461"/>
            <a:ext cx="7893390" cy="592836"/>
          </a:xfrm>
        </p:spPr>
        <p:txBody>
          <a:bodyPr/>
          <a:lstStyle/>
          <a:p>
            <a:pPr algn="l"/>
            <a:r>
              <a:rPr lang="it-IT" sz="2600" b="1" dirty="0"/>
              <a:t>The </a:t>
            </a:r>
            <a:r>
              <a:rPr lang="it-IT" sz="2600" b="1" dirty="0" err="1"/>
              <a:t>Italian</a:t>
            </a:r>
            <a:r>
              <a:rPr lang="it-IT" sz="2600" b="1" dirty="0"/>
              <a:t> cross-</a:t>
            </a:r>
            <a:r>
              <a:rPr lang="it-IT" sz="2600" b="1" dirty="0" err="1"/>
              <a:t>border</a:t>
            </a:r>
            <a:r>
              <a:rPr lang="it-IT" sz="2600" b="1" dirty="0"/>
              <a:t> </a:t>
            </a:r>
            <a:r>
              <a:rPr lang="it-IT" sz="2600" b="1" dirty="0" err="1"/>
              <a:t>worker</a:t>
            </a:r>
            <a:r>
              <a:rPr lang="it-IT" sz="2600" b="1" dirty="0"/>
              <a:t> in </a:t>
            </a:r>
            <a:r>
              <a:rPr lang="it-IT" sz="2600" b="1" dirty="0" err="1"/>
              <a:t>Switzerland</a:t>
            </a:r>
            <a:br>
              <a:rPr lang="it-IT" sz="2400" b="1" dirty="0"/>
            </a:br>
            <a:br>
              <a:rPr lang="it-IT" sz="2400" b="1" dirty="0"/>
            </a:br>
            <a:r>
              <a:rPr lang="it-IT" sz="2400" b="1" dirty="0"/>
              <a:t>			   </a:t>
            </a:r>
            <a:r>
              <a:rPr lang="it-IT" sz="2800" b="1" i="1" dirty="0"/>
              <a:t>Identikit</a:t>
            </a:r>
            <a:br>
              <a:rPr lang="it-IT" sz="2400" b="1" dirty="0"/>
            </a:br>
            <a:br>
              <a:rPr lang="it-IT" sz="2400" b="1" dirty="0"/>
            </a:br>
            <a:r>
              <a:rPr lang="it-IT" sz="2400" dirty="0"/>
              <a:t> </a:t>
            </a:r>
            <a:endParaRPr lang="it-IT" sz="2000" b="1" dirty="0"/>
          </a:p>
        </p:txBody>
      </p:sp>
      <p:sp>
        <p:nvSpPr>
          <p:cNvPr id="6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744583" y="1706148"/>
            <a:ext cx="49104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endParaRPr lang="it-IT" sz="2000" b="1" dirty="0"/>
          </a:p>
          <a:p>
            <a:pPr algn="ctr">
              <a:spcAft>
                <a:spcPts val="600"/>
              </a:spcAft>
            </a:pPr>
            <a:endParaRPr lang="it-IT" sz="2000" b="1" dirty="0"/>
          </a:p>
          <a:p>
            <a:pPr algn="ctr">
              <a:spcAft>
                <a:spcPts val="600"/>
              </a:spcAft>
            </a:pPr>
            <a:r>
              <a:rPr lang="it-IT" sz="2000" b="1" dirty="0"/>
              <a:t>Male</a:t>
            </a:r>
            <a:r>
              <a:rPr lang="it-IT" sz="2000" dirty="0"/>
              <a:t> (62%)</a:t>
            </a:r>
          </a:p>
          <a:p>
            <a:pPr algn="ctr">
              <a:spcAft>
                <a:spcPts val="600"/>
              </a:spcAft>
            </a:pPr>
            <a:r>
              <a:rPr lang="it-IT" sz="2000" b="1" dirty="0" err="1"/>
              <a:t>Aged</a:t>
            </a:r>
            <a:r>
              <a:rPr lang="it-IT" sz="2000" dirty="0"/>
              <a:t> </a:t>
            </a:r>
            <a:r>
              <a:rPr lang="it-IT" sz="2000" b="1" dirty="0"/>
              <a:t>35-44</a:t>
            </a:r>
            <a:r>
              <a:rPr lang="it-IT" sz="2000" dirty="0"/>
              <a:t> (33%)</a:t>
            </a:r>
          </a:p>
          <a:p>
            <a:pPr algn="ctr">
              <a:spcAft>
                <a:spcPts val="600"/>
              </a:spcAft>
            </a:pPr>
            <a:r>
              <a:rPr lang="it-IT" sz="2000" b="1" dirty="0" err="1"/>
              <a:t>Resident</a:t>
            </a:r>
            <a:r>
              <a:rPr lang="it-IT" sz="2000" b="1" dirty="0"/>
              <a:t> in Varese </a:t>
            </a:r>
            <a:r>
              <a:rPr lang="it-IT" sz="2000" dirty="0"/>
              <a:t>(40%)</a:t>
            </a:r>
          </a:p>
          <a:p>
            <a:pPr algn="ctr">
              <a:spcAft>
                <a:spcPts val="600"/>
              </a:spcAft>
            </a:pPr>
            <a:r>
              <a:rPr lang="it-IT" sz="2000" b="1" dirty="0" err="1"/>
              <a:t>Married</a:t>
            </a:r>
            <a:r>
              <a:rPr lang="it-IT" sz="2000" dirty="0"/>
              <a:t> (50%)</a:t>
            </a:r>
          </a:p>
          <a:p>
            <a:pPr algn="ctr">
              <a:spcAft>
                <a:spcPts val="600"/>
              </a:spcAft>
            </a:pPr>
            <a:r>
              <a:rPr lang="it-IT" sz="2000" b="1" dirty="0" err="1"/>
              <a:t>Low</a:t>
            </a:r>
            <a:r>
              <a:rPr lang="it-IT" sz="2000" b="1" dirty="0"/>
              <a:t> </a:t>
            </a:r>
            <a:r>
              <a:rPr lang="it-IT" sz="2000" b="1" dirty="0" err="1"/>
              <a:t>education</a:t>
            </a:r>
            <a:r>
              <a:rPr lang="it-IT" sz="2000" b="1" dirty="0"/>
              <a:t> </a:t>
            </a:r>
            <a:r>
              <a:rPr lang="it-IT" sz="2000" dirty="0"/>
              <a:t>(</a:t>
            </a:r>
            <a:r>
              <a:rPr lang="it-IT" sz="2000" dirty="0" err="1"/>
              <a:t>lower</a:t>
            </a:r>
            <a:r>
              <a:rPr lang="it-IT" sz="2000" dirty="0"/>
              <a:t> </a:t>
            </a:r>
            <a:r>
              <a:rPr lang="it-IT" sz="2000" dirty="0" err="1"/>
              <a:t>secondary</a:t>
            </a:r>
            <a:r>
              <a:rPr lang="it-IT" sz="2000" dirty="0"/>
              <a:t> diploma: 41%)</a:t>
            </a:r>
          </a:p>
          <a:p>
            <a:pPr algn="ctr">
              <a:spcAft>
                <a:spcPts val="600"/>
              </a:spcAft>
            </a:pPr>
            <a:r>
              <a:rPr lang="it-IT" sz="2000" b="1" dirty="0" err="1"/>
              <a:t>Employee</a:t>
            </a:r>
            <a:r>
              <a:rPr lang="it-IT" sz="2000" dirty="0"/>
              <a:t> (98%)</a:t>
            </a:r>
          </a:p>
          <a:p>
            <a:pPr algn="ctr">
              <a:spcAft>
                <a:spcPts val="600"/>
              </a:spcAft>
            </a:pPr>
            <a:r>
              <a:rPr lang="it-IT" sz="2000" b="1" dirty="0" err="1"/>
              <a:t>Skilled</a:t>
            </a:r>
            <a:r>
              <a:rPr lang="it-IT" sz="2000" b="1" dirty="0"/>
              <a:t> blue-</a:t>
            </a:r>
            <a:r>
              <a:rPr lang="it-IT" sz="2000" b="1" dirty="0" err="1"/>
              <a:t>collar</a:t>
            </a:r>
            <a:r>
              <a:rPr lang="it-IT" sz="2000" b="1" dirty="0"/>
              <a:t> </a:t>
            </a:r>
            <a:r>
              <a:rPr lang="it-IT" sz="2000" b="1" dirty="0" err="1"/>
              <a:t>worker</a:t>
            </a:r>
            <a:r>
              <a:rPr lang="it-IT" sz="2000" b="1" dirty="0"/>
              <a:t> </a:t>
            </a:r>
            <a:r>
              <a:rPr lang="it-IT" sz="2000" dirty="0"/>
              <a:t>(27%)</a:t>
            </a:r>
          </a:p>
          <a:p>
            <a:pPr algn="ctr">
              <a:spcAft>
                <a:spcPts val="600"/>
              </a:spcAft>
            </a:pPr>
            <a:r>
              <a:rPr lang="it-IT" sz="2000" b="1" dirty="0"/>
              <a:t>Manufacturing </a:t>
            </a:r>
            <a:r>
              <a:rPr lang="it-IT" sz="2000" b="1" dirty="0" err="1"/>
              <a:t>sector</a:t>
            </a:r>
            <a:r>
              <a:rPr lang="it-IT" sz="2000" b="1" dirty="0"/>
              <a:t> </a:t>
            </a:r>
            <a:r>
              <a:rPr lang="it-IT" sz="2000" dirty="0"/>
              <a:t>(28%)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pic>
        <p:nvPicPr>
          <p:cNvPr id="10242" name="Picture 2" descr="Portrait of a happy worker in a factor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473" y="1580261"/>
            <a:ext cx="285750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213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/>
              <a:t>WHAT DO THEY DO?</a:t>
            </a:r>
            <a:br>
              <a:rPr lang="it-IT" sz="2400" b="1" dirty="0"/>
            </a:br>
            <a:r>
              <a:rPr lang="it-IT" sz="2400" b="1" dirty="0" err="1"/>
              <a:t>Italian</a:t>
            </a:r>
            <a:r>
              <a:rPr lang="it-IT" sz="2400" b="1" dirty="0"/>
              <a:t> cross-</a:t>
            </a:r>
            <a:r>
              <a:rPr lang="it-IT" sz="2400" b="1" dirty="0" err="1"/>
              <a:t>border</a:t>
            </a:r>
            <a:r>
              <a:rPr lang="it-IT" sz="2400" b="1" dirty="0"/>
              <a:t> </a:t>
            </a:r>
            <a:r>
              <a:rPr lang="it-IT" sz="2400" b="1" dirty="0" err="1"/>
              <a:t>workers</a:t>
            </a:r>
            <a:r>
              <a:rPr lang="it-IT" sz="2400" b="1" dirty="0"/>
              <a:t> to CH</a:t>
            </a:r>
            <a:br>
              <a:rPr lang="it-IT" sz="2400" b="1" dirty="0"/>
            </a:br>
            <a:r>
              <a:rPr lang="it-IT" sz="2000" dirty="0"/>
              <a:t>(Source:  PC 2011)</a:t>
            </a:r>
          </a:p>
        </p:txBody>
      </p:sp>
      <p:sp>
        <p:nvSpPr>
          <p:cNvPr id="4" name="Casella di testo 2"/>
          <p:cNvSpPr txBox="1">
            <a:spLocks noChangeArrowheads="1"/>
          </p:cNvSpPr>
          <p:nvPr/>
        </p:nvSpPr>
        <p:spPr bwMode="auto">
          <a:xfrm>
            <a:off x="1076870" y="3892187"/>
            <a:ext cx="7162800" cy="1672590"/>
          </a:xfrm>
          <a:prstGeom prst="rect">
            <a:avLst/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0A7C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SECTOR OF ECONOMIC ACTIVITY</a:t>
            </a:r>
            <a:endParaRPr kumimoji="0" lang="it-IT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28,4%	Manufacturing, repair and installation of machinery and equipment</a:t>
            </a:r>
            <a:endParaRPr kumimoji="0" lang="en-US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20,1%	Construction of buildings, civil engineering and specialized construction activities </a:t>
            </a:r>
            <a:endParaRPr kumimoji="0" lang="en-US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9,0% 	Wholesale and retail trade; repair of motor vehicles and motorcycles</a:t>
            </a:r>
            <a:endParaRPr kumimoji="0" lang="en-US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8,7% 	Accommodation and food service activities</a:t>
            </a:r>
            <a:endParaRPr kumimoji="0" lang="en-US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6,1% 	Professional, scientific and technical activities</a:t>
            </a:r>
            <a:endParaRPr kumimoji="0" lang="en-US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6,2% 	Health and residential/non-residential care activities</a:t>
            </a:r>
            <a:endParaRPr kumimoji="0" lang="en-US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sella di testo 8"/>
          <p:cNvSpPr txBox="1">
            <a:spLocks noChangeArrowheads="1"/>
          </p:cNvSpPr>
          <p:nvPr/>
        </p:nvSpPr>
        <p:spPr bwMode="auto">
          <a:xfrm>
            <a:off x="4165963" y="2217707"/>
            <a:ext cx="4152900" cy="1248032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8C36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TYPE OF OCCUPATION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27,1% 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Skilled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worker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21,6% 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Unskilled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worker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/service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worker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13,8%  Service and sales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activities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10,5% 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Technicians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associate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professionals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sella di testo 2"/>
          <p:cNvSpPr txBox="1">
            <a:spLocks noChangeArrowheads="1"/>
          </p:cNvSpPr>
          <p:nvPr/>
        </p:nvSpPr>
        <p:spPr bwMode="auto">
          <a:xfrm>
            <a:off x="1076870" y="1845673"/>
            <a:ext cx="2824570" cy="1193618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4B64E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STATUS IN EMPLOYMENT: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69875" marR="0" lvl="0" indent="-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97,8% 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Employees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69875" marR="0" lvl="0" indent="-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86,5%   with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stable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contracts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69875" marR="0" lvl="0" indent="-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86,5%   Full-time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69875" marR="0" lvl="0" indent="-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80,0%  40-50 hour </a:t>
            </a:r>
            <a:r>
              <a:rPr kumimoji="0" lang="it-IT" altLang="it-IT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working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week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26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23088"/>
          </a:xfrm>
        </p:spPr>
        <p:txBody>
          <a:bodyPr/>
          <a:lstStyle/>
          <a:p>
            <a:r>
              <a:rPr lang="it-IT" sz="2400" b="1" dirty="0"/>
              <a:t>WHO ARE THEY?  (1)</a:t>
            </a:r>
            <a:br>
              <a:rPr lang="it-IT" sz="2400" b="1" dirty="0"/>
            </a:br>
            <a:r>
              <a:rPr lang="it-IT" sz="2400" b="1" dirty="0" err="1"/>
              <a:t>Italian</a:t>
            </a:r>
            <a:r>
              <a:rPr lang="it-IT" sz="2400" b="1" dirty="0"/>
              <a:t> cross-</a:t>
            </a:r>
            <a:r>
              <a:rPr lang="it-IT" sz="2400" b="1" dirty="0" err="1"/>
              <a:t>border</a:t>
            </a:r>
            <a:r>
              <a:rPr lang="it-IT" sz="2400" b="1" dirty="0"/>
              <a:t> </a:t>
            </a:r>
            <a:r>
              <a:rPr lang="it-IT" sz="2400" b="1" dirty="0" err="1"/>
              <a:t>workers</a:t>
            </a:r>
            <a:r>
              <a:rPr lang="it-IT" sz="2400" b="1" dirty="0"/>
              <a:t> to CH</a:t>
            </a:r>
            <a:br>
              <a:rPr lang="it-IT" sz="2400" b="1" dirty="0"/>
            </a:br>
            <a:r>
              <a:rPr lang="it-IT" sz="2400" dirty="0"/>
              <a:t>(</a:t>
            </a:r>
            <a:r>
              <a:rPr lang="it-IT" sz="2000" dirty="0"/>
              <a:t>Source:  PC 2011</a:t>
            </a:r>
            <a:r>
              <a:rPr lang="it-IT" sz="2400" dirty="0"/>
              <a:t>)</a:t>
            </a: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514533"/>
              </p:ext>
            </p:extLst>
          </p:nvPr>
        </p:nvGraphicFramePr>
        <p:xfrm>
          <a:off x="744583" y="3849144"/>
          <a:ext cx="3389811" cy="2116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2" name="Foglio di lavoro" r:id="rId3" imgW="3829146" imgH="2285961" progId="Excel.Sheet.12">
                  <p:embed/>
                </p:oleObj>
              </mc:Choice>
              <mc:Fallback>
                <p:oleObj name="Foglio di lavoro" r:id="rId3" imgW="3829146" imgH="2285961" progId="Excel.Sheet.12">
                  <p:embed/>
                  <p:pic>
                    <p:nvPicPr>
                      <p:cNvPr id="5" name="Ogget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583" y="3849144"/>
                        <a:ext cx="3389811" cy="2116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gget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8990684"/>
              </p:ext>
            </p:extLst>
          </p:nvPr>
        </p:nvGraphicFramePr>
        <p:xfrm>
          <a:off x="979488" y="1593850"/>
          <a:ext cx="2655887" cy="1985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3" name="Foglio di lavoro" r:id="rId5" imgW="2743277" imgH="2438413" progId="Excel.Sheet.12">
                  <p:embed/>
                </p:oleObj>
              </mc:Choice>
              <mc:Fallback>
                <p:oleObj name="Foglio di lavoro" r:id="rId5" imgW="2743277" imgH="2438413" progId="Excel.Sheet.12">
                  <p:embed/>
                  <p:pic>
                    <p:nvPicPr>
                      <p:cNvPr id="9" name="Ogget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1593850"/>
                        <a:ext cx="2655887" cy="19853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438869"/>
              </p:ext>
            </p:extLst>
          </p:nvPr>
        </p:nvGraphicFramePr>
        <p:xfrm>
          <a:off x="4293326" y="1593851"/>
          <a:ext cx="4049485" cy="43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57665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/>
              <a:t>WHO ARE THEY?  (2)</a:t>
            </a:r>
            <a:br>
              <a:rPr lang="it-IT" sz="2400" b="1" dirty="0"/>
            </a:br>
            <a:r>
              <a:rPr lang="it-IT" sz="2400" b="1" dirty="0" err="1"/>
              <a:t>Italian</a:t>
            </a:r>
            <a:r>
              <a:rPr lang="it-IT" sz="2400" b="1" dirty="0"/>
              <a:t> cross-</a:t>
            </a:r>
            <a:r>
              <a:rPr lang="it-IT" sz="2400" b="1" dirty="0" err="1"/>
              <a:t>border</a:t>
            </a:r>
            <a:r>
              <a:rPr lang="it-IT" sz="2400" b="1" dirty="0"/>
              <a:t> </a:t>
            </a:r>
            <a:r>
              <a:rPr lang="it-IT" sz="2400" b="1" dirty="0" err="1"/>
              <a:t>workers</a:t>
            </a:r>
            <a:r>
              <a:rPr lang="it-IT" sz="2400" b="1" dirty="0"/>
              <a:t> to CH</a:t>
            </a:r>
            <a:br>
              <a:rPr lang="it-IT" sz="2400" b="1" dirty="0"/>
            </a:br>
            <a:r>
              <a:rPr lang="it-IT" sz="2400" dirty="0"/>
              <a:t>(</a:t>
            </a:r>
            <a:r>
              <a:rPr lang="it-IT" sz="2000" dirty="0"/>
              <a:t>Source:  PC 2011</a:t>
            </a:r>
            <a:r>
              <a:rPr lang="it-IT" sz="2400" dirty="0"/>
              <a:t>)</a:t>
            </a:r>
          </a:p>
        </p:txBody>
      </p:sp>
      <p:graphicFrame>
        <p:nvGraphicFramePr>
          <p:cNvPr id="4" name="Segnaposto contenuto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928904" y="1807619"/>
          <a:ext cx="5381625" cy="176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Foglio di lavoro" r:id="rId3" imgW="5972281" imgH="1962137" progId="Excel.Sheet.12">
                  <p:embed/>
                </p:oleObj>
              </mc:Choice>
              <mc:Fallback>
                <p:oleObj name="Foglio di lavoro" r:id="rId3" imgW="5972281" imgH="1962137" progId="Excel.Sheet.12">
                  <p:embed/>
                  <p:pic>
                    <p:nvPicPr>
                      <p:cNvPr id="4" name="Segnaposto contenu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904" y="1807619"/>
                        <a:ext cx="5381625" cy="176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ggetto 4"/>
          <p:cNvGraphicFramePr>
            <a:graphicFrameLocks noChangeAspect="1"/>
          </p:cNvGraphicFramePr>
          <p:nvPr>
            <p:extLst/>
          </p:nvPr>
        </p:nvGraphicFramePr>
        <p:xfrm>
          <a:off x="1314450" y="3827463"/>
          <a:ext cx="6227763" cy="192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Foglio di lavoro" r:id="rId5" imgW="7019841" imgH="2152547" progId="Excel.Sheet.12">
                  <p:embed/>
                </p:oleObj>
              </mc:Choice>
              <mc:Fallback>
                <p:oleObj name="Foglio di lavoro" r:id="rId5" imgW="7019841" imgH="2152547" progId="Excel.Sheet.12">
                  <p:embed/>
                  <p:pic>
                    <p:nvPicPr>
                      <p:cNvPr id="5" name="Ogget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3827463"/>
                        <a:ext cx="6227763" cy="192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28413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83771" y="1136342"/>
            <a:ext cx="7628709" cy="5402570"/>
          </a:xfrm>
        </p:spPr>
        <p:txBody>
          <a:bodyPr/>
          <a:lstStyle/>
          <a:p>
            <a:pPr lvl="0" algn="just">
              <a:buSzPct val="80000"/>
              <a:buBlip>
                <a:blip r:embed="rId2"/>
              </a:buBlip>
            </a:pPr>
            <a:r>
              <a:rPr lang="en-US" sz="2000" dirty="0"/>
              <a:t>Cross-border employment in Italy: relevant at local level, constantly increasing trend. Mainly alpine area, flows significant to Switzerland. Good quality data available thanks to Swiss peculiar system of work permits. Other Italian border areas: lack of data, unofficial information or expert opinions </a:t>
            </a:r>
          </a:p>
          <a:p>
            <a:pPr marL="0" lvl="0" indent="0" algn="just">
              <a:buSzPct val="80000"/>
              <a:buNone/>
            </a:pPr>
            <a:endParaRPr lang="en-US" sz="2000" dirty="0"/>
          </a:p>
          <a:p>
            <a:pPr lvl="0" algn="just">
              <a:buSzPct val="80000"/>
              <a:buBlip>
                <a:blip r:embed="rId2"/>
              </a:buBlip>
            </a:pPr>
            <a:r>
              <a:rPr lang="en-US" sz="2000" dirty="0"/>
              <a:t>Statistical/administrative records: key role for data availability, but isolating information on cross-border workers may not be straightforward</a:t>
            </a:r>
          </a:p>
          <a:p>
            <a:pPr lvl="0" algn="just">
              <a:buSzPct val="80000"/>
              <a:buBlip>
                <a:blip r:embed="rId2"/>
              </a:buBlip>
            </a:pPr>
            <a:endParaRPr lang="en-US" sz="2000" dirty="0"/>
          </a:p>
          <a:p>
            <a:pPr algn="just">
              <a:buSzPct val="80000"/>
              <a:buBlip>
                <a:blip r:embed="rId2"/>
              </a:buBlip>
            </a:pPr>
            <a:r>
              <a:rPr lang="en-US" sz="2000" dirty="0"/>
              <a:t>Future work: design ad hoc methodologies or exploit other local/administrative sources</a:t>
            </a:r>
            <a:endParaRPr lang="it-IT" sz="2000" dirty="0"/>
          </a:p>
          <a:p>
            <a:pPr marL="400050" lvl="1" indent="0" algn="just">
              <a:buSzPct val="80000"/>
              <a:buNone/>
            </a:pPr>
            <a:r>
              <a:rPr lang="it-IT" sz="1600" dirty="0"/>
              <a:t>(e.g. </a:t>
            </a:r>
            <a:r>
              <a:rPr lang="it-IT" sz="1600" dirty="0" err="1"/>
              <a:t>ArchIMEDE</a:t>
            </a:r>
            <a:r>
              <a:rPr lang="it-IT" sz="1600" dirty="0"/>
              <a:t> – Istat </a:t>
            </a:r>
            <a:r>
              <a:rPr lang="it-IT" sz="1600" dirty="0" err="1"/>
              <a:t>repository</a:t>
            </a:r>
            <a:r>
              <a:rPr lang="it-IT" sz="1600" dirty="0"/>
              <a:t> of </a:t>
            </a:r>
            <a:r>
              <a:rPr lang="it-IT" sz="1600" dirty="0" err="1"/>
              <a:t>economic</a:t>
            </a:r>
            <a:r>
              <a:rPr lang="it-IT" sz="1600" dirty="0"/>
              <a:t> and </a:t>
            </a:r>
            <a:r>
              <a:rPr lang="it-IT" sz="1600" dirty="0" err="1"/>
              <a:t>demographic</a:t>
            </a:r>
            <a:r>
              <a:rPr lang="it-IT" sz="1600" dirty="0"/>
              <a:t> </a:t>
            </a:r>
            <a:r>
              <a:rPr lang="it-IT" sz="1600" dirty="0" err="1"/>
              <a:t>microdata</a:t>
            </a:r>
            <a:r>
              <a:rPr lang="it-IT" sz="1600" dirty="0"/>
              <a:t> to integrate </a:t>
            </a:r>
            <a:r>
              <a:rPr lang="it-IT" sz="1600" dirty="0" err="1"/>
              <a:t>different</a:t>
            </a:r>
            <a:r>
              <a:rPr lang="it-IT" sz="1600" dirty="0"/>
              <a:t> </a:t>
            </a:r>
            <a:r>
              <a:rPr lang="it-IT" sz="1600" dirty="0" err="1"/>
              <a:t>administrative</a:t>
            </a:r>
            <a:r>
              <a:rPr lang="it-IT" sz="1600" dirty="0"/>
              <a:t> data - </a:t>
            </a:r>
            <a:r>
              <a:rPr lang="it-IT" sz="1600" dirty="0" err="1"/>
              <a:t>includes</a:t>
            </a:r>
            <a:r>
              <a:rPr lang="it-IT" sz="1600" dirty="0"/>
              <a:t> </a:t>
            </a:r>
            <a:r>
              <a:rPr lang="it-IT" sz="1600" dirty="0" err="1"/>
              <a:t>municipal</a:t>
            </a:r>
            <a:r>
              <a:rPr lang="it-IT" sz="1600" dirty="0"/>
              <a:t> </a:t>
            </a:r>
            <a:r>
              <a:rPr lang="it-IT" sz="1600" dirty="0" err="1"/>
              <a:t>registers</a:t>
            </a:r>
            <a:r>
              <a:rPr lang="it-IT" sz="1600" dirty="0"/>
              <a:t>, fiscal data, social security data, etc.)</a:t>
            </a:r>
          </a:p>
          <a:p>
            <a:pPr marL="0" lvl="0" indent="0" algn="just">
              <a:buSzPct val="80000"/>
              <a:buNone/>
            </a:pPr>
            <a:endParaRPr lang="it-IT" sz="2000" dirty="0">
              <a:solidFill>
                <a:srgbClr val="FF0000"/>
              </a:solidFill>
            </a:endParaRPr>
          </a:p>
          <a:p>
            <a:endParaRPr lang="it-IT" sz="2000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470580"/>
            <a:ext cx="7850777" cy="365443"/>
          </a:xfrm>
        </p:spPr>
        <p:txBody>
          <a:bodyPr/>
          <a:lstStyle/>
          <a:p>
            <a:r>
              <a:rPr lang="it-IT" sz="2400" b="1" dirty="0" err="1"/>
              <a:t>Conclusions</a:t>
            </a:r>
            <a:endParaRPr lang="it-IT" sz="2400" b="1" dirty="0"/>
          </a:p>
        </p:txBody>
      </p:sp>
      <p:sp>
        <p:nvSpPr>
          <p:cNvPr id="4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122812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3600" b="1" i="1" dirty="0" err="1"/>
              <a:t>Thank</a:t>
            </a:r>
            <a:r>
              <a:rPr lang="it-IT" sz="3600" b="1" i="1" dirty="0"/>
              <a:t> </a:t>
            </a:r>
            <a:r>
              <a:rPr lang="it-IT" sz="3600" b="1" i="1" dirty="0" err="1"/>
              <a:t>you</a:t>
            </a:r>
            <a:r>
              <a:rPr lang="it-IT" sz="3600" b="1" i="1" dirty="0"/>
              <a:t> for </a:t>
            </a:r>
            <a:r>
              <a:rPr lang="it-IT" sz="3600" b="1" i="1" dirty="0" err="1"/>
              <a:t>your</a:t>
            </a:r>
            <a:r>
              <a:rPr lang="it-IT" sz="3600" b="1" i="1" dirty="0"/>
              <a:t> </a:t>
            </a:r>
            <a:r>
              <a:rPr lang="it-IT" sz="3600" b="1" i="1" dirty="0" err="1"/>
              <a:t>attention</a:t>
            </a:r>
            <a:r>
              <a:rPr lang="it-IT" sz="3600" b="1" i="1" dirty="0"/>
              <a:t>!</a:t>
            </a:r>
          </a:p>
          <a:p>
            <a:pPr marL="0" indent="0" algn="ctr">
              <a:buNone/>
            </a:pPr>
            <a:endParaRPr lang="it-IT" sz="3600" b="1" i="1" dirty="0"/>
          </a:p>
          <a:p>
            <a:pPr marL="0" indent="0" algn="ctr">
              <a:buNone/>
            </a:pPr>
            <a:endParaRPr lang="it-IT" sz="4000" b="1" i="1" dirty="0"/>
          </a:p>
        </p:txBody>
      </p:sp>
      <p:sp>
        <p:nvSpPr>
          <p:cNvPr id="4" name="Segnaposto piè di pagina 8"/>
          <p:cNvSpPr txBox="1">
            <a:spLocks/>
          </p:cNvSpPr>
          <p:nvPr/>
        </p:nvSpPr>
        <p:spPr>
          <a:xfrm>
            <a:off x="744583" y="6356350"/>
            <a:ext cx="6779623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i="1"/>
              <a:t>Comune Ronconi Viviano - CESS 2016 - Budapest 20 october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2170528824"/>
      </p:ext>
    </p:extLst>
  </p:cSld>
  <p:clrMapOvr>
    <a:masterClrMapping/>
  </p:clrMapOvr>
</p:sld>
</file>

<file path=ppt/theme/theme1.xml><?xml version="1.0" encoding="utf-8"?>
<a:theme xmlns:a="http://schemas.openxmlformats.org/drawingml/2006/main" name="copertina">
  <a:themeElements>
    <a:clrScheme name="Impostazioni personalizzate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20228</TotalTime>
  <Words>618</Words>
  <Application>Microsoft Office PowerPoint</Application>
  <PresentationFormat>Presentazione su schermo (4:3)</PresentationFormat>
  <Paragraphs>164</Paragraphs>
  <Slides>15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Wingdings</vt:lpstr>
      <vt:lpstr>copertina</vt:lpstr>
      <vt:lpstr>Personalizza struttura</vt:lpstr>
      <vt:lpstr>Foglio di lavoro</vt:lpstr>
      <vt:lpstr>Presentazione standard di PowerPoint</vt:lpstr>
      <vt:lpstr>Background research on cross-border employment</vt:lpstr>
      <vt:lpstr>WHERE?</vt:lpstr>
      <vt:lpstr> WHO? </vt:lpstr>
      <vt:lpstr>Data sources (Italy)</vt:lpstr>
      <vt:lpstr>Data sources (Switzerland)</vt:lpstr>
      <vt:lpstr>Cross-border flow from I to CH</vt:lpstr>
      <vt:lpstr>Results – How many, where in Switzerland (Source:  Ust) </vt:lpstr>
      <vt:lpstr>Focus on Canton Ticino: from where in Italy (Source: Ustat)</vt:lpstr>
      <vt:lpstr>The Italian cross-border worker in Switzerland        Identikit   </vt:lpstr>
      <vt:lpstr>WHAT DO THEY DO? Italian cross-border workers to CH (Source:  PC 2011)</vt:lpstr>
      <vt:lpstr>WHO ARE THEY?  (1) Italian cross-border workers to CH (Source:  PC 2011)</vt:lpstr>
      <vt:lpstr>WHO ARE THEY?  (2) Italian cross-border workers to CH (Source:  PC 2011)</vt:lpstr>
      <vt:lpstr>Conclusions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Bruna Tabanella</dc:creator>
  <cp:lastModifiedBy>Luca Pappalardo</cp:lastModifiedBy>
  <cp:revision>620</cp:revision>
  <cp:lastPrinted>2016-10-17T08:32:52Z</cp:lastPrinted>
  <dcterms:created xsi:type="dcterms:W3CDTF">2012-12-11T11:00:35Z</dcterms:created>
  <dcterms:modified xsi:type="dcterms:W3CDTF">2016-10-17T14:47:45Z</dcterms:modified>
</cp:coreProperties>
</file>