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9" r:id="rId4"/>
    <p:sldId id="257" r:id="rId5"/>
    <p:sldId id="258" r:id="rId6"/>
    <p:sldId id="261" r:id="rId7"/>
    <p:sldId id="262" r:id="rId8"/>
    <p:sldId id="269" r:id="rId9"/>
    <p:sldId id="263" r:id="rId10"/>
    <p:sldId id="270" r:id="rId11"/>
    <p:sldId id="271" r:id="rId12"/>
    <p:sldId id="268" r:id="rId13"/>
    <p:sldId id="265" r:id="rId14"/>
    <p:sldId id="264" r:id="rId15"/>
    <p:sldId id="266" r:id="rId16"/>
    <p:sldId id="267" r:id="rId17"/>
  </p:sldIdLst>
  <p:sldSz cx="9144000" cy="6858000" type="screen4x3"/>
  <p:notesSz cx="6718300" cy="985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330" autoAdjust="0"/>
  </p:normalViewPr>
  <p:slideViewPr>
    <p:cSldViewPr>
      <p:cViewPr>
        <p:scale>
          <a:sx n="70" d="100"/>
          <a:sy n="70" d="100"/>
        </p:scale>
        <p:origin x="-281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0748B-CC25-4DBC-9386-8365EEA1D510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1830" y="4681220"/>
            <a:ext cx="5374640" cy="44348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5482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0560B-F60C-46E1-8029-7D9DD5EF4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7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137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545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218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334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Explained next 3</a:t>
            </a:r>
            <a:r>
              <a:rPr lang="en-GB" baseline="0" dirty="0" smtClean="0"/>
              <a:t> slides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666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545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624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015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401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560B-F60C-46E1-8029-7D9DD5EF451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8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2.xls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3.xlsx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/3.0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www.flaticon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aticon.com/authors/simpleicon" TargetMode="External"/><Relationship Id="rId5" Type="http://schemas.openxmlformats.org/officeDocument/2006/relationships/hyperlink" Target="http://www.flaticon.com/authors/plainicon" TargetMode="External"/><Relationship Id="rId4" Type="http://schemas.openxmlformats.org/officeDocument/2006/relationships/hyperlink" Target="http://www.freepik.com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19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Use of European statistics to analyse and monitor the European Single Market in terms of competitiveness and openness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76200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Conference of European Statistics Stakeholders,</a:t>
            </a:r>
          </a:p>
          <a:p>
            <a:r>
              <a:rPr lang="en-GB" dirty="0" smtClean="0"/>
              <a:t>Budapest, October 2016</a:t>
            </a:r>
            <a:endParaRPr lang="en-GB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838200"/>
            <a:ext cx="88392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Aleksander </a:t>
            </a:r>
            <a:r>
              <a:rPr lang="en-GB" dirty="0" err="1" smtClean="0"/>
              <a:t>Rutkowski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and Stefano Vannini</a:t>
            </a:r>
          </a:p>
          <a:p>
            <a:r>
              <a:rPr lang="en-GB" dirty="0" smtClean="0"/>
              <a:t>Directorate-General for Internal Market, Industry, Entrepreneurship and SMEs,</a:t>
            </a:r>
          </a:p>
          <a:p>
            <a:r>
              <a:rPr lang="en-GB" dirty="0" smtClean="0"/>
              <a:t>European Commission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70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en-GB" dirty="0" smtClean="0"/>
              <a:t>Context:</a:t>
            </a:r>
          </a:p>
          <a:p>
            <a:pPr lvl="1"/>
            <a:r>
              <a:rPr lang="en-GB" dirty="0" smtClean="0"/>
              <a:t>our policy areas</a:t>
            </a:r>
          </a:p>
          <a:p>
            <a:pPr lvl="1"/>
            <a:r>
              <a:rPr lang="en-GB" dirty="0" smtClean="0"/>
              <a:t>data inventory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What:</a:t>
            </a:r>
          </a:p>
          <a:p>
            <a:pPr lvl="1"/>
            <a:r>
              <a:rPr lang="en-GB" dirty="0" smtClean="0"/>
              <a:t>focus on our conceptual framework for the European Semester indicators</a:t>
            </a:r>
          </a:p>
          <a:p>
            <a:pPr lvl="1"/>
            <a:r>
              <a:rPr lang="en-GB" dirty="0" smtClean="0"/>
              <a:t>key Eurostat datasets used in that framework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How: our customised in-house tools/apps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Wish list for the future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92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946" y="16276"/>
            <a:ext cx="8229600" cy="95065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Our big Directorate General, abridged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30676"/>
            <a:ext cx="2286000" cy="24685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1800" b="1" dirty="0" smtClean="0"/>
              <a:t>A - </a:t>
            </a:r>
            <a:r>
              <a:rPr lang="en-GB" sz="1800" b="1" dirty="0" smtClean="0">
                <a:solidFill>
                  <a:srgbClr val="FF0000"/>
                </a:solidFill>
              </a:rPr>
              <a:t>Competitiveness</a:t>
            </a:r>
            <a:r>
              <a:rPr lang="en-GB" sz="1800" b="1" dirty="0" smtClean="0"/>
              <a:t> and </a:t>
            </a:r>
            <a:r>
              <a:rPr lang="en-GB" sz="1800" b="1" dirty="0" smtClean="0">
                <a:solidFill>
                  <a:srgbClr val="FF0000"/>
                </a:solidFill>
              </a:rPr>
              <a:t>European Semester</a:t>
            </a:r>
            <a:r>
              <a:rPr lang="en-GB" sz="1800" b="1" dirty="0" smtClean="0"/>
              <a:t> </a:t>
            </a:r>
            <a:endParaRPr lang="en-GB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European Semester and Member States Competitiveness,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International Affairs</a:t>
            </a:r>
            <a:endParaRPr lang="en-GB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" y="3216676"/>
            <a:ext cx="2286000" cy="24685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800" b="1" dirty="0" smtClean="0"/>
              <a:t>B - </a:t>
            </a:r>
            <a:r>
              <a:rPr lang="en-GB" sz="1800" b="1" dirty="0" smtClean="0">
                <a:solidFill>
                  <a:srgbClr val="FF0000"/>
                </a:solidFill>
              </a:rPr>
              <a:t>Single Market </a:t>
            </a:r>
            <a:r>
              <a:rPr lang="en-GB" sz="1800" b="1" dirty="0" smtClean="0"/>
              <a:t>Policy, Regulation and Implementation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Mutual Recognition and Surveillance,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Prevention of Technical </a:t>
            </a:r>
            <a:r>
              <a:rPr lang="en-GB" sz="1800" dirty="0" smtClean="0">
                <a:solidFill>
                  <a:srgbClr val="FF0000"/>
                </a:solidFill>
              </a:rPr>
              <a:t>Barriers</a:t>
            </a:r>
            <a:r>
              <a:rPr lang="en-GB" sz="1800" dirty="0" smtClean="0"/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Standards</a:t>
            </a:r>
            <a:r>
              <a:rPr lang="en-GB" sz="1800" dirty="0" smtClean="0"/>
              <a:t>, Enforcement</a:t>
            </a:r>
            <a:endParaRPr lang="en-GB" sz="1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0" y="930676"/>
            <a:ext cx="2286000" cy="2468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800" b="1" dirty="0" smtClean="0"/>
              <a:t>C - Industrial Transformation and Advanced Value Chains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Clean Technologies</a:t>
            </a:r>
            <a:r>
              <a:rPr lang="en-GB" sz="1800" dirty="0" smtClean="0"/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Resource Efficiency and Raw Materials,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Advanced Engineering,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Automotive</a:t>
            </a:r>
            <a:r>
              <a:rPr lang="en-GB" sz="1800" dirty="0" smtClean="0"/>
              <a:t> and Mobility Industries</a:t>
            </a:r>
            <a:endParaRPr lang="en-GB" sz="1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0" y="3369076"/>
            <a:ext cx="2286000" cy="246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800" b="1" dirty="0" smtClean="0"/>
              <a:t>D - Consumer, Environmental and Health Technologies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REACH, </a:t>
            </a:r>
            <a:r>
              <a:rPr lang="en-GB" sz="1800" dirty="0" smtClean="0">
                <a:solidFill>
                  <a:srgbClr val="FF0000"/>
                </a:solidFill>
              </a:rPr>
              <a:t>Chemicals</a:t>
            </a:r>
            <a:r>
              <a:rPr lang="en-GB" sz="1800" dirty="0" smtClean="0"/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Biotechnology and </a:t>
            </a:r>
            <a:r>
              <a:rPr lang="en-GB" sz="1800" dirty="0" smtClean="0">
                <a:solidFill>
                  <a:srgbClr val="FF0000"/>
                </a:solidFill>
              </a:rPr>
              <a:t>Food</a:t>
            </a:r>
            <a:r>
              <a:rPr lang="en-GB" sz="1800" dirty="0" smtClean="0"/>
              <a:t> Supply Chain,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Health</a:t>
            </a:r>
            <a:r>
              <a:rPr lang="en-GB" sz="1800" dirty="0" smtClean="0"/>
              <a:t> Technology and Cosmetics</a:t>
            </a:r>
            <a:endParaRPr lang="en-GB" sz="1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95800" y="912921"/>
            <a:ext cx="2286000" cy="2468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800" b="1" dirty="0" smtClean="0"/>
              <a:t>E - Modernisation of the Single Market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Consumer </a:t>
            </a:r>
            <a:r>
              <a:rPr lang="en-GB" sz="1800" dirty="0" smtClean="0">
                <a:solidFill>
                  <a:srgbClr val="FF0000"/>
                </a:solidFill>
              </a:rPr>
              <a:t>services</a:t>
            </a:r>
            <a:r>
              <a:rPr lang="en-GB" sz="1800" dirty="0" smtClean="0"/>
              <a:t>, Public Interest Services, Digitalisation of the Single Market,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 smtClean="0"/>
              <a:t>Business-to-business Services, Professional Qualifications and Skills</a:t>
            </a:r>
            <a:endParaRPr lang="en-GB" sz="1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364115" y="3292876"/>
            <a:ext cx="2590800" cy="2362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500" b="1" dirty="0" smtClean="0"/>
              <a:t>F - Innovation and Advanced Manufacturing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500" dirty="0" smtClean="0"/>
              <a:t>Innovation and </a:t>
            </a:r>
            <a:r>
              <a:rPr lang="en-GB" sz="1500" dirty="0" smtClean="0">
                <a:solidFill>
                  <a:srgbClr val="FF0000"/>
                </a:solidFill>
              </a:rPr>
              <a:t>Investment</a:t>
            </a:r>
            <a:r>
              <a:rPr lang="en-GB" sz="1500" dirty="0" smtClean="0"/>
              <a:t>, Clusters, Social Economy and Entrepreneurship, KETs, Digital Manufacturing and Interoperability, </a:t>
            </a:r>
            <a:r>
              <a:rPr lang="en-GB" sz="1500" dirty="0" smtClean="0">
                <a:solidFill>
                  <a:srgbClr val="FF0000"/>
                </a:solidFill>
              </a:rPr>
              <a:t>Tourism</a:t>
            </a:r>
            <a:r>
              <a:rPr lang="en-GB" sz="1500" dirty="0" smtClean="0"/>
              <a:t>, Emerging and Creative Industries, </a:t>
            </a:r>
            <a:r>
              <a:rPr lang="en-GB" sz="1500" dirty="0" smtClean="0">
                <a:solidFill>
                  <a:srgbClr val="FF0000"/>
                </a:solidFill>
              </a:rPr>
              <a:t>Intellectual Property </a:t>
            </a:r>
            <a:r>
              <a:rPr lang="en-GB" sz="1500" dirty="0" smtClean="0"/>
              <a:t>and Fight Against Counterfeiting</a:t>
            </a:r>
            <a:endParaRPr lang="en-GB" sz="15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781800" y="930677"/>
            <a:ext cx="2362200" cy="91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600" b="1" dirty="0" smtClean="0"/>
              <a:t>G - Single Market for Public Administrations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 smtClean="0"/>
              <a:t>Public (e-) </a:t>
            </a:r>
            <a:r>
              <a:rPr lang="en-GB" sz="1600" dirty="0" smtClean="0">
                <a:solidFill>
                  <a:srgbClr val="FF0000"/>
                </a:solidFill>
              </a:rPr>
              <a:t>Procurement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781800" y="1845076"/>
            <a:ext cx="2362200" cy="99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600" b="1" dirty="0" smtClean="0"/>
              <a:t>H - </a:t>
            </a:r>
            <a:r>
              <a:rPr lang="en-GB" sz="1600" b="1" dirty="0" smtClean="0">
                <a:solidFill>
                  <a:srgbClr val="FF0000"/>
                </a:solidFill>
              </a:rPr>
              <a:t>COSME</a:t>
            </a:r>
            <a:r>
              <a:rPr lang="en-GB" sz="1600" b="1" dirty="0" smtClean="0"/>
              <a:t> Programme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 smtClean="0"/>
              <a:t>Enterprise Europe Network and Internationalisation of SMEs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858000" y="2835676"/>
            <a:ext cx="2286000" cy="990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600" b="1" dirty="0" smtClean="0"/>
              <a:t>I - </a:t>
            </a:r>
            <a:r>
              <a:rPr lang="en-GB" sz="1600" b="1" dirty="0" smtClean="0">
                <a:solidFill>
                  <a:srgbClr val="FF0000"/>
                </a:solidFill>
              </a:rPr>
              <a:t>Space</a:t>
            </a:r>
            <a:r>
              <a:rPr lang="en-GB" sz="1600" b="1" dirty="0" smtClean="0"/>
              <a:t> Policy, Copernicus and Defence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 smtClean="0"/>
              <a:t>Defence, Aeronautic and Maritime Industries</a:t>
            </a:r>
            <a:endParaRPr lang="en-GB" sz="16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34326" y="3978676"/>
            <a:ext cx="2309674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400" b="1" dirty="0" smtClean="0"/>
              <a:t>J - EU </a:t>
            </a:r>
            <a:r>
              <a:rPr lang="en-GB" sz="1400" b="1" dirty="0" smtClean="0">
                <a:solidFill>
                  <a:srgbClr val="FF0000"/>
                </a:solidFill>
              </a:rPr>
              <a:t>Satellite Navigation </a:t>
            </a:r>
            <a:r>
              <a:rPr lang="en-GB" sz="1400" b="1" dirty="0" smtClean="0"/>
              <a:t>Programmes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400" dirty="0" smtClean="0"/>
              <a:t>Galileo and EGNOS</a:t>
            </a:r>
            <a:endParaRPr lang="en-GB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816746" y="5731276"/>
            <a:ext cx="80010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1338">
              <a:lnSpc>
                <a:spcPct val="90000"/>
              </a:lnSpc>
            </a:pPr>
            <a:r>
              <a:rPr lang="en-GB" sz="2800" b="1" dirty="0" smtClean="0">
                <a:latin typeface="Arial Unicode MS"/>
                <a:ea typeface="Arial Unicode MS"/>
                <a:cs typeface="Arial Unicode MS"/>
                <a:sym typeface="Wingdings"/>
              </a:rPr>
              <a:t></a:t>
            </a:r>
            <a:r>
              <a:rPr lang="en-GB" sz="2800" b="1" dirty="0" smtClean="0"/>
              <a:t> 	many heterogeneous files,</a:t>
            </a:r>
          </a:p>
          <a:p>
            <a:pPr defTabSz="541338">
              <a:lnSpc>
                <a:spcPct val="90000"/>
              </a:lnSpc>
            </a:pPr>
            <a:r>
              <a:rPr lang="en-GB" sz="2800" b="1" dirty="0" smtClean="0"/>
              <a:t>	project-specific datasets and analysis methods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85234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main data 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b="1" dirty="0" smtClean="0"/>
              <a:t>General-purpose and macroeconomic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/>
              <a:t>Eurostat</a:t>
            </a:r>
            <a:r>
              <a:rPr lang="en-GB" dirty="0" smtClean="0"/>
              <a:t> (incl. </a:t>
            </a:r>
            <a:r>
              <a:rPr lang="en-GB" dirty="0" err="1" smtClean="0"/>
              <a:t>Comext</a:t>
            </a:r>
            <a:r>
              <a:rPr lang="en-GB" dirty="0" smtClean="0"/>
              <a:t>)</a:t>
            </a:r>
          </a:p>
          <a:p>
            <a:r>
              <a:rPr lang="en-GB" dirty="0" err="1" smtClean="0"/>
              <a:t>OECD.Stat</a:t>
            </a:r>
            <a:r>
              <a:rPr lang="en-GB" dirty="0" smtClean="0"/>
              <a:t> (incl. PMR)</a:t>
            </a:r>
          </a:p>
          <a:p>
            <a:r>
              <a:rPr lang="en-GB" dirty="0" smtClean="0"/>
              <a:t>UN (incl. </a:t>
            </a:r>
            <a:r>
              <a:rPr lang="en-GB" dirty="0" err="1" smtClean="0"/>
              <a:t>Comtrade</a:t>
            </a:r>
            <a:r>
              <a:rPr lang="en-GB" dirty="0" smtClean="0"/>
              <a:t>)</a:t>
            </a:r>
          </a:p>
          <a:p>
            <a:r>
              <a:rPr lang="en-GB" dirty="0" smtClean="0"/>
              <a:t>WIOD</a:t>
            </a:r>
          </a:p>
          <a:p>
            <a:r>
              <a:rPr lang="en-GB" dirty="0" smtClean="0"/>
              <a:t>AMECO (DG ECFIN)</a:t>
            </a:r>
          </a:p>
          <a:p>
            <a:r>
              <a:rPr lang="en-GB" dirty="0" smtClean="0"/>
              <a:t>World Bank (incl. Doing Business)</a:t>
            </a:r>
          </a:p>
          <a:p>
            <a:r>
              <a:rPr lang="en-GB" dirty="0" smtClean="0"/>
              <a:t>IHS World Industry Service</a:t>
            </a:r>
          </a:p>
        </p:txBody>
      </p:sp>
    </p:spTree>
    <p:extLst>
      <p:ext uri="{BB962C8B-B14F-4D97-AF65-F5344CB8AC3E}">
        <p14:creationId xmlns:p14="http://schemas.microsoft.com/office/powerpoint/2010/main" val="355278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main data sources, continued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b="1" dirty="0" smtClean="0"/>
              <a:t>Domain-specific and microeconomic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dirty="0" err="1" smtClean="0"/>
              <a:t>Orbis</a:t>
            </a:r>
            <a:r>
              <a:rPr lang="en-GB" dirty="0" smtClean="0"/>
              <a:t> (Bureau van </a:t>
            </a:r>
            <a:r>
              <a:rPr lang="en-GB" dirty="0" err="1" smtClean="0"/>
              <a:t>Dijk</a:t>
            </a:r>
            <a:r>
              <a:rPr lang="en-GB" dirty="0" smtClean="0"/>
              <a:t>)</a:t>
            </a:r>
          </a:p>
          <a:p>
            <a:r>
              <a:rPr lang="en-GB" dirty="0" smtClean="0"/>
              <a:t>PATSTAT/INPADOC (European Patent Office)</a:t>
            </a:r>
          </a:p>
          <a:p>
            <a:r>
              <a:rPr lang="en-GB" dirty="0" smtClean="0"/>
              <a:t>MAPP/TED (public procurement, in house)</a:t>
            </a:r>
          </a:p>
          <a:p>
            <a:r>
              <a:rPr lang="en-GB" dirty="0" smtClean="0"/>
              <a:t>Trademarks (WIPO, OHIM/EUIPO, national)</a:t>
            </a:r>
          </a:p>
          <a:p>
            <a:r>
              <a:rPr lang="en-GB" dirty="0" err="1" smtClean="0"/>
              <a:t>fDi</a:t>
            </a:r>
            <a:r>
              <a:rPr lang="en-GB" dirty="0" smtClean="0"/>
              <a:t> Markets (FT.com)</a:t>
            </a:r>
          </a:p>
          <a:p>
            <a:r>
              <a:rPr lang="en-GB" dirty="0" smtClean="0"/>
              <a:t>strictly sectorial external (e.g. automobiles)</a:t>
            </a:r>
          </a:p>
          <a:p>
            <a:r>
              <a:rPr lang="en-GB" dirty="0" smtClean="0"/>
              <a:t>strictly sectorial in-house (e.g. fertilisers, postal)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9808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Our conceptual framework</a:t>
            </a:r>
            <a:br>
              <a:rPr lang="en-GB" dirty="0" smtClean="0"/>
            </a:br>
            <a:r>
              <a:rPr lang="en-GB" dirty="0" smtClean="0"/>
              <a:t>for the European Semester based on the Eurostat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10600" cy="3992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b="1" dirty="0" smtClean="0"/>
          </a:p>
          <a:p>
            <a:pPr marL="0" indent="0" algn="ctr">
              <a:buNone/>
            </a:pPr>
            <a:r>
              <a:rPr lang="en-GB" sz="2800" b="1" dirty="0" smtClean="0"/>
              <a:t>3 general groups of country-sector-time level indicators:</a:t>
            </a:r>
          </a:p>
          <a:p>
            <a:pPr marL="0" indent="0" algn="ctr">
              <a:buNone/>
            </a:pPr>
            <a:endParaRPr lang="en-GB" sz="2400" b="1" dirty="0" smtClean="0"/>
          </a:p>
          <a:p>
            <a:pPr marL="2598738"/>
            <a:r>
              <a:rPr lang="en-GB" sz="3600" b="1" spc="300" dirty="0" smtClean="0"/>
              <a:t>IMPORTANCE </a:t>
            </a:r>
          </a:p>
          <a:p>
            <a:pPr marL="2598738"/>
            <a:r>
              <a:rPr lang="en-GB" sz="3600" b="1" spc="300" dirty="0" smtClean="0"/>
              <a:t>INTEGRATION </a:t>
            </a:r>
          </a:p>
          <a:p>
            <a:pPr marL="2598738"/>
            <a:r>
              <a:rPr lang="en-GB" sz="3600" b="1" spc="300" dirty="0" smtClean="0"/>
              <a:t>PERFORMANCE</a:t>
            </a:r>
            <a:endParaRPr lang="en-GB" b="1" spc="300" dirty="0"/>
          </a:p>
        </p:txBody>
      </p:sp>
    </p:spTree>
    <p:extLst>
      <p:ext uri="{BB962C8B-B14F-4D97-AF65-F5344CB8AC3E}">
        <p14:creationId xmlns:p14="http://schemas.microsoft.com/office/powerpoint/2010/main" val="210269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Our conceptual framework</a:t>
            </a:r>
            <a:br>
              <a:rPr lang="en-GB" dirty="0" smtClean="0"/>
            </a:br>
            <a:r>
              <a:rPr lang="en-GB" dirty="0" smtClean="0"/>
              <a:t>for Eurostat data: </a:t>
            </a:r>
            <a:r>
              <a:rPr lang="pl-PL" dirty="0" smtClean="0"/>
              <a:t>“</a:t>
            </a:r>
            <a:r>
              <a:rPr lang="en-GB" dirty="0" smtClean="0"/>
              <a:t>importance</a:t>
            </a:r>
            <a:r>
              <a:rPr lang="pl-PL" dirty="0" smtClean="0"/>
              <a:t>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pl-PL" sz="2400" dirty="0" smtClean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GB" sz="2400" i="1" dirty="0" smtClean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GB" sz="2400" i="1" dirty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GB" sz="2400" i="1" dirty="0" smtClean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GB" sz="2400" i="1" dirty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GB" sz="2400" i="1" dirty="0" smtClean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GB" sz="2400" i="1" dirty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GB" sz="2400" i="1" dirty="0" smtClean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400" i="1" dirty="0" smtClean="0"/>
              <a:t>Large vs disaggregated – no duplication: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400" i="1" dirty="0" smtClean="0"/>
              <a:t>a trade-off – more timely vs more fine-grained data</a:t>
            </a:r>
            <a:r>
              <a:rPr lang="pl-PL" sz="2400" i="1" dirty="0" smtClean="0"/>
              <a:t>.</a:t>
            </a:r>
            <a:endParaRPr lang="en-GB" sz="2400" i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899740"/>
              </p:ext>
            </p:extLst>
          </p:nvPr>
        </p:nvGraphicFramePr>
        <p:xfrm>
          <a:off x="609600" y="1981200"/>
          <a:ext cx="8150158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r:id="rId3" imgW="4352922" imgH="1342980" progId="Excel.Sheet.12">
                  <p:embed/>
                </p:oleObj>
              </mc:Choice>
              <mc:Fallback>
                <p:oleObj name="Worksheet" r:id="rId3" imgW="4352922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981200"/>
                        <a:ext cx="8150158" cy="251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327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Our conceptual framework</a:t>
            </a:r>
            <a:br>
              <a:rPr lang="en-GB" dirty="0" smtClean="0"/>
            </a:br>
            <a:r>
              <a:rPr lang="en-GB" dirty="0" smtClean="0"/>
              <a:t>for Eurostat data: </a:t>
            </a:r>
            <a:r>
              <a:rPr lang="pl-PL" dirty="0" smtClean="0"/>
              <a:t>“</a:t>
            </a:r>
            <a:r>
              <a:rPr lang="en-GB" dirty="0" smtClean="0"/>
              <a:t>importance</a:t>
            </a:r>
            <a:r>
              <a:rPr lang="pl-PL" dirty="0" smtClean="0"/>
              <a:t>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Value added share in total EU GDP (%), large sectors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Value added share in total EU GDP (%), disaggregated sectors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Employment share in the EU total (%), large sectors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Employment share in the EU total (%), disaggregated sectors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Investment share in the EU total (%), disaggregated sectors and asset types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Trade in services, share in the EU total (%)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Trade in goods, share in the EU total </a:t>
            </a:r>
            <a:r>
              <a:rPr lang="en-GB" sz="2400" dirty="0" smtClean="0"/>
              <a:t>(%)</a:t>
            </a:r>
            <a:endParaRPr lang="pl-PL" sz="2400" dirty="0" smtClean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pl-PL" sz="2400" dirty="0" smtClean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400" i="1" dirty="0" smtClean="0"/>
              <a:t>Large vs disaggregated – no duplication: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400" i="1" dirty="0" smtClean="0"/>
              <a:t>a trade-off – more timely vs more fine-grained data</a:t>
            </a:r>
            <a:r>
              <a:rPr lang="pl-PL" sz="2400" i="1" dirty="0" smtClean="0"/>
              <a:t>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58446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Our conceptual framework</a:t>
            </a:r>
            <a:br>
              <a:rPr lang="en-GB" dirty="0" smtClean="0"/>
            </a:br>
            <a:r>
              <a:rPr lang="en-GB" dirty="0" smtClean="0"/>
              <a:t>for Eurostat data: “integration”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en-GB" sz="2400" i="1" dirty="0" smtClean="0"/>
          </a:p>
          <a:p>
            <a:pPr marL="0" indent="0">
              <a:spcBef>
                <a:spcPts val="1200"/>
              </a:spcBef>
              <a:buNone/>
            </a:pPr>
            <a:endParaRPr lang="en-GB" sz="2400" i="1" dirty="0"/>
          </a:p>
          <a:p>
            <a:pPr marL="0" indent="0">
              <a:spcBef>
                <a:spcPts val="1200"/>
              </a:spcBef>
              <a:buNone/>
            </a:pPr>
            <a:endParaRPr lang="en-GB" sz="2400" i="1" dirty="0" smtClean="0"/>
          </a:p>
          <a:p>
            <a:pPr marL="0" indent="0">
              <a:spcBef>
                <a:spcPts val="1200"/>
              </a:spcBef>
              <a:buNone/>
            </a:pPr>
            <a:endParaRPr lang="en-GB" sz="2400" i="1" dirty="0"/>
          </a:p>
          <a:p>
            <a:pPr marL="0" indent="0">
              <a:spcBef>
                <a:spcPts val="1200"/>
              </a:spcBef>
              <a:buNone/>
            </a:pPr>
            <a:endParaRPr lang="en-GB" sz="2400" i="1" dirty="0" smtClean="0"/>
          </a:p>
          <a:p>
            <a:pPr marL="0" indent="0">
              <a:spcBef>
                <a:spcPts val="1200"/>
              </a:spcBef>
              <a:buNone/>
            </a:pPr>
            <a:endParaRPr lang="en-GB" sz="2400" i="1" dirty="0"/>
          </a:p>
          <a:p>
            <a:pPr marL="0" indent="0">
              <a:spcBef>
                <a:spcPts val="1200"/>
              </a:spcBef>
              <a:buNone/>
            </a:pPr>
            <a:r>
              <a:rPr lang="en-GB" sz="2400" i="1" dirty="0" smtClean="0"/>
              <a:t>* Required building in-house “correspondence tables” between different classifications – we couldn’t find the appropriate ones on Eurostat’s RAMON.</a:t>
            </a:r>
            <a:endParaRPr lang="en-GB" sz="2400" i="1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393444"/>
              </p:ext>
            </p:extLst>
          </p:nvPr>
        </p:nvGraphicFramePr>
        <p:xfrm>
          <a:off x="1752600" y="1676400"/>
          <a:ext cx="5172075" cy="3081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Worksheet" r:id="rId4" imgW="3181356" imgH="1895400" progId="Excel.Sheet.12">
                  <p:embed/>
                </p:oleObj>
              </mc:Choice>
              <mc:Fallback>
                <p:oleObj name="Worksheet" r:id="rId4" imgW="3181356" imgH="1895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52600" y="1676400"/>
                        <a:ext cx="5172075" cy="3081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813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Our conceptual framework</a:t>
            </a:r>
            <a:br>
              <a:rPr lang="en-GB" dirty="0" smtClean="0"/>
            </a:br>
            <a:r>
              <a:rPr lang="en-GB" dirty="0" smtClean="0"/>
              <a:t>for Eurostat data: “integration”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GB" sz="2400" dirty="0" smtClean="0"/>
              <a:t>Trade in services (% of value added)* </a:t>
            </a:r>
          </a:p>
          <a:p>
            <a:pPr>
              <a:spcBef>
                <a:spcPts val="0"/>
              </a:spcBef>
            </a:pPr>
            <a:r>
              <a:rPr lang="en-GB" sz="2400" dirty="0" smtClean="0"/>
              <a:t>Trade in goods (% of value added)*</a:t>
            </a:r>
          </a:p>
          <a:p>
            <a:pPr>
              <a:spcBef>
                <a:spcPts val="0"/>
              </a:spcBef>
            </a:pPr>
            <a:r>
              <a:rPr lang="en-GB" sz="2400" dirty="0" smtClean="0"/>
              <a:t>Intra-EU trade in services, share in total trade (%) </a:t>
            </a:r>
          </a:p>
          <a:p>
            <a:pPr>
              <a:spcBef>
                <a:spcPts val="0"/>
              </a:spcBef>
            </a:pPr>
            <a:r>
              <a:rPr lang="en-GB" sz="2400" dirty="0" smtClean="0"/>
              <a:t>Intra-EU trade in goods, share in total trade (%) </a:t>
            </a:r>
          </a:p>
          <a:p>
            <a:pPr>
              <a:spcBef>
                <a:spcPts val="0"/>
              </a:spcBef>
            </a:pPr>
            <a:r>
              <a:rPr lang="en-GB" sz="2400" dirty="0" smtClean="0"/>
              <a:t>FDI flows (% of value added) </a:t>
            </a:r>
          </a:p>
          <a:p>
            <a:pPr>
              <a:spcBef>
                <a:spcPts val="0"/>
              </a:spcBef>
            </a:pPr>
            <a:r>
              <a:rPr lang="en-GB" sz="2400" dirty="0" smtClean="0"/>
              <a:t>Intra-EU cross-border control of enterprises (% of a selected variable – </a:t>
            </a:r>
            <a:r>
              <a:rPr lang="en-GB" sz="2400" b="1" dirty="0" smtClean="0"/>
              <a:t>multiple indicators</a:t>
            </a:r>
            <a:r>
              <a:rPr lang="en-GB" sz="2400" dirty="0" smtClean="0"/>
              <a:t>) </a:t>
            </a:r>
          </a:p>
          <a:p>
            <a:pPr>
              <a:spcBef>
                <a:spcPts val="0"/>
              </a:spcBef>
            </a:pPr>
            <a:r>
              <a:rPr lang="en-GB" sz="2400" dirty="0" smtClean="0"/>
              <a:t>Price dispersion, product/service level, across the EU member states </a:t>
            </a:r>
          </a:p>
          <a:p>
            <a:pPr>
              <a:spcBef>
                <a:spcPts val="0"/>
              </a:spcBef>
            </a:pPr>
            <a:r>
              <a:rPr lang="en-GB" sz="2400" dirty="0" smtClean="0"/>
              <a:t>Share of intra-EU foreigners in labour force (%)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GB" sz="2400" i="1" dirty="0" smtClean="0"/>
              <a:t>* Required building in-house “correspondence tables” between different classifications – we couldn’t find the appropriate ones on Eurostat’s RAMON.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233440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Our conceptual framework</a:t>
            </a:r>
            <a:br>
              <a:rPr lang="en-GB" dirty="0" smtClean="0"/>
            </a:br>
            <a:r>
              <a:rPr lang="en-GB" dirty="0" smtClean="0"/>
              <a:t>for Eurostat data: “performance”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991600" cy="4754563"/>
          </a:xfrm>
        </p:spPr>
        <p:txBody>
          <a:bodyPr>
            <a:noAutofit/>
          </a:bodyPr>
          <a:lstStyle/>
          <a:p>
            <a:pPr marL="180975" indent="-180975">
              <a:spcBef>
                <a:spcPts val="0"/>
              </a:spcBef>
            </a:pPr>
            <a:endParaRPr lang="en-GB" sz="21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83544"/>
              </p:ext>
            </p:extLst>
          </p:nvPr>
        </p:nvGraphicFramePr>
        <p:xfrm>
          <a:off x="914400" y="1371600"/>
          <a:ext cx="7543800" cy="488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Worksheet" r:id="rId4" imgW="4572000" imgH="2962170" progId="Excel.Sheet.12">
                  <p:embed/>
                </p:oleObj>
              </mc:Choice>
              <mc:Fallback>
                <p:oleObj name="Worksheet" r:id="rId4" imgW="4572000" imgH="296217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543800" cy="488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106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Our conceptual framework</a:t>
            </a:r>
            <a:br>
              <a:rPr lang="en-GB" dirty="0" smtClean="0"/>
            </a:br>
            <a:r>
              <a:rPr lang="en-GB" dirty="0" smtClean="0"/>
              <a:t>for Eurostat data: “performance”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991600" cy="4754563"/>
          </a:xfrm>
        </p:spPr>
        <p:txBody>
          <a:bodyPr>
            <a:noAutofit/>
          </a:bodyPr>
          <a:lstStyle/>
          <a:p>
            <a:pPr marL="180975" indent="-180975">
              <a:spcBef>
                <a:spcPts val="0"/>
              </a:spcBef>
            </a:pPr>
            <a:r>
              <a:rPr lang="en-GB" sz="2100" dirty="0"/>
              <a:t>Real labour productivity growth (%), large sectors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Real labour productivity growth (%), disaggregated sectors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Wage-adjusted labour productivity level (%), large sectors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Wage-adjusted labour productivity level (%), disaggregated sectors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Wage-adjusted labour </a:t>
            </a:r>
            <a:r>
              <a:rPr lang="en-GB" sz="2100" dirty="0" err="1" smtClean="0"/>
              <a:t>produc</a:t>
            </a:r>
            <a:r>
              <a:rPr lang="pl-PL" sz="2100" dirty="0" smtClean="0"/>
              <a:t>.</a:t>
            </a:r>
            <a:r>
              <a:rPr lang="en-GB" sz="2100" dirty="0" smtClean="0"/>
              <a:t> </a:t>
            </a:r>
            <a:r>
              <a:rPr lang="en-GB" sz="2100" dirty="0"/>
              <a:t>level (%), the most </a:t>
            </a:r>
            <a:r>
              <a:rPr lang="en-GB" sz="2100" dirty="0" err="1" smtClean="0"/>
              <a:t>disag</a:t>
            </a:r>
            <a:r>
              <a:rPr lang="pl-PL" sz="2100" dirty="0" smtClean="0"/>
              <a:t>. </a:t>
            </a:r>
            <a:r>
              <a:rPr lang="en-GB" sz="2100" dirty="0" smtClean="0"/>
              <a:t>sectors </a:t>
            </a:r>
            <a:r>
              <a:rPr lang="en-GB" sz="2100" dirty="0"/>
              <a:t>(based on SBS)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Real value added growth (%), large sectors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Real value added growth (%), disaggregated sectors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Employment growth (%), large sectors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Employment growth (%), disaggregated sectors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Employment growth (%), the most disaggregated sectors (based on SBS)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Investment level (% of value added), disaggregated sectors and asset types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Real investment growth (%), disaggregated sectors and asset types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Nominal export growth in services (%)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Nominal export growth in goods (%)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'Birth' rate of firms (%) </a:t>
            </a:r>
          </a:p>
          <a:p>
            <a:pPr marL="180975" indent="-180975">
              <a:spcBef>
                <a:spcPts val="0"/>
              </a:spcBef>
            </a:pPr>
            <a:r>
              <a:rPr lang="en-GB" sz="2100" dirty="0"/>
              <a:t>Allocative efficiency (%) </a:t>
            </a:r>
          </a:p>
        </p:txBody>
      </p:sp>
    </p:spTree>
    <p:extLst>
      <p:ext uri="{BB962C8B-B14F-4D97-AF65-F5344CB8AC3E}">
        <p14:creationId xmlns:p14="http://schemas.microsoft.com/office/powerpoint/2010/main" val="72313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Our conceptual framework</a:t>
            </a:r>
            <a:br>
              <a:rPr lang="en-GB" sz="3600" dirty="0" smtClean="0"/>
            </a:br>
            <a:r>
              <a:rPr lang="en-GB" sz="3600" dirty="0" smtClean="0"/>
              <a:t>for Eurostat data: 25 actual datasets (so far)</a:t>
            </a:r>
            <a:endParaRPr lang="en-GB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25908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b="1" dirty="0" smtClean="0"/>
              <a:t>National Accounts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nama_10_a10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nama_10_a10_e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nama_10_a64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nama_10_a64_e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nama_10_an6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nama_10_gdp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nama_10_nfa_fl</a:t>
            </a:r>
          </a:p>
          <a:p>
            <a:pPr marL="0" indent="0">
              <a:spcBef>
                <a:spcPts val="0"/>
              </a:spcBef>
              <a:buNone/>
            </a:pPr>
            <a:endParaRPr lang="en-GB" sz="20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GB" sz="2000" b="1" dirty="0" smtClean="0"/>
              <a:t>Labour Force Survey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err="1" smtClean="0"/>
              <a:t>lfsa_agan</a:t>
            </a:r>
            <a:endParaRPr lang="en-GB" sz="2000" dirty="0" smtClean="0"/>
          </a:p>
          <a:p>
            <a:pPr marL="0" indent="0">
              <a:spcBef>
                <a:spcPts val="0"/>
              </a:spcBef>
              <a:buNone/>
            </a:pPr>
            <a:endParaRPr lang="en-GB" sz="20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GB" sz="2000" b="1" dirty="0" smtClean="0"/>
              <a:t>Prices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err="1" smtClean="0"/>
              <a:t>prc_ppp_ind</a:t>
            </a:r>
            <a:endParaRPr lang="en-GB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971800" y="1676400"/>
            <a:ext cx="32004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b="1" dirty="0" smtClean="0"/>
              <a:t>Structural Business Stat.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sbs_na_1a_se_r2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sbs_na_con_r2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sbs_na_dt_r2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sbs_na_ind_r2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sbs_sc_1b_se_r2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sbs_sc_con_r2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sbs_sc_dt_r2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sbs_sc_ind_r2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sbs_sc_sca_r2</a:t>
            </a:r>
          </a:p>
          <a:p>
            <a:pPr marL="0" indent="0">
              <a:spcBef>
                <a:spcPts val="0"/>
              </a:spcBef>
              <a:buNone/>
            </a:pPr>
            <a:endParaRPr lang="en-GB" sz="20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GB" sz="2000" b="1" dirty="0" smtClean="0"/>
              <a:t>Foreign Affiliates Stat.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fats_g1a_08</a:t>
            </a:r>
          </a:p>
          <a:p>
            <a:pPr marL="0" indent="0">
              <a:spcBef>
                <a:spcPts val="0"/>
              </a:spcBef>
              <a:buNone/>
            </a:pPr>
            <a:endParaRPr lang="en-GB" sz="2000" dirty="0"/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5867400" y="1676400"/>
            <a:ext cx="3276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000" b="1" dirty="0" smtClean="0"/>
              <a:t>Balance of Payments Stat.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bop_fdi_flow_r2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bop_fdi6_flow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err="1" smtClean="0"/>
              <a:t>bop_its_det</a:t>
            </a:r>
            <a:endParaRPr lang="en-GB" sz="2000" dirty="0" smtClean="0"/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bop_its6_det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GB" sz="2000" b="1" dirty="0" smtClean="0"/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000" b="1" dirty="0" smtClean="0"/>
              <a:t>Trade in goods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err="1" smtClean="0"/>
              <a:t>ext_lt_intratrd</a:t>
            </a:r>
            <a:endParaRPr lang="en-GB" sz="2000" dirty="0" smtClean="0"/>
          </a:p>
          <a:p>
            <a:pPr>
              <a:spcBef>
                <a:spcPts val="0"/>
              </a:spcBef>
            </a:pPr>
            <a:endParaRPr lang="en-GB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GB" sz="2000" b="1" dirty="0" smtClean="0"/>
              <a:t>Business demography</a:t>
            </a:r>
          </a:p>
          <a:p>
            <a:pPr marL="266700" indent="-266700">
              <a:spcBef>
                <a:spcPts val="0"/>
              </a:spcBef>
            </a:pPr>
            <a:r>
              <a:rPr lang="en-GB" sz="2000" dirty="0" smtClean="0"/>
              <a:t>bd_9bd_sz_cl_r2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0532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Our tools and applications:</a:t>
            </a:r>
            <a:br>
              <a:rPr lang="en-GB" sz="3600" dirty="0" smtClean="0"/>
            </a:br>
            <a:r>
              <a:rPr lang="en-GB" sz="3600" dirty="0" smtClean="0"/>
              <a:t>analyst side (Chief Economist Team)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Autofit/>
          </a:bodyPr>
          <a:lstStyle/>
          <a:p>
            <a:pPr marL="266700" indent="-266700"/>
            <a:r>
              <a:rPr lang="en-GB" sz="2600" dirty="0" smtClean="0"/>
              <a:t>Command-line toolset – the packages/libraries of Stata commands and R functions for automated:</a:t>
            </a:r>
          </a:p>
          <a:p>
            <a:pPr marL="714375" lvl="1" indent="-350838">
              <a:buFont typeface="Wingdings" panose="05000000000000000000" pitchFamily="2" charset="2"/>
              <a:buChar char="è"/>
            </a:pPr>
            <a:r>
              <a:rPr lang="en-GB" sz="2300" dirty="0"/>
              <a:t>m</a:t>
            </a:r>
            <a:r>
              <a:rPr lang="en-GB" sz="2300" dirty="0" smtClean="0"/>
              <a:t>ulti-criteria search through dataset inventory </a:t>
            </a:r>
            <a:br>
              <a:rPr lang="en-GB" sz="2300" dirty="0" smtClean="0"/>
            </a:br>
            <a:r>
              <a:rPr lang="en-GB" sz="2300" dirty="0" smtClean="0"/>
              <a:t>(“table of contents”)</a:t>
            </a:r>
          </a:p>
          <a:p>
            <a:pPr marL="714375" lvl="1" indent="-350838">
              <a:buFont typeface="Wingdings" panose="05000000000000000000" pitchFamily="2" charset="2"/>
              <a:buChar char="è"/>
            </a:pPr>
            <a:r>
              <a:rPr lang="en-GB" sz="2300" dirty="0" smtClean="0"/>
              <a:t>download, decompress, import, and reshape of the datasets</a:t>
            </a:r>
          </a:p>
          <a:p>
            <a:pPr marL="714375" lvl="1" indent="-350838">
              <a:buFont typeface="Wingdings" panose="05000000000000000000" pitchFamily="2" charset="2"/>
              <a:buChar char="è"/>
            </a:pPr>
            <a:r>
              <a:rPr lang="en-GB" sz="2300" dirty="0" smtClean="0"/>
              <a:t>joins/merges with descriptive labels for codes (“dictionaries”)</a:t>
            </a:r>
          </a:p>
          <a:p>
            <a:pPr marL="266700" indent="-266700"/>
            <a:r>
              <a:rPr lang="en-GB" sz="2600" dirty="0" smtClean="0"/>
              <a:t>Hence, we rely fully on and integrate deeply with Eurostat’s </a:t>
            </a:r>
            <a:r>
              <a:rPr lang="en-GB" sz="2600" b="1" dirty="0" smtClean="0"/>
              <a:t>Bulk Download Facility</a:t>
            </a:r>
          </a:p>
          <a:p>
            <a:pPr marL="266700" indent="-266700"/>
            <a:r>
              <a:rPr lang="en-GB" sz="2600" dirty="0" smtClean="0"/>
              <a:t>All developed in-house by economists rather than IT developers. Modern tools allow domain knowledge (data/statistics) to takes precedence over IT knowledge.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93066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563" y="76200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smtClean="0"/>
              <a:t>Our tools and applications:</a:t>
            </a:r>
            <a:br>
              <a:rPr lang="en-GB" sz="3600" smtClean="0"/>
            </a:br>
            <a:r>
              <a:rPr lang="en-GB" sz="3600" smtClean="0"/>
              <a:t>user side (policy units)</a:t>
            </a:r>
            <a:endParaRPr lang="en-GB" sz="3600"/>
          </a:p>
        </p:txBody>
      </p:sp>
      <p:pic>
        <p:nvPicPr>
          <p:cNvPr id="1026" name="Picture 2" descr="U:\3) Economics\4) Other\CESS 2016 (Conference of European Statistics Stakeholders)\screensho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63" y="1219200"/>
            <a:ext cx="5906561" cy="457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36563" y="1752600"/>
            <a:ext cx="2895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smtClean="0"/>
              <a:t>Intranet web server</a:t>
            </a:r>
          </a:p>
          <a:p>
            <a:pPr marL="177800" indent="-177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smtClean="0"/>
              <a:t>GUI apps based on open-source R/Shiny</a:t>
            </a:r>
            <a:endParaRPr lang="en-GB" sz="2200"/>
          </a:p>
        </p:txBody>
      </p:sp>
      <p:sp>
        <p:nvSpPr>
          <p:cNvPr id="6" name="Line Callout 1 (No Border) 5"/>
          <p:cNvSpPr/>
          <p:nvPr/>
        </p:nvSpPr>
        <p:spPr>
          <a:xfrm>
            <a:off x="762000" y="6019800"/>
            <a:ext cx="2971800" cy="457200"/>
          </a:xfrm>
          <a:prstGeom prst="callout1">
            <a:avLst>
              <a:gd name="adj1" fmla="val -57302"/>
              <a:gd name="adj2" fmla="val 49074"/>
              <a:gd name="adj3" fmla="val -404005"/>
              <a:gd name="adj4" fmla="val 20074"/>
            </a:avLst>
          </a:prstGeom>
          <a:noFill/>
          <a:ln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GB" sz="1600" b="1" smtClean="0">
                <a:solidFill>
                  <a:srgbClr val="FF0000"/>
                </a:solidFill>
              </a:rPr>
              <a:t>IMPORTANCE, INTEGRATION, PERFORMANCE, </a:t>
            </a:r>
            <a:r>
              <a:rPr lang="en-GB" sz="1600" smtClean="0">
                <a:solidFill>
                  <a:srgbClr val="FF0000"/>
                </a:solidFill>
              </a:rPr>
              <a:t>updated daily,</a:t>
            </a:r>
          </a:p>
          <a:p>
            <a:pPr>
              <a:lnSpc>
                <a:spcPct val="90000"/>
              </a:lnSpc>
            </a:pPr>
            <a:r>
              <a:rPr lang="en-GB" sz="1600" smtClean="0">
                <a:solidFill>
                  <a:srgbClr val="FF0000"/>
                </a:solidFill>
              </a:rPr>
              <a:t>dynamic selection, dynamic charts, explanatory notes</a:t>
            </a:r>
            <a:endParaRPr lang="en-GB" sz="1600">
              <a:solidFill>
                <a:srgbClr val="FF0000"/>
              </a:solidFill>
            </a:endParaRPr>
          </a:p>
        </p:txBody>
      </p:sp>
      <p:sp>
        <p:nvSpPr>
          <p:cNvPr id="8" name="Line Callout 1 (No Border) 7"/>
          <p:cNvSpPr/>
          <p:nvPr/>
        </p:nvSpPr>
        <p:spPr>
          <a:xfrm>
            <a:off x="3505200" y="1905000"/>
            <a:ext cx="2526438" cy="457200"/>
          </a:xfrm>
          <a:prstGeom prst="callout1">
            <a:avLst>
              <a:gd name="adj1" fmla="val 117779"/>
              <a:gd name="adj2" fmla="val 3887"/>
              <a:gd name="adj3" fmla="val 223180"/>
              <a:gd name="adj4" fmla="val -12268"/>
            </a:avLst>
          </a:prstGeom>
          <a:noFill/>
          <a:ln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GB" sz="1600" b="1" smtClean="0">
                <a:solidFill>
                  <a:srgbClr val="FF0000"/>
                </a:solidFill>
              </a:rPr>
              <a:t>Mapping indicators on geo maps. </a:t>
            </a:r>
            <a:r>
              <a:rPr lang="en-GB" sz="1600" smtClean="0">
                <a:solidFill>
                  <a:srgbClr val="FF0000"/>
                </a:solidFill>
              </a:rPr>
              <a:t>We rely on Eurostat’s NUTS-3 shapefiles.</a:t>
            </a:r>
            <a:endParaRPr lang="en-GB" sz="1600">
              <a:solidFill>
                <a:srgbClr val="FF0000"/>
              </a:solidFill>
            </a:endParaRPr>
          </a:p>
        </p:txBody>
      </p:sp>
      <p:sp>
        <p:nvSpPr>
          <p:cNvPr id="9" name="Line Callout 1 (No Border) 8"/>
          <p:cNvSpPr/>
          <p:nvPr/>
        </p:nvSpPr>
        <p:spPr>
          <a:xfrm>
            <a:off x="6705600" y="4038600"/>
            <a:ext cx="2057400" cy="457200"/>
          </a:xfrm>
          <a:prstGeom prst="callout1">
            <a:avLst>
              <a:gd name="adj1" fmla="val -41444"/>
              <a:gd name="adj2" fmla="val -2333"/>
              <a:gd name="adj3" fmla="val -126336"/>
              <a:gd name="adj4" fmla="val -73628"/>
            </a:avLst>
          </a:prstGeom>
          <a:noFill/>
          <a:ln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smtClean="0">
                <a:solidFill>
                  <a:srgbClr val="FF0000"/>
                </a:solidFill>
              </a:rPr>
              <a:t>Our in-house data search engine.</a:t>
            </a:r>
          </a:p>
          <a:p>
            <a:r>
              <a:rPr lang="en-GB" sz="1600" smtClean="0">
                <a:solidFill>
                  <a:srgbClr val="FF0000"/>
                </a:solidFill>
              </a:rPr>
              <a:t>We dare to say: more convenient than the current Eurostat's search engine (clearer tabular output, focus on datasets)</a:t>
            </a:r>
            <a:endParaRPr lang="en-GB" sz="160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0" y="6248400"/>
            <a:ext cx="3810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100" i="1" smtClean="0"/>
              <a:t>The </a:t>
            </a:r>
            <a:r>
              <a:rPr lang="en-GB" sz="1100" i="1"/>
              <a:t>icons are made by </a:t>
            </a:r>
            <a:r>
              <a:rPr lang="en-GB" sz="1100" i="1">
                <a:hlinkClick r:id="rId4" tooltip="Freepik"/>
              </a:rPr>
              <a:t>Freepik</a:t>
            </a:r>
            <a:r>
              <a:rPr lang="en-GB" sz="1100" i="1"/>
              <a:t>, </a:t>
            </a:r>
            <a:r>
              <a:rPr lang="en-GB" sz="1100" i="1">
                <a:hlinkClick r:id="rId5" tooltip="Plainicon"/>
              </a:rPr>
              <a:t>Plainicon</a:t>
            </a:r>
            <a:r>
              <a:rPr lang="en-GB" sz="1100" i="1"/>
              <a:t>, and </a:t>
            </a:r>
            <a:r>
              <a:rPr lang="en-GB" sz="1100" i="1">
                <a:hlinkClick r:id="rId6" tooltip="SimpleIcon"/>
              </a:rPr>
              <a:t>SimpleIcon</a:t>
            </a:r>
            <a:r>
              <a:rPr lang="en-GB" sz="1100" i="1"/>
              <a:t>, from </a:t>
            </a:r>
            <a:r>
              <a:rPr lang="en-GB" sz="1100" i="1">
                <a:hlinkClick r:id="rId7" tooltip="Flaticon"/>
              </a:rPr>
              <a:t>www.flaticon.com</a:t>
            </a:r>
            <a:r>
              <a:rPr lang="en-GB" sz="1100" i="1"/>
              <a:t> and licensed by </a:t>
            </a:r>
            <a:r>
              <a:rPr lang="en-GB" sz="1100" i="1">
                <a:hlinkClick r:id="rId8" tooltip="Creative Commons BY 3.0"/>
              </a:rPr>
              <a:t>CC BY 3.0</a:t>
            </a:r>
            <a:r>
              <a:rPr lang="en-GB" sz="1100" i="1"/>
              <a:t>.</a:t>
            </a:r>
            <a:endParaRPr lang="en-GB" sz="1100" i="1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628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Autofit/>
          </a:bodyPr>
          <a:lstStyle/>
          <a:p>
            <a:r>
              <a:rPr lang="en-GB" sz="3600" dirty="0" smtClean="0"/>
              <a:t>Wish list for the future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01000" cy="4906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 smtClean="0"/>
              <a:t>We look forward to:</a:t>
            </a:r>
          </a:p>
          <a:p>
            <a:r>
              <a:rPr lang="en-GB" sz="2400" dirty="0" smtClean="0"/>
              <a:t>As always </a:t>
            </a:r>
            <a:r>
              <a:rPr lang="en-GB" sz="2400" dirty="0" smtClean="0">
                <a:sym typeface="Wingdings" panose="05000000000000000000" pitchFamily="2" charset="2"/>
              </a:rPr>
              <a:t> data being more up-to-date and less missing data</a:t>
            </a:r>
          </a:p>
          <a:p>
            <a:pPr lvl="1" indent="-342900">
              <a:buFont typeface="Wingdings" panose="05000000000000000000" pitchFamily="2" charset="2"/>
              <a:buChar char="è"/>
            </a:pPr>
            <a:r>
              <a:rPr lang="en-GB" sz="2000" dirty="0" smtClean="0">
                <a:sym typeface="Wingdings" panose="05000000000000000000" pitchFamily="2" charset="2"/>
              </a:rPr>
              <a:t>working together on harmonised “now-casting” and imputation?</a:t>
            </a:r>
            <a:endParaRPr lang="en-GB" sz="2000" dirty="0" smtClean="0"/>
          </a:p>
          <a:p>
            <a:r>
              <a:rPr lang="en-GB" sz="2400" dirty="0" smtClean="0"/>
              <a:t>Better consistency of the datasets and the RAMON correspondence tables codes, more correspondence tables</a:t>
            </a:r>
          </a:p>
          <a:p>
            <a:pPr lvl="1" indent="-342900">
              <a:buFont typeface="Wingdings" panose="05000000000000000000" pitchFamily="2" charset="2"/>
              <a:buChar char="è"/>
            </a:pPr>
            <a:r>
              <a:rPr lang="en-GB" sz="2000" dirty="0" smtClean="0"/>
              <a:t>easier conversions between classifications, no more semi-manual data cleaning, easier work with multiple datasets</a:t>
            </a:r>
          </a:p>
          <a:p>
            <a:r>
              <a:rPr lang="en-GB" sz="2400" dirty="0" smtClean="0"/>
              <a:t>Some version control for datasets</a:t>
            </a:r>
            <a:endParaRPr lang="en-GB" sz="2400" dirty="0" smtClean="0">
              <a:sym typeface="Wingdings" panose="05000000000000000000" pitchFamily="2" charset="2"/>
            </a:endParaRPr>
          </a:p>
          <a:p>
            <a:pPr lvl="1" indent="-342900">
              <a:buFont typeface="Wingdings" panose="05000000000000000000" pitchFamily="2" charset="2"/>
              <a:buChar char="è"/>
            </a:pPr>
            <a:r>
              <a:rPr lang="en-GB" sz="2000" dirty="0" smtClean="0">
                <a:sym typeface="Wingdings" panose="05000000000000000000" pitchFamily="2" charset="2"/>
              </a:rPr>
              <a:t>easy identification of revisions without the need to constantly make own copies of different vintages of the Eurostat datasets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1485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1018</Words>
  <Application>Microsoft Office PowerPoint</Application>
  <PresentationFormat>On-screen Show (4:3)</PresentationFormat>
  <Paragraphs>206</Paragraphs>
  <Slides>16</Slides>
  <Notes>10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Worksheet</vt:lpstr>
      <vt:lpstr>Use of European statistics to analyse and monitor the European Single Market in terms of competitiveness and openness </vt:lpstr>
      <vt:lpstr>Outline</vt:lpstr>
      <vt:lpstr>Our big Directorate General, abridged</vt:lpstr>
      <vt:lpstr>Our main data sources</vt:lpstr>
      <vt:lpstr>Our main data sources, continued</vt:lpstr>
      <vt:lpstr>Our conceptual framework for the European Semester based on the Eurostat data</vt:lpstr>
      <vt:lpstr>Our conceptual framework for Eurostat data: “importance”</vt:lpstr>
      <vt:lpstr>Our conceptual framework for Eurostat data: “importance”</vt:lpstr>
      <vt:lpstr>Our conceptual framework for Eurostat data: “integration”</vt:lpstr>
      <vt:lpstr>Our conceptual framework for Eurostat data: “integration”</vt:lpstr>
      <vt:lpstr>Our conceptual framework for Eurostat data: “performance”</vt:lpstr>
      <vt:lpstr>Our conceptual framework for Eurostat data: “performance”</vt:lpstr>
      <vt:lpstr>Our conceptual framework for Eurostat data: 25 actual datasets (so far)</vt:lpstr>
      <vt:lpstr>Our tools and applications: analyst side (Chief Economist Team)</vt:lpstr>
      <vt:lpstr>Our tools and applications: user side (policy units)</vt:lpstr>
      <vt:lpstr>Wish list for the future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European statistics to analyse and monitor the European Single Market in terms of competitiveness and openness</dc:title>
  <dc:creator>RUTKOWSKI Aleksander (GROW)</dc:creator>
  <cp:lastModifiedBy>Stefano</cp:lastModifiedBy>
  <cp:revision>110</cp:revision>
  <cp:lastPrinted>2016-10-07T15:24:15Z</cp:lastPrinted>
  <dcterms:created xsi:type="dcterms:W3CDTF">2006-08-16T00:00:00Z</dcterms:created>
  <dcterms:modified xsi:type="dcterms:W3CDTF">2016-10-12T08:42:46Z</dcterms:modified>
</cp:coreProperties>
</file>