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69" r:id="rId3"/>
    <p:sldId id="267" r:id="rId4"/>
    <p:sldId id="271" r:id="rId5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6FD2"/>
    <a:srgbClr val="2D5EC1"/>
    <a:srgbClr val="3166CF"/>
    <a:srgbClr val="BDDEFF"/>
    <a:srgbClr val="99CCFF"/>
    <a:srgbClr val="808080"/>
    <a:srgbClr val="FFD624"/>
    <a:srgbClr val="0F54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7" autoAdjust="0"/>
    <p:restoredTop sz="94660"/>
  </p:normalViewPr>
  <p:slideViewPr>
    <p:cSldViewPr>
      <p:cViewPr>
        <p:scale>
          <a:sx n="103" d="100"/>
          <a:sy n="103" d="100"/>
        </p:scale>
        <p:origin x="82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638C1A2F-557E-4AE5-85AC-434FDA28934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54286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0D38D407-60A4-4ABA-82DA-906D4F21484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124791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8D407-60A4-4ABA-82DA-906D4F214846}" type="slidenum">
              <a:rPr lang="en-GB" altLang="en-US" smtClean="0"/>
              <a:pPr/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43409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8D407-60A4-4ABA-82DA-906D4F214846}" type="slidenum">
              <a:rPr lang="en-GB" altLang="en-US" smtClean="0"/>
              <a:pPr/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43409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15D9F3E7-1F64-4E31-AACE-B4A2AFFBEC19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82C143-C35D-4DB1-AF1A-635E3815C73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8055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89E9D-BAE2-42C4-AF27-0A344146407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66828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3E346-3ABA-4E5A-BBA6-0D83CAC9901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99374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90C118-9D51-4A02-9B9A-120B255D248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94552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3E85FD-DF72-4651-8D60-6CEC3331DB8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09712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2EA5CB-5489-4157-BB0A-3203580E169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92652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49286D-2C64-4008-B16E-74B3B6068AE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18725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6CBD7D-EB1B-426C-9D9A-4DC45BC42AB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98727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C617AF-25A2-45C3-A581-E11FC35A0B5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1934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5D9877-0BA5-4DCC-8687-6D3F16ADF6E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22838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ECB78672-6FA6-4F15-B110-B4762D7E7F13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67544" y="1628800"/>
            <a:ext cx="8568506" cy="1727175"/>
          </a:xfrm>
        </p:spPr>
        <p:txBody>
          <a:bodyPr/>
          <a:lstStyle/>
          <a:p>
            <a:r>
              <a:rPr lang="en-GB" altLang="en-US" sz="4000" dirty="0" smtClean="0"/>
              <a:t>Discussion</a:t>
            </a:r>
            <a:endParaRPr lang="en-GB" altLang="en-US" sz="4000" dirty="0"/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2664990"/>
          </a:xfrm>
        </p:spPr>
        <p:txBody>
          <a:bodyPr/>
          <a:lstStyle/>
          <a:p>
            <a:pPr algn="ctr"/>
            <a:r>
              <a:rPr lang="fr-BE" altLang="en-US" dirty="0" smtClean="0"/>
              <a:t>CESS 2016 – Session </a:t>
            </a:r>
            <a:r>
              <a:rPr lang="fr-BE" altLang="en-US" dirty="0"/>
              <a:t>B</a:t>
            </a:r>
            <a:r>
              <a:rPr lang="fr-BE" altLang="en-US" dirty="0" smtClean="0"/>
              <a:t>5 "Globalisation and </a:t>
            </a:r>
            <a:r>
              <a:rPr lang="fr-BE" altLang="en-US" dirty="0" err="1" smtClean="0"/>
              <a:t>productivity</a:t>
            </a:r>
            <a:r>
              <a:rPr lang="fr-BE" altLang="en-US" dirty="0" smtClean="0"/>
              <a:t> </a:t>
            </a:r>
            <a:r>
              <a:rPr lang="fr-BE" altLang="en-US" dirty="0" err="1" smtClean="0"/>
              <a:t>growth</a:t>
            </a:r>
            <a:r>
              <a:rPr lang="fr-BE" altLang="en-US" dirty="0" smtClean="0"/>
              <a:t>"</a:t>
            </a:r>
          </a:p>
          <a:p>
            <a:pPr algn="ctr"/>
            <a:endParaRPr lang="fr-BE" altLang="en-US" dirty="0" smtClean="0"/>
          </a:p>
          <a:p>
            <a:pPr algn="r"/>
            <a:r>
              <a:rPr lang="fr-BE" altLang="en-US" sz="2000" dirty="0" smtClean="0"/>
              <a:t>Ingo Kuhnert</a:t>
            </a:r>
          </a:p>
          <a:p>
            <a:pPr algn="r"/>
            <a:r>
              <a:rPr lang="fr-BE" altLang="en-US" sz="2000" dirty="0" err="1" smtClean="0"/>
              <a:t>European</a:t>
            </a:r>
            <a:r>
              <a:rPr lang="fr-BE" altLang="en-US" sz="2000" dirty="0" smtClean="0"/>
              <a:t> Commission</a:t>
            </a:r>
          </a:p>
          <a:p>
            <a:pPr algn="r"/>
            <a:r>
              <a:rPr lang="fr-BE" altLang="en-US" sz="2000" dirty="0" smtClean="0"/>
              <a:t>DG </a:t>
            </a:r>
            <a:r>
              <a:rPr lang="fr-BE" altLang="en-US" sz="2000" dirty="0" err="1" smtClean="0"/>
              <a:t>Economic</a:t>
            </a:r>
            <a:r>
              <a:rPr lang="fr-BE" altLang="en-US" sz="2000" dirty="0" smtClean="0"/>
              <a:t> and Financial </a:t>
            </a:r>
            <a:r>
              <a:rPr lang="fr-BE" altLang="en-US" sz="2000" dirty="0" err="1" smtClean="0"/>
              <a:t>Affairs</a:t>
            </a:r>
            <a:endParaRPr lang="en-GB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For </a:t>
            </a:r>
            <a:r>
              <a:rPr lang="en-US" altLang="en-US" dirty="0" smtClean="0"/>
              <a:t>those with short memory</a:t>
            </a:r>
            <a:r>
              <a:rPr lang="en-US" altLang="en-US" dirty="0" smtClean="0"/>
              <a:t>: titles</a:t>
            </a:r>
            <a:endParaRPr lang="en-US" altLang="en-US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ClrTx/>
              <a:buFont typeface="+mj-lt"/>
              <a:buAutoNum type="arabicPeriod"/>
            </a:pPr>
            <a:r>
              <a:rPr lang="en-GB" altLang="en-US" dirty="0" smtClean="0"/>
              <a:t>Use </a:t>
            </a:r>
            <a:r>
              <a:rPr lang="en-GB" altLang="en-US" dirty="0"/>
              <a:t>of European statistics to analyse and monitor the European single Market in terms of competitiveness and openness to third partners</a:t>
            </a:r>
            <a:endParaRPr lang="en-US" altLang="en-US" dirty="0" smtClean="0"/>
          </a:p>
          <a:p>
            <a:pPr marL="457200" indent="-457200">
              <a:buClrTx/>
              <a:buFont typeface="+mj-lt"/>
              <a:buAutoNum type="arabicPeriod"/>
            </a:pPr>
            <a:r>
              <a:rPr lang="en-GB" altLang="en-US" dirty="0" smtClean="0"/>
              <a:t>Trade </a:t>
            </a:r>
            <a:r>
              <a:rPr lang="en-GB" altLang="en-US" dirty="0"/>
              <a:t>performance of the European economies: the inter-country input-output tables (IOTs) as a necessary tool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GB" altLang="en-US" dirty="0" smtClean="0"/>
              <a:t>Labour </a:t>
            </a:r>
            <a:r>
              <a:rPr lang="en-GB" altLang="en-US" dirty="0"/>
              <a:t>productivity indicators for the EU28 Member States: Quality Adjusted Labour </a:t>
            </a:r>
            <a:r>
              <a:rPr lang="en-GB" altLang="en-US" dirty="0" smtClean="0"/>
              <a:t>Input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8880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Some common points </a:t>
            </a:r>
            <a:r>
              <a:rPr lang="en-US" altLang="en-US" dirty="0" smtClean="0"/>
              <a:t>taken</a:t>
            </a:r>
            <a:endParaRPr lang="en-US" alt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>
              <a:buClrTx/>
              <a:buFont typeface="+mj-lt"/>
              <a:buAutoNum type="arabicPeriod"/>
            </a:pPr>
            <a:r>
              <a:rPr lang="en-GB" altLang="en-US" kern="0" dirty="0" smtClean="0"/>
              <a:t>Need for detailed, disaggregated data</a:t>
            </a:r>
            <a:endParaRPr lang="en-US" altLang="en-US" kern="0" dirty="0" smtClean="0"/>
          </a:p>
          <a:p>
            <a:pPr marL="457200" indent="-457200">
              <a:buClrTx/>
              <a:buFont typeface="+mj-lt"/>
              <a:buAutoNum type="arabicPeriod"/>
            </a:pPr>
            <a:r>
              <a:rPr lang="en-GB" altLang="en-US" kern="0" dirty="0" smtClean="0"/>
              <a:t>Need for combining data from different statistical domains: </a:t>
            </a:r>
            <a:r>
              <a:rPr lang="en-GB" altLang="en-US" kern="0" dirty="0" smtClean="0"/>
              <a:t>Input-Output-Tables with </a:t>
            </a:r>
            <a:r>
              <a:rPr lang="en-GB" altLang="en-US" kern="0" dirty="0" smtClean="0"/>
              <a:t>trade data, </a:t>
            </a:r>
            <a:r>
              <a:rPr lang="en-GB" altLang="en-US" kern="0" dirty="0" smtClean="0"/>
              <a:t>National accounts with </a:t>
            </a:r>
            <a:r>
              <a:rPr lang="en-GB" altLang="en-US" kern="0" dirty="0" smtClean="0"/>
              <a:t>social surveys, etc.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GB" altLang="en-US" kern="0" dirty="0" smtClean="0"/>
              <a:t>A lot of data is </a:t>
            </a:r>
            <a:r>
              <a:rPr lang="en-GB" altLang="en-US" kern="0" dirty="0" smtClean="0"/>
              <a:t>in fact already available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GB" altLang="en-US" kern="0" dirty="0" smtClean="0"/>
              <a:t>Nationally collected (collectable) data is not sufficient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GB" altLang="en-US" kern="0" dirty="0" smtClean="0"/>
              <a:t>National data accessed via international ‘agencies’ (Eurostat, GTAP, …)</a:t>
            </a:r>
            <a:endParaRPr lang="en-US" altLang="en-US" kern="0" dirty="0" smtClean="0"/>
          </a:p>
        </p:txBody>
      </p:sp>
    </p:spTree>
    <p:extLst>
      <p:ext uri="{BB962C8B-B14F-4D97-AF65-F5344CB8AC3E}">
        <p14:creationId xmlns:p14="http://schemas.microsoft.com/office/powerpoint/2010/main" val="220635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339850"/>
            <a:ext cx="8425302" cy="936625"/>
          </a:xfrm>
        </p:spPr>
        <p:txBody>
          <a:bodyPr/>
          <a:lstStyle/>
          <a:p>
            <a:r>
              <a:rPr lang="en-US" altLang="en-US" dirty="0" smtClean="0"/>
              <a:t>Questions </a:t>
            </a:r>
            <a:r>
              <a:rPr lang="en-US" altLang="en-US" dirty="0" smtClean="0"/>
              <a:t>(for audience &amp; speakers)</a:t>
            </a:r>
            <a:endParaRPr lang="en-US" alt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>
              <a:buClrTx/>
              <a:buFont typeface="+mj-lt"/>
              <a:buAutoNum type="arabicPeriod"/>
            </a:pPr>
            <a:r>
              <a:rPr lang="en-GB" altLang="en-US" sz="2200" kern="0" dirty="0" smtClean="0"/>
              <a:t>Who (outside the Commission) actually needs such data</a:t>
            </a:r>
            <a:r>
              <a:rPr lang="en-GB" altLang="en-US" sz="2200" kern="0" dirty="0" smtClean="0"/>
              <a:t>? And who shall coordinate “best practices” data collection?</a:t>
            </a:r>
            <a:endParaRPr lang="en-US" altLang="en-US" sz="2200" kern="0" dirty="0" smtClean="0"/>
          </a:p>
          <a:p>
            <a:pPr marL="457200" indent="-457200">
              <a:buClrTx/>
              <a:buFont typeface="+mj-lt"/>
              <a:buAutoNum type="arabicPeriod"/>
            </a:pPr>
            <a:r>
              <a:rPr lang="en-GB" altLang="en-US" sz="2200" kern="0" dirty="0" smtClean="0"/>
              <a:t>Is timeliness good enough? Can it </a:t>
            </a:r>
            <a:r>
              <a:rPr lang="en-GB" altLang="en-US" sz="2200" kern="0" dirty="0" smtClean="0"/>
              <a:t>ever be </a:t>
            </a:r>
            <a:r>
              <a:rPr lang="en-GB" altLang="en-US" sz="2200" kern="0" dirty="0" smtClean="0"/>
              <a:t>good enough?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altLang="en-US" sz="2200" kern="0" dirty="0" smtClean="0"/>
              <a:t>Where is the boundary between what official statistics shall do and what more analytical bodies shall do?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altLang="en-US" sz="2200" kern="0" dirty="0" smtClean="0"/>
              <a:t>Can we derive suggestions for extending the NA system – transmission </a:t>
            </a:r>
            <a:r>
              <a:rPr lang="en-US" altLang="en-US" sz="2200" kern="0" dirty="0" err="1" smtClean="0"/>
              <a:t>programmes</a:t>
            </a:r>
            <a:r>
              <a:rPr lang="en-US" altLang="en-US" sz="2200" kern="0" dirty="0" smtClean="0"/>
              <a:t> </a:t>
            </a:r>
            <a:r>
              <a:rPr lang="en-US" altLang="en-US" sz="2200" kern="0" dirty="0" smtClean="0"/>
              <a:t>and/or methodology?</a:t>
            </a:r>
          </a:p>
        </p:txBody>
      </p:sp>
    </p:spTree>
    <p:extLst>
      <p:ext uri="{BB962C8B-B14F-4D97-AF65-F5344CB8AC3E}">
        <p14:creationId xmlns:p14="http://schemas.microsoft.com/office/powerpoint/2010/main" val="261928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4352</TotalTime>
  <Words>220</Words>
  <Application>Microsoft Office PowerPoint</Application>
  <PresentationFormat>On-screen Show (4:3)</PresentationFormat>
  <Paragraphs>23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Verdana</vt:lpstr>
      <vt:lpstr>blank</vt:lpstr>
      <vt:lpstr>Discussion</vt:lpstr>
      <vt:lpstr>For those with short memory: titles</vt:lpstr>
      <vt:lpstr>Some common points taken</vt:lpstr>
      <vt:lpstr>Questions (for audience &amp; speakers)</vt:lpstr>
    </vt:vector>
  </TitlesOfParts>
  <Company>European Commission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does early statistical output become late statistical input?</dc:title>
  <dc:creator>KUHNERT Ingo (ECFIN)</dc:creator>
  <cp:lastModifiedBy>Ingo Kuhnert</cp:lastModifiedBy>
  <cp:revision>80</cp:revision>
  <dcterms:created xsi:type="dcterms:W3CDTF">2016-10-05T06:57:18Z</dcterms:created>
  <dcterms:modified xsi:type="dcterms:W3CDTF">2016-10-19T20:40:43Z</dcterms:modified>
</cp:coreProperties>
</file>