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82C"/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s-mistral.eurostat.cec\nas-estat\IOT\Data%20Analysis\ESA2010_EUaggreg2005-2014\Embodied_employment%20and%20descriptive%20analysis%202005-2014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-mistral.eurostat.cec\nas-estat\IOT\Data%20Analysis\ESA2010_EUaggreg2005-2014\Embodied_employment%20and%20descriptive%20analysis%202005-2014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s-mistral.eurostat.cec\nas-estat\IOT\Data%20Analysis\ESA2010_EUaggreg2005-2014\QALI\EA-EU-160413-v2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s-mistral.eurostat.cec\nas-estat\IOT\Data%20Analysis\ESA2010_EUaggreg2005-2014\Embodied_employment%20and%20descriptive%20analysis%202005-2014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93285214348207"/>
          <c:y val="3.5683259693796522E-2"/>
          <c:w val="0.86351159230096242"/>
          <c:h val="0.736841892661907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Data_age!$A$43</c:f>
              <c:strCache>
                <c:ptCount val="1"/>
                <c:pt idx="0">
                  <c:v>15-29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Data_age!$B$2:$K$2</c:f>
              <c:strCache>
                <c:ptCount val="10"/>
                <c:pt idx="0">
                  <c:v>A</c:v>
                </c:pt>
                <c:pt idx="1">
                  <c:v>B_E</c:v>
                </c:pt>
                <c:pt idx="2">
                  <c:v>F</c:v>
                </c:pt>
                <c:pt idx="3">
                  <c:v>G_I</c:v>
                </c:pt>
                <c:pt idx="4">
                  <c:v>J</c:v>
                </c:pt>
                <c:pt idx="5">
                  <c:v>K</c:v>
                </c:pt>
                <c:pt idx="6">
                  <c:v>L</c:v>
                </c:pt>
                <c:pt idx="7">
                  <c:v>M_N</c:v>
                </c:pt>
                <c:pt idx="8">
                  <c:v>O_Q</c:v>
                </c:pt>
                <c:pt idx="9">
                  <c:v>R_U</c:v>
                </c:pt>
              </c:strCache>
            </c:strRef>
          </c:cat>
          <c:val>
            <c:numRef>
              <c:f>Data_age!$B$43:$K$43</c:f>
              <c:numCache>
                <c:formatCode>General</c:formatCode>
                <c:ptCount val="10"/>
                <c:pt idx="0">
                  <c:v>2266158231.3517141</c:v>
                </c:pt>
                <c:pt idx="1">
                  <c:v>10271685757.154598</c:v>
                </c:pt>
                <c:pt idx="2">
                  <c:v>4805893884.4394703</c:v>
                </c:pt>
                <c:pt idx="3">
                  <c:v>19604339306.203976</c:v>
                </c:pt>
                <c:pt idx="4">
                  <c:v>2128502935.0993416</c:v>
                </c:pt>
                <c:pt idx="5">
                  <c:v>1615256868.8757777</c:v>
                </c:pt>
                <c:pt idx="6">
                  <c:v>553425430.8503617</c:v>
                </c:pt>
                <c:pt idx="7">
                  <c:v>7773120930.7295923</c:v>
                </c:pt>
                <c:pt idx="8">
                  <c:v>11393530995.288965</c:v>
                </c:pt>
                <c:pt idx="9">
                  <c:v>3733974210.0600038</c:v>
                </c:pt>
              </c:numCache>
            </c:numRef>
          </c:val>
        </c:ser>
        <c:ser>
          <c:idx val="1"/>
          <c:order val="1"/>
          <c:tx>
            <c:strRef>
              <c:f>Data_age!$A$44</c:f>
              <c:strCache>
                <c:ptCount val="1"/>
                <c:pt idx="0">
                  <c:v>30-49</c:v>
                </c:pt>
              </c:strCache>
            </c:strRef>
          </c:tx>
          <c:spPr>
            <a:solidFill>
              <a:srgbClr val="F3F82C"/>
            </a:solidFill>
          </c:spPr>
          <c:invertIfNegative val="0"/>
          <c:cat>
            <c:strRef>
              <c:f>Data_age!$B$2:$K$2</c:f>
              <c:strCache>
                <c:ptCount val="10"/>
                <c:pt idx="0">
                  <c:v>A</c:v>
                </c:pt>
                <c:pt idx="1">
                  <c:v>B_E</c:v>
                </c:pt>
                <c:pt idx="2">
                  <c:v>F</c:v>
                </c:pt>
                <c:pt idx="3">
                  <c:v>G_I</c:v>
                </c:pt>
                <c:pt idx="4">
                  <c:v>J</c:v>
                </c:pt>
                <c:pt idx="5">
                  <c:v>K</c:v>
                </c:pt>
                <c:pt idx="6">
                  <c:v>L</c:v>
                </c:pt>
                <c:pt idx="7">
                  <c:v>M_N</c:v>
                </c:pt>
                <c:pt idx="8">
                  <c:v>O_Q</c:v>
                </c:pt>
                <c:pt idx="9">
                  <c:v>R_U</c:v>
                </c:pt>
              </c:strCache>
            </c:strRef>
          </c:cat>
          <c:val>
            <c:numRef>
              <c:f>Data_age!$B$44:$K$44</c:f>
              <c:numCache>
                <c:formatCode>General</c:formatCode>
                <c:ptCount val="10"/>
                <c:pt idx="0">
                  <c:v>9846294825.5356102</c:v>
                </c:pt>
                <c:pt idx="1">
                  <c:v>32987582695.797283</c:v>
                </c:pt>
                <c:pt idx="2">
                  <c:v>14001526864.631882</c:v>
                </c:pt>
                <c:pt idx="3">
                  <c:v>48983629533.282127</c:v>
                </c:pt>
                <c:pt idx="4">
                  <c:v>6835167516.5804873</c:v>
                </c:pt>
                <c:pt idx="5">
                  <c:v>5838295868.9152851</c:v>
                </c:pt>
                <c:pt idx="6">
                  <c:v>2024619891.5721192</c:v>
                </c:pt>
                <c:pt idx="7">
                  <c:v>24001076441.015759</c:v>
                </c:pt>
                <c:pt idx="8">
                  <c:v>41116615770.388893</c:v>
                </c:pt>
                <c:pt idx="9">
                  <c:v>10072995154.10808</c:v>
                </c:pt>
              </c:numCache>
            </c:numRef>
          </c:val>
        </c:ser>
        <c:ser>
          <c:idx val="2"/>
          <c:order val="2"/>
          <c:tx>
            <c:strRef>
              <c:f>Data_age!$A$45</c:f>
              <c:strCache>
                <c:ptCount val="1"/>
                <c:pt idx="0">
                  <c:v>50+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Data_age!$B$2:$K$2</c:f>
              <c:strCache>
                <c:ptCount val="10"/>
                <c:pt idx="0">
                  <c:v>A</c:v>
                </c:pt>
                <c:pt idx="1">
                  <c:v>B_E</c:v>
                </c:pt>
                <c:pt idx="2">
                  <c:v>F</c:v>
                </c:pt>
                <c:pt idx="3">
                  <c:v>G_I</c:v>
                </c:pt>
                <c:pt idx="4">
                  <c:v>J</c:v>
                </c:pt>
                <c:pt idx="5">
                  <c:v>K</c:v>
                </c:pt>
                <c:pt idx="6">
                  <c:v>L</c:v>
                </c:pt>
                <c:pt idx="7">
                  <c:v>M_N</c:v>
                </c:pt>
                <c:pt idx="8">
                  <c:v>O_Q</c:v>
                </c:pt>
                <c:pt idx="9">
                  <c:v>R_U</c:v>
                </c:pt>
              </c:strCache>
            </c:strRef>
          </c:cat>
          <c:val>
            <c:numRef>
              <c:f>Data_age!$B$45:$K$45</c:f>
              <c:numCache>
                <c:formatCode>General</c:formatCode>
                <c:ptCount val="10"/>
                <c:pt idx="0">
                  <c:v>9224631943.1126785</c:v>
                </c:pt>
                <c:pt idx="1">
                  <c:v>17318001547.048126</c:v>
                </c:pt>
                <c:pt idx="2">
                  <c:v>7070039250.9286489</c:v>
                </c:pt>
                <c:pt idx="3">
                  <c:v>24284780160.513905</c:v>
                </c:pt>
                <c:pt idx="4">
                  <c:v>2151906548.3201709</c:v>
                </c:pt>
                <c:pt idx="5">
                  <c:v>2554463262.2089367</c:v>
                </c:pt>
                <c:pt idx="6">
                  <c:v>1402818677.5775192</c:v>
                </c:pt>
                <c:pt idx="7">
                  <c:v>12048446628.25465</c:v>
                </c:pt>
                <c:pt idx="8">
                  <c:v>27373061234.32214</c:v>
                </c:pt>
                <c:pt idx="9">
                  <c:v>5987293635.8319168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10624"/>
        <c:axId val="37612160"/>
      </c:barChart>
      <c:catAx>
        <c:axId val="37610624"/>
        <c:scaling>
          <c:orientation val="minMax"/>
        </c:scaling>
        <c:delete val="0"/>
        <c:axPos val="b"/>
        <c:majorTickMark val="out"/>
        <c:minorTickMark val="none"/>
        <c:tickLblPos val="nextTo"/>
        <c:crossAx val="37612160"/>
        <c:crosses val="autoZero"/>
        <c:auto val="1"/>
        <c:lblAlgn val="ctr"/>
        <c:lblOffset val="100"/>
        <c:noMultiLvlLbl val="0"/>
      </c:catAx>
      <c:valAx>
        <c:axId val="376121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sysDot"/>
            </a:ln>
          </c:spPr>
        </c:majorGridlines>
        <c:numFmt formatCode="0%" sourceLinked="1"/>
        <c:majorTickMark val="out"/>
        <c:minorTickMark val="none"/>
        <c:tickLblPos val="nextTo"/>
        <c:crossAx val="37610624"/>
        <c:crosses val="autoZero"/>
        <c:crossBetween val="between"/>
        <c:majorUnit val="0.2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percentStacked"/>
        <c:varyColors val="0"/>
        <c:ser>
          <c:idx val="2"/>
          <c:order val="0"/>
          <c:tx>
            <c:strRef>
              <c:f>Coeff_skill!$B$183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multiLvlStrRef>
              <c:f>Coeff_skill!$C$179:$F$180</c:f>
              <c:multiLvlStrCache>
                <c:ptCount val="4"/>
                <c:lvl>
                  <c:pt idx="0">
                    <c:v>2014</c:v>
                  </c:pt>
                  <c:pt idx="1">
                    <c:v>2014</c:v>
                  </c:pt>
                  <c:pt idx="2">
                    <c:v>2007</c:v>
                  </c:pt>
                  <c:pt idx="3">
                    <c:v>2007</c:v>
                  </c:pt>
                </c:lvl>
                <c:lvl>
                  <c:pt idx="0">
                    <c:v>Embodied employment in exports</c:v>
                  </c:pt>
                  <c:pt idx="1">
                    <c:v>Employment</c:v>
                  </c:pt>
                  <c:pt idx="2">
                    <c:v>Embodied employment in exports</c:v>
                  </c:pt>
                  <c:pt idx="3">
                    <c:v>Employment</c:v>
                  </c:pt>
                </c:lvl>
              </c:multiLvlStrCache>
            </c:multiLvlStrRef>
          </c:cat>
          <c:val>
            <c:numRef>
              <c:f>Coeff_skill!$C$183:$F$183</c:f>
              <c:numCache>
                <c:formatCode>General</c:formatCode>
                <c:ptCount val="4"/>
                <c:pt idx="0">
                  <c:v>23930987.464874838</c:v>
                </c:pt>
                <c:pt idx="1">
                  <c:v>53602081798.82885</c:v>
                </c:pt>
                <c:pt idx="2">
                  <c:v>23746266.34414484</c:v>
                </c:pt>
                <c:pt idx="3">
                  <c:v>55065175715.714188</c:v>
                </c:pt>
              </c:numCache>
            </c:numRef>
          </c:val>
        </c:ser>
        <c:ser>
          <c:idx val="1"/>
          <c:order val="1"/>
          <c:tx>
            <c:strRef>
              <c:f>Coeff_skill!$B$182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multiLvlStrRef>
              <c:f>Coeff_skill!$C$179:$F$180</c:f>
              <c:multiLvlStrCache>
                <c:ptCount val="4"/>
                <c:lvl>
                  <c:pt idx="0">
                    <c:v>2014</c:v>
                  </c:pt>
                  <c:pt idx="1">
                    <c:v>2014</c:v>
                  </c:pt>
                  <c:pt idx="2">
                    <c:v>2007</c:v>
                  </c:pt>
                  <c:pt idx="3">
                    <c:v>2007</c:v>
                  </c:pt>
                </c:lvl>
                <c:lvl>
                  <c:pt idx="0">
                    <c:v>Embodied employment in exports</c:v>
                  </c:pt>
                  <c:pt idx="1">
                    <c:v>Employment</c:v>
                  </c:pt>
                  <c:pt idx="2">
                    <c:v>Embodied employment in exports</c:v>
                  </c:pt>
                  <c:pt idx="3">
                    <c:v>Employment</c:v>
                  </c:pt>
                </c:lvl>
              </c:multiLvlStrCache>
            </c:multiLvlStrRef>
          </c:cat>
          <c:val>
            <c:numRef>
              <c:f>Coeff_skill!$C$182:$F$182</c:f>
              <c:numCache>
                <c:formatCode>General</c:formatCode>
                <c:ptCount val="4"/>
                <c:pt idx="0">
                  <c:v>10532070.120845955</c:v>
                </c:pt>
                <c:pt idx="1">
                  <c:v>20961159468.594337</c:v>
                </c:pt>
                <c:pt idx="2">
                  <c:v>12838258.650673455</c:v>
                </c:pt>
                <c:pt idx="3">
                  <c:v>26131836996.522686</c:v>
                </c:pt>
              </c:numCache>
            </c:numRef>
          </c:val>
        </c:ser>
        <c:ser>
          <c:idx val="0"/>
          <c:order val="2"/>
          <c:tx>
            <c:strRef>
              <c:f>Coeff_skill!$B$181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92D050"/>
              </a:solidFill>
            </a:ln>
          </c:spPr>
          <c:invertIfNegative val="0"/>
          <c:cat>
            <c:multiLvlStrRef>
              <c:f>Coeff_skill!$C$179:$F$180</c:f>
              <c:multiLvlStrCache>
                <c:ptCount val="4"/>
                <c:lvl>
                  <c:pt idx="0">
                    <c:v>2014</c:v>
                  </c:pt>
                  <c:pt idx="1">
                    <c:v>2014</c:v>
                  </c:pt>
                  <c:pt idx="2">
                    <c:v>2007</c:v>
                  </c:pt>
                  <c:pt idx="3">
                    <c:v>2007</c:v>
                  </c:pt>
                </c:lvl>
                <c:lvl>
                  <c:pt idx="0">
                    <c:v>Embodied employment in exports</c:v>
                  </c:pt>
                  <c:pt idx="1">
                    <c:v>Employment</c:v>
                  </c:pt>
                  <c:pt idx="2">
                    <c:v>Embodied employment in exports</c:v>
                  </c:pt>
                  <c:pt idx="3">
                    <c:v>Employment</c:v>
                  </c:pt>
                </c:lvl>
              </c:multiLvlStrCache>
            </c:multiLvlStrRef>
          </c:cat>
          <c:val>
            <c:numRef>
              <c:f>Coeff_skill!$C$181:$F$181</c:f>
              <c:numCache>
                <c:formatCode>General</c:formatCode>
                <c:ptCount val="4"/>
                <c:pt idx="0">
                  <c:v>11473942.56548751</c:v>
                </c:pt>
                <c:pt idx="1">
                  <c:v>41800004218.802605</c:v>
                </c:pt>
                <c:pt idx="2">
                  <c:v>9282376.3418387137</c:v>
                </c:pt>
                <c:pt idx="3">
                  <c:v>35617933505.324066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94656"/>
        <c:axId val="38319232"/>
      </c:barChart>
      <c:catAx>
        <c:axId val="3669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8319232"/>
        <c:crosses val="autoZero"/>
        <c:auto val="1"/>
        <c:lblAlgn val="ctr"/>
        <c:lblOffset val="100"/>
        <c:noMultiLvlLbl val="0"/>
      </c:catAx>
      <c:valAx>
        <c:axId val="38319232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6694656"/>
        <c:crosses val="autoZero"/>
        <c:crossBetween val="between"/>
        <c:majorUnit val="0.25"/>
      </c:valAx>
    </c:plotArea>
    <c:legend>
      <c:legendPos val="r"/>
      <c:layout/>
      <c:overlay val="0"/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3085739282589688E-2"/>
          <c:y val="6.5289442986293383E-2"/>
          <c:w val="0.87635870516185477"/>
          <c:h val="0.72112459900845727"/>
        </c:manualLayout>
      </c:layout>
      <c:lineChart>
        <c:grouping val="standard"/>
        <c:varyColors val="0"/>
        <c:ser>
          <c:idx val="0"/>
          <c:order val="0"/>
          <c:tx>
            <c:v>Unadjusted</c:v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7"/>
            <c:spPr>
              <a:solidFill>
                <a:srgbClr val="C00000"/>
              </a:solidFill>
            </c:spPr>
          </c:marker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QALI_total_AS!$F$12:$F$26</c:f>
              <c:numCache>
                <c:formatCode>General</c:formatCode>
                <c:ptCount val="8"/>
                <c:pt idx="0">
                  <c:v>1.0327208921990121</c:v>
                </c:pt>
                <c:pt idx="1">
                  <c:v>1.0412645987851572</c:v>
                </c:pt>
                <c:pt idx="2">
                  <c:v>1.0091222338497807</c:v>
                </c:pt>
                <c:pt idx="3">
                  <c:v>1</c:v>
                </c:pt>
                <c:pt idx="4">
                  <c:v>1.0021550724287507</c:v>
                </c:pt>
                <c:pt idx="5">
                  <c:v>0.98795313051652411</c:v>
                </c:pt>
                <c:pt idx="6">
                  <c:v>0.97983836746535546</c:v>
                </c:pt>
                <c:pt idx="7">
                  <c:v>0.99080736046335638</c:v>
                </c:pt>
              </c:numCache>
            </c:numRef>
          </c:val>
          <c:smooth val="0"/>
        </c:ser>
        <c:ser>
          <c:idx val="1"/>
          <c:order val="1"/>
          <c:tx>
            <c:v>QALI Age &amp; Skill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QALI_total_AS!$H$12:$H$26</c:f>
              <c:numCache>
                <c:formatCode>General</c:formatCode>
                <c:ptCount val="8"/>
                <c:pt idx="0">
                  <c:v>1.0089861185448177</c:v>
                </c:pt>
                <c:pt idx="1">
                  <c:v>1.0224727333473231</c:v>
                </c:pt>
                <c:pt idx="2">
                  <c:v>1.0008116375134615</c:v>
                </c:pt>
                <c:pt idx="3">
                  <c:v>1</c:v>
                </c:pt>
                <c:pt idx="4">
                  <c:v>1.009076567441666</c:v>
                </c:pt>
                <c:pt idx="5">
                  <c:v>1.0029772111228663</c:v>
                </c:pt>
                <c:pt idx="6">
                  <c:v>1.0016922557545793</c:v>
                </c:pt>
                <c:pt idx="7">
                  <c:v>1.0166578649322686</c:v>
                </c:pt>
              </c:numCache>
            </c:numRef>
          </c:val>
          <c:smooth val="0"/>
        </c:ser>
        <c:ser>
          <c:idx val="2"/>
          <c:order val="2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QALI_total_AS!$A$13:$B$13</c:f>
            </c:numRef>
          </c:val>
          <c:smooth val="0"/>
        </c:ser>
        <c:ser>
          <c:idx val="4"/>
          <c:order val="3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QALI_total_AS!$A$15:$B$15</c:f>
            </c:numRef>
          </c:val>
          <c:smooth val="0"/>
        </c:ser>
        <c:ser>
          <c:idx val="6"/>
          <c:order val="4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QALI_total_AS!$A$17:$B$17</c:f>
            </c:numRef>
          </c:val>
          <c:smooth val="0"/>
        </c:ser>
        <c:ser>
          <c:idx val="8"/>
          <c:order val="5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QALI_total_AS!$A$19:$B$19</c:f>
            </c:numRef>
          </c:val>
          <c:smooth val="0"/>
        </c:ser>
        <c:ser>
          <c:idx val="10"/>
          <c:order val="6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QALI_total_AS!$A$21:$B$21</c:f>
            </c:numRef>
          </c:val>
          <c:smooth val="0"/>
        </c:ser>
        <c:ser>
          <c:idx val="12"/>
          <c:order val="7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QALI_total_AS!$A$23:$B$23</c:f>
            </c:numRef>
          </c:val>
          <c:smooth val="0"/>
        </c:ser>
        <c:ser>
          <c:idx val="14"/>
          <c:order val="8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QALI_total_AS!$A$25:$B$25</c:f>
            </c:numRef>
          </c:val>
          <c:smooth val="0"/>
        </c:ser>
        <c:ser>
          <c:idx val="17"/>
          <c:order val="9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QALI_total_AS!$F$13</c:f>
            </c:numRef>
          </c:val>
          <c:smooth val="0"/>
        </c:ser>
        <c:ser>
          <c:idx val="19"/>
          <c:order val="10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QALI_total_AS!$F$15</c:f>
            </c:numRef>
          </c:val>
          <c:smooth val="0"/>
        </c:ser>
        <c:ser>
          <c:idx val="21"/>
          <c:order val="11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QALI_total_AS!$F$17</c:f>
            </c:numRef>
          </c:val>
          <c:smooth val="0"/>
        </c:ser>
        <c:ser>
          <c:idx val="23"/>
          <c:order val="12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QALI_total_AS!$F$19</c:f>
            </c:numRef>
          </c:val>
          <c:smooth val="0"/>
        </c:ser>
        <c:ser>
          <c:idx val="25"/>
          <c:order val="13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QALI_total_AS!$F$21</c:f>
            </c:numRef>
          </c:val>
          <c:smooth val="0"/>
        </c:ser>
        <c:ser>
          <c:idx val="27"/>
          <c:order val="14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QALI_total_AS!$F$23</c:f>
            </c:numRef>
          </c:val>
          <c:smooth val="0"/>
        </c:ser>
        <c:ser>
          <c:idx val="29"/>
          <c:order val="15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QALI_total_AS!$F$25</c:f>
            </c:numRef>
          </c:val>
          <c:smooth val="0"/>
        </c:ser>
        <c:ser>
          <c:idx val="32"/>
          <c:order val="16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QALI_total_AS!$H$13</c:f>
            </c:numRef>
          </c:val>
          <c:smooth val="0"/>
        </c:ser>
        <c:ser>
          <c:idx val="34"/>
          <c:order val="17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QALI_total_AS!$H$15</c:f>
            </c:numRef>
          </c:val>
          <c:smooth val="0"/>
        </c:ser>
        <c:ser>
          <c:idx val="36"/>
          <c:order val="18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QALI_total_AS!$H$17</c:f>
            </c:numRef>
          </c:val>
          <c:smooth val="0"/>
        </c:ser>
        <c:ser>
          <c:idx val="38"/>
          <c:order val="19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QALI_total_AS!$H$19</c:f>
            </c:numRef>
          </c:val>
          <c:smooth val="0"/>
        </c:ser>
        <c:ser>
          <c:idx val="40"/>
          <c:order val="20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QALI_total_AS!$H$21</c:f>
            </c:numRef>
          </c:val>
          <c:smooth val="0"/>
        </c:ser>
        <c:ser>
          <c:idx val="42"/>
          <c:order val="21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QALI_total_AS!$H$23</c:f>
            </c:numRef>
          </c:val>
          <c:smooth val="0"/>
        </c:ser>
        <c:ser>
          <c:idx val="44"/>
          <c:order val="22"/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QALI_total_AS!$H$25</c:f>
            </c:numRef>
          </c:val>
          <c:smooth val="0"/>
        </c:ser>
        <c:ser>
          <c:idx val="3"/>
          <c:order val="23"/>
          <c:tx>
            <c:v>Age</c:v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QALI_total_A!$H$12:$H$26</c:f>
              <c:numCache>
                <c:formatCode>General</c:formatCode>
                <c:ptCount val="8"/>
                <c:pt idx="0">
                  <c:v>1.0214789170803469</c:v>
                </c:pt>
                <c:pt idx="1">
                  <c:v>1.0321428778542123</c:v>
                </c:pt>
                <c:pt idx="2">
                  <c:v>1.0051386568254166</c:v>
                </c:pt>
                <c:pt idx="3">
                  <c:v>1</c:v>
                </c:pt>
                <c:pt idx="4">
                  <c:v>1.0049438377833355</c:v>
                </c:pt>
                <c:pt idx="5">
                  <c:v>0.99398104461082537</c:v>
                </c:pt>
                <c:pt idx="6">
                  <c:v>0.98832648534413658</c:v>
                </c:pt>
                <c:pt idx="7">
                  <c:v>1.0004445499106631</c:v>
                </c:pt>
              </c:numCache>
            </c:numRef>
          </c:val>
          <c:smooth val="0"/>
        </c:ser>
        <c:ser>
          <c:idx val="5"/>
          <c:order val="24"/>
          <c:tx>
            <c:v>Skill</c:v>
          </c:tx>
          <c:spPr>
            <a:ln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QALI_total_AS!$A$12:$A$26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QALI_total_S!$H$12:$H$26</c:f>
              <c:numCache>
                <c:formatCode>General</c:formatCode>
                <c:ptCount val="8"/>
                <c:pt idx="0">
                  <c:v>1.0206618342001448</c:v>
                </c:pt>
                <c:pt idx="1">
                  <c:v>1.0318842664316852</c:v>
                </c:pt>
                <c:pt idx="2">
                  <c:v>1.0051073141491345</c:v>
                </c:pt>
                <c:pt idx="3">
                  <c:v>1</c:v>
                </c:pt>
                <c:pt idx="4">
                  <c:v>1.005977592984246</c:v>
                </c:pt>
                <c:pt idx="5">
                  <c:v>0.99641636325192606</c:v>
                </c:pt>
                <c:pt idx="6">
                  <c:v>0.99236521815077039</c:v>
                </c:pt>
                <c:pt idx="7">
                  <c:v>1.006155624459198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746560"/>
        <c:axId val="37748096"/>
      </c:lineChart>
      <c:catAx>
        <c:axId val="37746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7748096"/>
        <c:crosses val="autoZero"/>
        <c:auto val="1"/>
        <c:lblAlgn val="ctr"/>
        <c:lblOffset val="100"/>
        <c:noMultiLvlLbl val="0"/>
      </c:catAx>
      <c:valAx>
        <c:axId val="37748096"/>
        <c:scaling>
          <c:orientation val="minMax"/>
          <c:max val="1.05"/>
          <c:min val="0.97000000000000008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crossAx val="37746560"/>
        <c:crosses val="autoZero"/>
        <c:crossBetween val="between"/>
        <c:majorUnit val="2.0000000000000004E-2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v>High</c:v>
          </c:tx>
          <c:spPr>
            <a:solidFill>
              <a:srgbClr val="00B050"/>
            </a:solidFill>
          </c:spPr>
          <c:invertIfNegative val="0"/>
          <c:cat>
            <c:strRef>
              <c:f>Coeff_skill!$C$136:$L$136</c:f>
              <c:strCache>
                <c:ptCount val="10"/>
                <c:pt idx="0">
                  <c:v>Products of agriculture, forestry and fishing</c:v>
                </c:pt>
                <c:pt idx="1">
                  <c:v>Industrial products (except construction works)</c:v>
                </c:pt>
                <c:pt idx="2">
                  <c:v>Constructions and construction works</c:v>
                </c:pt>
                <c:pt idx="3">
                  <c:v>Wholesale and retail trade; transportation and storage; accommodation and food services</c:v>
                </c:pt>
                <c:pt idx="4">
                  <c:v>Information and communication services</c:v>
                </c:pt>
                <c:pt idx="5">
                  <c:v>Financial and insurance services</c:v>
                </c:pt>
                <c:pt idx="6">
                  <c:v>Real estate services</c:v>
                </c:pt>
                <c:pt idx="7">
                  <c:v>Professional, scientific and technical services; administrative and support services</c:v>
                </c:pt>
                <c:pt idx="8">
                  <c:v>Public administration, defence, education, human health and social work services</c:v>
                </c:pt>
                <c:pt idx="9">
                  <c:v>Arts, entertainment and recreation; other services; services of household and extra-territorial organizations and bodies</c:v>
                </c:pt>
              </c:strCache>
            </c:strRef>
          </c:cat>
          <c:val>
            <c:numRef>
              <c:f>Coeff_skill!$C$164:$L$164</c:f>
              <c:numCache>
                <c:formatCode>General</c:formatCode>
                <c:ptCount val="10"/>
                <c:pt idx="0">
                  <c:v>136999.74035657011</c:v>
                </c:pt>
                <c:pt idx="1">
                  <c:v>6900019.264072286</c:v>
                </c:pt>
                <c:pt idx="2">
                  <c:v>39407.922337264979</c:v>
                </c:pt>
                <c:pt idx="3">
                  <c:v>1957670.2883713546</c:v>
                </c:pt>
                <c:pt idx="4">
                  <c:v>559114.49620823166</c:v>
                </c:pt>
                <c:pt idx="6">
                  <c:v>5434.2803665080355</c:v>
                </c:pt>
                <c:pt idx="7">
                  <c:v>1724811.239531148</c:v>
                </c:pt>
                <c:pt idx="8">
                  <c:v>69551.913660059305</c:v>
                </c:pt>
                <c:pt idx="9">
                  <c:v>80933.420584086358</c:v>
                </c:pt>
              </c:numCache>
            </c:numRef>
          </c:val>
        </c:ser>
        <c:ser>
          <c:idx val="2"/>
          <c:order val="1"/>
          <c:tx>
            <c:v>Medium</c:v>
          </c:tx>
          <c:spPr>
            <a:solidFill>
              <a:srgbClr val="FFFF00"/>
            </a:solidFill>
          </c:spPr>
          <c:invertIfNegative val="0"/>
          <c:cat>
            <c:strRef>
              <c:f>Coeff_skill!$C$136:$L$136</c:f>
              <c:strCache>
                <c:ptCount val="10"/>
                <c:pt idx="0">
                  <c:v>Products of agriculture, forestry and fishing</c:v>
                </c:pt>
                <c:pt idx="1">
                  <c:v>Industrial products (except construction works)</c:v>
                </c:pt>
                <c:pt idx="2">
                  <c:v>Constructions and construction works</c:v>
                </c:pt>
                <c:pt idx="3">
                  <c:v>Wholesale and retail trade; transportation and storage; accommodation and food services</c:v>
                </c:pt>
                <c:pt idx="4">
                  <c:v>Information and communication services</c:v>
                </c:pt>
                <c:pt idx="5">
                  <c:v>Financial and insurance services</c:v>
                </c:pt>
                <c:pt idx="6">
                  <c:v>Real estate services</c:v>
                </c:pt>
                <c:pt idx="7">
                  <c:v>Professional, scientific and technical services; administrative and support services</c:v>
                </c:pt>
                <c:pt idx="8">
                  <c:v>Public administration, defence, education, human health and social work services</c:v>
                </c:pt>
                <c:pt idx="9">
                  <c:v>Arts, entertainment and recreation; other services; services of household and extra-territorial organizations and bodies</c:v>
                </c:pt>
              </c:strCache>
            </c:strRef>
          </c:cat>
          <c:val>
            <c:numRef>
              <c:f>Coeff_skill!$C$166:$L$166</c:f>
              <c:numCache>
                <c:formatCode>General</c:formatCode>
                <c:ptCount val="10"/>
                <c:pt idx="0">
                  <c:v>560956.01132918184</c:v>
                </c:pt>
                <c:pt idx="1">
                  <c:v>15730253.114963179</c:v>
                </c:pt>
                <c:pt idx="2">
                  <c:v>102712.85593182112</c:v>
                </c:pt>
                <c:pt idx="3">
                  <c:v>5111163.8346193908</c:v>
                </c:pt>
                <c:pt idx="4">
                  <c:v>518789.08724946372</c:v>
                </c:pt>
                <c:pt idx="6">
                  <c:v>8057.127871198486</c:v>
                </c:pt>
                <c:pt idx="7">
                  <c:v>1707017.2825672913</c:v>
                </c:pt>
                <c:pt idx="8">
                  <c:v>59232.410373650782</c:v>
                </c:pt>
                <c:pt idx="9">
                  <c:v>132805.73996966079</c:v>
                </c:pt>
              </c:numCache>
            </c:numRef>
          </c:val>
        </c:ser>
        <c:ser>
          <c:idx val="1"/>
          <c:order val="2"/>
          <c:tx>
            <c:v>Low</c:v>
          </c:tx>
          <c:spPr>
            <a:solidFill>
              <a:srgbClr val="FF0000"/>
            </a:solidFill>
          </c:spPr>
          <c:invertIfNegative val="0"/>
          <c:cat>
            <c:strRef>
              <c:f>Coeff_skill!$C$136:$L$136</c:f>
              <c:strCache>
                <c:ptCount val="10"/>
                <c:pt idx="0">
                  <c:v>Products of agriculture, forestry and fishing</c:v>
                </c:pt>
                <c:pt idx="1">
                  <c:v>Industrial products (except construction works)</c:v>
                </c:pt>
                <c:pt idx="2">
                  <c:v>Constructions and construction works</c:v>
                </c:pt>
                <c:pt idx="3">
                  <c:v>Wholesale and retail trade; transportation and storage; accommodation and food services</c:v>
                </c:pt>
                <c:pt idx="4">
                  <c:v>Information and communication services</c:v>
                </c:pt>
                <c:pt idx="5">
                  <c:v>Financial and insurance services</c:v>
                </c:pt>
                <c:pt idx="6">
                  <c:v>Real estate services</c:v>
                </c:pt>
                <c:pt idx="7">
                  <c:v>Professional, scientific and technical services; administrative and support services</c:v>
                </c:pt>
                <c:pt idx="8">
                  <c:v>Public administration, defence, education, human health and social work services</c:v>
                </c:pt>
                <c:pt idx="9">
                  <c:v>Arts, entertainment and recreation; other services; services of household and extra-territorial organizations and bodies</c:v>
                </c:pt>
              </c:strCache>
            </c:strRef>
          </c:cat>
          <c:val>
            <c:numRef>
              <c:f>Coeff_skill!$C$165:$L$165</c:f>
              <c:numCache>
                <c:formatCode>General</c:formatCode>
                <c:ptCount val="10"/>
                <c:pt idx="0">
                  <c:v>421835.13901876804</c:v>
                </c:pt>
                <c:pt idx="1">
                  <c:v>6937109.5462575657</c:v>
                </c:pt>
                <c:pt idx="2">
                  <c:v>48799.640211270722</c:v>
                </c:pt>
                <c:pt idx="3">
                  <c:v>2232803.4883116023</c:v>
                </c:pt>
                <c:pt idx="4">
                  <c:v>153726.16323721063</c:v>
                </c:pt>
                <c:pt idx="6">
                  <c:v>2852.2144569584375</c:v>
                </c:pt>
                <c:pt idx="7">
                  <c:v>651444.05959841516</c:v>
                </c:pt>
                <c:pt idx="8">
                  <c:v>18962.248448274662</c:v>
                </c:pt>
                <c:pt idx="9">
                  <c:v>64537.621305886118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37696"/>
        <c:axId val="38239232"/>
      </c:barChart>
      <c:catAx>
        <c:axId val="382376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239232"/>
        <c:crosses val="autoZero"/>
        <c:auto val="1"/>
        <c:lblAlgn val="ctr"/>
        <c:lblOffset val="100"/>
        <c:noMultiLvlLbl val="0"/>
      </c:catAx>
      <c:valAx>
        <c:axId val="38239232"/>
        <c:scaling>
          <c:orientation val="minMax"/>
        </c:scaling>
        <c:delete val="0"/>
        <c:axPos val="t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%" sourceLinked="1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237696"/>
        <c:crosses val="autoZero"/>
        <c:crossBetween val="between"/>
      </c:valAx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521709F6-D97B-4C8E-A703-C424082030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8820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072B1B10-CC70-4BD8-8FB8-D89440EBEA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05886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5703B69A-591F-4FC9-8843-FAF002BA1BB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D1AE2-D97C-48A0-BB3B-EE3EA46EF2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5056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7690F7-F362-4638-B6D3-8A25593C91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702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7B3C0-90F6-431A-B881-9E4135184A6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945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E86DD5-8AAB-453E-B61A-E9ABACD33F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37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A4976-100A-4F16-837F-0310FFA3E0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542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FCF47-D061-49EE-869A-52F3225CD2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0564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233A3-F5D1-4F40-93AF-C9BC9A9A6B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7099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AE47D-C206-4DB6-8713-4C3EC74D9F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751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C6830-D1B2-4138-A132-21806FB065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700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C82C5-3122-437B-8468-083BBC036D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472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9799F430-AA49-4D62-8E7F-E55EC40B51F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87624" y="1988840"/>
            <a:ext cx="7848426" cy="2520280"/>
          </a:xfrm>
        </p:spPr>
        <p:txBody>
          <a:bodyPr/>
          <a:lstStyle/>
          <a:p>
            <a:r>
              <a:rPr lang="en-GB" altLang="en-US" sz="3200" dirty="0" smtClean="0"/>
              <a:t>	Labour productivity indicators for the EU28 Member States: Quality Adjusted Labour Input</a:t>
            </a:r>
            <a:endParaRPr lang="en-GB" altLang="en-US" sz="32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39552" y="4797152"/>
            <a:ext cx="9505428" cy="1872208"/>
          </a:xfrm>
        </p:spPr>
        <p:txBody>
          <a:bodyPr/>
          <a:lstStyle/>
          <a:p>
            <a:r>
              <a:rPr lang="en-GB" sz="2800" dirty="0" smtClean="0"/>
              <a:t>Isabelle Rémond-Tiedrez</a:t>
            </a:r>
          </a:p>
          <a:p>
            <a:r>
              <a:rPr lang="en-GB" sz="2000" b="0" dirty="0" smtClean="0"/>
              <a:t>European Commission, Eurostat</a:t>
            </a:r>
          </a:p>
          <a:p>
            <a:r>
              <a:rPr lang="en-GB" sz="2800" dirty="0" smtClean="0"/>
              <a:t>José M. Rueda-</a:t>
            </a:r>
            <a:r>
              <a:rPr lang="en-GB" sz="2800" dirty="0" err="1" smtClean="0"/>
              <a:t>Cantuche</a:t>
            </a:r>
            <a:endParaRPr lang="en-GB" sz="2800" dirty="0" smtClean="0"/>
          </a:p>
          <a:p>
            <a:r>
              <a:rPr lang="en-GB" sz="2000" b="0" dirty="0" smtClean="0"/>
              <a:t>European Commission, Joint Research </a:t>
            </a:r>
            <a:r>
              <a:rPr lang="en-GB" sz="2000" b="0" dirty="0" err="1" smtClean="0"/>
              <a:t>Center</a:t>
            </a:r>
            <a:endParaRPr lang="en-GB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QALI in European Union</a:t>
            </a:r>
            <a:endParaRPr lang="en-US" altLang="en-US" sz="36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4000" dirty="0" smtClean="0"/>
              <a:t>Outline</a:t>
            </a:r>
          </a:p>
          <a:p>
            <a:pPr lvl="1"/>
            <a:r>
              <a:rPr lang="en-GB" sz="3200" dirty="0" smtClean="0"/>
              <a:t>Project background</a:t>
            </a:r>
          </a:p>
          <a:p>
            <a:pPr lvl="1"/>
            <a:r>
              <a:rPr lang="en-GB" sz="3200" dirty="0" smtClean="0"/>
              <a:t>Methodology of QALI</a:t>
            </a:r>
          </a:p>
          <a:p>
            <a:pPr lvl="1"/>
            <a:r>
              <a:rPr lang="en-GB" sz="3200" dirty="0" smtClean="0"/>
              <a:t>Data sources for QALI</a:t>
            </a:r>
          </a:p>
          <a:p>
            <a:pPr lvl="1"/>
            <a:r>
              <a:rPr lang="en-GB" sz="3200" dirty="0" smtClean="0"/>
              <a:t>Constraints of data sources </a:t>
            </a:r>
          </a:p>
          <a:p>
            <a:pPr lvl="1"/>
            <a:r>
              <a:rPr lang="en-GB" sz="3200" dirty="0" smtClean="0"/>
              <a:t>Results and applications</a:t>
            </a:r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Project 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Competitiveness project</a:t>
            </a:r>
          </a:p>
          <a:p>
            <a:pPr lvl="1"/>
            <a:r>
              <a:rPr lang="en-GB" dirty="0" smtClean="0"/>
              <a:t>Regular production of coherent set of competitiveness dashboard (35 indicators)</a:t>
            </a:r>
          </a:p>
          <a:p>
            <a:pPr lvl="1"/>
            <a:r>
              <a:rPr lang="en-GB" dirty="0" smtClean="0"/>
              <a:t>European Statistical System statistics (30/35)  + OECD, </a:t>
            </a:r>
            <a:r>
              <a:rPr lang="en-GB" dirty="0" err="1" smtClean="0"/>
              <a:t>WorldBank</a:t>
            </a:r>
            <a:endParaRPr lang="en-GB" dirty="0" smtClean="0"/>
          </a:p>
          <a:p>
            <a:pPr lvl="1"/>
            <a:r>
              <a:rPr lang="en-GB" dirty="0" smtClean="0"/>
              <a:t>One part: productivity measures</a:t>
            </a:r>
          </a:p>
          <a:p>
            <a:pPr marL="1200150" lvl="2" indent="-285750">
              <a:buFontTx/>
              <a:buChar char="-"/>
            </a:pPr>
            <a:r>
              <a:rPr lang="en-GB" sz="1800" dirty="0" smtClean="0"/>
              <a:t>Quality Adjusted Labour Index</a:t>
            </a:r>
          </a:p>
          <a:p>
            <a:pPr marL="1200150" lvl="2" indent="-285750">
              <a:buFontTx/>
              <a:buChar char="-"/>
            </a:pPr>
            <a:r>
              <a:rPr lang="en-GB" sz="1800" dirty="0" smtClean="0"/>
              <a:t>Capital indicators </a:t>
            </a:r>
            <a:r>
              <a:rPr lang="en-GB" dirty="0" smtClean="0"/>
              <a:t>(estimation of a set of capital indicators - (net) fixed capital stock; gross fixed capital formation by 7 asset categories (AN_F6) and 10 industries (NACE Rev. 2, A*10); in current prices and in volume 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51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936625"/>
          </a:xfrm>
        </p:spPr>
        <p:txBody>
          <a:bodyPr/>
          <a:lstStyle/>
          <a:p>
            <a:r>
              <a:rPr lang="en-GB" dirty="0" smtClean="0"/>
              <a:t>Methodology of QALI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176464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ü"/>
            </a:pPr>
            <a:r>
              <a:rPr lang="en-GB" b="1" i="0" dirty="0" smtClean="0"/>
              <a:t>Törnqvist</a:t>
            </a:r>
            <a:r>
              <a:rPr lang="en-GB" i="0" dirty="0" smtClean="0"/>
              <a:t> index: weights are labour income shares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i="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i="0" dirty="0" smtClean="0"/>
              <a:t>National Accounts aggregates benchmarked hours worked and compensation of employees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i="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i="0" dirty="0" smtClean="0"/>
              <a:t>Workers groups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800" dirty="0" smtClean="0"/>
              <a:t>Age: 3 categories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800" dirty="0" smtClean="0"/>
              <a:t>Skill: 3 categories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800" dirty="0" smtClean="0"/>
              <a:t>Industry breakdown: 10 or 21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GB" sz="18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Same methodology for all EU Member </a:t>
            </a:r>
            <a:r>
              <a:rPr lang="en-GB" dirty="0" smtClean="0"/>
              <a:t>States (macro level not micro data linking)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403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936625"/>
          </a:xfrm>
        </p:spPr>
        <p:txBody>
          <a:bodyPr/>
          <a:lstStyle/>
          <a:p>
            <a:r>
              <a:rPr lang="en-GB" dirty="0" smtClean="0"/>
              <a:t>Data sources for QALI</a:t>
            </a:r>
            <a:endParaRPr lang="en-GB" dirty="0"/>
          </a:p>
        </p:txBody>
      </p:sp>
      <p:grpSp>
        <p:nvGrpSpPr>
          <p:cNvPr id="5" name="Canvas 6"/>
          <p:cNvGrpSpPr/>
          <p:nvPr/>
        </p:nvGrpSpPr>
        <p:grpSpPr>
          <a:xfrm>
            <a:off x="971601" y="1988840"/>
            <a:ext cx="7200800" cy="4320480"/>
            <a:chOff x="0" y="0"/>
            <a:chExt cx="5486400" cy="3810635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5486400" cy="3810635"/>
            </a:xfrm>
            <a:prstGeom prst="rect">
              <a:avLst/>
            </a:prstGeom>
          </p:spPr>
        </p:sp>
        <p:cxnSp>
          <p:nvCxnSpPr>
            <p:cNvPr id="7" name="Straight Arrow Connector 6"/>
            <p:cNvCxnSpPr>
              <a:stCxn id="11" idx="2"/>
              <a:endCxn id="13" idx="0"/>
            </p:cNvCxnSpPr>
            <p:nvPr/>
          </p:nvCxnSpPr>
          <p:spPr>
            <a:xfrm>
              <a:off x="545400" y="1461847"/>
              <a:ext cx="0" cy="1499502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cxnSp>
          <p:nvCxnSpPr>
            <p:cNvPr id="8" name="Straight Arrow Connector 7"/>
            <p:cNvCxnSpPr>
              <a:stCxn id="12" idx="2"/>
              <a:endCxn id="14" idx="0"/>
            </p:cNvCxnSpPr>
            <p:nvPr/>
          </p:nvCxnSpPr>
          <p:spPr>
            <a:xfrm>
              <a:off x="4812475" y="1630866"/>
              <a:ext cx="0" cy="1240781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sp>
          <p:nvSpPr>
            <p:cNvPr id="9" name="Rounded Rectangle 8"/>
            <p:cNvSpPr/>
            <p:nvPr/>
          </p:nvSpPr>
          <p:spPr>
            <a:xfrm>
              <a:off x="813450" y="8406"/>
              <a:ext cx="1193479" cy="706709"/>
            </a:xfrm>
            <a:prstGeom prst="roundRect">
              <a:avLst/>
            </a:prstGeom>
            <a:solidFill>
              <a:srgbClr val="4BACC6"/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Times New Roman"/>
                </a:rPr>
                <a:t>LFS 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Times New Roman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Times New Roman"/>
                </a:rPr>
                <a:t>Annual Hours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Times New Roman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Times New Roman"/>
                </a:rPr>
                <a:t>% by Skill/Age</a:t>
              </a:r>
              <a:endPara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707583" y="1082092"/>
              <a:ext cx="1193470" cy="720000"/>
            </a:xfrm>
            <a:prstGeom prst="round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SES/SILC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Earnings/hour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% by Skill/Age</a:t>
              </a:r>
              <a:endPara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0" y="921847"/>
              <a:ext cx="1090800" cy="54000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NA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Hours</a:t>
              </a:r>
              <a:endPara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138550" y="920497"/>
              <a:ext cx="1347850" cy="710369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NA 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Compensation of Employees</a:t>
              </a:r>
              <a:endPara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0" y="2961349"/>
              <a:ext cx="1090800" cy="720000"/>
            </a:xfrm>
            <a:prstGeom prst="roundRect">
              <a:avLst/>
            </a:prstGeom>
            <a:solidFill>
              <a:srgbClr val="4F81B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NA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Hours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by Skill/Age</a:t>
              </a:r>
              <a:endPara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138550" y="2871647"/>
              <a:ext cx="1347850" cy="903917"/>
            </a:xfrm>
            <a:prstGeom prst="roundRect">
              <a:avLst/>
            </a:prstGeom>
            <a:solidFill>
              <a:srgbClr val="4F81B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NA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Compensation of Employees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by Skill/Age</a:t>
              </a:r>
              <a:endPara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15" name="Straight Arrow Connector 8"/>
            <p:cNvCxnSpPr>
              <a:stCxn id="9" idx="2"/>
              <a:endCxn id="13" idx="0"/>
            </p:cNvCxnSpPr>
            <p:nvPr/>
          </p:nvCxnSpPr>
          <p:spPr>
            <a:xfrm rot="5400000">
              <a:off x="-145322" y="1405837"/>
              <a:ext cx="2246234" cy="864790"/>
            </a:xfrm>
            <a:prstGeom prst="bentConnector3">
              <a:avLst>
                <a:gd name="adj1" fmla="val 75640"/>
              </a:avLst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sp>
          <p:nvSpPr>
            <p:cNvPr id="16" name="Rounded Rectangle 15"/>
            <p:cNvSpPr/>
            <p:nvPr/>
          </p:nvSpPr>
          <p:spPr>
            <a:xfrm>
              <a:off x="2707583" y="2045659"/>
              <a:ext cx="1193470" cy="732958"/>
            </a:xfrm>
            <a:prstGeom prst="round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Surveys Annual Earnings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% by Skill/Age</a:t>
              </a:r>
              <a:endPara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17" name="Straight Arrow Connector 8"/>
            <p:cNvCxnSpPr>
              <a:stCxn id="9" idx="2"/>
              <a:endCxn id="16" idx="1"/>
            </p:cNvCxnSpPr>
            <p:nvPr/>
          </p:nvCxnSpPr>
          <p:spPr>
            <a:xfrm rot="16200000" flipH="1">
              <a:off x="1210375" y="914929"/>
              <a:ext cx="1697023" cy="1297393"/>
            </a:xfrm>
            <a:prstGeom prst="bentConnector2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cxnSp>
          <p:nvCxnSpPr>
            <p:cNvPr id="18" name="Straight Arrow Connector 8"/>
            <p:cNvCxnSpPr>
              <a:stCxn id="16" idx="3"/>
              <a:endCxn id="14" idx="0"/>
            </p:cNvCxnSpPr>
            <p:nvPr/>
          </p:nvCxnSpPr>
          <p:spPr>
            <a:xfrm>
              <a:off x="3901053" y="2412138"/>
              <a:ext cx="911422" cy="459509"/>
            </a:xfrm>
            <a:prstGeom prst="bentConnector2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cxnSp>
          <p:nvCxnSpPr>
            <p:cNvPr id="19" name="Straight Arrow Connector 18"/>
            <p:cNvCxnSpPr>
              <a:stCxn id="10" idx="2"/>
              <a:endCxn id="16" idx="0"/>
            </p:cNvCxnSpPr>
            <p:nvPr/>
          </p:nvCxnSpPr>
          <p:spPr>
            <a:xfrm>
              <a:off x="3304318" y="1802092"/>
              <a:ext cx="0" cy="243567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sp>
          <p:nvSpPr>
            <p:cNvPr id="20" name="Rounded Rectangle 19"/>
            <p:cNvSpPr/>
            <p:nvPr/>
          </p:nvSpPr>
          <p:spPr>
            <a:xfrm>
              <a:off x="2058887" y="49"/>
              <a:ext cx="1197964" cy="719455"/>
            </a:xfrm>
            <a:prstGeom prst="roundRect">
              <a:avLst/>
            </a:prstGeom>
            <a:solidFill>
              <a:srgbClr val="4BACC6"/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SES/SILC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Earnings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% by Skill/Age</a:t>
              </a:r>
              <a:endPara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313215" y="32"/>
              <a:ext cx="1317747" cy="719455"/>
            </a:xfrm>
            <a:prstGeom prst="roundRect">
              <a:avLst/>
            </a:prstGeom>
            <a:solidFill>
              <a:srgbClr val="4BACC6"/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SES/SILC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hours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% by Skill/Age</a:t>
              </a:r>
              <a:endPara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22" name="Straight Arrow Connector 8"/>
            <p:cNvCxnSpPr>
              <a:stCxn id="20" idx="2"/>
              <a:endCxn id="10" idx="0"/>
            </p:cNvCxnSpPr>
            <p:nvPr/>
          </p:nvCxnSpPr>
          <p:spPr>
            <a:xfrm rot="16200000" flipH="1">
              <a:off x="2799800" y="577574"/>
              <a:ext cx="362588" cy="646449"/>
            </a:xfrm>
            <a:prstGeom prst="bentConnector3">
              <a:avLst>
                <a:gd name="adj1" fmla="val 50000"/>
              </a:avLst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cxnSp>
          <p:nvCxnSpPr>
            <p:cNvPr id="23" name="Straight Arrow Connector 8"/>
            <p:cNvCxnSpPr>
              <a:stCxn id="21" idx="2"/>
              <a:endCxn id="10" idx="0"/>
            </p:cNvCxnSpPr>
            <p:nvPr/>
          </p:nvCxnSpPr>
          <p:spPr>
            <a:xfrm rot="5400000">
              <a:off x="3456902" y="566904"/>
              <a:ext cx="362605" cy="667771"/>
            </a:xfrm>
            <a:prstGeom prst="bentConnector3">
              <a:avLst>
                <a:gd name="adj1" fmla="val 50000"/>
              </a:avLst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sp>
          <p:nvSpPr>
            <p:cNvPr id="24" name="Rounded Rectangle 23"/>
            <p:cNvSpPr/>
            <p:nvPr/>
          </p:nvSpPr>
          <p:spPr>
            <a:xfrm>
              <a:off x="2063686" y="3064623"/>
              <a:ext cx="1090295" cy="509846"/>
            </a:xfrm>
            <a:prstGeom prst="roundRect">
              <a:avLst/>
            </a:prstGeom>
            <a:solidFill>
              <a:srgbClr val="4F81B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QALI</a:t>
              </a:r>
              <a:b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</a:b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C Square Sans Pro"/>
                  <a:ea typeface="Calibri"/>
                  <a:cs typeface="+mn-cs"/>
                </a:rPr>
                <a:t>by Skill/Age</a:t>
              </a:r>
              <a:endPara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25" name="Straight Arrow Connector 24"/>
            <p:cNvCxnSpPr>
              <a:stCxn id="13" idx="3"/>
              <a:endCxn id="24" idx="1"/>
            </p:cNvCxnSpPr>
            <p:nvPr/>
          </p:nvCxnSpPr>
          <p:spPr>
            <a:xfrm flipV="1">
              <a:off x="1090800" y="3319546"/>
              <a:ext cx="972886" cy="1803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  <p:cxnSp>
          <p:nvCxnSpPr>
            <p:cNvPr id="26" name="Straight Arrow Connector 25"/>
            <p:cNvCxnSpPr>
              <a:stCxn id="14" idx="1"/>
              <a:endCxn id="24" idx="3"/>
            </p:cNvCxnSpPr>
            <p:nvPr/>
          </p:nvCxnSpPr>
          <p:spPr>
            <a:xfrm flipH="1" flipV="1">
              <a:off x="3153981" y="3319546"/>
              <a:ext cx="984569" cy="4060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7279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" y="1052736"/>
            <a:ext cx="8229600" cy="936625"/>
          </a:xfrm>
        </p:spPr>
        <p:txBody>
          <a:bodyPr/>
          <a:lstStyle/>
          <a:p>
            <a:r>
              <a:rPr lang="en-GB" dirty="0" smtClean="0"/>
              <a:t>Constraints of data 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3456384" cy="3529013"/>
          </a:xfrm>
        </p:spPr>
        <p:txBody>
          <a:bodyPr/>
          <a:lstStyle/>
          <a:p>
            <a:pPr marL="0" indent="0">
              <a:buNone/>
            </a:pPr>
            <a:r>
              <a:rPr lang="en-GB" sz="1600" i="0" dirty="0"/>
              <a:t>Confidentiality and reliability dissemination </a:t>
            </a:r>
            <a:r>
              <a:rPr lang="en-GB" sz="1600" i="0" dirty="0" smtClean="0"/>
              <a:t>constraints</a:t>
            </a:r>
          </a:p>
          <a:p>
            <a:pPr marL="0" indent="0">
              <a:buNone/>
            </a:pPr>
            <a:endParaRPr lang="en-GB" sz="1600" i="0" dirty="0" smtClean="0"/>
          </a:p>
          <a:p>
            <a:pPr marL="0" indent="0">
              <a:buNone/>
            </a:pPr>
            <a:r>
              <a:rPr lang="en-GB" sz="1600" i="0" dirty="0" smtClean="0"/>
              <a:t>Coverage : EU-SIL for Agriculture activities</a:t>
            </a:r>
          </a:p>
          <a:p>
            <a:pPr marL="0" indent="0">
              <a:buNone/>
            </a:pPr>
            <a:endParaRPr lang="en-GB" sz="1600" i="0" dirty="0"/>
          </a:p>
          <a:p>
            <a:pPr marL="0" indent="0">
              <a:buNone/>
            </a:pPr>
            <a:r>
              <a:rPr lang="en-GB" sz="1600" i="0" dirty="0" smtClean="0"/>
              <a:t>Interpolation of data sources: SES 2002, 2006, 2010</a:t>
            </a:r>
          </a:p>
          <a:p>
            <a:pPr marL="0" indent="0">
              <a:buNone/>
            </a:pPr>
            <a:endParaRPr lang="en-GB" sz="1600" i="0" dirty="0"/>
          </a:p>
          <a:p>
            <a:pPr marL="0" indent="0">
              <a:buNone/>
            </a:pPr>
            <a:r>
              <a:rPr lang="en-GB" sz="1600" i="0" dirty="0" smtClean="0"/>
              <a:t>Change of NACE classification</a:t>
            </a:r>
          </a:p>
          <a:p>
            <a:pPr marL="0" indent="0">
              <a:buNone/>
            </a:pPr>
            <a:endParaRPr lang="en-GB" sz="1600" i="0" dirty="0"/>
          </a:p>
          <a:p>
            <a:pPr marL="0" indent="0">
              <a:buNone/>
            </a:pPr>
            <a:endParaRPr lang="en-GB" sz="1600" i="0" dirty="0" smtClean="0"/>
          </a:p>
          <a:p>
            <a:pPr marL="685800" lvl="1"/>
            <a:endParaRPr lang="en-GB" b="1" i="0" dirty="0" smtClean="0"/>
          </a:p>
          <a:p>
            <a:endParaRPr lang="en-GB" dirty="0" smtClean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60848"/>
            <a:ext cx="496855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291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br>
              <a:rPr lang="en-GB" dirty="0" smtClean="0"/>
            </a:br>
            <a:r>
              <a:rPr lang="en-GB" sz="1400" dirty="0" smtClean="0"/>
              <a:t>EU 2014 composition of labour force per age</a:t>
            </a:r>
            <a:endParaRPr lang="en-GB" sz="1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544596"/>
              </p:ext>
            </p:extLst>
          </p:nvPr>
        </p:nvGraphicFramePr>
        <p:xfrm>
          <a:off x="457200" y="2492375"/>
          <a:ext cx="8229600" cy="3960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415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 (2)</a:t>
            </a:r>
            <a:br>
              <a:rPr lang="en-GB" dirty="0" smtClean="0"/>
            </a:br>
            <a:r>
              <a:rPr lang="en-GB" sz="1400" dirty="0" smtClean="0"/>
              <a:t>EU employment by skill level</a:t>
            </a:r>
            <a:endParaRPr lang="en-GB" sz="1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286493"/>
              </p:ext>
            </p:extLst>
          </p:nvPr>
        </p:nvGraphicFramePr>
        <p:xfrm>
          <a:off x="683568" y="2348880"/>
          <a:ext cx="7632848" cy="403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6750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(3)</a:t>
            </a:r>
            <a:br>
              <a:rPr lang="en-GB" dirty="0" smtClean="0"/>
            </a:br>
            <a:r>
              <a:rPr lang="en-GB" sz="1600" dirty="0" smtClean="0"/>
              <a:t>EU index</a:t>
            </a:r>
            <a:endParaRPr lang="en-GB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034530"/>
              </p:ext>
            </p:extLst>
          </p:nvPr>
        </p:nvGraphicFramePr>
        <p:xfrm>
          <a:off x="457200" y="2492375"/>
          <a:ext cx="8229600" cy="352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4910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Applications</a:t>
            </a:r>
            <a:br>
              <a:rPr lang="en-GB" dirty="0" smtClean="0"/>
            </a:br>
            <a:r>
              <a:rPr lang="en-GB" sz="1400" dirty="0" smtClean="0"/>
              <a:t>EU 2014 Employment </a:t>
            </a:r>
            <a:r>
              <a:rPr lang="en-GB" sz="1400" dirty="0"/>
              <a:t>e</a:t>
            </a:r>
            <a:r>
              <a:rPr lang="en-GB" sz="1400" dirty="0" smtClean="0"/>
              <a:t>mbodied in exports</a:t>
            </a:r>
            <a:endParaRPr lang="en-GB" sz="1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656448"/>
              </p:ext>
            </p:extLst>
          </p:nvPr>
        </p:nvGraphicFramePr>
        <p:xfrm>
          <a:off x="457200" y="2492375"/>
          <a:ext cx="8229600" cy="352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122671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 Economy and finan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C84B96"/>
    </a:accent1>
    <a:accent2>
      <a:srgbClr val="286EB4"/>
    </a:accent2>
    <a:accent3>
      <a:srgbClr val="B9C31E"/>
    </a:accent3>
    <a:accent4>
      <a:srgbClr val="32AFAF"/>
    </a:accent4>
    <a:accent5>
      <a:srgbClr val="D73C41"/>
    </a:accent5>
    <a:accent6>
      <a:srgbClr val="00A5E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2 Economy and finan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C84B96"/>
    </a:accent1>
    <a:accent2>
      <a:srgbClr val="286EB4"/>
    </a:accent2>
    <a:accent3>
      <a:srgbClr val="B9C31E"/>
    </a:accent3>
    <a:accent4>
      <a:srgbClr val="32AFAF"/>
    </a:accent4>
    <a:accent5>
      <a:srgbClr val="D73C41"/>
    </a:accent5>
    <a:accent6>
      <a:srgbClr val="00A5E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2 Economy and finan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C84B96"/>
    </a:accent1>
    <a:accent2>
      <a:srgbClr val="286EB4"/>
    </a:accent2>
    <a:accent3>
      <a:srgbClr val="B9C31E"/>
    </a:accent3>
    <a:accent4>
      <a:srgbClr val="32AFAF"/>
    </a:accent4>
    <a:accent5>
      <a:srgbClr val="D73C41"/>
    </a:accent5>
    <a:accent6>
      <a:srgbClr val="00A5E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132</TotalTime>
  <Words>228</Words>
  <Application>Microsoft Office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</vt:lpstr>
      <vt:lpstr> Labour productivity indicators for the EU28 Member States: Quality Adjusted Labour Input</vt:lpstr>
      <vt:lpstr>QALI in European Union</vt:lpstr>
      <vt:lpstr>Project background</vt:lpstr>
      <vt:lpstr>Methodology of QALI</vt:lpstr>
      <vt:lpstr>Data sources for QALI</vt:lpstr>
      <vt:lpstr>Constraints of data sources</vt:lpstr>
      <vt:lpstr>Results EU 2014 composition of labour force per age</vt:lpstr>
      <vt:lpstr>Result (2) EU employment by skill level</vt:lpstr>
      <vt:lpstr>Results (3) EU index</vt:lpstr>
      <vt:lpstr>Applications EU 2014 Employment embodied in exports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Labour productivity indicators for the EU28 Member States: Quality Adjusted Labour Input</dc:title>
  <dc:creator>REMOND-TIEDREZ Isabelle (ESTAT)</dc:creator>
  <cp:lastModifiedBy>REMOND-TIEDREZ Isabelle (ESTAT)</cp:lastModifiedBy>
  <cp:revision>13</cp:revision>
  <dcterms:created xsi:type="dcterms:W3CDTF">2016-10-06T13:46:15Z</dcterms:created>
  <dcterms:modified xsi:type="dcterms:W3CDTF">2016-10-11T13:33:47Z</dcterms:modified>
</cp:coreProperties>
</file>