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1" r:id="rId2"/>
    <p:sldId id="475" r:id="rId3"/>
    <p:sldId id="476" r:id="rId4"/>
    <p:sldId id="477" r:id="rId5"/>
    <p:sldId id="478" r:id="rId6"/>
    <p:sldId id="479" r:id="rId7"/>
    <p:sldId id="480" r:id="rId8"/>
    <p:sldId id="481" r:id="rId9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494"/>
    <a:srgbClr val="99CCFF"/>
    <a:srgbClr val="BDDEFF"/>
    <a:srgbClr val="FFD624"/>
    <a:srgbClr val="3166CF"/>
    <a:srgbClr val="3E6FD2"/>
    <a:srgbClr val="2D5EC1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914" autoAdjust="0"/>
  </p:normalViewPr>
  <p:slideViewPr>
    <p:cSldViewPr>
      <p:cViewPr varScale="1">
        <p:scale>
          <a:sx n="89" d="100"/>
          <a:sy n="89" d="100"/>
        </p:scale>
        <p:origin x="-22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2" rIns="91420" bIns="45712" numCol="1" anchor="t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2" rIns="91420" bIns="45712" numCol="1" anchor="t" anchorCtr="0" compatLnSpc="1">
            <a:prstTxWarp prst="textNoShape">
              <a:avLst/>
            </a:prstTxWarp>
          </a:bodyPr>
          <a:lstStyle>
            <a:lvl1pPr algn="r">
              <a:defRPr sz="1200" b="0" dirty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2" rIns="91420" bIns="45712" numCol="1" anchor="b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2" rIns="91420" bIns="4571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1D944BC-A56B-4974-B082-C6A784A4DA8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2751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2" rIns="91420" bIns="45712" numCol="1" anchor="t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2" rIns="91420" bIns="45712" numCol="1" anchor="t" anchorCtr="0" compatLnSpc="1">
            <a:prstTxWarp prst="textNoShape">
              <a:avLst/>
            </a:prstTxWarp>
          </a:bodyPr>
          <a:lstStyle>
            <a:lvl1pPr algn="r">
              <a:defRPr sz="1200" b="0" dirty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2" rIns="91420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2" rIns="91420" bIns="45712" numCol="1" anchor="b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2" rIns="91420" bIns="4571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0C647C6-2DBA-46A7-BE4D-680AF675D1C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6052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F9FC15-089E-4A75-800B-DC7D255A791A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baseline="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901C81-AC0F-4854-9A57-D53685CC9EAA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068D57-7BAB-469D-97BD-0D12CBD54960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038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5000"/>
              </a:spcBef>
              <a:spcAft>
                <a:spcPct val="35000"/>
              </a:spcAft>
            </a:pPr>
            <a:endParaRPr lang="en-GB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068D57-7BAB-469D-97BD-0D12CBD54960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067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068D57-7BAB-469D-97BD-0D12CBD54960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038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5000"/>
              </a:spcBef>
              <a:spcAft>
                <a:spcPct val="35000"/>
              </a:spcAft>
            </a:pPr>
            <a:endParaRPr lang="en-GB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068D57-7BAB-469D-97BD-0D12CBD54960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067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5000"/>
              </a:spcBef>
              <a:spcAft>
                <a:spcPct val="35000"/>
              </a:spcAft>
            </a:pPr>
            <a:endParaRPr lang="en-GB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068D57-7BAB-469D-97BD-0D12CBD54960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067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068D57-7BAB-469D-97BD-0D12CBD54960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038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sv-SE" sz="1800" b="0" dirty="0" smtClean="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309563"/>
            <a:ext cx="1584325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30688" y="6669088"/>
            <a:ext cx="684212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641600"/>
            <a:ext cx="4536504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8FDDFD9-7309-433B-B60D-93F1DBB148B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574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22ABE-E863-49DE-9E6D-D541B22B439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67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934C9-4456-4B39-B097-F36C564FA68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7875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4F316-C357-4300-848A-6E8826CB91E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027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75A44-595C-4C76-9121-7DA9B9C587B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088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1A730-B561-411B-AFD3-4FA51144793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56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39061-AD45-4029-A7C6-63B8BDD3EEB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7239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AE7DA-ACBC-41ED-93EF-296A47C7C09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2692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4FE6C-E444-4BD8-8952-0576B417522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380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2ADB1-F9F7-4644-A2A8-AEBCF2538CD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252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CC216-15B8-44D6-9B8B-AE3A28FB48B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6292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13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7550"/>
            <a:ext cx="7772400" cy="3810000"/>
          </a:xfrm>
        </p:spPr>
        <p:txBody>
          <a:bodyPr/>
          <a:lstStyle/>
          <a:p>
            <a:pPr lvl="0"/>
            <a:endParaRPr lang="sv-SE" noProof="0" dirty="0" smtClean="0"/>
          </a:p>
        </p:txBody>
      </p:sp>
    </p:spTree>
    <p:extLst>
      <p:ext uri="{BB962C8B-B14F-4D97-AF65-F5344CB8AC3E}">
        <p14:creationId xmlns:p14="http://schemas.microsoft.com/office/powerpoint/2010/main" val="948274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v-SE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sv-SE" smtClean="0"/>
              <a:t>Et dolor fragum</a:t>
            </a:r>
            <a:endParaRPr lang="en-GB" altLang="sv-SE" smtClean="0"/>
          </a:p>
          <a:p>
            <a:pPr lvl="1"/>
            <a:r>
              <a:rPr lang="en-GB" altLang="sv-SE" smtClean="0"/>
              <a:t>Et dolor fragum</a:t>
            </a:r>
          </a:p>
          <a:p>
            <a:pPr lvl="2"/>
            <a:r>
              <a:rPr lang="en-GB" altLang="sv-SE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>
                <a:solidFill>
                  <a:schemeClr val="tx1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A585BD1-F92E-4E72-962C-31361B99D24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</p:sldLayoutIdLst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07950" y="1989138"/>
            <a:ext cx="8928100" cy="2089150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en-GB" sz="2600" dirty="0"/>
              <a:t/>
            </a:r>
            <a:br>
              <a:rPr lang="en-GB" sz="2600" dirty="0"/>
            </a:br>
            <a:r>
              <a:rPr lang="en-GB" sz="2600" dirty="0" smtClean="0"/>
              <a:t/>
            </a:r>
            <a:br>
              <a:rPr lang="en-GB" sz="2600" dirty="0" smtClean="0"/>
            </a:br>
            <a:r>
              <a:rPr lang="en-GB" sz="2600" dirty="0" smtClean="0"/>
              <a:t>Trade </a:t>
            </a:r>
            <a:r>
              <a:rPr lang="en-GB" sz="2600" dirty="0"/>
              <a:t>performance of the </a:t>
            </a:r>
            <a:r>
              <a:rPr lang="en-GB" sz="2600" dirty="0" smtClean="0"/>
              <a:t>EU economies</a:t>
            </a:r>
            <a:r>
              <a:rPr lang="en-GB" sz="2600" dirty="0"/>
              <a:t>: </a:t>
            </a:r>
            <a:r>
              <a:rPr lang="en-GB" sz="2600" dirty="0" smtClean="0"/>
              <a:t/>
            </a:r>
            <a:br>
              <a:rPr lang="en-GB" sz="2600" dirty="0" smtClean="0"/>
            </a:br>
            <a:r>
              <a:rPr lang="en-GB" sz="2600" dirty="0" smtClean="0"/>
              <a:t>Inter-country </a:t>
            </a:r>
            <a:r>
              <a:rPr lang="en-GB" sz="2600" dirty="0"/>
              <a:t>input-output tables (IOTs) as a necessary </a:t>
            </a:r>
            <a:r>
              <a:rPr lang="en-GB" sz="2600" dirty="0" smtClean="0"/>
              <a:t>tool</a:t>
            </a:r>
            <a:r>
              <a:rPr lang="en-GB" altLang="sv-SE" sz="2600" dirty="0" smtClean="0"/>
              <a:t/>
            </a:r>
            <a:br>
              <a:rPr lang="en-GB" altLang="sv-SE" sz="2600" dirty="0" smtClean="0"/>
            </a:br>
            <a:r>
              <a:rPr lang="en-GB" altLang="sv-SE" sz="2600" dirty="0" smtClean="0"/>
              <a:t/>
            </a:r>
            <a:br>
              <a:rPr lang="en-GB" altLang="sv-SE" sz="2600" dirty="0" smtClean="0"/>
            </a:br>
            <a:r>
              <a:rPr lang="en-GB" altLang="sv-SE" sz="1800" i="1" dirty="0" smtClean="0"/>
              <a:t>Conference of European Statistics Stakeholders, Budapest</a:t>
            </a:r>
            <a:br>
              <a:rPr lang="en-GB" altLang="sv-SE" sz="1800" i="1" dirty="0" smtClean="0"/>
            </a:br>
            <a:r>
              <a:rPr lang="en-GB" altLang="sv-SE" sz="1800" i="1" dirty="0" smtClean="0"/>
              <a:t>20-21 October 2016</a:t>
            </a:r>
            <a:endParaRPr lang="en-US" altLang="sv-SE" sz="1800" i="1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-324544" y="5517232"/>
            <a:ext cx="6394281" cy="1224409"/>
          </a:xfrm>
        </p:spPr>
        <p:txBody>
          <a:bodyPr/>
          <a:lstStyle/>
          <a:p>
            <a:pPr eaLnBrk="1" hangingPunct="1"/>
            <a:endParaRPr lang="en-US" altLang="sv-SE" sz="1400" dirty="0" smtClean="0"/>
          </a:p>
          <a:p>
            <a:pPr eaLnBrk="1" hangingPunct="1"/>
            <a:r>
              <a:rPr lang="en-US" altLang="sv-SE" sz="1400" dirty="0" smtClean="0"/>
              <a:t>Lars Nilsson</a:t>
            </a:r>
          </a:p>
          <a:p>
            <a:pPr eaLnBrk="1" hangingPunct="1"/>
            <a:r>
              <a:rPr lang="en-US" altLang="sv-SE" sz="1400" dirty="0" smtClean="0"/>
              <a:t>Deputy Head of Unit, Associate Professor</a:t>
            </a:r>
          </a:p>
          <a:p>
            <a:pPr eaLnBrk="1" hangingPunct="1"/>
            <a:r>
              <a:rPr lang="en-US" altLang="sv-SE" sz="1400" dirty="0" smtClean="0"/>
              <a:t>Chief Economist and Trade Analysis Unit</a:t>
            </a:r>
          </a:p>
          <a:p>
            <a:pPr eaLnBrk="1" hangingPunct="1"/>
            <a:r>
              <a:rPr lang="en-US" altLang="sv-SE" sz="1400" dirty="0" smtClean="0"/>
              <a:t>DG TRADE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39750" y="1412875"/>
            <a:ext cx="8229600" cy="647700"/>
          </a:xfrm>
        </p:spPr>
        <p:txBody>
          <a:bodyPr/>
          <a:lstStyle/>
          <a:p>
            <a:pPr algn="ctr" eaLnBrk="1" hangingPunct="1"/>
            <a:r>
              <a:rPr lang="en-GB" altLang="sv-SE" sz="2800" dirty="0" smtClean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3" y="2133600"/>
            <a:ext cx="7416800" cy="381635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en-GB" sz="2000" dirty="0" smtClean="0"/>
          </a:p>
          <a:p>
            <a:r>
              <a:rPr lang="en-GB" sz="2000" dirty="0" smtClean="0"/>
              <a:t>Studies conducted by DG Trade on the impact of trade agreements</a:t>
            </a:r>
            <a:endParaRPr lang="en-US" altLang="sv-SE" sz="2000" dirty="0"/>
          </a:p>
          <a:p>
            <a:endParaRPr lang="en-GB" sz="2000" dirty="0" smtClean="0"/>
          </a:p>
          <a:p>
            <a:r>
              <a:rPr lang="en-GB" sz="2000" dirty="0" smtClean="0"/>
              <a:t>Methodology and data (IOTs) used</a:t>
            </a:r>
          </a:p>
          <a:p>
            <a:endParaRPr lang="en-GB" sz="2000" dirty="0"/>
          </a:p>
          <a:p>
            <a:r>
              <a:rPr lang="en-GB" sz="2000" dirty="0" smtClean="0"/>
              <a:t>Limitations of the analyses and alternative methodologies</a:t>
            </a:r>
          </a:p>
          <a:p>
            <a:endParaRPr lang="en-GB" sz="2000" dirty="0"/>
          </a:p>
          <a:p>
            <a:r>
              <a:rPr lang="en-GB" sz="2000" dirty="0" smtClean="0"/>
              <a:t>Summary and conclusions</a:t>
            </a:r>
            <a:endParaRPr lang="en-GB" sz="2000" dirty="0"/>
          </a:p>
          <a:p>
            <a:endParaRPr lang="sv-SE" altLang="sv-SE" sz="2000" dirty="0">
              <a:solidFill>
                <a:srgbClr val="336699"/>
              </a:solidFill>
              <a:latin typeface="Verdana" pitchFamily="34" charset="0"/>
              <a:cs typeface="Arial" charset="0"/>
            </a:endParaRPr>
          </a:p>
          <a:p>
            <a:pPr lvl="1" eaLnBrk="1" hangingPunct="1">
              <a:defRPr/>
            </a:pPr>
            <a:endParaRPr lang="en-GB" sz="1600" dirty="0"/>
          </a:p>
          <a:p>
            <a:pPr lvl="1" eaLnBrk="1" hangingPunct="1">
              <a:defRPr/>
            </a:pPr>
            <a:endParaRPr lang="en-GB" kern="1200" dirty="0" smtClean="0">
              <a:solidFill>
                <a:srgbClr val="336699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00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9366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Studies on the impact of trade agreements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2171476"/>
            <a:ext cx="8229600" cy="3633788"/>
          </a:xfrm>
        </p:spPr>
        <p:txBody>
          <a:bodyPr/>
          <a:lstStyle/>
          <a:p>
            <a:pPr lvl="1" eaLnBrk="1" hangingPunct="1">
              <a:defRPr/>
            </a:pPr>
            <a:endParaRPr lang="en-US" b="0" kern="1200" dirty="0" smtClean="0">
              <a:solidFill>
                <a:srgbClr val="336699"/>
              </a:solidFill>
              <a:cs typeface="Arial" charset="0"/>
            </a:endParaRPr>
          </a:p>
          <a:p>
            <a:pPr lvl="1" eaLnBrk="1" hangingPunct="1">
              <a:spcAft>
                <a:spcPts val="1200"/>
              </a:spcAft>
              <a:defRPr/>
            </a:pPr>
            <a:r>
              <a:rPr lang="en-US" b="0" kern="1200" dirty="0" smtClean="0">
                <a:solidFill>
                  <a:srgbClr val="336699"/>
                </a:solidFill>
                <a:cs typeface="Arial" charset="0"/>
              </a:rPr>
              <a:t>Impact Assessments (IAs), requirement for all major Commission initiatives</a:t>
            </a:r>
          </a:p>
          <a:p>
            <a:pPr lvl="1" eaLnBrk="1" hangingPunct="1">
              <a:spcAft>
                <a:spcPts val="1200"/>
              </a:spcAft>
              <a:defRPr/>
            </a:pPr>
            <a:r>
              <a:rPr lang="en-GB" b="0" kern="1200" dirty="0" smtClean="0">
                <a:solidFill>
                  <a:srgbClr val="336699"/>
                </a:solidFill>
                <a:ea typeface="+mn-ea"/>
                <a:cs typeface="Arial" charset="0"/>
              </a:rPr>
              <a:t>Sustainability </a:t>
            </a:r>
            <a:r>
              <a:rPr lang="en-GB" b="0" kern="1200" dirty="0">
                <a:solidFill>
                  <a:srgbClr val="336699"/>
                </a:solidFill>
                <a:ea typeface="+mn-ea"/>
                <a:cs typeface="Arial" charset="0"/>
              </a:rPr>
              <a:t>Impact </a:t>
            </a:r>
            <a:r>
              <a:rPr lang="en-GB" b="0" kern="1200" dirty="0" smtClean="0">
                <a:solidFill>
                  <a:srgbClr val="336699"/>
                </a:solidFill>
                <a:ea typeface="+mn-ea"/>
                <a:cs typeface="Arial" charset="0"/>
              </a:rPr>
              <a:t>Assessments (SIAs) complement IAs </a:t>
            </a:r>
            <a:r>
              <a:rPr lang="en-GB" b="0" kern="1200" dirty="0">
                <a:solidFill>
                  <a:srgbClr val="336699"/>
                </a:solidFill>
                <a:ea typeface="+mn-ea"/>
                <a:cs typeface="Arial" charset="0"/>
              </a:rPr>
              <a:t>with additional </a:t>
            </a:r>
            <a:r>
              <a:rPr lang="en-GB" b="0" kern="1200" dirty="0" err="1">
                <a:solidFill>
                  <a:srgbClr val="336699"/>
                </a:solidFill>
                <a:ea typeface="+mn-ea"/>
                <a:cs typeface="Arial" charset="0"/>
              </a:rPr>
              <a:t>sectoral</a:t>
            </a:r>
            <a:r>
              <a:rPr lang="en-GB" b="0" kern="1200" dirty="0">
                <a:solidFill>
                  <a:srgbClr val="336699"/>
                </a:solidFill>
                <a:ea typeface="+mn-ea"/>
                <a:cs typeface="Arial" charset="0"/>
              </a:rPr>
              <a:t>- and qualitative analyses and stakeholder </a:t>
            </a:r>
            <a:r>
              <a:rPr lang="en-GB" b="0" kern="1200" dirty="0" smtClean="0">
                <a:solidFill>
                  <a:srgbClr val="336699"/>
                </a:solidFill>
                <a:ea typeface="+mn-ea"/>
                <a:cs typeface="Arial" charset="0"/>
              </a:rPr>
              <a:t>consultations </a:t>
            </a:r>
            <a:endParaRPr lang="en-US" sz="2000" kern="1200" dirty="0" smtClean="0">
              <a:solidFill>
                <a:srgbClr val="336699"/>
              </a:solidFill>
              <a:cs typeface="Arial" charset="0"/>
            </a:endParaRPr>
          </a:p>
          <a:p>
            <a:pPr lvl="1" eaLnBrk="1" hangingPunct="1">
              <a:spcAft>
                <a:spcPts val="1200"/>
              </a:spcAft>
              <a:defRPr/>
            </a:pPr>
            <a:r>
              <a:rPr lang="en-GB" b="0" kern="1200" dirty="0" smtClean="0">
                <a:solidFill>
                  <a:srgbClr val="336699"/>
                </a:solidFill>
                <a:ea typeface="+mn-ea"/>
                <a:cs typeface="Arial" charset="0"/>
              </a:rPr>
              <a:t>Economic </a:t>
            </a:r>
            <a:r>
              <a:rPr lang="en-GB" b="0" kern="1200" dirty="0">
                <a:solidFill>
                  <a:srgbClr val="336699"/>
                </a:solidFill>
                <a:ea typeface="+mn-ea"/>
                <a:cs typeface="Arial" charset="0"/>
              </a:rPr>
              <a:t>assessment of the negotiated outcome </a:t>
            </a:r>
            <a:r>
              <a:rPr lang="en-GB" b="0" kern="1200" dirty="0" smtClean="0">
                <a:solidFill>
                  <a:srgbClr val="336699"/>
                </a:solidFill>
                <a:ea typeface="+mn-ea"/>
                <a:cs typeface="Arial" charset="0"/>
              </a:rPr>
              <a:t>(EANO) once the </a:t>
            </a:r>
            <a:r>
              <a:rPr lang="en-GB" b="0" kern="1200" dirty="0">
                <a:solidFill>
                  <a:srgbClr val="336699"/>
                </a:solidFill>
                <a:ea typeface="+mn-ea"/>
                <a:cs typeface="Arial" charset="0"/>
              </a:rPr>
              <a:t>negotiations are </a:t>
            </a:r>
            <a:r>
              <a:rPr lang="en-GB" b="0" kern="1200" dirty="0" smtClean="0">
                <a:solidFill>
                  <a:srgbClr val="336699"/>
                </a:solidFill>
                <a:ea typeface="+mn-ea"/>
                <a:cs typeface="Arial" charset="0"/>
              </a:rPr>
              <a:t>concluded</a:t>
            </a:r>
          </a:p>
          <a:p>
            <a:pPr lvl="1" eaLnBrk="1" hangingPunct="1">
              <a:spcAft>
                <a:spcPts val="1200"/>
              </a:spcAft>
              <a:defRPr/>
            </a:pPr>
            <a:r>
              <a:rPr lang="en-GB" b="0" kern="1200" dirty="0" smtClean="0">
                <a:solidFill>
                  <a:srgbClr val="336699"/>
                </a:solidFill>
                <a:ea typeface="+mn-ea"/>
                <a:cs typeface="Arial" charset="0"/>
              </a:rPr>
              <a:t>Ex-post </a:t>
            </a:r>
            <a:r>
              <a:rPr lang="en-GB" b="0" kern="1200" dirty="0">
                <a:solidFill>
                  <a:srgbClr val="336699"/>
                </a:solidFill>
                <a:ea typeface="+mn-ea"/>
                <a:cs typeface="Arial" charset="0"/>
              </a:rPr>
              <a:t>analysis of the agreement once an agreement has entered into force and sufficient time has </a:t>
            </a:r>
            <a:r>
              <a:rPr lang="en-GB" b="0" kern="1200" dirty="0" smtClean="0">
                <a:solidFill>
                  <a:srgbClr val="336699"/>
                </a:solidFill>
                <a:ea typeface="+mn-ea"/>
                <a:cs typeface="Arial" charset="0"/>
              </a:rPr>
              <a:t>passed</a:t>
            </a:r>
          </a:p>
          <a:p>
            <a:pPr marL="0" lvl="1" indent="0" eaLnBrk="1" hangingPunct="1">
              <a:spcBef>
                <a:spcPts val="0"/>
              </a:spcBef>
              <a:buNone/>
              <a:defRPr/>
            </a:pPr>
            <a:endParaRPr lang="en-GB" sz="1600" b="0" i="1" kern="1200" dirty="0" smtClean="0">
              <a:solidFill>
                <a:srgbClr val="336699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936625"/>
          </a:xfrm>
        </p:spPr>
        <p:txBody>
          <a:bodyPr/>
          <a:lstStyle/>
          <a:p>
            <a:pPr indent="0" algn="ctr">
              <a:lnSpc>
                <a:spcPct val="100000"/>
              </a:lnSpc>
              <a:spcAft>
                <a:spcPts val="1200"/>
              </a:spcAft>
              <a:defRPr/>
            </a:pPr>
            <a:r>
              <a:rPr lang="en-GB" dirty="0" smtClean="0"/>
              <a:t>Computable </a:t>
            </a:r>
            <a:r>
              <a:rPr lang="en-GB" dirty="0"/>
              <a:t>general equilibrium (CGE) </a:t>
            </a:r>
            <a:r>
              <a:rPr lang="en-GB" dirty="0" smtClean="0"/>
              <a:t>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59508"/>
            <a:ext cx="8229600" cy="3633788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endParaRPr lang="en-GB" sz="2000" kern="1200" dirty="0" smtClean="0">
              <a:solidFill>
                <a:srgbClr val="336699"/>
              </a:solidFill>
              <a:cs typeface="Arial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Use </a:t>
            </a: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actual economic data to estimate how an economy might react to changes in e.g. trade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policy</a:t>
            </a:r>
          </a:p>
          <a:p>
            <a:pPr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Reflects linkages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between sectors and across countries. Can simulate reductions in tariff and non-tariff barriers</a:t>
            </a:r>
          </a:p>
          <a:p>
            <a:pPr>
              <a:spcBef>
                <a:spcPts val="1200"/>
              </a:spcBef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Results to be interpreted as compared to the baseline, i.e.,  what it would have been in the absence of an agreement</a:t>
            </a:r>
            <a:endParaRPr lang="en-GB" sz="2000" kern="1200" dirty="0">
              <a:solidFill>
                <a:srgbClr val="336699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63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9366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Limitations and other methodologies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633788"/>
          </a:xfrm>
        </p:spPr>
        <p:txBody>
          <a:bodyPr/>
          <a:lstStyle/>
          <a:p>
            <a:pPr lvl="1" eaLnBrk="1" hangingPunct="1">
              <a:defRPr/>
            </a:pPr>
            <a:endParaRPr lang="en-US" b="0" kern="1200" dirty="0" smtClean="0">
              <a:solidFill>
                <a:srgbClr val="336699"/>
              </a:solidFill>
              <a:cs typeface="Arial" charset="0"/>
            </a:endParaRPr>
          </a:p>
          <a:p>
            <a:pPr lvl="0">
              <a:spcAft>
                <a:spcPts val="1200"/>
              </a:spcAft>
              <a:defRPr/>
            </a:pPr>
            <a:r>
              <a:rPr lang="en-GB" sz="2000" b="0" kern="1200" dirty="0" smtClean="0">
                <a:solidFill>
                  <a:srgbClr val="336699"/>
                </a:solidFill>
                <a:cs typeface="Arial" charset="0"/>
              </a:rPr>
              <a:t>Level of aggregation - sector </a:t>
            </a:r>
            <a:r>
              <a:rPr lang="en-GB" sz="2000" b="0" kern="1200" dirty="0">
                <a:solidFill>
                  <a:srgbClr val="336699"/>
                </a:solidFill>
                <a:cs typeface="Arial" charset="0"/>
              </a:rPr>
              <a:t>details </a:t>
            </a:r>
            <a:r>
              <a:rPr lang="en-GB" sz="2000" b="0" kern="1200" dirty="0" smtClean="0">
                <a:solidFill>
                  <a:srgbClr val="336699"/>
                </a:solidFill>
                <a:cs typeface="Arial" charset="0"/>
              </a:rPr>
              <a:t>in goods and services are </a:t>
            </a:r>
            <a:r>
              <a:rPr lang="en-GB" sz="2000" b="0" kern="1200" dirty="0">
                <a:solidFill>
                  <a:srgbClr val="336699"/>
                </a:solidFill>
                <a:cs typeface="Arial" charset="0"/>
              </a:rPr>
              <a:t>limited </a:t>
            </a:r>
            <a:endParaRPr lang="en-GB" sz="2000" b="0" kern="1200" dirty="0" smtClean="0">
              <a:solidFill>
                <a:srgbClr val="336699"/>
              </a:solidFill>
              <a:cs typeface="Arial" charset="0"/>
            </a:endParaRPr>
          </a:p>
          <a:p>
            <a:pPr lvl="0">
              <a:spcAft>
                <a:spcPts val="1200"/>
              </a:spcAft>
              <a:defRPr/>
            </a:pPr>
            <a:r>
              <a:rPr lang="en-GB" sz="2000" b="0" kern="1200" dirty="0" smtClean="0">
                <a:solidFill>
                  <a:srgbClr val="336699"/>
                </a:solidFill>
                <a:cs typeface="Arial" charset="0"/>
              </a:rPr>
              <a:t>Certain </a:t>
            </a:r>
            <a:r>
              <a:rPr lang="en-GB" sz="2000" b="0" kern="1200" dirty="0">
                <a:solidFill>
                  <a:srgbClr val="336699"/>
                </a:solidFill>
                <a:cs typeface="Arial" charset="0"/>
              </a:rPr>
              <a:t>elements are difficult to assess </a:t>
            </a:r>
            <a:r>
              <a:rPr lang="en-GB" sz="2000" b="0" kern="1200" dirty="0" smtClean="0">
                <a:solidFill>
                  <a:srgbClr val="336699"/>
                </a:solidFill>
                <a:cs typeface="Arial" charset="0"/>
              </a:rPr>
              <a:t>properly, irrespective of methodology </a:t>
            </a:r>
          </a:p>
          <a:p>
            <a:pPr lvl="0"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Partial </a:t>
            </a: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equilibrium models to be used when product level results are needed (but linkages lost)</a:t>
            </a:r>
          </a:p>
          <a:p>
            <a:pPr lvl="0">
              <a:spcAft>
                <a:spcPts val="1200"/>
              </a:spcAft>
              <a:defRPr/>
            </a:pP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Econometrics used primarily for ex-post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assessments</a:t>
            </a:r>
            <a:endParaRPr lang="en-GB" sz="2000" b="0" kern="1200" dirty="0" smtClean="0">
              <a:solidFill>
                <a:srgbClr val="336699"/>
              </a:solidFill>
              <a:cs typeface="Arial" charset="0"/>
            </a:endParaRPr>
          </a:p>
          <a:p>
            <a:pPr lvl="1" eaLnBrk="1" hangingPunct="1">
              <a:spcBef>
                <a:spcPts val="1200"/>
              </a:spcBef>
              <a:spcAft>
                <a:spcPts val="1200"/>
              </a:spcAft>
              <a:defRPr/>
            </a:pPr>
            <a:endParaRPr lang="en-GB" b="0" kern="1200" dirty="0" smtClean="0">
              <a:solidFill>
                <a:srgbClr val="336699"/>
              </a:solidFill>
              <a:cs typeface="Arial" charset="0"/>
            </a:endParaRPr>
          </a:p>
          <a:p>
            <a:pPr lvl="1" eaLnBrk="1" hangingPunct="1">
              <a:spcBef>
                <a:spcPts val="1200"/>
              </a:spcBef>
              <a:spcAft>
                <a:spcPts val="1200"/>
              </a:spcAft>
              <a:defRPr/>
            </a:pPr>
            <a:endParaRPr lang="en-GB" b="0" kern="1200" dirty="0" smtClean="0">
              <a:solidFill>
                <a:srgbClr val="336699"/>
              </a:solidFill>
              <a:cs typeface="Arial" charset="0"/>
            </a:endParaRPr>
          </a:p>
          <a:p>
            <a:pPr marL="0" lvl="1" indent="0" eaLnBrk="1" hangingPunct="1">
              <a:spcBef>
                <a:spcPts val="0"/>
              </a:spcBef>
              <a:buNone/>
              <a:defRPr/>
            </a:pPr>
            <a:endParaRPr lang="en-GB" sz="1600" b="0" i="1" kern="1200" dirty="0" smtClean="0">
              <a:solidFill>
                <a:srgbClr val="336699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7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8621"/>
            <a:ext cx="8229600" cy="936625"/>
          </a:xfrm>
        </p:spPr>
        <p:txBody>
          <a:bodyPr/>
          <a:lstStyle/>
          <a:p>
            <a:pPr indent="0" algn="ctr">
              <a:lnSpc>
                <a:spcPct val="100000"/>
              </a:lnSpc>
              <a:defRPr/>
            </a:pPr>
            <a:r>
              <a:rPr lang="en-GB" dirty="0" smtClean="0"/>
              <a:t>Underlying data – the IO tables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5452"/>
            <a:ext cx="8229600" cy="3633788"/>
          </a:xfrm>
        </p:spPr>
        <p:txBody>
          <a:bodyPr/>
          <a:lstStyle/>
          <a:p>
            <a:pPr>
              <a:defRPr/>
            </a:pPr>
            <a:endParaRPr lang="en-GB" sz="2000" kern="1200" dirty="0" smtClean="0">
              <a:solidFill>
                <a:srgbClr val="336699"/>
              </a:solidFill>
              <a:cs typeface="Arial" charset="0"/>
            </a:endParaRPr>
          </a:p>
          <a:p>
            <a:pPr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Underlying data for most studies come from the Global Trade Analysis Project (GTAP) data base</a:t>
            </a: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. </a:t>
            </a:r>
            <a:endParaRPr lang="en-GB" sz="2000" kern="1200" dirty="0" smtClean="0">
              <a:solidFill>
                <a:srgbClr val="336699"/>
              </a:solidFill>
              <a:cs typeface="Arial" charset="0"/>
            </a:endParaRPr>
          </a:p>
          <a:p>
            <a:pPr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Latest </a:t>
            </a: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release features three reference years and consistent IO tables for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140 </a:t>
            </a: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regions and 57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(GTAP) </a:t>
            </a: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sectors. </a:t>
            </a:r>
          </a:p>
          <a:p>
            <a:pPr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Contains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bilateral </a:t>
            </a: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trade patterns,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tariffs, production</a:t>
            </a: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, consumption and intermediate use of commodities and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services, energy data, CO2 emissions, etc.</a:t>
            </a:r>
          </a:p>
          <a:p>
            <a:pPr>
              <a:defRPr/>
            </a:pPr>
            <a:r>
              <a:rPr lang="en-GB" sz="2000" dirty="0" smtClean="0"/>
              <a:t>For </a:t>
            </a:r>
            <a:r>
              <a:rPr lang="en-GB" sz="2000" dirty="0" smtClean="0"/>
              <a:t>new IO tables, sources </a:t>
            </a:r>
            <a:r>
              <a:rPr lang="en-GB" sz="2000" dirty="0"/>
              <a:t>and procedures used to create them </a:t>
            </a:r>
            <a:r>
              <a:rPr lang="en-GB" sz="2000" dirty="0" smtClean="0"/>
              <a:t>must be </a:t>
            </a:r>
            <a:r>
              <a:rPr lang="en-GB" sz="2000" dirty="0"/>
              <a:t>provided along with the data</a:t>
            </a:r>
            <a:endParaRPr lang="en-GB" sz="2000" kern="1200" dirty="0" smtClean="0">
              <a:solidFill>
                <a:srgbClr val="336699"/>
              </a:solidFill>
              <a:cs typeface="Arial" charset="0"/>
            </a:endParaRP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    </a:t>
            </a:r>
            <a:endParaRPr lang="en-GB" sz="2000" kern="1200" dirty="0">
              <a:solidFill>
                <a:srgbClr val="336699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8621"/>
            <a:ext cx="8229600" cy="936625"/>
          </a:xfrm>
        </p:spPr>
        <p:txBody>
          <a:bodyPr/>
          <a:lstStyle/>
          <a:p>
            <a:pPr indent="0" algn="ctr">
              <a:lnSpc>
                <a:spcPct val="100000"/>
              </a:lnSpc>
              <a:defRPr/>
            </a:pPr>
            <a:r>
              <a:rPr lang="en-GB" dirty="0" smtClean="0"/>
              <a:t>Improving EU IO tables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5246"/>
            <a:ext cx="8229600" cy="3633788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European Court of Auditors of EU preferential trade arrangements - recommended updating the EU IO tables available in the GTAP database</a:t>
            </a:r>
          </a:p>
          <a:p>
            <a:pPr>
              <a:spcAft>
                <a:spcPts val="1200"/>
              </a:spcAft>
              <a:defRPr/>
            </a:pPr>
            <a:r>
              <a:rPr lang="en-GB" sz="2000" kern="1200" dirty="0">
                <a:solidFill>
                  <a:srgbClr val="336699"/>
                </a:solidFill>
                <a:cs typeface="Arial" charset="0"/>
              </a:rPr>
              <a:t>Administrative Arrangement between DG TRADE and DG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JRC. Purpose is to more </a:t>
            </a:r>
            <a:r>
              <a:rPr lang="en-GB" sz="2000" dirty="0" smtClean="0"/>
              <a:t>accurately reflect technical coefficients and structures of commodities for final and intermediate use</a:t>
            </a:r>
          </a:p>
          <a:p>
            <a:pPr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Data to match GTAP submission requirements. Deadline November 2016</a:t>
            </a:r>
          </a:p>
          <a:p>
            <a:pPr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In parallel, trying to improve the data in the area of services by further disaggregation and split by mode of supply</a:t>
            </a:r>
            <a:endParaRPr lang="en-GB" sz="2000" kern="1200" dirty="0">
              <a:solidFill>
                <a:srgbClr val="336699"/>
              </a:solidFill>
              <a:cs typeface="Arial" charset="0"/>
            </a:endParaRPr>
          </a:p>
          <a:p>
            <a:pPr>
              <a:spcAft>
                <a:spcPts val="1200"/>
              </a:spcAft>
              <a:defRPr/>
            </a:pPr>
            <a:endParaRPr lang="en-GB" sz="2000" kern="1200" dirty="0" smtClean="0">
              <a:solidFill>
                <a:srgbClr val="336699"/>
              </a:solidFill>
              <a:cs typeface="Arial" charset="0"/>
            </a:endParaRP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    </a:t>
            </a:r>
            <a:endParaRPr lang="en-GB" sz="2000" kern="1200" dirty="0">
              <a:solidFill>
                <a:srgbClr val="336699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0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9366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Summary and conclusions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633788"/>
          </a:xfrm>
        </p:spPr>
        <p:txBody>
          <a:bodyPr/>
          <a:lstStyle/>
          <a:p>
            <a:pPr lvl="1" eaLnBrk="1" hangingPunct="1">
              <a:defRPr/>
            </a:pPr>
            <a:endParaRPr lang="en-US" b="0" kern="1200" dirty="0" smtClean="0">
              <a:solidFill>
                <a:srgbClr val="336699"/>
              </a:solidFill>
              <a:cs typeface="Arial" charset="0"/>
            </a:endParaRPr>
          </a:p>
          <a:p>
            <a:pPr lvl="0">
              <a:spcAft>
                <a:spcPts val="1200"/>
              </a:spcAft>
              <a:defRPr/>
            </a:pPr>
            <a:r>
              <a:rPr lang="en-GB" sz="2000" b="0" kern="1200" dirty="0" smtClean="0">
                <a:solidFill>
                  <a:srgbClr val="336699"/>
                </a:solidFill>
                <a:cs typeface="Arial" charset="0"/>
              </a:rPr>
              <a:t>IO tables indispensable for assessing the impact of trade agreements</a:t>
            </a:r>
          </a:p>
          <a:p>
            <a:pPr lvl="0">
              <a:spcAft>
                <a:spcPts val="1200"/>
              </a:spcAft>
              <a:defRPr/>
            </a:pP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Work undertaken to update EU IO tables and improve the underlying data</a:t>
            </a:r>
          </a:p>
          <a:p>
            <a:pPr lvl="0">
              <a:spcAft>
                <a:spcPts val="1200"/>
              </a:spcAft>
              <a:defRPr/>
            </a:pPr>
            <a:r>
              <a:rPr lang="en-GB" sz="2000" b="0" kern="1200" dirty="0" smtClean="0">
                <a:solidFill>
                  <a:srgbClr val="336699"/>
                </a:solidFill>
                <a:cs typeface="Arial" charset="0"/>
              </a:rPr>
              <a:t>Alternative methodologies available for analyses on a specific </a:t>
            </a:r>
            <a:r>
              <a:rPr lang="en-GB" sz="2000" kern="1200" dirty="0" smtClean="0">
                <a:solidFill>
                  <a:srgbClr val="336699"/>
                </a:solidFill>
                <a:cs typeface="Arial" charset="0"/>
              </a:rPr>
              <a:t>set of </a:t>
            </a:r>
            <a:r>
              <a:rPr lang="en-GB" sz="2000" b="0" kern="1200" dirty="0" smtClean="0">
                <a:solidFill>
                  <a:srgbClr val="336699"/>
                </a:solidFill>
                <a:cs typeface="Arial" charset="0"/>
              </a:rPr>
              <a:t>products or an industry</a:t>
            </a:r>
          </a:p>
          <a:p>
            <a:pPr lvl="0">
              <a:spcAft>
                <a:spcPts val="1200"/>
              </a:spcAft>
              <a:defRPr/>
            </a:pPr>
            <a:endParaRPr lang="en-GB" sz="2000" b="0" kern="1200" dirty="0" smtClean="0">
              <a:solidFill>
                <a:srgbClr val="336699"/>
              </a:solidFill>
              <a:cs typeface="Arial" charset="0"/>
            </a:endParaRPr>
          </a:p>
          <a:p>
            <a:pPr lvl="1" eaLnBrk="1" hangingPunct="1">
              <a:spcBef>
                <a:spcPts val="1200"/>
              </a:spcBef>
              <a:spcAft>
                <a:spcPts val="1200"/>
              </a:spcAft>
              <a:defRPr/>
            </a:pPr>
            <a:endParaRPr lang="en-GB" b="0" kern="1200" dirty="0" smtClean="0">
              <a:solidFill>
                <a:srgbClr val="336699"/>
              </a:solidFill>
              <a:cs typeface="Arial" charset="0"/>
            </a:endParaRPr>
          </a:p>
          <a:p>
            <a:pPr lvl="1" eaLnBrk="1" hangingPunct="1">
              <a:spcBef>
                <a:spcPts val="1200"/>
              </a:spcBef>
              <a:spcAft>
                <a:spcPts val="1200"/>
              </a:spcAft>
              <a:defRPr/>
            </a:pPr>
            <a:endParaRPr lang="en-GB" b="0" kern="1200" dirty="0" smtClean="0">
              <a:solidFill>
                <a:srgbClr val="336699"/>
              </a:solidFill>
              <a:cs typeface="Arial" charset="0"/>
            </a:endParaRPr>
          </a:p>
          <a:p>
            <a:pPr marL="0" lvl="1" indent="0" eaLnBrk="1" hangingPunct="1">
              <a:spcBef>
                <a:spcPts val="0"/>
              </a:spcBef>
              <a:buNone/>
              <a:defRPr/>
            </a:pPr>
            <a:endParaRPr lang="en-GB" sz="1600" b="0" i="1" kern="1200" dirty="0" smtClean="0">
              <a:solidFill>
                <a:srgbClr val="336699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67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201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2012</Template>
  <TotalTime>65188</TotalTime>
  <Words>447</Words>
  <Application>Microsoft Office PowerPoint</Application>
  <PresentationFormat>On-screen Show (4:3)</PresentationFormat>
  <Paragraphs>63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Template 2012</vt:lpstr>
      <vt:lpstr>  Trade performance of the EU economies:  Inter-country input-output tables (IOTs) as a necessary tool  Conference of European Statistics Stakeholders, Budapest 20-21 October 2016</vt:lpstr>
      <vt:lpstr>Outline</vt:lpstr>
      <vt:lpstr>Studies on the impact of trade agreements</vt:lpstr>
      <vt:lpstr>Computable general equilibrium (CGE) models</vt:lpstr>
      <vt:lpstr>Limitations and other methodologies</vt:lpstr>
      <vt:lpstr>Underlying data – the IO tables</vt:lpstr>
      <vt:lpstr>Improving EU IO tables</vt:lpstr>
      <vt:lpstr>Summary and conclusions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comparative analysis of EU and US trade preferences for the LDCs and the AGOA beneficiaries</dc:title>
  <dc:creator>NILSSON Lars (TRADE)</dc:creator>
  <cp:lastModifiedBy>NILSSON Lars (TRADE)</cp:lastModifiedBy>
  <cp:revision>689</cp:revision>
  <cp:lastPrinted>2016-10-11T15:14:12Z</cp:lastPrinted>
  <dcterms:created xsi:type="dcterms:W3CDTF">2012-09-03T08:16:50Z</dcterms:created>
  <dcterms:modified xsi:type="dcterms:W3CDTF">2016-10-11T15:15:06Z</dcterms:modified>
</cp:coreProperties>
</file>