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14"/>
  </p:notesMasterIdLst>
  <p:handoutMasterIdLst>
    <p:handoutMasterId r:id="rId15"/>
  </p:handoutMasterIdLst>
  <p:sldIdLst>
    <p:sldId id="279" r:id="rId2"/>
    <p:sldId id="280" r:id="rId3"/>
    <p:sldId id="281" r:id="rId4"/>
    <p:sldId id="282" r:id="rId5"/>
    <p:sldId id="283" r:id="rId6"/>
    <p:sldId id="284" r:id="rId7"/>
    <p:sldId id="285" r:id="rId8"/>
    <p:sldId id="286" r:id="rId9"/>
    <p:sldId id="287" r:id="rId10"/>
    <p:sldId id="288" r:id="rId11"/>
    <p:sldId id="290" r:id="rId12"/>
    <p:sldId id="291" r:id="rId13"/>
  </p:sldIdLst>
  <p:sldSz cx="9144000" cy="6858000" type="screen4x3"/>
  <p:notesSz cx="6797675" cy="9926638"/>
  <p:defaultTextStyle>
    <a:defPPr>
      <a:defRPr lang="hu-H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55">
          <p15:clr>
            <a:srgbClr val="A4A3A4"/>
          </p15:clr>
        </p15:guide>
        <p15:guide id="2" orient="horz" pos="663">
          <p15:clr>
            <a:srgbClr val="A4A3A4"/>
          </p15:clr>
        </p15:guide>
        <p15:guide id="3" pos="2880">
          <p15:clr>
            <a:srgbClr val="A4A3A4"/>
          </p15:clr>
        </p15:guide>
        <p15:guide id="4" pos="385">
          <p15:clr>
            <a:srgbClr val="A4A3A4"/>
          </p15:clr>
        </p15:guide>
        <p15:guide id="5" pos="532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teigervald"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E2452"/>
    <a:srgbClr val="92B93B"/>
    <a:srgbClr val="777063"/>
    <a:srgbClr val="A69F94"/>
    <a:srgbClr val="EAB92A"/>
    <a:srgbClr val="5DB4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Közepesen sötét stílus 2 – 3.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2298" autoAdjust="0"/>
  </p:normalViewPr>
  <p:slideViewPr>
    <p:cSldViewPr>
      <p:cViewPr varScale="1">
        <p:scale>
          <a:sx n="46" d="100"/>
          <a:sy n="46" d="100"/>
        </p:scale>
        <p:origin x="2100" y="48"/>
      </p:cViewPr>
      <p:guideLst>
        <p:guide orient="horz" pos="255"/>
        <p:guide orient="horz" pos="663"/>
        <p:guide pos="2880"/>
        <p:guide pos="385"/>
        <p:guide pos="53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2898" y="96"/>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hu-HU"/>
          </a:p>
        </p:txBody>
      </p:sp>
      <p:sp>
        <p:nvSpPr>
          <p:cNvPr id="1048670"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52175A8-35AC-46BC-970E-BB361A66CB6D}" type="datetimeFigureOut">
              <a:rPr lang="hu-HU" smtClean="0"/>
              <a:t>2016.10.18.</a:t>
            </a:fld>
            <a:endParaRPr lang="hu-HU"/>
          </a:p>
        </p:txBody>
      </p:sp>
      <p:sp>
        <p:nvSpPr>
          <p:cNvPr id="1048671"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hu-HU"/>
          </a:p>
        </p:txBody>
      </p:sp>
      <p:sp>
        <p:nvSpPr>
          <p:cNvPr id="1048672"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80FDB01-46C1-4BF1-9E72-84EA817E09E0}" type="slidenum">
              <a:rPr lang="hu-HU" smtClean="0"/>
              <a:t>‹#›</a:t>
            </a:fld>
            <a:endParaRPr lang="hu-H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3" name="Élőfej helye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endParaRPr lang="hu-HU"/>
          </a:p>
        </p:txBody>
      </p:sp>
      <p:sp>
        <p:nvSpPr>
          <p:cNvPr id="1048664" name="Dátum helye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fld id="{9DC4DF4E-9F45-4956-AF27-4169F777B831}" type="datetimeFigureOut">
              <a:rPr lang="hu-HU"/>
              <a:t>2016.10.18.</a:t>
            </a:fld>
            <a:endParaRPr lang="hu-HU"/>
          </a:p>
        </p:txBody>
      </p:sp>
      <p:sp>
        <p:nvSpPr>
          <p:cNvPr id="1048665" name="Diakép hely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hu-HU" noProof="0"/>
          </a:p>
        </p:txBody>
      </p:sp>
      <p:sp>
        <p:nvSpPr>
          <p:cNvPr id="1048666" name="Jegyzetek helye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hu-HU" noProof="0"/>
              <a:t>Mintaszöveg szerkesztése</a:t>
            </a:r>
          </a:p>
          <a:p>
            <a:pPr lvl="1"/>
            <a:r>
              <a:rPr lang="hu-HU" noProof="0"/>
              <a:t>Második szint</a:t>
            </a:r>
          </a:p>
          <a:p>
            <a:pPr lvl="2"/>
            <a:r>
              <a:rPr lang="hu-HU" noProof="0"/>
              <a:t>Harmadik szint</a:t>
            </a:r>
          </a:p>
          <a:p>
            <a:pPr lvl="3"/>
            <a:r>
              <a:rPr lang="hu-HU" noProof="0"/>
              <a:t>Negyedik szint</a:t>
            </a:r>
          </a:p>
          <a:p>
            <a:pPr lvl="4"/>
            <a:r>
              <a:rPr lang="hu-HU" noProof="0"/>
              <a:t>Ötödik szint</a:t>
            </a:r>
          </a:p>
        </p:txBody>
      </p:sp>
      <p:sp>
        <p:nvSpPr>
          <p:cNvPr id="1048667" name="Élőláb hely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endParaRPr lang="hu-HU"/>
          </a:p>
        </p:txBody>
      </p:sp>
      <p:sp>
        <p:nvSpPr>
          <p:cNvPr id="1048668" name="Dia számának hely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fld id="{6E6176FD-5602-4B79-B069-B36BD1680ECD}" type="slidenum">
              <a:rPr lang="hu-HU"/>
              <a:t>‹#›</a:t>
            </a:fld>
            <a:endParaRPr lang="hu-H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Slide Image Placeholder 1"/>
          <p:cNvSpPr>
            <a:spLocks noGrp="1" noRot="1" noChangeAspect="1"/>
          </p:cNvSpPr>
          <p:nvPr>
            <p:ph type="sldImg"/>
          </p:nvPr>
        </p:nvSpPr>
        <p:spPr/>
      </p:sp>
      <p:sp>
        <p:nvSpPr>
          <p:cNvPr id="1048636" name="Notes Placeholder 2"/>
          <p:cNvSpPr>
            <a:spLocks noGrp="1"/>
          </p:cNvSpPr>
          <p:nvPr>
            <p:ph type="body" idx="1"/>
          </p:nvPr>
        </p:nvSpPr>
        <p:spPr/>
        <p:txBody>
          <a:bodyPr/>
          <a:lstStyle/>
          <a:p>
            <a:endParaRPr lang="hu-HU" sz="1200" kern="1200" dirty="0">
              <a:solidFill>
                <a:schemeClr val="tx1"/>
              </a:solidFill>
              <a:effectLst/>
              <a:latin typeface="+mn-lt"/>
              <a:ea typeface="+mn-ea"/>
              <a:cs typeface="+mn-cs"/>
            </a:endParaRPr>
          </a:p>
        </p:txBody>
      </p:sp>
      <p:sp>
        <p:nvSpPr>
          <p:cNvPr id="1048637" name="Slide Number Placeholder 3"/>
          <p:cNvSpPr>
            <a:spLocks noGrp="1"/>
          </p:cNvSpPr>
          <p:nvPr>
            <p:ph type="sldNum" sz="quarter" idx="10"/>
          </p:nvPr>
        </p:nvSpPr>
        <p:spPr/>
        <p:txBody>
          <a:bodyPr/>
          <a:lstStyle/>
          <a:p>
            <a:fld id="{6E6176FD-5602-4B79-B069-B36BD1680ECD}" type="slidenum">
              <a:rPr lang="hu-HU" smtClean="0"/>
              <a:t>1</a:t>
            </a:fld>
            <a:endParaRPr lang="hu-H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Slide Image Placeholder 1"/>
          <p:cNvSpPr>
            <a:spLocks noGrp="1" noRot="1" noChangeAspect="1"/>
          </p:cNvSpPr>
          <p:nvPr>
            <p:ph type="sldImg"/>
          </p:nvPr>
        </p:nvSpPr>
        <p:spPr/>
      </p:sp>
      <p:sp>
        <p:nvSpPr>
          <p:cNvPr id="1048617" name="Notes Placeholder 2"/>
          <p:cNvSpPr>
            <a:spLocks noGrp="1"/>
          </p:cNvSpPr>
          <p:nvPr>
            <p:ph type="body" idx="1"/>
          </p:nvPr>
        </p:nvSpPr>
        <p:spPr/>
        <p:txBody>
          <a:bodyPr/>
          <a:lstStyle/>
          <a:p>
            <a:endParaRPr lang="hu-HU" dirty="0"/>
          </a:p>
        </p:txBody>
      </p:sp>
      <p:sp>
        <p:nvSpPr>
          <p:cNvPr id="1048618" name="Slide Number Placeholder 3"/>
          <p:cNvSpPr>
            <a:spLocks noGrp="1"/>
          </p:cNvSpPr>
          <p:nvPr>
            <p:ph type="sldNum" sz="quarter" idx="10"/>
          </p:nvPr>
        </p:nvSpPr>
        <p:spPr/>
        <p:txBody>
          <a:bodyPr/>
          <a:lstStyle/>
          <a:p>
            <a:fld id="{6E6176FD-5602-4B79-B069-B36BD1680ECD}" type="slidenum">
              <a:rPr lang="hu-HU" smtClean="0"/>
              <a:t>3</a:t>
            </a:fld>
            <a:endParaRPr lang="hu-H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Diakép helye 1"/>
          <p:cNvSpPr>
            <a:spLocks noGrp="1" noRot="1" noChangeAspect="1"/>
          </p:cNvSpPr>
          <p:nvPr>
            <p:ph type="sldImg"/>
          </p:nvPr>
        </p:nvSpPr>
        <p:spPr/>
      </p:sp>
      <p:sp>
        <p:nvSpPr>
          <p:cNvPr id="1048600" name="Jegyzetek helye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dirty="0"/>
              <a:t>SPEs are residents, they basically perform their activities abroad, their connection with the domestic economy is minimal. They are primarily involved in intra-group intermediation of financial resources, that might be resulted in substantial external financial flows and positions.</a:t>
            </a:r>
            <a:endParaRPr lang="hu-HU" dirty="0"/>
          </a:p>
          <a:p>
            <a:endParaRPr lang="hu-HU" dirty="0"/>
          </a:p>
        </p:txBody>
      </p:sp>
      <p:sp>
        <p:nvSpPr>
          <p:cNvPr id="1048601" name="Dia számának helye 3"/>
          <p:cNvSpPr>
            <a:spLocks noGrp="1"/>
          </p:cNvSpPr>
          <p:nvPr>
            <p:ph type="sldNum" sz="quarter" idx="10"/>
          </p:nvPr>
        </p:nvSpPr>
        <p:spPr/>
        <p:txBody>
          <a:bodyPr/>
          <a:lstStyle/>
          <a:p>
            <a:fld id="{6E6176FD-5602-4B79-B069-B36BD1680ECD}" type="slidenum">
              <a:rPr lang="hu-HU" smtClean="0"/>
              <a:t>4</a:t>
            </a:fld>
            <a:endParaRPr lang="hu-H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Slide Image Placeholder 1"/>
          <p:cNvSpPr>
            <a:spLocks noGrp="1" noRot="1" noChangeAspect="1"/>
          </p:cNvSpPr>
          <p:nvPr>
            <p:ph type="sldImg"/>
          </p:nvPr>
        </p:nvSpPr>
        <p:spPr/>
      </p:sp>
      <p:sp>
        <p:nvSpPr>
          <p:cNvPr id="1048589" name="Notes Placeholder 2"/>
          <p:cNvSpPr>
            <a:spLocks noGrp="1"/>
          </p:cNvSpPr>
          <p:nvPr>
            <p:ph type="body" idx="1"/>
          </p:nvPr>
        </p:nvSpPr>
        <p:spPr/>
        <p:txBody>
          <a:bodyPr/>
          <a:lstStyle/>
          <a:p>
            <a:endParaRPr lang="hu-HU" dirty="0"/>
          </a:p>
        </p:txBody>
      </p:sp>
      <p:sp>
        <p:nvSpPr>
          <p:cNvPr id="1048590" name="Slide Number Placeholder 3"/>
          <p:cNvSpPr>
            <a:spLocks noGrp="1"/>
          </p:cNvSpPr>
          <p:nvPr>
            <p:ph type="sldNum" sz="quarter" idx="10"/>
          </p:nvPr>
        </p:nvSpPr>
        <p:spPr/>
        <p:txBody>
          <a:bodyPr/>
          <a:lstStyle/>
          <a:p>
            <a:fld id="{6E6176FD-5602-4B79-B069-B36BD1680ECD}" type="slidenum">
              <a:rPr lang="hu-HU" smtClean="0"/>
              <a:t>5</a:t>
            </a:fld>
            <a:endParaRPr lang="hu-H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Slide Image Placeholder 1"/>
          <p:cNvSpPr>
            <a:spLocks noGrp="1" noRot="1" noChangeAspect="1"/>
          </p:cNvSpPr>
          <p:nvPr>
            <p:ph type="sldImg"/>
          </p:nvPr>
        </p:nvSpPr>
        <p:spPr/>
      </p:sp>
      <p:sp>
        <p:nvSpPr>
          <p:cNvPr id="1048646" name="Notes Placeholder 2"/>
          <p:cNvSpPr>
            <a:spLocks noGrp="1"/>
          </p:cNvSpPr>
          <p:nvPr>
            <p:ph type="body" idx="1"/>
          </p:nvPr>
        </p:nvSpPr>
        <p:spPr/>
        <p:txBody>
          <a:bodyPr>
            <a:normAutofit/>
          </a:bodyPr>
          <a:lstStyle/>
          <a:p>
            <a:endParaRPr lang="hu-HU" dirty="0"/>
          </a:p>
        </p:txBody>
      </p:sp>
      <p:sp>
        <p:nvSpPr>
          <p:cNvPr id="1048647" name="Slide Number Placeholder 3"/>
          <p:cNvSpPr>
            <a:spLocks noGrp="1"/>
          </p:cNvSpPr>
          <p:nvPr>
            <p:ph type="sldNum" sz="quarter" idx="10"/>
          </p:nvPr>
        </p:nvSpPr>
        <p:spPr/>
        <p:txBody>
          <a:bodyPr/>
          <a:lstStyle/>
          <a:p>
            <a:fld id="{6E6176FD-5602-4B79-B069-B36BD1680ECD}" type="slidenum">
              <a:rPr lang="hu-HU" smtClean="0"/>
              <a:t>10</a:t>
            </a:fld>
            <a:endParaRPr lang="hu-H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Slide Image Placeholder 1"/>
          <p:cNvSpPr>
            <a:spLocks noGrp="1" noRot="1" noChangeAspect="1"/>
          </p:cNvSpPr>
          <p:nvPr>
            <p:ph type="sldImg"/>
          </p:nvPr>
        </p:nvSpPr>
        <p:spPr/>
      </p:sp>
      <p:sp>
        <p:nvSpPr>
          <p:cNvPr id="1048653" name="Notes Placeholder 2"/>
          <p:cNvSpPr>
            <a:spLocks noGrp="1"/>
          </p:cNvSpPr>
          <p:nvPr>
            <p:ph type="body" idx="1"/>
          </p:nvPr>
        </p:nvSpPr>
        <p:spPr/>
        <p:txBody>
          <a:bodyPr>
            <a:normAutofit/>
          </a:bodyPr>
          <a:lstStyle/>
          <a:p>
            <a:endParaRPr lang="hu-HU" dirty="0"/>
          </a:p>
        </p:txBody>
      </p:sp>
      <p:sp>
        <p:nvSpPr>
          <p:cNvPr id="1048654" name="Slide Number Placeholder 3"/>
          <p:cNvSpPr>
            <a:spLocks noGrp="1"/>
          </p:cNvSpPr>
          <p:nvPr>
            <p:ph type="sldNum" sz="quarter" idx="10"/>
          </p:nvPr>
        </p:nvSpPr>
        <p:spPr/>
        <p:txBody>
          <a:bodyPr/>
          <a:lstStyle/>
          <a:p>
            <a:fld id="{6E6176FD-5602-4B79-B069-B36BD1680ECD}" type="slidenum">
              <a:rPr lang="hu-HU" smtClean="0"/>
              <a:t>11</a:t>
            </a:fld>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ímdia">
    <p:spTree>
      <p:nvGrpSpPr>
        <p:cNvPr id="1" name=""/>
        <p:cNvGrpSpPr/>
        <p:nvPr/>
      </p:nvGrpSpPr>
      <p:grpSpPr>
        <a:xfrm>
          <a:off x="0" y="0"/>
          <a:ext cx="0" cy="0"/>
          <a:chOff x="0" y="0"/>
          <a:chExt cx="0" cy="0"/>
        </a:xfrm>
      </p:grpSpPr>
      <p:sp>
        <p:nvSpPr>
          <p:cNvPr id="1048658" name="Title 1"/>
          <p:cNvSpPr>
            <a:spLocks noGrp="1"/>
          </p:cNvSpPr>
          <p:nvPr>
            <p:ph type="ctrTitle"/>
          </p:nvPr>
        </p:nvSpPr>
        <p:spPr>
          <a:xfrm>
            <a:off x="1143000" y="1122363"/>
            <a:ext cx="6858000" cy="2387600"/>
          </a:xfrm>
        </p:spPr>
        <p:txBody>
          <a:bodyPr anchor="b"/>
          <a:lstStyle>
            <a:lvl1pPr algn="ctr">
              <a:defRPr sz="3800"/>
            </a:lvl1pPr>
          </a:lstStyle>
          <a:p>
            <a:r>
              <a:rPr lang="en-US"/>
              <a:t>Click to edit Master title style</a:t>
            </a:r>
            <a:endParaRPr lang="hu-HU" dirty="0"/>
          </a:p>
        </p:txBody>
      </p:sp>
      <p:sp>
        <p:nvSpPr>
          <p:cNvPr id="1048659"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hu-HU" dirty="0"/>
          </a:p>
        </p:txBody>
      </p:sp>
      <p:sp>
        <p:nvSpPr>
          <p:cNvPr id="1048660" name="Footer Placeholder 7"/>
          <p:cNvSpPr>
            <a:spLocks noGrp="1"/>
          </p:cNvSpPr>
          <p:nvPr>
            <p:ph type="ftr" sz="quarter" idx="11"/>
          </p:nvPr>
        </p:nvSpPr>
        <p:spPr/>
        <p:txBody>
          <a:bodyPr/>
          <a:lstStyle/>
          <a:p>
            <a:r>
              <a:rPr lang="hu-HU" dirty="0"/>
              <a:t>Magyar Nemzeti Bank</a:t>
            </a:r>
          </a:p>
        </p:txBody>
      </p:sp>
      <p:sp>
        <p:nvSpPr>
          <p:cNvPr id="1048661" name="Slide Number Placeholder 8"/>
          <p:cNvSpPr>
            <a:spLocks noGrp="1"/>
          </p:cNvSpPr>
          <p:nvPr>
            <p:ph type="sldNum" sz="quarter" idx="12"/>
          </p:nvPr>
        </p:nvSpPr>
        <p:spPr/>
        <p:txBody>
          <a:bodyPr/>
          <a:lstStyle>
            <a:lvl1pPr>
              <a:defRPr sz="1100"/>
            </a:lvl1pPr>
          </a:lstStyle>
          <a:p>
            <a:fld id="{0401AEF3-AFFE-433D-8A34-08D966C25545}" type="slidenum">
              <a:rPr lang="hu-HU" smtClean="0"/>
              <a:t>‹#›</a:t>
            </a:fld>
            <a:endParaRPr lang="hu-HU" dirty="0"/>
          </a:p>
        </p:txBody>
      </p:sp>
      <p:sp>
        <p:nvSpPr>
          <p:cNvPr id="1048662" name="Text Placeholder 4"/>
          <p:cNvSpPr>
            <a:spLocks noGrp="1"/>
          </p:cNvSpPr>
          <p:nvPr>
            <p:ph type="body" sz="quarter" idx="13" hasCustomPrompt="1"/>
          </p:nvPr>
        </p:nvSpPr>
        <p:spPr>
          <a:xfrm>
            <a:off x="7443788" y="6356350"/>
            <a:ext cx="1700212" cy="365125"/>
          </a:xfrm>
        </p:spPr>
        <p:txBody>
          <a:bodyPr anchor="ctr">
            <a:noAutofit/>
          </a:bodyPr>
          <a:lstStyle>
            <a:lvl1pPr marL="0" indent="0" algn="r">
              <a:buNone/>
              <a:defRPr sz="1100"/>
            </a:lvl1pPr>
            <a:lvl2pPr>
              <a:defRPr sz="1100"/>
            </a:lvl2pPr>
            <a:lvl3pPr>
              <a:defRPr sz="1100"/>
            </a:lvl3pPr>
            <a:lvl4pPr>
              <a:defRPr sz="1100"/>
            </a:lvl4pPr>
            <a:lvl5pPr>
              <a:defRPr sz="1100"/>
            </a:lvl5pPr>
          </a:lstStyle>
          <a:p>
            <a:pPr lvl="0"/>
            <a:r>
              <a:rPr lang="hu-HU" dirty="0"/>
              <a:t>Forrás: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yitólap logóva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48627" name="Title 1"/>
          <p:cNvSpPr>
            <a:spLocks noGrp="1"/>
          </p:cNvSpPr>
          <p:nvPr>
            <p:ph type="title" hasCustomPrompt="1"/>
          </p:nvPr>
        </p:nvSpPr>
        <p:spPr>
          <a:xfrm>
            <a:off x="1907703" y="365127"/>
            <a:ext cx="6630363" cy="615602"/>
          </a:xfrm>
        </p:spPr>
        <p:txBody>
          <a:bodyPr/>
          <a:lstStyle/>
          <a:p>
            <a:r>
              <a:rPr lang="hu-HU" dirty="0"/>
              <a:t>Előadás címe</a:t>
            </a:r>
          </a:p>
        </p:txBody>
      </p:sp>
      <p:sp>
        <p:nvSpPr>
          <p:cNvPr id="1048628" name="Content Placeholder 2"/>
          <p:cNvSpPr>
            <a:spLocks noGrp="1"/>
          </p:cNvSpPr>
          <p:nvPr>
            <p:ph idx="1" hasCustomPrompt="1"/>
          </p:nvPr>
        </p:nvSpPr>
        <p:spPr>
          <a:xfrm>
            <a:off x="1907702" y="2131959"/>
            <a:ext cx="6630364" cy="368904"/>
          </a:xfrm>
        </p:spPr>
        <p:txBody>
          <a:bodyPr>
            <a:noAutofit/>
          </a:bodyPr>
          <a:lstStyle>
            <a:lvl1pPr marL="0" indent="0">
              <a:buNone/>
              <a:defRPr sz="2100" baseline="0"/>
            </a:lvl1pPr>
          </a:lstStyle>
          <a:p>
            <a:pPr lvl="0"/>
            <a:r>
              <a:rPr lang="hu-HU" dirty="0"/>
              <a:t>Helyszín</a:t>
            </a:r>
          </a:p>
        </p:txBody>
      </p:sp>
      <p:sp>
        <p:nvSpPr>
          <p:cNvPr id="1048629" name="Content Placeholder 2"/>
          <p:cNvSpPr>
            <a:spLocks noGrp="1"/>
          </p:cNvSpPr>
          <p:nvPr>
            <p:ph idx="10" hasCustomPrompt="1"/>
          </p:nvPr>
        </p:nvSpPr>
        <p:spPr>
          <a:xfrm>
            <a:off x="1907702" y="980729"/>
            <a:ext cx="6630364" cy="720080"/>
          </a:xfrm>
        </p:spPr>
        <p:txBody>
          <a:bodyPr>
            <a:noAutofit/>
          </a:bodyPr>
          <a:lstStyle>
            <a:lvl1pPr marL="0" indent="0">
              <a:buNone/>
              <a:defRPr sz="2100" b="0" baseline="0">
                <a:solidFill>
                  <a:schemeClr val="bg2"/>
                </a:solidFill>
              </a:defRPr>
            </a:lvl1pPr>
          </a:lstStyle>
          <a:p>
            <a:pPr lvl="0"/>
            <a:r>
              <a:rPr lang="hu-HU" dirty="0"/>
              <a:t>Előadó neve</a:t>
            </a:r>
          </a:p>
          <a:p>
            <a:pPr lvl="0"/>
            <a:r>
              <a:rPr lang="hu-HU" dirty="0"/>
              <a:t>Titulusa</a:t>
            </a:r>
          </a:p>
        </p:txBody>
      </p:sp>
      <p:sp>
        <p:nvSpPr>
          <p:cNvPr id="1048630" name="Content Placeholder 2"/>
          <p:cNvSpPr>
            <a:spLocks noGrp="1"/>
          </p:cNvSpPr>
          <p:nvPr>
            <p:ph idx="14" hasCustomPrompt="1"/>
          </p:nvPr>
        </p:nvSpPr>
        <p:spPr>
          <a:xfrm>
            <a:off x="1907404" y="2539464"/>
            <a:ext cx="6630364" cy="400734"/>
          </a:xfrm>
        </p:spPr>
        <p:txBody>
          <a:bodyPr>
            <a:normAutofit/>
          </a:bodyPr>
          <a:lstStyle>
            <a:lvl1pPr marL="0" indent="0">
              <a:buNone/>
              <a:defRPr sz="2100" baseline="0"/>
            </a:lvl1pPr>
          </a:lstStyle>
          <a:p>
            <a:pPr lvl="0"/>
            <a:r>
              <a:rPr lang="hu-HU" dirty="0"/>
              <a:t>Dátum</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eloldal">
    <p:bg>
      <p:bgPr>
        <a:solidFill>
          <a:schemeClr val="bg1"/>
        </a:solidFill>
        <a:effectLst/>
      </p:bgPr>
    </p:bg>
    <p:spTree>
      <p:nvGrpSpPr>
        <p:cNvPr id="1" name=""/>
        <p:cNvGrpSpPr/>
        <p:nvPr/>
      </p:nvGrpSpPr>
      <p:grpSpPr>
        <a:xfrm>
          <a:off x="0" y="0"/>
          <a:ext cx="0" cy="0"/>
          <a:chOff x="0" y="0"/>
          <a:chExt cx="0" cy="0"/>
        </a:xfrm>
      </p:grpSpPr>
      <p:sp>
        <p:nvSpPr>
          <p:cNvPr id="1048606" name="Title 1"/>
          <p:cNvSpPr>
            <a:spLocks noGrp="1"/>
          </p:cNvSpPr>
          <p:nvPr>
            <p:ph type="title"/>
          </p:nvPr>
        </p:nvSpPr>
        <p:spPr>
          <a:xfrm>
            <a:off x="1080000" y="180000"/>
            <a:ext cx="7453689" cy="759189"/>
          </a:xfrm>
        </p:spPr>
        <p:txBody>
          <a:bodyPr/>
          <a:lstStyle/>
          <a:p>
            <a:r>
              <a:rPr lang="en-US"/>
              <a:t>Click to edit Master title style</a:t>
            </a:r>
            <a:endParaRPr lang="hu-HU" dirty="0"/>
          </a:p>
        </p:txBody>
      </p:sp>
      <p:sp>
        <p:nvSpPr>
          <p:cNvPr id="1048607" name="Content Placeholder 2"/>
          <p:cNvSpPr>
            <a:spLocks noGrp="1"/>
          </p:cNvSpPr>
          <p:nvPr>
            <p:ph idx="1"/>
          </p:nvPr>
        </p:nvSpPr>
        <p:spPr>
          <a:xfrm>
            <a:off x="651367" y="2060849"/>
            <a:ext cx="7886700"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48608" name="Content Placeholder 2"/>
          <p:cNvSpPr>
            <a:spLocks noGrp="1"/>
          </p:cNvSpPr>
          <p:nvPr>
            <p:ph idx="10"/>
          </p:nvPr>
        </p:nvSpPr>
        <p:spPr>
          <a:xfrm>
            <a:off x="651366" y="1388651"/>
            <a:ext cx="7886700" cy="576063"/>
          </a:xfrm>
        </p:spPr>
        <p:txBody>
          <a:bodyPr/>
          <a:lstStyle>
            <a:lvl1pPr marL="0" indent="0">
              <a:buNone/>
              <a:defRPr>
                <a:solidFill>
                  <a:schemeClr val="bg2"/>
                </a:solidFill>
              </a:defRPr>
            </a:lvl1pPr>
          </a:lstStyle>
          <a:p>
            <a:pPr lvl="0"/>
            <a:r>
              <a:rPr lang="en-US"/>
              <a:t>Click to edit Master text styles</a:t>
            </a:r>
          </a:p>
        </p:txBody>
      </p:sp>
      <p:cxnSp>
        <p:nvCxnSpPr>
          <p:cNvPr id="3145729" name="Straight Connector 8"/>
          <p:cNvCxnSpPr>
            <a:cxnSpLocks/>
          </p:cNvCxnSpPr>
          <p:nvPr userDrawn="1"/>
        </p:nvCxnSpPr>
        <p:spPr>
          <a:xfrm>
            <a:off x="1187624" y="1124316"/>
            <a:ext cx="7956376" cy="0"/>
          </a:xfrm>
          <a:prstGeom prst="line">
            <a:avLst/>
          </a:prstGeom>
          <a:ln w="28575">
            <a:solidFill>
              <a:srgbClr val="1E2452"/>
            </a:solidFill>
          </a:ln>
        </p:spPr>
        <p:style>
          <a:lnRef idx="1">
            <a:schemeClr val="accent1"/>
          </a:lnRef>
          <a:fillRef idx="0">
            <a:schemeClr val="accent1"/>
          </a:fillRef>
          <a:effectRef idx="0">
            <a:schemeClr val="accent1"/>
          </a:effectRef>
          <a:fontRef idx="minor">
            <a:schemeClr val="tx1"/>
          </a:fontRef>
        </p:style>
      </p:cxnSp>
      <p:sp>
        <p:nvSpPr>
          <p:cNvPr id="1048609" name="Footer Placeholder 4"/>
          <p:cNvSpPr>
            <a:spLocks noGrp="1"/>
          </p:cNvSpPr>
          <p:nvPr>
            <p:ph type="ftr" sz="quarter" idx="12"/>
          </p:nvPr>
        </p:nvSpPr>
        <p:spPr/>
        <p:txBody>
          <a:bodyPr/>
          <a:lstStyle/>
          <a:p>
            <a:r>
              <a:rPr lang="hu-HU" dirty="0"/>
              <a:t>Magyar Nemzeti Bank</a:t>
            </a:r>
          </a:p>
        </p:txBody>
      </p:sp>
      <p:sp>
        <p:nvSpPr>
          <p:cNvPr id="1048610" name="Slide Number Placeholder 5"/>
          <p:cNvSpPr>
            <a:spLocks noGrp="1"/>
          </p:cNvSpPr>
          <p:nvPr>
            <p:ph type="sldNum" sz="quarter" idx="13"/>
          </p:nvPr>
        </p:nvSpPr>
        <p:spPr/>
        <p:txBody>
          <a:bodyPr/>
          <a:lstStyle>
            <a:lvl1pPr>
              <a:defRPr sz="1100"/>
            </a:lvl1pPr>
          </a:lstStyle>
          <a:p>
            <a:fld id="{0401AEF3-AFFE-433D-8A34-08D966C25545}" type="slidenum">
              <a:rPr lang="hu-HU" smtClean="0"/>
              <a:t>‹#›</a:t>
            </a:fld>
            <a:endParaRPr lang="hu-HU" dirty="0"/>
          </a:p>
        </p:txBody>
      </p:sp>
      <p:sp>
        <p:nvSpPr>
          <p:cNvPr id="1048611" name="Text Placeholder 4"/>
          <p:cNvSpPr>
            <a:spLocks noGrp="1"/>
          </p:cNvSpPr>
          <p:nvPr>
            <p:ph type="body" sz="quarter" idx="14" hasCustomPrompt="1"/>
          </p:nvPr>
        </p:nvSpPr>
        <p:spPr>
          <a:xfrm>
            <a:off x="7443788" y="6356350"/>
            <a:ext cx="1700212" cy="365125"/>
          </a:xfrm>
        </p:spPr>
        <p:txBody>
          <a:bodyPr anchor="ctr">
            <a:noAutofit/>
          </a:bodyPr>
          <a:lstStyle>
            <a:lvl1pPr marL="0" indent="0" algn="r">
              <a:buNone/>
              <a:defRPr sz="1100"/>
            </a:lvl1pPr>
            <a:lvl2pPr>
              <a:defRPr sz="1100"/>
            </a:lvl2pPr>
            <a:lvl3pPr>
              <a:defRPr sz="1100"/>
            </a:lvl3pPr>
            <a:lvl4pPr>
              <a:defRPr sz="1100"/>
            </a:lvl4pPr>
            <a:lvl5pPr>
              <a:defRPr sz="1100"/>
            </a:lvl5pPr>
          </a:lstStyle>
          <a:p>
            <a:pPr lvl="0"/>
            <a:r>
              <a:rPr lang="hu-HU" dirty="0"/>
              <a:t>Forrás:</a:t>
            </a:r>
          </a:p>
        </p:txBody>
      </p:sp>
      <p:pic>
        <p:nvPicPr>
          <p:cNvPr id="2097153" name="Picture 10"/>
          <p:cNvPicPr>
            <a:picLocks noChangeAspect="1"/>
          </p:cNvPicPr>
          <p:nvPr userDrawn="1"/>
        </p:nvPicPr>
        <p:blipFill>
          <a:blip r:embed="rId2" cstate="print"/>
          <a:stretch>
            <a:fillRect/>
          </a:stretch>
        </p:blipFill>
        <p:spPr>
          <a:xfrm>
            <a:off x="107504" y="132054"/>
            <a:ext cx="873224" cy="87322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loldal 2">
    <p:spTree>
      <p:nvGrpSpPr>
        <p:cNvPr id="1" name=""/>
        <p:cNvGrpSpPr/>
        <p:nvPr/>
      </p:nvGrpSpPr>
      <p:grpSpPr>
        <a:xfrm>
          <a:off x="0" y="0"/>
          <a:ext cx="0" cy="0"/>
          <a:chOff x="0" y="0"/>
          <a:chExt cx="0" cy="0"/>
        </a:xfrm>
      </p:grpSpPr>
      <p:sp>
        <p:nvSpPr>
          <p:cNvPr id="1048580" name="Title 1"/>
          <p:cNvSpPr>
            <a:spLocks noGrp="1"/>
          </p:cNvSpPr>
          <p:nvPr>
            <p:ph type="title"/>
          </p:nvPr>
        </p:nvSpPr>
        <p:spPr>
          <a:xfrm>
            <a:off x="1080000" y="180000"/>
            <a:ext cx="7485331" cy="759189"/>
          </a:xfrm>
        </p:spPr>
        <p:txBody>
          <a:bodyPr/>
          <a:lstStyle/>
          <a:p>
            <a:r>
              <a:rPr lang="en-US"/>
              <a:t>Click to edit Master title style</a:t>
            </a:r>
            <a:endParaRPr lang="hu-HU" dirty="0"/>
          </a:p>
        </p:txBody>
      </p:sp>
      <p:sp>
        <p:nvSpPr>
          <p:cNvPr id="1048581" name="Content Placeholder 2"/>
          <p:cNvSpPr>
            <a:spLocks noGrp="1"/>
          </p:cNvSpPr>
          <p:nvPr>
            <p:ph idx="1"/>
          </p:nvPr>
        </p:nvSpPr>
        <p:spPr>
          <a:xfrm>
            <a:off x="651367" y="1268761"/>
            <a:ext cx="7886700" cy="4968552"/>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48582" name="Footer Placeholder 4"/>
          <p:cNvSpPr>
            <a:spLocks noGrp="1"/>
          </p:cNvSpPr>
          <p:nvPr>
            <p:ph type="ftr" sz="quarter" idx="11"/>
          </p:nvPr>
        </p:nvSpPr>
        <p:spPr/>
        <p:txBody>
          <a:bodyPr/>
          <a:lstStyle/>
          <a:p>
            <a:r>
              <a:rPr lang="hu-HU" dirty="0"/>
              <a:t>Magyar Nemzeti Bank</a:t>
            </a:r>
          </a:p>
        </p:txBody>
      </p:sp>
      <p:sp>
        <p:nvSpPr>
          <p:cNvPr id="1048583" name="Slide Number Placeholder 5"/>
          <p:cNvSpPr>
            <a:spLocks noGrp="1"/>
          </p:cNvSpPr>
          <p:nvPr>
            <p:ph type="sldNum" sz="quarter" idx="12"/>
          </p:nvPr>
        </p:nvSpPr>
        <p:spPr/>
        <p:txBody>
          <a:bodyPr/>
          <a:lstStyle>
            <a:lvl1pPr>
              <a:defRPr sz="1100"/>
            </a:lvl1pPr>
          </a:lstStyle>
          <a:p>
            <a:fld id="{0401AEF3-AFFE-433D-8A34-08D966C25545}" type="slidenum">
              <a:rPr lang="hu-HU" smtClean="0"/>
              <a:t>‹#›</a:t>
            </a:fld>
            <a:endParaRPr lang="hu-HU" dirty="0"/>
          </a:p>
        </p:txBody>
      </p:sp>
      <p:cxnSp>
        <p:nvCxnSpPr>
          <p:cNvPr id="3145728" name="Straight Connector 6"/>
          <p:cNvCxnSpPr>
            <a:cxnSpLocks/>
          </p:cNvCxnSpPr>
          <p:nvPr userDrawn="1"/>
        </p:nvCxnSpPr>
        <p:spPr>
          <a:xfrm>
            <a:off x="1187624" y="1120587"/>
            <a:ext cx="7956376" cy="0"/>
          </a:xfrm>
          <a:prstGeom prst="line">
            <a:avLst/>
          </a:prstGeom>
          <a:ln w="28575">
            <a:solidFill>
              <a:srgbClr val="1E2452"/>
            </a:solidFill>
          </a:ln>
        </p:spPr>
        <p:style>
          <a:lnRef idx="1">
            <a:schemeClr val="accent1"/>
          </a:lnRef>
          <a:fillRef idx="0">
            <a:schemeClr val="accent1"/>
          </a:fillRef>
          <a:effectRef idx="0">
            <a:schemeClr val="accent1"/>
          </a:effectRef>
          <a:fontRef idx="minor">
            <a:schemeClr val="tx1"/>
          </a:fontRef>
        </p:style>
      </p:cxnSp>
      <p:sp>
        <p:nvSpPr>
          <p:cNvPr id="1048584" name="Text Placeholder 4"/>
          <p:cNvSpPr>
            <a:spLocks noGrp="1"/>
          </p:cNvSpPr>
          <p:nvPr>
            <p:ph type="body" sz="quarter" idx="13" hasCustomPrompt="1"/>
          </p:nvPr>
        </p:nvSpPr>
        <p:spPr>
          <a:xfrm>
            <a:off x="7443788" y="6356350"/>
            <a:ext cx="1700212" cy="365125"/>
          </a:xfrm>
        </p:spPr>
        <p:txBody>
          <a:bodyPr anchor="ctr">
            <a:noAutofit/>
          </a:bodyPr>
          <a:lstStyle>
            <a:lvl1pPr marL="0" indent="0" algn="r">
              <a:buNone/>
              <a:defRPr sz="1100"/>
            </a:lvl1pPr>
            <a:lvl2pPr>
              <a:defRPr sz="1100"/>
            </a:lvl2pPr>
            <a:lvl3pPr>
              <a:defRPr sz="1100"/>
            </a:lvl3pPr>
            <a:lvl4pPr>
              <a:defRPr sz="1100"/>
            </a:lvl4pPr>
            <a:lvl5pPr>
              <a:defRPr sz="1100"/>
            </a:lvl5pPr>
          </a:lstStyle>
          <a:p>
            <a:pPr lvl="0"/>
            <a:r>
              <a:rPr lang="hu-HU" dirty="0"/>
              <a:t>Forrás:</a:t>
            </a:r>
          </a:p>
        </p:txBody>
      </p:sp>
      <p:pic>
        <p:nvPicPr>
          <p:cNvPr id="2097152" name="Picture 9"/>
          <p:cNvPicPr>
            <a:picLocks noChangeAspect="1"/>
          </p:cNvPicPr>
          <p:nvPr userDrawn="1"/>
        </p:nvPicPr>
        <p:blipFill>
          <a:blip r:embed="rId2" cstate="print"/>
          <a:stretch>
            <a:fillRect/>
          </a:stretch>
        </p:blipFill>
        <p:spPr>
          <a:xfrm>
            <a:off x="108000" y="133200"/>
            <a:ext cx="873224" cy="87322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hu-HU" dirty="0"/>
              <a:t>Mintacím szerkesztése</a:t>
            </a:r>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hu-HU" dirty="0"/>
              <a:t>Mintaszöveg szerkesztése</a:t>
            </a:r>
          </a:p>
          <a:p>
            <a:pPr lvl="1"/>
            <a:r>
              <a:rPr lang="hu-HU" dirty="0"/>
              <a:t>Második szint</a:t>
            </a:r>
          </a:p>
          <a:p>
            <a:pPr lvl="2"/>
            <a:r>
              <a:rPr lang="hu-HU" dirty="0"/>
              <a:t>Harmadik szint</a:t>
            </a:r>
          </a:p>
          <a:p>
            <a:pPr lvl="3"/>
            <a:r>
              <a:rPr lang="hu-HU" dirty="0"/>
              <a:t>Negyedik szint</a:t>
            </a:r>
          </a:p>
          <a:p>
            <a:pPr lvl="4"/>
            <a:r>
              <a:rPr lang="hu-HU" dirty="0"/>
              <a:t>Ötödik szint</a:t>
            </a:r>
          </a:p>
        </p:txBody>
      </p:sp>
      <p:sp>
        <p:nvSpPr>
          <p:cNvPr id="1048578" name="Footer Placeholder 4"/>
          <p:cNvSpPr>
            <a:spLocks noGrp="1"/>
          </p:cNvSpPr>
          <p:nvPr>
            <p:ph type="ftr" sz="quarter" idx="3"/>
          </p:nvPr>
        </p:nvSpPr>
        <p:spPr>
          <a:xfrm>
            <a:off x="0" y="6356351"/>
            <a:ext cx="3086100" cy="365125"/>
          </a:xfrm>
          <a:prstGeom prst="rect">
            <a:avLst/>
          </a:prstGeom>
        </p:spPr>
        <p:txBody>
          <a:bodyPr vert="horz" lIns="91440" tIns="45720" rIns="91440" bIns="45720" rtlCol="0" anchor="ctr"/>
          <a:lstStyle>
            <a:lvl1pPr algn="l">
              <a:defRPr sz="1400" b="1">
                <a:solidFill>
                  <a:schemeClr val="accent5"/>
                </a:solidFill>
                <a:latin typeface="Calibri" panose="020F0502020204030204" pitchFamily="34" charset="0"/>
              </a:defRPr>
            </a:lvl1pPr>
          </a:lstStyle>
          <a:p>
            <a:r>
              <a:rPr lang="hu-HU" dirty="0"/>
              <a:t>Magyar Nemzeti Bank</a:t>
            </a:r>
          </a:p>
        </p:txBody>
      </p:sp>
      <p:sp>
        <p:nvSpPr>
          <p:cNvPr id="1048579" name="Slide Number Placeholder 5"/>
          <p:cNvSpPr>
            <a:spLocks noGrp="1"/>
          </p:cNvSpPr>
          <p:nvPr>
            <p:ph type="sldNum" sz="quarter" idx="4"/>
          </p:nvPr>
        </p:nvSpPr>
        <p:spPr>
          <a:xfrm>
            <a:off x="3543300" y="6356351"/>
            <a:ext cx="2057400" cy="365125"/>
          </a:xfrm>
          <a:prstGeom prst="rect">
            <a:avLst/>
          </a:prstGeom>
        </p:spPr>
        <p:txBody>
          <a:bodyPr vert="horz" lIns="91440" tIns="45720" rIns="91440" bIns="45720" rtlCol="0" anchor="ctr"/>
          <a:lstStyle>
            <a:lvl1pPr algn="ctr">
              <a:defRPr sz="1100">
                <a:solidFill>
                  <a:schemeClr val="accent5"/>
                </a:solidFill>
                <a:latin typeface="Calibri" panose="020F0502020204030204" pitchFamily="34" charset="0"/>
              </a:defRPr>
            </a:lvl1pPr>
          </a:lstStyle>
          <a:p>
            <a:fld id="{0401AEF3-AFFE-433D-8A34-08D966C25545}" type="slidenum">
              <a:rPr lang="hu-HU" smtClean="0"/>
              <a:t>‹#›</a:t>
            </a:fld>
            <a:endParaRPr lang="hu-HU" dirty="0"/>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hf hdr="0" dt="0"/>
  <p:txStyles>
    <p:titleStyle>
      <a:lvl1pPr algn="l" defTabSz="685800" rtl="0" eaLnBrk="1" latinLnBrk="0" hangingPunct="1">
        <a:lnSpc>
          <a:spcPct val="90000"/>
        </a:lnSpc>
        <a:spcBef>
          <a:spcPct val="0"/>
        </a:spcBef>
        <a:buNone/>
        <a:defRPr sz="3800" kern="1200">
          <a:solidFill>
            <a:schemeClr val="accent5"/>
          </a:solidFill>
          <a:latin typeface="Calibri" panose="020F0502020204030204" pitchFamily="34" charset="0"/>
          <a:ea typeface="Verdana" panose="020B0604030504040204" pitchFamily="34" charset="0"/>
          <a:cs typeface="Verdana" panose="020B060403050404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chemeClr val="accent5"/>
          </a:solidFill>
          <a:latin typeface="Calibri" panose="020F0502020204030204" pitchFamily="34" charset="0"/>
          <a:ea typeface="Verdana" panose="020B0604030504040204" pitchFamily="34" charset="0"/>
          <a:cs typeface="Verdana" panose="020B060403050404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3200" kern="1200">
          <a:solidFill>
            <a:schemeClr val="accent5"/>
          </a:solidFill>
          <a:latin typeface="Calibri" panose="020F0502020204030204" pitchFamily="34" charset="0"/>
          <a:ea typeface="Verdana" panose="020B0604030504040204" pitchFamily="34" charset="0"/>
          <a:cs typeface="Verdana" panose="020B060403050404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3200" kern="1200">
          <a:solidFill>
            <a:schemeClr val="accent5"/>
          </a:solidFill>
          <a:latin typeface="Calibri" panose="020F0502020204030204" pitchFamily="34" charset="0"/>
          <a:ea typeface="Verdana" panose="020B0604030504040204" pitchFamily="34" charset="0"/>
          <a:cs typeface="Verdana" panose="020B060403050404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3200" kern="1200">
          <a:solidFill>
            <a:schemeClr val="accent5"/>
          </a:solidFill>
          <a:latin typeface="Calibri" panose="020F0502020204030204" pitchFamily="34" charset="0"/>
          <a:ea typeface="Verdana" panose="020B0604030504040204" pitchFamily="34" charset="0"/>
          <a:cs typeface="Verdana" panose="020B060403050404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3200" kern="1200">
          <a:solidFill>
            <a:schemeClr val="accent5"/>
          </a:solidFill>
          <a:latin typeface="Calibri" panose="020F050202020403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u-H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ksh.hu/cess2016/pdf/cess2016_b6_1545.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montvaib@mnb.hu" TargetMode="Externa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1"/>
          <p:cNvSpPr>
            <a:spLocks noGrp="1"/>
          </p:cNvSpPr>
          <p:nvPr>
            <p:ph type="title"/>
          </p:nvPr>
        </p:nvSpPr>
        <p:spPr>
          <a:xfrm>
            <a:off x="1835696" y="291286"/>
            <a:ext cx="7200800" cy="2481742"/>
          </a:xfrm>
        </p:spPr>
        <p:txBody>
          <a:bodyPr>
            <a:normAutofit fontScale="90000"/>
          </a:bodyPr>
          <a:lstStyle/>
          <a:p>
            <a:pPr>
              <a:spcBef>
                <a:spcPts val="600"/>
              </a:spcBef>
              <a:spcAft>
                <a:spcPts val="600"/>
              </a:spcAft>
            </a:pPr>
            <a:r>
              <a:rPr lang="en-US" sz="3600" dirty="0">
                <a:solidFill>
                  <a:schemeClr val="bg2"/>
                </a:solidFill>
                <a:hlinkClick r:id="rId3"/>
              </a:rPr>
              <a:t>Towards to interpretable </a:t>
            </a:r>
            <a:r>
              <a:rPr lang="en-US" sz="3600" dirty="0" err="1">
                <a:solidFill>
                  <a:schemeClr val="bg2"/>
                </a:solidFill>
                <a:hlinkClick r:id="rId3"/>
              </a:rPr>
              <a:t>FDI</a:t>
            </a:r>
            <a:r>
              <a:rPr lang="en-US" sz="3600" dirty="0">
                <a:solidFill>
                  <a:schemeClr val="bg2"/>
                </a:solidFill>
                <a:hlinkClick r:id="rId3"/>
              </a:rPr>
              <a:t> data in external statistics</a:t>
            </a:r>
            <a:br>
              <a:rPr lang="hu-HU" sz="3600" dirty="0">
                <a:solidFill>
                  <a:schemeClr val="bg2"/>
                </a:solidFill>
                <a:hlinkClick r:id="rId3"/>
              </a:rPr>
            </a:br>
            <a:br>
              <a:rPr lang="hu-HU" sz="3200" dirty="0">
                <a:hlinkClick r:id="rId3"/>
              </a:rPr>
            </a:br>
            <a:r>
              <a:rPr lang="en-US" sz="3200" i="1" dirty="0">
                <a:solidFill>
                  <a:schemeClr val="bg2"/>
                </a:solidFill>
                <a:hlinkClick r:id="rId3"/>
              </a:rPr>
              <a:t>Filtering distortions arising from </a:t>
            </a:r>
            <a:r>
              <a:rPr lang="en-US" sz="3200" i="1" dirty="0" err="1">
                <a:solidFill>
                  <a:schemeClr val="bg2"/>
                </a:solidFill>
                <a:hlinkClick r:id="rId3"/>
              </a:rPr>
              <a:t>globalisation</a:t>
            </a:r>
            <a:r>
              <a:rPr lang="en-US" sz="3200" i="1" dirty="0">
                <a:solidFill>
                  <a:schemeClr val="bg2"/>
                </a:solidFill>
                <a:hlinkClick r:id="rId3"/>
              </a:rPr>
              <a:t> from data of multinational enterprises </a:t>
            </a:r>
            <a:br>
              <a:rPr lang="hu-HU" sz="3200" i="1" dirty="0">
                <a:solidFill>
                  <a:schemeClr val="bg2"/>
                </a:solidFill>
                <a:hlinkClick r:id="rId3"/>
              </a:rPr>
            </a:br>
            <a:br>
              <a:rPr lang="hu-HU" sz="3200" dirty="0">
                <a:hlinkClick r:id="rId3"/>
              </a:rPr>
            </a:br>
            <a:r>
              <a:rPr lang="en-US" sz="2700" i="1" dirty="0">
                <a:hlinkClick r:id="rId3"/>
              </a:rPr>
              <a:t>Practice of the Central Bank of Hungary</a:t>
            </a:r>
            <a:endParaRPr lang="hu-HU" sz="2700" i="1" dirty="0"/>
          </a:p>
        </p:txBody>
      </p:sp>
      <p:sp>
        <p:nvSpPr>
          <p:cNvPr id="1048632" name="Content Placeholder 2"/>
          <p:cNvSpPr>
            <a:spLocks noGrp="1"/>
          </p:cNvSpPr>
          <p:nvPr>
            <p:ph idx="1"/>
          </p:nvPr>
        </p:nvSpPr>
        <p:spPr>
          <a:xfrm>
            <a:off x="324166" y="5137419"/>
            <a:ext cx="4199866" cy="1218931"/>
          </a:xfrm>
        </p:spPr>
        <p:txBody>
          <a:bodyPr>
            <a:noAutofit/>
          </a:bodyPr>
          <a:lstStyle/>
          <a:p>
            <a:pPr algn="ctr"/>
            <a:r>
              <a:rPr lang="hu-HU" sz="2000" dirty="0"/>
              <a:t> </a:t>
            </a:r>
            <a:r>
              <a:rPr lang="en-US" sz="2000" b="1" dirty="0"/>
              <a:t>Conference of European</a:t>
            </a:r>
            <a:endParaRPr lang="hu-HU" sz="2000" b="1" dirty="0"/>
          </a:p>
          <a:p>
            <a:pPr algn="ctr"/>
            <a:r>
              <a:rPr lang="en-US" sz="2000" b="1" dirty="0"/>
              <a:t>Statistics</a:t>
            </a:r>
            <a:r>
              <a:rPr lang="hu-HU" sz="2000" b="1" dirty="0"/>
              <a:t> </a:t>
            </a:r>
            <a:r>
              <a:rPr lang="en-US" sz="2000" b="1" dirty="0"/>
              <a:t>Stakeholders</a:t>
            </a:r>
          </a:p>
          <a:p>
            <a:pPr algn="ctr"/>
            <a:r>
              <a:rPr lang="hu-HU" sz="2000" b="1" dirty="0"/>
              <a:t>  </a:t>
            </a:r>
            <a:r>
              <a:rPr lang="en-US" sz="2000" b="1" dirty="0"/>
              <a:t>Budapest, 20–21 October 2016</a:t>
            </a:r>
          </a:p>
          <a:p>
            <a:endParaRPr lang="hu-HU" sz="1600" dirty="0"/>
          </a:p>
        </p:txBody>
      </p:sp>
      <p:sp>
        <p:nvSpPr>
          <p:cNvPr id="1048633" name="Content Placeholder 3"/>
          <p:cNvSpPr>
            <a:spLocks noGrp="1"/>
          </p:cNvSpPr>
          <p:nvPr>
            <p:ph idx="10"/>
          </p:nvPr>
        </p:nvSpPr>
        <p:spPr>
          <a:xfrm>
            <a:off x="899592" y="3113799"/>
            <a:ext cx="3276219" cy="1495433"/>
          </a:xfrm>
        </p:spPr>
        <p:txBody>
          <a:bodyPr/>
          <a:lstStyle/>
          <a:p>
            <a:r>
              <a:rPr lang="hu-HU" sz="2400" dirty="0" err="1">
                <a:solidFill>
                  <a:schemeClr val="accent5"/>
                </a:solidFill>
              </a:rPr>
              <a:t>Ms</a:t>
            </a:r>
            <a:r>
              <a:rPr lang="hu-HU" sz="2400" dirty="0">
                <a:solidFill>
                  <a:schemeClr val="accent5"/>
                </a:solidFill>
              </a:rPr>
              <a:t>. Beáta </a:t>
            </a:r>
            <a:r>
              <a:rPr lang="hu-HU" sz="2400" dirty="0" err="1">
                <a:solidFill>
                  <a:schemeClr val="accent5"/>
                </a:solidFill>
              </a:rPr>
              <a:t>Montvai</a:t>
            </a:r>
            <a:endParaRPr lang="hu-HU" sz="2400" dirty="0">
              <a:solidFill>
                <a:schemeClr val="accent5"/>
              </a:solidFill>
            </a:endParaRPr>
          </a:p>
          <a:p>
            <a:r>
              <a:rPr lang="hu-HU" sz="2400" dirty="0" err="1">
                <a:solidFill>
                  <a:schemeClr val="accent5"/>
                </a:solidFill>
              </a:rPr>
              <a:t>Statistical</a:t>
            </a:r>
            <a:r>
              <a:rPr lang="hu-HU" sz="2400" dirty="0">
                <a:solidFill>
                  <a:schemeClr val="accent5"/>
                </a:solidFill>
              </a:rPr>
              <a:t> </a:t>
            </a:r>
            <a:r>
              <a:rPr lang="hu-HU" sz="2400" dirty="0" err="1">
                <a:solidFill>
                  <a:schemeClr val="accent5"/>
                </a:solidFill>
              </a:rPr>
              <a:t>analyst</a:t>
            </a:r>
            <a:endParaRPr lang="hu-HU" sz="2400" dirty="0">
              <a:solidFill>
                <a:schemeClr val="accent5"/>
              </a:solidFill>
            </a:endParaRPr>
          </a:p>
          <a:p>
            <a:r>
              <a:rPr lang="hu-HU" sz="2400" b="1" dirty="0"/>
              <a:t>Magyar Nemzeti Bank</a:t>
            </a:r>
          </a:p>
          <a:p>
            <a:r>
              <a:rPr lang="hu-HU" sz="2000" dirty="0" err="1">
                <a:hlinkClick r:id="rId4"/>
              </a:rPr>
              <a:t>montvaib</a:t>
            </a:r>
            <a:r>
              <a:rPr lang="hu-HU" sz="2000" dirty="0">
                <a:hlinkClick r:id="rId4"/>
              </a:rPr>
              <a:t>@</a:t>
            </a:r>
            <a:r>
              <a:rPr lang="hu-HU" sz="2000" dirty="0" err="1">
                <a:hlinkClick r:id="rId4"/>
              </a:rPr>
              <a:t>mnb.hu</a:t>
            </a:r>
            <a:endParaRPr lang="hu-HU" sz="2000" dirty="0"/>
          </a:p>
          <a:p>
            <a:endParaRPr lang="hu-HU" dirty="0"/>
          </a:p>
          <a:p>
            <a:r>
              <a:rPr lang="hu-HU" dirty="0"/>
              <a:t> </a:t>
            </a:r>
          </a:p>
        </p:txBody>
      </p:sp>
      <p:sp>
        <p:nvSpPr>
          <p:cNvPr id="1048634" name="Slide Number Placeholder 4"/>
          <p:cNvSpPr>
            <a:spLocks noGrp="1"/>
          </p:cNvSpPr>
          <p:nvPr>
            <p:ph type="sldNum" sz="quarter" idx="4294967295"/>
          </p:nvPr>
        </p:nvSpPr>
        <p:spPr>
          <a:xfrm>
            <a:off x="3543300" y="6356351"/>
            <a:ext cx="2057400" cy="365125"/>
          </a:xfrm>
        </p:spPr>
        <p:txBody>
          <a:bodyPr/>
          <a:lstStyle/>
          <a:p>
            <a:fld id="{0401AEF3-AFFE-433D-8A34-08D966C25545}" type="slidenum">
              <a:rPr lang="hu-HU" smtClean="0"/>
              <a:t>1</a:t>
            </a:fld>
            <a:endParaRPr lang="hu-H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23" name="Cím 1"/>
          <p:cNvSpPr>
            <a:spLocks noGrp="1"/>
          </p:cNvSpPr>
          <p:nvPr>
            <p:ph type="title"/>
          </p:nvPr>
        </p:nvSpPr>
        <p:spPr/>
        <p:txBody>
          <a:bodyPr>
            <a:normAutofit/>
          </a:bodyPr>
          <a:lstStyle/>
          <a:p>
            <a:r>
              <a:rPr lang="hu-HU" sz="2800" dirty="0" err="1"/>
              <a:t>Globalization</a:t>
            </a:r>
            <a:r>
              <a:rPr lang="hu-HU" sz="2800" dirty="0"/>
              <a:t> vs. National </a:t>
            </a:r>
            <a:r>
              <a:rPr lang="hu-HU" sz="2800" dirty="0" err="1"/>
              <a:t>statistics</a:t>
            </a:r>
            <a:endParaRPr lang="hu-HU" sz="2800" dirty="0"/>
          </a:p>
        </p:txBody>
      </p:sp>
      <p:sp>
        <p:nvSpPr>
          <p:cNvPr id="1048624" name="Tartalom helye 2"/>
          <p:cNvSpPr>
            <a:spLocks noGrp="1"/>
          </p:cNvSpPr>
          <p:nvPr>
            <p:ph idx="1"/>
          </p:nvPr>
        </p:nvSpPr>
        <p:spPr>
          <a:xfrm>
            <a:off x="879314" y="1283994"/>
            <a:ext cx="7886700" cy="4727550"/>
          </a:xfrm>
        </p:spPr>
        <p:txBody>
          <a:bodyPr>
            <a:normAutofit fontScale="99167" lnSpcReduction="10000"/>
          </a:bodyPr>
          <a:lstStyle/>
          <a:p>
            <a:pPr algn="just"/>
            <a:r>
              <a:rPr lang="hu-HU" sz="2400" dirty="0"/>
              <a:t>F</a:t>
            </a:r>
            <a:r>
              <a:rPr lang="en-GB" sz="2400" dirty="0"/>
              <a:t>DI is a key element in the evolving </a:t>
            </a:r>
            <a:r>
              <a:rPr lang="en-GB" sz="2400" b="1" dirty="0"/>
              <a:t>international economic integration</a:t>
            </a:r>
            <a:endParaRPr lang="hu-HU" sz="2400" b="1" dirty="0"/>
          </a:p>
          <a:p>
            <a:pPr marL="0" indent="0" algn="just">
              <a:buNone/>
            </a:pPr>
            <a:endParaRPr lang="hu-HU" sz="2400" b="1" dirty="0"/>
          </a:p>
          <a:p>
            <a:pPr algn="just"/>
            <a:r>
              <a:rPr lang="hu-HU" sz="2400" b="1" dirty="0"/>
              <a:t>M</a:t>
            </a:r>
            <a:r>
              <a:rPr lang="en-GB" sz="2400" b="1" dirty="0" err="1"/>
              <a:t>ultinational</a:t>
            </a:r>
            <a:r>
              <a:rPr lang="en-GB" sz="2400" b="1" dirty="0"/>
              <a:t> enterprises</a:t>
            </a:r>
            <a:r>
              <a:rPr lang="en-GB" sz="2400" dirty="0"/>
              <a:t> </a:t>
            </a:r>
            <a:r>
              <a:rPr lang="hu-HU" sz="2400" dirty="0" err="1"/>
              <a:t>have</a:t>
            </a:r>
            <a:r>
              <a:rPr lang="hu-HU" sz="2400" dirty="0"/>
              <a:t> </a:t>
            </a:r>
            <a:r>
              <a:rPr lang="en-GB" sz="2400" dirty="0"/>
              <a:t>become </a:t>
            </a:r>
            <a:r>
              <a:rPr lang="hu-HU" sz="2400" dirty="0" err="1"/>
              <a:t>significant</a:t>
            </a:r>
            <a:r>
              <a:rPr lang="en-GB" sz="2400" dirty="0"/>
              <a:t> players of cross border investments</a:t>
            </a:r>
            <a:r>
              <a:rPr lang="hu-HU" sz="2400" dirty="0"/>
              <a:t> </a:t>
            </a:r>
          </a:p>
          <a:p>
            <a:pPr algn="just"/>
            <a:endParaRPr lang="hu-HU" sz="2400" dirty="0"/>
          </a:p>
          <a:p>
            <a:pPr algn="just"/>
            <a:r>
              <a:rPr lang="hu-HU" sz="2400" dirty="0"/>
              <a:t>S</a:t>
            </a:r>
            <a:r>
              <a:rPr lang="en-GB" sz="2400" dirty="0" err="1"/>
              <a:t>tatistical</a:t>
            </a:r>
            <a:r>
              <a:rPr lang="en-GB" sz="2400" dirty="0"/>
              <a:t> data collection, compilation</a:t>
            </a:r>
            <a:r>
              <a:rPr lang="hu-HU" sz="2400" dirty="0"/>
              <a:t> and </a:t>
            </a:r>
            <a:r>
              <a:rPr lang="en-GB" sz="2400" dirty="0"/>
              <a:t>dissemination </a:t>
            </a:r>
            <a:r>
              <a:rPr lang="hu-HU" sz="2400" dirty="0"/>
              <a:t>is</a:t>
            </a:r>
            <a:r>
              <a:rPr lang="en-GB" sz="2400" dirty="0"/>
              <a:t> </a:t>
            </a:r>
            <a:r>
              <a:rPr lang="hu-HU" sz="2400" dirty="0" err="1"/>
              <a:t>based</a:t>
            </a:r>
            <a:r>
              <a:rPr lang="en-GB" sz="2400" dirty="0"/>
              <a:t>  </a:t>
            </a:r>
            <a:r>
              <a:rPr lang="hu-HU" sz="2400" dirty="0" err="1"/>
              <a:t>on</a:t>
            </a:r>
            <a:r>
              <a:rPr lang="hu-HU" sz="2400" dirty="0"/>
              <a:t> </a:t>
            </a:r>
            <a:r>
              <a:rPr lang="hu-HU" sz="2400" b="1" dirty="0" err="1"/>
              <a:t>national</a:t>
            </a:r>
            <a:r>
              <a:rPr lang="hu-HU" sz="2400" dirty="0"/>
              <a:t> </a:t>
            </a:r>
            <a:r>
              <a:rPr lang="hu-HU" sz="2400" dirty="0" err="1"/>
              <a:t>level</a:t>
            </a:r>
            <a:endParaRPr lang="hu-HU" sz="2400" dirty="0"/>
          </a:p>
          <a:p>
            <a:pPr algn="just"/>
            <a:endParaRPr lang="hu-HU" sz="2400" dirty="0"/>
          </a:p>
          <a:p>
            <a:pPr algn="just"/>
            <a:r>
              <a:rPr lang="en-US" altLang="en-GB" sz="2400" dirty="0"/>
              <a:t>Financial</a:t>
            </a:r>
            <a:r>
              <a:rPr lang="en-GB" sz="2400" dirty="0"/>
              <a:t> structures of </a:t>
            </a:r>
            <a:r>
              <a:rPr lang="en-US" altLang="en-GB" sz="2400" dirty="0"/>
              <a:t>multinational </a:t>
            </a:r>
            <a:r>
              <a:rPr lang="en-GB" sz="2400" dirty="0"/>
              <a:t>enterprises</a:t>
            </a:r>
            <a:r>
              <a:rPr lang="hu-HU" sz="2400" dirty="0"/>
              <a:t> </a:t>
            </a:r>
            <a:r>
              <a:rPr lang="en-US" altLang="hu-HU" sz="2400" dirty="0" err="1"/>
              <a:t>represent multidimensional  complexity and needs new answers from the current</a:t>
            </a:r>
            <a:r>
              <a:rPr lang="hu-HU" sz="2400" dirty="0"/>
              <a:t> </a:t>
            </a:r>
            <a:r>
              <a:rPr lang="hu-HU" sz="2400" b="1" dirty="0" err="1"/>
              <a:t>internatinal</a:t>
            </a:r>
            <a:r>
              <a:rPr lang="hu-HU" sz="2400" dirty="0"/>
              <a:t> </a:t>
            </a:r>
            <a:r>
              <a:rPr lang="hu-HU" sz="2400" dirty="0" err="1"/>
              <a:t>statistical</a:t>
            </a:r>
            <a:r>
              <a:rPr lang="hu-HU" sz="2400" dirty="0"/>
              <a:t> </a:t>
            </a:r>
            <a:r>
              <a:rPr lang="hu-HU" sz="2400" b="1" dirty="0" err="1"/>
              <a:t>methodology</a:t>
            </a:r>
            <a:r>
              <a:rPr lang="hu-HU" sz="2400" dirty="0"/>
              <a:t> and</a:t>
            </a:r>
            <a:r>
              <a:rPr lang="en-US" altLang="hu-HU" sz="2400" dirty="0"/>
              <a:t> the </a:t>
            </a:r>
            <a:r>
              <a:rPr lang="hu-HU" sz="2400" dirty="0"/>
              <a:t> </a:t>
            </a:r>
            <a:r>
              <a:rPr lang="hu-HU" sz="2400" b="1" dirty="0" err="1"/>
              <a:t>national</a:t>
            </a:r>
            <a:r>
              <a:rPr lang="hu-HU" sz="2400" dirty="0"/>
              <a:t> </a:t>
            </a:r>
            <a:r>
              <a:rPr lang="hu-HU" sz="2400" dirty="0" err="1"/>
              <a:t>compilers</a:t>
            </a:r>
            <a:r>
              <a:rPr lang="hu-HU" sz="2400" dirty="0"/>
              <a:t> of </a:t>
            </a:r>
            <a:r>
              <a:rPr lang="hu-HU" sz="2400" dirty="0" err="1"/>
              <a:t>international</a:t>
            </a:r>
            <a:r>
              <a:rPr lang="hu-HU" sz="2400" dirty="0"/>
              <a:t> </a:t>
            </a:r>
            <a:r>
              <a:rPr lang="hu-HU" sz="2400" dirty="0" err="1"/>
              <a:t>statistics</a:t>
            </a:r>
            <a:r>
              <a:rPr lang="hu-HU" sz="2400" dirty="0"/>
              <a:t> (BOP, NA)</a:t>
            </a:r>
            <a:endParaRPr lang="zh-CN" altLang="en-US" dirty="0"/>
          </a:p>
          <a:p>
            <a:endParaRPr lang="hu-HU" sz="2400" dirty="0"/>
          </a:p>
        </p:txBody>
      </p:sp>
      <p:sp>
        <p:nvSpPr>
          <p:cNvPr id="1048625" name="Élőláb helye 3"/>
          <p:cNvSpPr>
            <a:spLocks noGrp="1"/>
          </p:cNvSpPr>
          <p:nvPr>
            <p:ph type="ftr" sz="quarter" idx="11"/>
          </p:nvPr>
        </p:nvSpPr>
        <p:spPr/>
        <p:txBody>
          <a:bodyPr/>
          <a:lstStyle/>
          <a:p>
            <a:r>
              <a:rPr lang="hu-HU"/>
              <a:t>Magyar Nemzeti Bank</a:t>
            </a:r>
            <a:endParaRPr lang="hu-HU" dirty="0"/>
          </a:p>
        </p:txBody>
      </p:sp>
      <p:sp>
        <p:nvSpPr>
          <p:cNvPr id="1048626" name="Dia számának helye 4"/>
          <p:cNvSpPr>
            <a:spLocks noGrp="1"/>
          </p:cNvSpPr>
          <p:nvPr>
            <p:ph type="sldNum" sz="quarter" idx="12"/>
          </p:nvPr>
        </p:nvSpPr>
        <p:spPr/>
        <p:txBody>
          <a:bodyPr/>
          <a:lstStyle/>
          <a:p>
            <a:fld id="{0401AEF3-AFFE-433D-8A34-08D966C25545}" type="slidenum">
              <a:rPr lang="hu-HU" smtClean="0"/>
              <a:t>2</a:t>
            </a:fld>
            <a:endParaRPr lang="hu-HU" dirty="0"/>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
          <p:cNvSpPr>
            <a:spLocks noGrp="1"/>
          </p:cNvSpPr>
          <p:nvPr>
            <p:ph type="title"/>
          </p:nvPr>
        </p:nvSpPr>
        <p:spPr/>
        <p:txBody>
          <a:bodyPr/>
          <a:lstStyle/>
          <a:p>
            <a:r>
              <a:rPr lang="hu-HU" sz="2800" b="1" dirty="0" err="1">
                <a:solidFill>
                  <a:schemeClr val="bg2"/>
                </a:solidFill>
              </a:rPr>
              <a:t>Practice</a:t>
            </a:r>
            <a:r>
              <a:rPr lang="hu-HU" b="1" dirty="0">
                <a:solidFill>
                  <a:schemeClr val="bg2"/>
                </a:solidFill>
              </a:rPr>
              <a:t> </a:t>
            </a:r>
            <a:r>
              <a:rPr lang="hu-HU" sz="2800" b="1" dirty="0">
                <a:solidFill>
                  <a:schemeClr val="bg2"/>
                </a:solidFill>
              </a:rPr>
              <a:t>of </a:t>
            </a:r>
            <a:r>
              <a:rPr lang="hu-HU" sz="2800" b="1" dirty="0" err="1">
                <a:solidFill>
                  <a:schemeClr val="bg2"/>
                </a:solidFill>
              </a:rPr>
              <a:t>the</a:t>
            </a:r>
            <a:r>
              <a:rPr lang="hu-HU" sz="2800" b="1" dirty="0">
                <a:solidFill>
                  <a:schemeClr val="bg2"/>
                </a:solidFill>
              </a:rPr>
              <a:t> MNB</a:t>
            </a:r>
          </a:p>
        </p:txBody>
      </p:sp>
      <p:sp>
        <p:nvSpPr>
          <p:cNvPr id="1048613" name="Content Placeholder 2"/>
          <p:cNvSpPr>
            <a:spLocks noGrp="1"/>
          </p:cNvSpPr>
          <p:nvPr>
            <p:ph idx="1"/>
          </p:nvPr>
        </p:nvSpPr>
        <p:spPr>
          <a:xfrm>
            <a:off x="539552" y="1124744"/>
            <a:ext cx="8352928" cy="5112569"/>
          </a:xfrm>
        </p:spPr>
        <p:txBody>
          <a:bodyPr>
            <a:normAutofit fontScale="63333" lnSpcReduction="20000"/>
          </a:bodyPr>
          <a:lstStyle/>
          <a:p>
            <a:pPr marL="0" indent="0">
              <a:buNone/>
            </a:pPr>
            <a:endParaRPr lang="hu-HU" sz="3100" dirty="0"/>
          </a:p>
          <a:p>
            <a:r>
              <a:rPr lang="hu-HU" sz="3100" dirty="0"/>
              <a:t>FDI </a:t>
            </a:r>
            <a:r>
              <a:rPr lang="hu-HU" sz="3100" dirty="0" err="1"/>
              <a:t>statistics</a:t>
            </a:r>
            <a:r>
              <a:rPr lang="hu-HU" sz="3100" dirty="0"/>
              <a:t> </a:t>
            </a:r>
            <a:r>
              <a:rPr lang="hu-HU" sz="3100" dirty="0" err="1"/>
              <a:t>shall</a:t>
            </a:r>
            <a:r>
              <a:rPr lang="hu-HU" sz="3100" dirty="0"/>
              <a:t> </a:t>
            </a:r>
            <a:r>
              <a:rPr lang="hu-HU" sz="3100" dirty="0" err="1"/>
              <a:t>properly</a:t>
            </a:r>
            <a:r>
              <a:rPr lang="hu-HU" sz="3100" dirty="0"/>
              <a:t> </a:t>
            </a:r>
            <a:r>
              <a:rPr lang="hu-HU" sz="3100" dirty="0" err="1"/>
              <a:t>reflect</a:t>
            </a:r>
            <a:r>
              <a:rPr lang="hu-HU" sz="3100" dirty="0"/>
              <a:t> </a:t>
            </a:r>
            <a:r>
              <a:rPr lang="hu-HU" sz="3100" dirty="0" err="1"/>
              <a:t>international</a:t>
            </a:r>
            <a:r>
              <a:rPr lang="hu-HU" sz="3100" dirty="0"/>
              <a:t> </a:t>
            </a:r>
            <a:r>
              <a:rPr lang="hu-HU" sz="3100" dirty="0" err="1"/>
              <a:t>investment</a:t>
            </a:r>
            <a:r>
              <a:rPr lang="hu-HU" sz="3100" dirty="0"/>
              <a:t> </a:t>
            </a:r>
            <a:r>
              <a:rPr lang="hu-HU" sz="3100" dirty="0" err="1"/>
              <a:t>flows</a:t>
            </a:r>
            <a:endParaRPr lang="hu-HU" sz="3100" dirty="0"/>
          </a:p>
          <a:p>
            <a:r>
              <a:rPr lang="en-US" altLang="hu-HU" sz="3100" dirty="0" err="1"/>
              <a:t>In order to publish interpretable FDI data, the MNB has identified distortive</a:t>
            </a:r>
            <a:r>
              <a:rPr lang="en-US" sz="3100" dirty="0"/>
              <a:t> effects of globalization on </a:t>
            </a:r>
            <a:r>
              <a:rPr lang="en-US" sz="3100" dirty="0" err="1"/>
              <a:t>BoP</a:t>
            </a:r>
            <a:r>
              <a:rPr lang="en-US" sz="3100" dirty="0"/>
              <a:t>/FDI data and publish supplemenary brekdowns to inform users.</a:t>
            </a:r>
          </a:p>
          <a:p>
            <a:r>
              <a:rPr lang="en-US" sz="3100" dirty="0"/>
              <a:t>Distortive effects:</a:t>
            </a:r>
          </a:p>
          <a:p>
            <a:endParaRPr lang="en-US" sz="3100" dirty="0"/>
          </a:p>
          <a:p>
            <a:pPr marL="342900" lvl="1" indent="0">
              <a:buNone/>
            </a:pPr>
            <a:r>
              <a:rPr lang="hu-HU" sz="3100" dirty="0"/>
              <a:t>1. </a:t>
            </a:r>
            <a:r>
              <a:rPr lang="en-US" sz="3100" dirty="0"/>
              <a:t>Special </a:t>
            </a:r>
            <a:r>
              <a:rPr lang="hu-HU" sz="3100" dirty="0"/>
              <a:t>P</a:t>
            </a:r>
            <a:r>
              <a:rPr lang="en-US" sz="3100" dirty="0" err="1"/>
              <a:t>urpose</a:t>
            </a:r>
            <a:r>
              <a:rPr lang="en-US" sz="3100" dirty="0"/>
              <a:t> </a:t>
            </a:r>
            <a:r>
              <a:rPr lang="hu-HU" sz="3100" dirty="0"/>
              <a:t>E</a:t>
            </a:r>
            <a:r>
              <a:rPr lang="en-US" sz="3100" dirty="0" err="1"/>
              <a:t>ntities</a:t>
            </a:r>
            <a:r>
              <a:rPr lang="en-US" sz="3100" dirty="0"/>
              <a:t> (</a:t>
            </a:r>
            <a:r>
              <a:rPr lang="en-US" sz="3100" dirty="0" err="1"/>
              <a:t>SPE</a:t>
            </a:r>
            <a:r>
              <a:rPr lang="en-US" sz="3100" dirty="0"/>
              <a:t>)</a:t>
            </a:r>
            <a:endParaRPr lang="hu-HU" sz="3100" dirty="0"/>
          </a:p>
          <a:p>
            <a:pPr lvl="3"/>
            <a:r>
              <a:rPr lang="hu-HU" sz="3100" dirty="0" err="1"/>
              <a:t>Separate</a:t>
            </a:r>
            <a:r>
              <a:rPr lang="hu-HU" sz="3100" dirty="0"/>
              <a:t> </a:t>
            </a:r>
            <a:r>
              <a:rPr lang="hu-HU" sz="3100" dirty="0" err="1"/>
              <a:t>BOP</a:t>
            </a:r>
            <a:r>
              <a:rPr lang="hu-HU" sz="3100" dirty="0"/>
              <a:t> </a:t>
            </a:r>
            <a:r>
              <a:rPr lang="hu-HU" sz="3100" dirty="0" err="1"/>
              <a:t>compilation</a:t>
            </a:r>
            <a:endParaRPr lang="en-US" sz="3100" dirty="0"/>
          </a:p>
          <a:p>
            <a:pPr marL="342900" lvl="1" indent="0">
              <a:buNone/>
            </a:pPr>
            <a:r>
              <a:rPr lang="hu-HU" sz="3100" dirty="0"/>
              <a:t>2. </a:t>
            </a:r>
            <a:r>
              <a:rPr lang="en-US" sz="3100" dirty="0"/>
              <a:t>Capital in transit</a:t>
            </a:r>
          </a:p>
          <a:p>
            <a:pPr lvl="3"/>
            <a:r>
              <a:rPr lang="en-US" sz="3100" dirty="0"/>
              <a:t>Micro level approach</a:t>
            </a:r>
          </a:p>
          <a:p>
            <a:pPr marL="342900" lvl="1" indent="0">
              <a:buNone/>
            </a:pPr>
            <a:r>
              <a:rPr lang="hu-HU" sz="3100" dirty="0"/>
              <a:t>3. </a:t>
            </a:r>
            <a:r>
              <a:rPr lang="en-US" sz="3100" dirty="0"/>
              <a:t>Asset portfolio restructuring</a:t>
            </a:r>
          </a:p>
          <a:p>
            <a:pPr lvl="3"/>
            <a:r>
              <a:rPr lang="en-US" sz="3100" dirty="0"/>
              <a:t>Micro level approach</a:t>
            </a:r>
          </a:p>
          <a:p>
            <a:pPr lvl="3"/>
            <a:endParaRPr lang="zh-CN" altLang="en-US" sz="3100" dirty="0"/>
          </a:p>
          <a:p>
            <a:pPr marL="0" indent="0">
              <a:buNone/>
            </a:pPr>
            <a:r>
              <a:rPr lang="hu-HU" sz="3100" dirty="0" err="1"/>
              <a:t>Suplementary</a:t>
            </a:r>
            <a:r>
              <a:rPr lang="hu-HU" sz="3100" dirty="0"/>
              <a:t> </a:t>
            </a:r>
            <a:r>
              <a:rPr lang="hu-HU" sz="3100" dirty="0" err="1"/>
              <a:t>breakdowns</a:t>
            </a:r>
            <a:r>
              <a:rPr lang="hu-HU" sz="3100" dirty="0"/>
              <a:t> :</a:t>
            </a:r>
            <a:endParaRPr lang="en-US" sz="3100" dirty="0"/>
          </a:p>
          <a:p>
            <a:pPr lvl="1"/>
            <a:r>
              <a:rPr lang="hu-HU" sz="3100" dirty="0"/>
              <a:t> </a:t>
            </a:r>
            <a:r>
              <a:rPr lang="hu-HU" sz="3100" dirty="0" err="1"/>
              <a:t>Separating</a:t>
            </a:r>
            <a:r>
              <a:rPr lang="hu-HU" sz="3100" dirty="0"/>
              <a:t> M&amp;A </a:t>
            </a:r>
            <a:r>
              <a:rPr lang="hu-HU" sz="3100" dirty="0" err="1"/>
              <a:t>transactions</a:t>
            </a:r>
            <a:r>
              <a:rPr lang="hu-HU" sz="3100" dirty="0"/>
              <a:t> </a:t>
            </a:r>
          </a:p>
          <a:p>
            <a:pPr lvl="1"/>
            <a:r>
              <a:rPr lang="hu-HU" sz="3100" dirty="0" err="1"/>
              <a:t>Inward</a:t>
            </a:r>
            <a:r>
              <a:rPr lang="hu-HU" sz="3100" dirty="0"/>
              <a:t>  FDI </a:t>
            </a:r>
            <a:r>
              <a:rPr lang="hu-HU" sz="3100" dirty="0" err="1"/>
              <a:t>position</a:t>
            </a:r>
            <a:r>
              <a:rPr lang="hu-HU" sz="3100" dirty="0"/>
              <a:t> </a:t>
            </a:r>
            <a:r>
              <a:rPr lang="hu-HU" sz="3100" dirty="0" err="1"/>
              <a:t>published</a:t>
            </a:r>
            <a:r>
              <a:rPr lang="hu-HU" sz="3100" dirty="0"/>
              <a:t> </a:t>
            </a:r>
            <a:r>
              <a:rPr lang="hu-HU" sz="3100" dirty="0" err="1"/>
              <a:t>by</a:t>
            </a:r>
            <a:r>
              <a:rPr lang="hu-HU" sz="3100" dirty="0"/>
              <a:t> </a:t>
            </a:r>
            <a:r>
              <a:rPr lang="hu-HU" sz="3100" dirty="0" err="1"/>
              <a:t>the</a:t>
            </a:r>
            <a:r>
              <a:rPr lang="hu-HU" sz="3100" dirty="0"/>
              <a:t> country of </a:t>
            </a:r>
            <a:r>
              <a:rPr lang="hu-HU" sz="3100" dirty="0" err="1"/>
              <a:t>the</a:t>
            </a:r>
            <a:r>
              <a:rPr lang="hu-HU" sz="3100" dirty="0"/>
              <a:t> </a:t>
            </a:r>
            <a:r>
              <a:rPr lang="hu-HU" sz="3100" dirty="0" err="1"/>
              <a:t>ultimate</a:t>
            </a:r>
            <a:r>
              <a:rPr lang="hu-HU" sz="3100" dirty="0"/>
              <a:t> </a:t>
            </a:r>
            <a:r>
              <a:rPr lang="hu-HU" sz="3100" dirty="0" err="1"/>
              <a:t>investor</a:t>
            </a:r>
            <a:endParaRPr lang="en-US" sz="3100" dirty="0"/>
          </a:p>
          <a:p>
            <a:endParaRPr lang="hu-HU" dirty="0"/>
          </a:p>
        </p:txBody>
      </p:sp>
      <p:sp>
        <p:nvSpPr>
          <p:cNvPr id="1048614" name="Footer Placeholder 4"/>
          <p:cNvSpPr>
            <a:spLocks noGrp="1"/>
          </p:cNvSpPr>
          <p:nvPr>
            <p:ph type="ftr" sz="quarter" idx="12"/>
          </p:nvPr>
        </p:nvSpPr>
        <p:spPr/>
        <p:txBody>
          <a:bodyPr/>
          <a:lstStyle/>
          <a:p>
            <a:r>
              <a:rPr lang="hu-HU"/>
              <a:t>Magyar Nemzeti Bank</a:t>
            </a:r>
            <a:endParaRPr lang="hu-HU" dirty="0"/>
          </a:p>
        </p:txBody>
      </p:sp>
      <p:sp>
        <p:nvSpPr>
          <p:cNvPr id="1048615" name="Slide Number Placeholder 5"/>
          <p:cNvSpPr>
            <a:spLocks noGrp="1"/>
          </p:cNvSpPr>
          <p:nvPr>
            <p:ph type="sldNum" sz="quarter" idx="13"/>
          </p:nvPr>
        </p:nvSpPr>
        <p:spPr/>
        <p:txBody>
          <a:bodyPr/>
          <a:lstStyle/>
          <a:p>
            <a:fld id="{0401AEF3-AFFE-433D-8A34-08D966C25545}" type="slidenum">
              <a:rPr lang="hu-HU" smtClean="0"/>
              <a:t>3</a:t>
            </a:fld>
            <a:endParaRPr lang="hu-HU" dirty="0"/>
          </a:p>
        </p:txBody>
      </p:sp>
      <p:pic>
        <p:nvPicPr>
          <p:cNvPr id="2097154" name="Picture 7"/>
          <p:cNvPicPr>
            <a:picLocks noChangeAspect="1"/>
          </p:cNvPicPr>
          <p:nvPr/>
        </p:nvPicPr>
        <p:blipFill>
          <a:blip r:embed="rId3"/>
          <a:stretch>
            <a:fillRect/>
          </a:stretch>
        </p:blipFill>
        <p:spPr>
          <a:xfrm>
            <a:off x="5220072" y="3068960"/>
            <a:ext cx="2893435" cy="19328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Title 1"/>
          <p:cNvSpPr>
            <a:spLocks noGrp="1"/>
          </p:cNvSpPr>
          <p:nvPr>
            <p:ph type="title"/>
          </p:nvPr>
        </p:nvSpPr>
        <p:spPr>
          <a:xfrm>
            <a:off x="971600" y="180000"/>
            <a:ext cx="8064896" cy="759189"/>
          </a:xfrm>
        </p:spPr>
        <p:txBody>
          <a:bodyPr>
            <a:noAutofit/>
          </a:bodyPr>
          <a:lstStyle/>
          <a:p>
            <a:pPr algn="ctr"/>
            <a:r>
              <a:rPr lang="hu-HU" sz="2800" b="1" dirty="0" err="1">
                <a:solidFill>
                  <a:schemeClr val="bg2"/>
                </a:solidFill>
              </a:rPr>
              <a:t>Special</a:t>
            </a:r>
            <a:r>
              <a:rPr lang="hu-HU" sz="2800" b="1" dirty="0">
                <a:solidFill>
                  <a:schemeClr val="bg2"/>
                </a:solidFill>
              </a:rPr>
              <a:t> </a:t>
            </a:r>
            <a:r>
              <a:rPr lang="hu-HU" sz="2800" b="1" dirty="0" err="1">
                <a:solidFill>
                  <a:schemeClr val="bg2"/>
                </a:solidFill>
              </a:rPr>
              <a:t>purpose</a:t>
            </a:r>
            <a:r>
              <a:rPr lang="hu-HU" sz="2800" b="1" dirty="0">
                <a:solidFill>
                  <a:schemeClr val="bg2"/>
                </a:solidFill>
              </a:rPr>
              <a:t> </a:t>
            </a:r>
            <a:r>
              <a:rPr lang="hu-HU" sz="2800" b="1" dirty="0" err="1">
                <a:solidFill>
                  <a:schemeClr val="bg2"/>
                </a:solidFill>
              </a:rPr>
              <a:t>entities</a:t>
            </a:r>
            <a:r>
              <a:rPr lang="hu-HU" sz="2800" b="1" dirty="0">
                <a:solidFill>
                  <a:schemeClr val="bg2"/>
                </a:solidFill>
              </a:rPr>
              <a:t> </a:t>
            </a:r>
            <a:r>
              <a:rPr lang="en-US" altLang="hu-HU" sz="2800" b="1" dirty="0">
                <a:solidFill>
                  <a:schemeClr val="bg2"/>
                </a:solidFill>
              </a:rPr>
              <a:t>compiled an published separately </a:t>
            </a:r>
            <a:r>
              <a:rPr lang="hu-HU" sz="2800" b="1" dirty="0" err="1">
                <a:solidFill>
                  <a:schemeClr val="bg2"/>
                </a:solidFill>
              </a:rPr>
              <a:t>as</a:t>
            </a:r>
            <a:r>
              <a:rPr lang="hu-HU" sz="2800" b="1" dirty="0">
                <a:solidFill>
                  <a:schemeClr val="bg2"/>
                </a:solidFill>
              </a:rPr>
              <a:t> of 2006</a:t>
            </a:r>
            <a:endParaRPr lang="en-US" sz="2800" b="1" dirty="0">
              <a:solidFill>
                <a:schemeClr val="bg2"/>
              </a:solidFill>
            </a:endParaRPr>
          </a:p>
        </p:txBody>
      </p:sp>
      <p:sp>
        <p:nvSpPr>
          <p:cNvPr id="1048596" name="Content Placeholder 2"/>
          <p:cNvSpPr>
            <a:spLocks noGrp="1"/>
          </p:cNvSpPr>
          <p:nvPr>
            <p:ph idx="1"/>
          </p:nvPr>
        </p:nvSpPr>
        <p:spPr>
          <a:xfrm>
            <a:off x="251520" y="1196752"/>
            <a:ext cx="8496944" cy="5524724"/>
          </a:xfrm>
        </p:spPr>
        <p:txBody>
          <a:bodyPr>
            <a:normAutofit/>
          </a:bodyPr>
          <a:lstStyle/>
          <a:p>
            <a:pPr algn="just"/>
            <a:r>
              <a:rPr lang="en-GB" sz="2400" dirty="0"/>
              <a:t>An enterprise is usually considered as an SPE if it meets the following criteria:</a:t>
            </a:r>
            <a:endParaRPr lang="hu-HU" sz="2400" dirty="0"/>
          </a:p>
          <a:p>
            <a:pPr algn="just"/>
            <a:r>
              <a:rPr lang="en-GB" sz="2400" dirty="0"/>
              <a:t>  </a:t>
            </a:r>
            <a:r>
              <a:rPr lang="hu-HU" sz="2400" dirty="0" err="1"/>
              <a:t>registered</a:t>
            </a:r>
            <a:r>
              <a:rPr lang="hu-HU" sz="2400" dirty="0"/>
              <a:t> </a:t>
            </a:r>
            <a:r>
              <a:rPr lang="hu-HU" sz="2400" dirty="0" err="1"/>
              <a:t>as</a:t>
            </a:r>
            <a:r>
              <a:rPr lang="hu-HU" sz="2400" dirty="0"/>
              <a:t> </a:t>
            </a:r>
            <a:r>
              <a:rPr lang="hu-HU" sz="2400" b="1" dirty="0"/>
              <a:t>a </a:t>
            </a:r>
            <a:r>
              <a:rPr lang="en-GB" sz="2400" b="1" dirty="0"/>
              <a:t>legal entity</a:t>
            </a:r>
            <a:endParaRPr lang="hu-HU" sz="2400" dirty="0"/>
          </a:p>
          <a:p>
            <a:pPr algn="just"/>
            <a:r>
              <a:rPr lang="en-GB" sz="2400" dirty="0"/>
              <a:t>  </a:t>
            </a:r>
            <a:r>
              <a:rPr lang="en-US" altLang="en-GB" sz="2400" dirty="0"/>
              <a:t>100 % of voting power </a:t>
            </a:r>
            <a:r>
              <a:rPr lang="hu-HU" sz="2400" b="1" dirty="0"/>
              <a:t>c</a:t>
            </a:r>
            <a:r>
              <a:rPr lang="en-GB" sz="2400" b="1" dirty="0" err="1"/>
              <a:t>ontrolled</a:t>
            </a:r>
            <a:r>
              <a:rPr lang="en-GB" sz="2400" b="1" dirty="0"/>
              <a:t> by a non-resident </a:t>
            </a:r>
            <a:r>
              <a:rPr lang="en-GB" sz="2400" dirty="0"/>
              <a:t>parent</a:t>
            </a:r>
            <a:endParaRPr lang="hu-HU" sz="2400" dirty="0"/>
          </a:p>
          <a:p>
            <a:pPr algn="just"/>
            <a:r>
              <a:rPr lang="hu-HU" sz="2400" dirty="0"/>
              <a:t> </a:t>
            </a:r>
            <a:r>
              <a:rPr lang="en-GB" sz="2400" dirty="0"/>
              <a:t>has </a:t>
            </a:r>
            <a:r>
              <a:rPr lang="en-GB" sz="2400" b="1" dirty="0"/>
              <a:t>no or few employees</a:t>
            </a:r>
            <a:endParaRPr lang="hu-HU" sz="2400" dirty="0"/>
          </a:p>
          <a:p>
            <a:pPr algn="just"/>
            <a:r>
              <a:rPr lang="en-GB" sz="2400" dirty="0"/>
              <a:t>little or </a:t>
            </a:r>
            <a:r>
              <a:rPr lang="en-GB" sz="2400" b="1" dirty="0"/>
              <a:t>no production </a:t>
            </a:r>
            <a:r>
              <a:rPr lang="en-GB" sz="2400" dirty="0"/>
              <a:t>in the host economy</a:t>
            </a:r>
            <a:endParaRPr lang="hu-HU" sz="2400" dirty="0"/>
          </a:p>
          <a:p>
            <a:pPr algn="just"/>
            <a:r>
              <a:rPr lang="en-GB" sz="2400" dirty="0"/>
              <a:t> little or </a:t>
            </a:r>
            <a:r>
              <a:rPr lang="en-GB" sz="2400" b="1" dirty="0"/>
              <a:t>no physical presence</a:t>
            </a:r>
            <a:endParaRPr lang="hu-HU" sz="2400" dirty="0"/>
          </a:p>
          <a:p>
            <a:pPr algn="just"/>
            <a:r>
              <a:rPr lang="hu-HU" sz="2400" dirty="0"/>
              <a:t> </a:t>
            </a:r>
            <a:r>
              <a:rPr lang="hu-HU" sz="2400" b="1" dirty="0"/>
              <a:t>most</a:t>
            </a:r>
            <a:r>
              <a:rPr lang="hu-HU" sz="2400" dirty="0"/>
              <a:t> </a:t>
            </a:r>
            <a:r>
              <a:rPr lang="en-GB" sz="2400" b="1" dirty="0"/>
              <a:t>assets and liabilities </a:t>
            </a:r>
            <a:r>
              <a:rPr lang="en-GB" sz="2400" dirty="0"/>
              <a:t>of the enterprise represent </a:t>
            </a:r>
            <a:r>
              <a:rPr lang="en-GB" sz="2400" b="1" dirty="0"/>
              <a:t>investments in or from other countries</a:t>
            </a:r>
            <a:endParaRPr lang="hu-HU" sz="2400" dirty="0"/>
          </a:p>
          <a:p>
            <a:pPr algn="just"/>
            <a:r>
              <a:rPr lang="en-GB" sz="2400" dirty="0"/>
              <a:t>core business </a:t>
            </a:r>
            <a:r>
              <a:rPr lang="hu-HU" sz="2400" dirty="0"/>
              <a:t>is</a:t>
            </a:r>
            <a:r>
              <a:rPr lang="en-GB" sz="2400" b="1" dirty="0"/>
              <a:t> group financing or holding</a:t>
            </a:r>
            <a:r>
              <a:rPr lang="hu-HU" sz="2400" dirty="0"/>
              <a:t> - </a:t>
            </a:r>
            <a:r>
              <a:rPr lang="en-GB" sz="2400" dirty="0"/>
              <a:t>channelling funds from non-residents to other non-residents</a:t>
            </a:r>
            <a:endParaRPr lang="hu-HU" sz="2400" dirty="0"/>
          </a:p>
        </p:txBody>
      </p:sp>
      <p:sp>
        <p:nvSpPr>
          <p:cNvPr id="1048597" name="Footer Placeholder 3"/>
          <p:cNvSpPr>
            <a:spLocks noGrp="1"/>
          </p:cNvSpPr>
          <p:nvPr>
            <p:ph type="ftr" sz="quarter" idx="11"/>
          </p:nvPr>
        </p:nvSpPr>
        <p:spPr/>
        <p:txBody>
          <a:bodyPr/>
          <a:lstStyle/>
          <a:p>
            <a:r>
              <a:rPr lang="hu-HU"/>
              <a:t>Magyar Nemzeti Bank</a:t>
            </a:r>
            <a:endParaRPr lang="hu-HU" dirty="0"/>
          </a:p>
        </p:txBody>
      </p:sp>
      <p:sp>
        <p:nvSpPr>
          <p:cNvPr id="1048598" name="Slide Number Placeholder 4"/>
          <p:cNvSpPr>
            <a:spLocks noGrp="1"/>
          </p:cNvSpPr>
          <p:nvPr>
            <p:ph type="sldNum" sz="quarter" idx="12"/>
          </p:nvPr>
        </p:nvSpPr>
        <p:spPr/>
        <p:txBody>
          <a:bodyPr/>
          <a:lstStyle/>
          <a:p>
            <a:fld id="{0401AEF3-AFFE-433D-8A34-08D966C25545}" type="slidenum">
              <a:rPr lang="hu-HU" smtClean="0"/>
              <a:t>4</a:t>
            </a:fld>
            <a:endParaRPr lang="hu-H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5" name="Title 1"/>
          <p:cNvSpPr>
            <a:spLocks noGrp="1"/>
          </p:cNvSpPr>
          <p:nvPr>
            <p:ph type="title"/>
          </p:nvPr>
        </p:nvSpPr>
        <p:spPr/>
        <p:txBody>
          <a:bodyPr>
            <a:noAutofit/>
          </a:bodyPr>
          <a:lstStyle/>
          <a:p>
            <a:pPr algn="ctr"/>
            <a:r>
              <a:rPr lang="hu-HU" sz="2800" b="1" dirty="0">
                <a:solidFill>
                  <a:schemeClr val="bg2"/>
                </a:solidFill>
              </a:rPr>
              <a:t>N</a:t>
            </a:r>
            <a:r>
              <a:rPr lang="en-US" sz="2800" b="1" dirty="0" err="1">
                <a:solidFill>
                  <a:schemeClr val="bg2"/>
                </a:solidFill>
              </a:rPr>
              <a:t>ew</a:t>
            </a:r>
            <a:r>
              <a:rPr lang="en-US" sz="2800" b="1" dirty="0">
                <a:solidFill>
                  <a:schemeClr val="bg2"/>
                </a:solidFill>
              </a:rPr>
              <a:t> distortive effect in 2010’</a:t>
            </a:r>
            <a:r>
              <a:rPr lang="hu-HU" sz="2800" b="1" dirty="0">
                <a:solidFill>
                  <a:schemeClr val="bg2"/>
                </a:solidFill>
              </a:rPr>
              <a:t>s</a:t>
            </a:r>
            <a:r>
              <a:rPr lang="en-US" altLang="hu-HU" sz="2800" b="1" dirty="0">
                <a:solidFill>
                  <a:schemeClr val="bg2"/>
                </a:solidFill>
              </a:rPr>
              <a:t> - 1. Capital</a:t>
            </a:r>
            <a:r>
              <a:rPr lang="hu-HU" sz="2800" b="1" dirty="0">
                <a:solidFill>
                  <a:schemeClr val="bg2"/>
                </a:solidFill>
              </a:rPr>
              <a:t> </a:t>
            </a:r>
            <a:r>
              <a:rPr lang="hu-HU" sz="2800" b="1" dirty="0" err="1">
                <a:solidFill>
                  <a:schemeClr val="bg2"/>
                </a:solidFill>
              </a:rPr>
              <a:t>in</a:t>
            </a:r>
            <a:r>
              <a:rPr lang="hu-HU" sz="2800" b="1" dirty="0">
                <a:solidFill>
                  <a:schemeClr val="bg2"/>
                </a:solidFill>
              </a:rPr>
              <a:t> </a:t>
            </a:r>
            <a:r>
              <a:rPr lang="hu-HU" sz="2800" b="1" dirty="0" err="1">
                <a:solidFill>
                  <a:schemeClr val="bg2"/>
                </a:solidFill>
              </a:rPr>
              <a:t>transit</a:t>
            </a:r>
            <a:endParaRPr lang="en-US" sz="2800" b="1" dirty="0">
              <a:solidFill>
                <a:schemeClr val="bg2"/>
              </a:solidFill>
            </a:endParaRPr>
          </a:p>
        </p:txBody>
      </p:sp>
      <p:sp>
        <p:nvSpPr>
          <p:cNvPr id="1048586" name="Content Placeholder 2"/>
          <p:cNvSpPr>
            <a:spLocks noGrp="1"/>
          </p:cNvSpPr>
          <p:nvPr>
            <p:ph idx="1"/>
          </p:nvPr>
        </p:nvSpPr>
        <p:spPr>
          <a:xfrm>
            <a:off x="475248" y="1268760"/>
            <a:ext cx="8561247" cy="5491524"/>
          </a:xfrm>
        </p:spPr>
        <p:txBody>
          <a:bodyPr>
            <a:normAutofit fontScale="92419" lnSpcReduction="20000"/>
          </a:bodyPr>
          <a:lstStyle/>
          <a:p>
            <a:pPr algn="just"/>
            <a:r>
              <a:rPr lang="hu-HU" sz="2800" dirty="0" err="1"/>
              <a:t>If</a:t>
            </a:r>
            <a:r>
              <a:rPr lang="hu-HU" sz="2800" dirty="0"/>
              <a:t> </a:t>
            </a:r>
            <a:r>
              <a:rPr lang="en-GB" sz="2800" dirty="0"/>
              <a:t>a resident, non-SPE company belonging to a multinational company group is also </a:t>
            </a:r>
            <a:r>
              <a:rPr lang="en-GB" sz="2800" b="1" dirty="0"/>
              <a:t>active in passing through capital </a:t>
            </a:r>
            <a:r>
              <a:rPr lang="en-GB" sz="2800" dirty="0"/>
              <a:t>within the enterprise group, in addition to its normal activities (production, service) </a:t>
            </a:r>
            <a:endParaRPr lang="hu-HU" sz="2800" dirty="0"/>
          </a:p>
          <a:p>
            <a:pPr algn="just"/>
            <a:r>
              <a:rPr lang="hu-HU" sz="2800" dirty="0"/>
              <a:t>T</a:t>
            </a:r>
            <a:r>
              <a:rPr lang="en-US" sz="2800" dirty="0"/>
              <a:t>he foreign owner decides if the special activity is performed through the </a:t>
            </a:r>
            <a:r>
              <a:rPr lang="hu-HU" sz="2800" dirty="0" err="1"/>
              <a:t>resident</a:t>
            </a:r>
            <a:r>
              <a:rPr lang="hu-HU" sz="2800" dirty="0"/>
              <a:t> </a:t>
            </a:r>
            <a:r>
              <a:rPr lang="en-US" sz="2800" dirty="0"/>
              <a:t>affiliate or third countries </a:t>
            </a:r>
            <a:endParaRPr lang="hu-HU" sz="2800" dirty="0"/>
          </a:p>
          <a:p>
            <a:pPr algn="just"/>
            <a:r>
              <a:rPr lang="en-US" sz="2800" dirty="0"/>
              <a:t>To recognize a capital in transit it helps that the volume of inflow and outflow is typically same or similar within a specific (short) period</a:t>
            </a:r>
            <a:endParaRPr lang="hu-HU" sz="2800" dirty="0"/>
          </a:p>
          <a:p>
            <a:pPr algn="just"/>
            <a:r>
              <a:rPr lang="en-US" sz="2800" dirty="0"/>
              <a:t>Beside enterprise approach (statistical units are enterprises), </a:t>
            </a:r>
            <a:r>
              <a:rPr lang="en-US" sz="2800" b="1" dirty="0"/>
              <a:t>separate transactions</a:t>
            </a:r>
            <a:r>
              <a:rPr lang="en-US" sz="2800" dirty="0"/>
              <a:t> of the statistical units must be considered</a:t>
            </a:r>
            <a:endParaRPr lang="hu-HU" sz="2800" dirty="0"/>
          </a:p>
          <a:p>
            <a:r>
              <a:rPr lang="en-GB" sz="2800" dirty="0"/>
              <a:t>This activity increases the total value of both capital inflows and outflows in the statistics. Similarly to the activities of SPEs, this flow of capital has no effect on the economy of the given country.</a:t>
            </a:r>
            <a:endParaRPr lang="hu-HU" sz="2800" dirty="0"/>
          </a:p>
          <a:p>
            <a:endParaRPr lang="hu-HU" dirty="0"/>
          </a:p>
        </p:txBody>
      </p:sp>
      <p:sp>
        <p:nvSpPr>
          <p:cNvPr id="1048587" name="Slide Number Placeholder 4"/>
          <p:cNvSpPr>
            <a:spLocks noGrp="1"/>
          </p:cNvSpPr>
          <p:nvPr>
            <p:ph type="sldNum" sz="quarter" idx="12"/>
          </p:nvPr>
        </p:nvSpPr>
        <p:spPr/>
        <p:txBody>
          <a:bodyPr/>
          <a:lstStyle/>
          <a:p>
            <a:fld id="{0401AEF3-AFFE-433D-8A34-08D966C25545}" type="slidenum">
              <a:rPr lang="hu-HU" smtClean="0"/>
              <a:t>5</a:t>
            </a:fld>
            <a:endParaRPr lang="hu-H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Cím 1"/>
          <p:cNvSpPr>
            <a:spLocks noGrp="1"/>
          </p:cNvSpPr>
          <p:nvPr>
            <p:ph type="title"/>
          </p:nvPr>
        </p:nvSpPr>
        <p:spPr/>
        <p:txBody>
          <a:bodyPr>
            <a:noAutofit/>
          </a:bodyPr>
          <a:lstStyle/>
          <a:p>
            <a:r>
              <a:rPr lang="hu-HU" sz="2800" b="1" dirty="0">
                <a:solidFill>
                  <a:schemeClr val="bg2"/>
                </a:solidFill>
              </a:rPr>
              <a:t>N</a:t>
            </a:r>
            <a:r>
              <a:rPr lang="en-US" sz="2800" b="1" dirty="0" err="1">
                <a:solidFill>
                  <a:schemeClr val="bg2"/>
                </a:solidFill>
              </a:rPr>
              <a:t>ew</a:t>
            </a:r>
            <a:r>
              <a:rPr lang="en-US" sz="2800" b="1" dirty="0">
                <a:solidFill>
                  <a:schemeClr val="bg2"/>
                </a:solidFill>
              </a:rPr>
              <a:t> distortive</a:t>
            </a:r>
            <a:r>
              <a:rPr lang="hu-HU" sz="2800" b="1" dirty="0">
                <a:solidFill>
                  <a:schemeClr val="bg2"/>
                </a:solidFill>
              </a:rPr>
              <a:t> </a:t>
            </a:r>
            <a:r>
              <a:rPr lang="hu-HU" sz="2800" b="1" dirty="0" err="1">
                <a:solidFill>
                  <a:schemeClr val="bg2"/>
                </a:solidFill>
              </a:rPr>
              <a:t>effetcs</a:t>
            </a:r>
            <a:r>
              <a:rPr lang="en-US" altLang="hu-HU" sz="2800" b="1" dirty="0" err="1">
                <a:solidFill>
                  <a:schemeClr val="bg2"/>
                </a:solidFill>
              </a:rPr>
              <a:t> - 2.</a:t>
            </a:r>
            <a:r>
              <a:rPr lang="hu-HU" sz="2800" b="1" dirty="0">
                <a:solidFill>
                  <a:schemeClr val="bg2"/>
                </a:solidFill>
              </a:rPr>
              <a:t> </a:t>
            </a:r>
            <a:r>
              <a:rPr lang="hu-HU" sz="2800" b="1" dirty="0" err="1">
                <a:solidFill>
                  <a:schemeClr val="bg2"/>
                </a:solidFill>
              </a:rPr>
              <a:t>Asset</a:t>
            </a:r>
            <a:r>
              <a:rPr lang="hu-HU" sz="2800" b="1" dirty="0">
                <a:solidFill>
                  <a:schemeClr val="bg2"/>
                </a:solidFill>
              </a:rPr>
              <a:t> </a:t>
            </a:r>
            <a:r>
              <a:rPr lang="hu-HU" sz="2800" b="1" dirty="0" err="1">
                <a:solidFill>
                  <a:schemeClr val="bg2"/>
                </a:solidFill>
              </a:rPr>
              <a:t>portfolio</a:t>
            </a:r>
            <a:r>
              <a:rPr lang="hu-HU" sz="2800" b="1" dirty="0">
                <a:solidFill>
                  <a:schemeClr val="bg2"/>
                </a:solidFill>
              </a:rPr>
              <a:t> </a:t>
            </a:r>
            <a:r>
              <a:rPr lang="hu-HU" sz="2800" b="1" dirty="0" err="1">
                <a:solidFill>
                  <a:schemeClr val="bg2"/>
                </a:solidFill>
              </a:rPr>
              <a:t>restructuring</a:t>
            </a:r>
            <a:endParaRPr lang="hu-HU" sz="2800" dirty="0"/>
          </a:p>
        </p:txBody>
      </p:sp>
      <p:sp>
        <p:nvSpPr>
          <p:cNvPr id="1048592" name="Tartalom helye 2"/>
          <p:cNvSpPr>
            <a:spLocks noGrp="1"/>
          </p:cNvSpPr>
          <p:nvPr>
            <p:ph idx="1"/>
          </p:nvPr>
        </p:nvSpPr>
        <p:spPr>
          <a:xfrm>
            <a:off x="251520" y="1736422"/>
            <a:ext cx="8892480" cy="4608513"/>
          </a:xfrm>
        </p:spPr>
        <p:txBody>
          <a:bodyPr>
            <a:normAutofit/>
          </a:bodyPr>
          <a:lstStyle/>
          <a:p>
            <a:pPr marL="171450" lvl="1" algn="just">
              <a:lnSpc>
                <a:spcPct val="100000"/>
              </a:lnSpc>
              <a:spcBef>
                <a:spcPts val="750"/>
              </a:spcBef>
            </a:pPr>
            <a:r>
              <a:rPr lang="en-GB" dirty="0"/>
              <a:t>If a </a:t>
            </a:r>
            <a:r>
              <a:rPr lang="en-GB" b="1" dirty="0"/>
              <a:t>multinational corporation</a:t>
            </a:r>
            <a:r>
              <a:rPr lang="en-GB" dirty="0"/>
              <a:t>, </a:t>
            </a:r>
            <a:r>
              <a:rPr lang="hu-HU" dirty="0" err="1"/>
              <a:t>restructures</a:t>
            </a:r>
            <a:r>
              <a:rPr lang="hu-HU" dirty="0"/>
              <a:t> </a:t>
            </a:r>
            <a:r>
              <a:rPr lang="en-GB" dirty="0"/>
              <a:t>the assets </a:t>
            </a:r>
            <a:r>
              <a:rPr lang="hu-HU" dirty="0"/>
              <a:t>of a </a:t>
            </a:r>
            <a:r>
              <a:rPr lang="en-GB" b="1" dirty="0"/>
              <a:t>subsidiary</a:t>
            </a:r>
            <a:r>
              <a:rPr lang="hu-HU" b="1" dirty="0"/>
              <a:t> </a:t>
            </a:r>
            <a:r>
              <a:rPr lang="en-GB" b="1" dirty="0"/>
              <a:t>into </a:t>
            </a:r>
            <a:r>
              <a:rPr lang="en-GB" b="1" dirty="0" err="1"/>
              <a:t>anothe</a:t>
            </a:r>
            <a:r>
              <a:rPr lang="hu-HU" b="1" dirty="0"/>
              <a:t>r </a:t>
            </a:r>
            <a:r>
              <a:rPr lang="hu-HU" b="1" dirty="0" err="1"/>
              <a:t>subsidiary</a:t>
            </a:r>
            <a:r>
              <a:rPr lang="hu-HU" b="1" dirty="0"/>
              <a:t> </a:t>
            </a:r>
            <a:r>
              <a:rPr lang="hu-HU" b="1" dirty="0" err="1"/>
              <a:t>in</a:t>
            </a:r>
            <a:r>
              <a:rPr lang="hu-HU" b="1" dirty="0"/>
              <a:t> </a:t>
            </a:r>
            <a:r>
              <a:rPr lang="hu-HU" b="1" dirty="0" err="1"/>
              <a:t>another</a:t>
            </a:r>
            <a:r>
              <a:rPr lang="hu-HU" b="1" dirty="0"/>
              <a:t> country</a:t>
            </a:r>
            <a:r>
              <a:rPr lang="en-GB" b="1" dirty="0"/>
              <a:t> </a:t>
            </a:r>
            <a:r>
              <a:rPr lang="hu-HU" dirty="0"/>
              <a:t>(</a:t>
            </a:r>
            <a:r>
              <a:rPr lang="hu-HU" dirty="0" err="1"/>
              <a:t>intra</a:t>
            </a:r>
            <a:r>
              <a:rPr lang="hu-HU" dirty="0"/>
              <a:t> </a:t>
            </a:r>
            <a:r>
              <a:rPr lang="hu-HU" dirty="0" err="1"/>
              <a:t>company</a:t>
            </a:r>
            <a:r>
              <a:rPr lang="hu-HU" dirty="0"/>
              <a:t> </a:t>
            </a:r>
            <a:r>
              <a:rPr lang="hu-HU" dirty="0" err="1"/>
              <a:t>movement</a:t>
            </a:r>
            <a:r>
              <a:rPr lang="hu-HU" dirty="0"/>
              <a:t>)</a:t>
            </a:r>
          </a:p>
          <a:p>
            <a:pPr marL="171450" lvl="1" algn="just">
              <a:lnSpc>
                <a:spcPct val="100000"/>
              </a:lnSpc>
              <a:spcBef>
                <a:spcPts val="750"/>
              </a:spcBef>
            </a:pPr>
            <a:endParaRPr lang="hu-HU" dirty="0"/>
          </a:p>
          <a:p>
            <a:pPr algn="just"/>
            <a:r>
              <a:rPr lang="hu-HU" dirty="0" err="1"/>
              <a:t>On</a:t>
            </a:r>
            <a:r>
              <a:rPr lang="hu-HU" dirty="0"/>
              <a:t> </a:t>
            </a:r>
            <a:r>
              <a:rPr lang="hu-HU" dirty="0" err="1"/>
              <a:t>national</a:t>
            </a:r>
            <a:r>
              <a:rPr lang="hu-HU" dirty="0"/>
              <a:t> </a:t>
            </a:r>
            <a:r>
              <a:rPr lang="hu-HU" dirty="0" err="1"/>
              <a:t>level</a:t>
            </a:r>
            <a:r>
              <a:rPr lang="hu-HU" dirty="0"/>
              <a:t>: E</a:t>
            </a:r>
            <a:r>
              <a:rPr lang="en-GB" dirty="0" err="1"/>
              <a:t>xtremely</a:t>
            </a:r>
            <a:r>
              <a:rPr lang="en-GB" dirty="0"/>
              <a:t> high capital withdrawal </a:t>
            </a:r>
            <a:r>
              <a:rPr lang="hu-HU" dirty="0"/>
              <a:t>and </a:t>
            </a:r>
            <a:r>
              <a:rPr lang="en-GB" dirty="0"/>
              <a:t>equity </a:t>
            </a:r>
            <a:r>
              <a:rPr lang="hu-HU" dirty="0" err="1"/>
              <a:t>or</a:t>
            </a:r>
            <a:r>
              <a:rPr lang="hu-HU" dirty="0"/>
              <a:t> </a:t>
            </a:r>
            <a:r>
              <a:rPr lang="hu-HU" dirty="0" err="1"/>
              <a:t>debt</a:t>
            </a:r>
            <a:r>
              <a:rPr lang="hu-HU" dirty="0"/>
              <a:t>  </a:t>
            </a:r>
            <a:r>
              <a:rPr lang="en-GB" dirty="0" err="1"/>
              <a:t>investmen</a:t>
            </a:r>
            <a:r>
              <a:rPr lang="hu-HU" dirty="0"/>
              <a:t>t</a:t>
            </a:r>
            <a:r>
              <a:rPr lang="en-US" altLang="hu-HU" dirty="0"/>
              <a:t> </a:t>
            </a:r>
            <a:r>
              <a:rPr lang="en-US" altLang="en-GB" dirty="0"/>
              <a:t>must</a:t>
            </a:r>
            <a:r>
              <a:rPr lang="en-GB" dirty="0"/>
              <a:t> be recorded in the </a:t>
            </a:r>
            <a:r>
              <a:rPr lang="hu-HU" dirty="0" err="1"/>
              <a:t>BoP</a:t>
            </a:r>
            <a:r>
              <a:rPr lang="hu-HU" dirty="0"/>
              <a:t> </a:t>
            </a:r>
            <a:r>
              <a:rPr lang="en-GB" dirty="0"/>
              <a:t>without any </a:t>
            </a:r>
            <a:r>
              <a:rPr lang="en-GB" b="1" dirty="0"/>
              <a:t>real capital withdrawal </a:t>
            </a:r>
            <a:r>
              <a:rPr lang="hu-HU" b="1" i="1" dirty="0"/>
              <a:t>and </a:t>
            </a:r>
            <a:r>
              <a:rPr lang="en-GB" b="1" dirty="0"/>
              <a:t>investment</a:t>
            </a:r>
            <a:r>
              <a:rPr lang="en-GB" dirty="0"/>
              <a:t> taking place </a:t>
            </a:r>
            <a:r>
              <a:rPr lang="en-GB" b="1" dirty="0"/>
              <a:t>into the country</a:t>
            </a:r>
            <a:r>
              <a:rPr lang="en-GB" dirty="0"/>
              <a:t>. </a:t>
            </a:r>
            <a:endParaRPr lang="hu-HU" dirty="0"/>
          </a:p>
          <a:p>
            <a:pPr marL="0" indent="0">
              <a:buNone/>
            </a:pPr>
            <a:endParaRPr lang="hu-HU" dirty="0"/>
          </a:p>
        </p:txBody>
      </p:sp>
      <p:sp>
        <p:nvSpPr>
          <p:cNvPr id="1048593" name="Élőláb helye 3"/>
          <p:cNvSpPr>
            <a:spLocks noGrp="1"/>
          </p:cNvSpPr>
          <p:nvPr>
            <p:ph type="ftr" sz="quarter" idx="11"/>
          </p:nvPr>
        </p:nvSpPr>
        <p:spPr/>
        <p:txBody>
          <a:bodyPr/>
          <a:lstStyle/>
          <a:p>
            <a:r>
              <a:rPr lang="hu-HU"/>
              <a:t>Magyar Nemzeti Bank</a:t>
            </a:r>
            <a:endParaRPr lang="hu-HU" dirty="0"/>
          </a:p>
        </p:txBody>
      </p:sp>
      <p:sp>
        <p:nvSpPr>
          <p:cNvPr id="1048594" name="Dia számának helye 4"/>
          <p:cNvSpPr>
            <a:spLocks noGrp="1"/>
          </p:cNvSpPr>
          <p:nvPr>
            <p:ph type="sldNum" sz="quarter" idx="12"/>
          </p:nvPr>
        </p:nvSpPr>
        <p:spPr/>
        <p:txBody>
          <a:bodyPr/>
          <a:lstStyle/>
          <a:p>
            <a:fld id="{0401AEF3-AFFE-433D-8A34-08D966C25545}" type="slidenum">
              <a:rPr lang="hu-HU" smtClean="0"/>
              <a:t>6</a:t>
            </a:fld>
            <a:endParaRPr lang="hu-H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Title 1"/>
          <p:cNvSpPr>
            <a:spLocks noGrp="1"/>
          </p:cNvSpPr>
          <p:nvPr>
            <p:ph type="title"/>
          </p:nvPr>
        </p:nvSpPr>
        <p:spPr/>
        <p:txBody>
          <a:bodyPr>
            <a:noAutofit/>
          </a:bodyPr>
          <a:lstStyle/>
          <a:p>
            <a:r>
              <a:rPr lang="hu-HU" sz="2800" b="1" dirty="0" err="1">
                <a:solidFill>
                  <a:schemeClr val="bg2"/>
                </a:solidFill>
              </a:rPr>
              <a:t>Suplemental</a:t>
            </a:r>
            <a:r>
              <a:rPr lang="hu-HU" sz="2800" b="1" dirty="0">
                <a:solidFill>
                  <a:schemeClr val="bg2"/>
                </a:solidFill>
              </a:rPr>
              <a:t> </a:t>
            </a:r>
            <a:r>
              <a:rPr lang="hu-HU" sz="2800" b="1" dirty="0" err="1">
                <a:solidFill>
                  <a:schemeClr val="bg2"/>
                </a:solidFill>
              </a:rPr>
              <a:t>breakdowns</a:t>
            </a:r>
            <a:r>
              <a:rPr lang="en-US" altLang="hu-HU" sz="2800" b="1" dirty="0" err="1">
                <a:solidFill>
                  <a:schemeClr val="bg2"/>
                </a:solidFill>
              </a:rPr>
              <a:t> -1.</a:t>
            </a:r>
            <a:r>
              <a:rPr lang="hu-HU" sz="2800" b="1" dirty="0">
                <a:solidFill>
                  <a:schemeClr val="bg2"/>
                </a:solidFill>
              </a:rPr>
              <a:t> </a:t>
            </a:r>
            <a:r>
              <a:rPr lang="hu-HU" sz="2800" b="1" dirty="0" err="1">
                <a:solidFill>
                  <a:schemeClr val="bg2"/>
                </a:solidFill>
              </a:rPr>
              <a:t>segregating</a:t>
            </a:r>
            <a:r>
              <a:rPr lang="hu-HU" sz="2800" b="1" dirty="0">
                <a:solidFill>
                  <a:schemeClr val="bg2"/>
                </a:solidFill>
              </a:rPr>
              <a:t> </a:t>
            </a:r>
            <a:r>
              <a:rPr lang="hu-HU" sz="2800" b="1" dirty="0" err="1">
                <a:solidFill>
                  <a:schemeClr val="bg2"/>
                </a:solidFill>
              </a:rPr>
              <a:t>mergers</a:t>
            </a:r>
            <a:r>
              <a:rPr lang="hu-HU" sz="2800" b="1" dirty="0">
                <a:solidFill>
                  <a:schemeClr val="bg2"/>
                </a:solidFill>
              </a:rPr>
              <a:t> and </a:t>
            </a:r>
            <a:r>
              <a:rPr lang="hu-HU" sz="2800" b="1" dirty="0" err="1">
                <a:solidFill>
                  <a:schemeClr val="bg2"/>
                </a:solidFill>
              </a:rPr>
              <a:t>acquisitions</a:t>
            </a:r>
            <a:endParaRPr lang="hu-HU" sz="2800" b="1" dirty="0">
              <a:solidFill>
                <a:schemeClr val="bg2"/>
              </a:solidFill>
            </a:endParaRPr>
          </a:p>
        </p:txBody>
      </p:sp>
      <p:sp>
        <p:nvSpPr>
          <p:cNvPr id="1048603" name="Content Placeholder 2"/>
          <p:cNvSpPr>
            <a:spLocks noGrp="1"/>
          </p:cNvSpPr>
          <p:nvPr>
            <p:ph idx="1"/>
          </p:nvPr>
        </p:nvSpPr>
        <p:spPr>
          <a:xfrm>
            <a:off x="651367" y="1988839"/>
            <a:ext cx="7886700" cy="4248473"/>
          </a:xfrm>
        </p:spPr>
        <p:txBody>
          <a:bodyPr>
            <a:normAutofit/>
          </a:bodyPr>
          <a:lstStyle/>
          <a:p>
            <a:r>
              <a:rPr lang="hu-HU" sz="2400" dirty="0" err="1"/>
              <a:t>With</a:t>
            </a:r>
            <a:r>
              <a:rPr lang="en-GB" sz="2400" dirty="0"/>
              <a:t> M&amp;A, a company does not receive additional funds and no disinvestment takes place either, only the ownership structure of the already existing investments changes</a:t>
            </a:r>
            <a:endParaRPr lang="hu-HU" sz="2400" dirty="0"/>
          </a:p>
          <a:p>
            <a:endParaRPr lang="hu-HU" sz="2400" dirty="0"/>
          </a:p>
          <a:p>
            <a:pPr algn="just"/>
            <a:r>
              <a:rPr lang="en-GB" sz="2400" dirty="0"/>
              <a:t>M&amp;A transactions do not distort FDI statistics, only provide supplementary information on the changes in the funds available for the companies affected by  direct investments </a:t>
            </a:r>
            <a:endParaRPr lang="hu-HU" sz="2400" dirty="0"/>
          </a:p>
          <a:p>
            <a:pPr marL="0" indent="0" algn="just">
              <a:buNone/>
            </a:pPr>
            <a:endParaRPr lang="hu-HU" sz="2400" dirty="0"/>
          </a:p>
          <a:p>
            <a:endParaRPr lang="hu-HU" sz="2400" dirty="0"/>
          </a:p>
          <a:p>
            <a:endParaRPr lang="hu-HU" dirty="0"/>
          </a:p>
        </p:txBody>
      </p:sp>
      <p:sp>
        <p:nvSpPr>
          <p:cNvPr id="1048604" name="Footer Placeholder 3"/>
          <p:cNvSpPr>
            <a:spLocks noGrp="1"/>
          </p:cNvSpPr>
          <p:nvPr>
            <p:ph type="ftr" sz="quarter" idx="11"/>
          </p:nvPr>
        </p:nvSpPr>
        <p:spPr/>
        <p:txBody>
          <a:bodyPr/>
          <a:lstStyle/>
          <a:p>
            <a:r>
              <a:rPr lang="hu-HU"/>
              <a:t>Magyar Nemzeti Bank</a:t>
            </a:r>
            <a:endParaRPr lang="hu-HU" dirty="0"/>
          </a:p>
        </p:txBody>
      </p:sp>
      <p:sp>
        <p:nvSpPr>
          <p:cNvPr id="1048605" name="Slide Number Placeholder 4"/>
          <p:cNvSpPr>
            <a:spLocks noGrp="1"/>
          </p:cNvSpPr>
          <p:nvPr>
            <p:ph type="sldNum" sz="quarter" idx="12"/>
          </p:nvPr>
        </p:nvSpPr>
        <p:spPr/>
        <p:txBody>
          <a:bodyPr/>
          <a:lstStyle/>
          <a:p>
            <a:fld id="{0401AEF3-AFFE-433D-8A34-08D966C25545}" type="slidenum">
              <a:rPr lang="hu-HU" smtClean="0"/>
              <a:t>7</a:t>
            </a:fld>
            <a:endParaRPr lang="hu-H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
          <p:cNvSpPr>
            <a:spLocks noGrp="1"/>
          </p:cNvSpPr>
          <p:nvPr>
            <p:ph type="title"/>
          </p:nvPr>
        </p:nvSpPr>
        <p:spPr>
          <a:xfrm>
            <a:off x="1080000" y="180000"/>
            <a:ext cx="7812480" cy="759189"/>
          </a:xfrm>
        </p:spPr>
        <p:txBody>
          <a:bodyPr>
            <a:noAutofit/>
          </a:bodyPr>
          <a:lstStyle/>
          <a:p>
            <a:r>
              <a:rPr lang="hu-HU" sz="2800" b="1" dirty="0" err="1">
                <a:solidFill>
                  <a:schemeClr val="bg2"/>
                </a:solidFill>
              </a:rPr>
              <a:t>Suplemental</a:t>
            </a:r>
            <a:r>
              <a:rPr lang="hu-HU" sz="2800" b="1" dirty="0">
                <a:solidFill>
                  <a:schemeClr val="bg2"/>
                </a:solidFill>
              </a:rPr>
              <a:t> </a:t>
            </a:r>
            <a:r>
              <a:rPr lang="hu-HU" sz="2800" b="1" dirty="0" err="1">
                <a:solidFill>
                  <a:schemeClr val="bg2"/>
                </a:solidFill>
              </a:rPr>
              <a:t>breakdowns</a:t>
            </a:r>
            <a:r>
              <a:rPr lang="en-US" altLang="hu-HU" sz="2800" b="1" dirty="0" err="1">
                <a:solidFill>
                  <a:schemeClr val="bg2"/>
                </a:solidFill>
              </a:rPr>
              <a:t> 2. </a:t>
            </a:r>
            <a:r>
              <a:rPr lang="en-US" altLang="hu-HU" sz="2800" b="1" dirty="0">
                <a:solidFill>
                  <a:schemeClr val="bg2"/>
                </a:solidFill>
              </a:rPr>
              <a:t>Inward</a:t>
            </a:r>
            <a:r>
              <a:rPr lang="hu-HU" sz="2800" b="1" dirty="0">
                <a:solidFill>
                  <a:schemeClr val="bg2"/>
                </a:solidFill>
              </a:rPr>
              <a:t> FDI </a:t>
            </a:r>
            <a:r>
              <a:rPr lang="hu-HU" sz="2800" b="1" dirty="0" err="1">
                <a:solidFill>
                  <a:schemeClr val="bg2"/>
                </a:solidFill>
              </a:rPr>
              <a:t>position</a:t>
            </a:r>
            <a:r>
              <a:rPr lang="hu-HU" sz="2800" b="1" dirty="0">
                <a:solidFill>
                  <a:schemeClr val="bg2"/>
                </a:solidFill>
              </a:rPr>
              <a:t> </a:t>
            </a:r>
            <a:r>
              <a:rPr lang="hu-HU" sz="2800" b="1" dirty="0" err="1">
                <a:solidFill>
                  <a:schemeClr val="bg2"/>
                </a:solidFill>
              </a:rPr>
              <a:t>by</a:t>
            </a:r>
            <a:r>
              <a:rPr lang="hu-HU" sz="2800" b="1" dirty="0">
                <a:solidFill>
                  <a:schemeClr val="bg2"/>
                </a:solidFill>
              </a:rPr>
              <a:t> country of </a:t>
            </a:r>
            <a:r>
              <a:rPr lang="hu-HU" sz="2800" b="1" dirty="0" err="1">
                <a:solidFill>
                  <a:schemeClr val="bg2"/>
                </a:solidFill>
              </a:rPr>
              <a:t>the</a:t>
            </a:r>
            <a:r>
              <a:rPr lang="hu-HU" sz="2800" b="1" dirty="0">
                <a:solidFill>
                  <a:schemeClr val="bg2"/>
                </a:solidFill>
              </a:rPr>
              <a:t> </a:t>
            </a:r>
            <a:r>
              <a:rPr lang="hu-HU" sz="2800" b="1" dirty="0" err="1">
                <a:solidFill>
                  <a:schemeClr val="bg2"/>
                </a:solidFill>
              </a:rPr>
              <a:t>ultimate</a:t>
            </a:r>
            <a:r>
              <a:rPr lang="hu-HU" sz="2800" b="1" dirty="0">
                <a:solidFill>
                  <a:schemeClr val="bg2"/>
                </a:solidFill>
              </a:rPr>
              <a:t> </a:t>
            </a:r>
            <a:r>
              <a:rPr lang="hu-HU" sz="2800" b="1" dirty="0" err="1">
                <a:solidFill>
                  <a:schemeClr val="bg2"/>
                </a:solidFill>
              </a:rPr>
              <a:t>investor</a:t>
            </a:r>
            <a:endParaRPr lang="hu-HU" sz="2800" b="1" dirty="0">
              <a:solidFill>
                <a:schemeClr val="bg2"/>
              </a:solidFill>
            </a:endParaRPr>
          </a:p>
        </p:txBody>
      </p:sp>
      <p:sp>
        <p:nvSpPr>
          <p:cNvPr id="1048620" name="Content Placeholder 2"/>
          <p:cNvSpPr>
            <a:spLocks noGrp="1"/>
          </p:cNvSpPr>
          <p:nvPr>
            <p:ph idx="1"/>
          </p:nvPr>
        </p:nvSpPr>
        <p:spPr>
          <a:xfrm>
            <a:off x="717802" y="1124745"/>
            <a:ext cx="7886700" cy="2520280"/>
          </a:xfrm>
        </p:spPr>
        <p:txBody>
          <a:bodyPr>
            <a:normAutofit/>
          </a:bodyPr>
          <a:lstStyle/>
          <a:p>
            <a:pPr algn="just"/>
            <a:r>
              <a:rPr lang="en-US" sz="2400" dirty="0"/>
              <a:t> </a:t>
            </a:r>
            <a:r>
              <a:rPr lang="hu-HU" sz="2400" b="1" dirty="0"/>
              <a:t>S</a:t>
            </a:r>
            <a:r>
              <a:rPr lang="en-US" sz="2400" b="1" dirty="0" err="1"/>
              <a:t>tandard</a:t>
            </a:r>
            <a:r>
              <a:rPr lang="en-US" sz="2400" b="1" dirty="0"/>
              <a:t> </a:t>
            </a:r>
            <a:r>
              <a:rPr lang="en-US" sz="2400" b="1" dirty="0" err="1"/>
              <a:t>FDI</a:t>
            </a:r>
            <a:r>
              <a:rPr lang="en-US" sz="2400" b="1" dirty="0"/>
              <a:t> statistics </a:t>
            </a:r>
            <a:r>
              <a:rPr lang="en-US" sz="2400" dirty="0"/>
              <a:t>are presented according to the location of the </a:t>
            </a:r>
            <a:r>
              <a:rPr lang="en-US" sz="2400" b="1" dirty="0"/>
              <a:t>immediate investor</a:t>
            </a:r>
            <a:r>
              <a:rPr lang="en-US" sz="2400" dirty="0"/>
              <a:t> </a:t>
            </a:r>
            <a:r>
              <a:rPr lang="hu-HU" sz="2400" dirty="0"/>
              <a:t>(</a:t>
            </a:r>
            <a:r>
              <a:rPr lang="hu-HU" sz="2400" dirty="0" err="1"/>
              <a:t>by</a:t>
            </a:r>
            <a:r>
              <a:rPr lang="hu-HU" sz="2400" dirty="0"/>
              <a:t> </a:t>
            </a:r>
            <a:r>
              <a:rPr lang="en-US" sz="2400" dirty="0"/>
              <a:t>the immediate source of the funding</a:t>
            </a:r>
            <a:r>
              <a:rPr lang="hu-HU" sz="2400" dirty="0"/>
              <a:t>) (pink </a:t>
            </a:r>
            <a:r>
              <a:rPr lang="hu-HU" sz="2400" dirty="0" err="1"/>
              <a:t>coulor</a:t>
            </a:r>
            <a:r>
              <a:rPr lang="hu-HU" sz="2400" dirty="0"/>
              <a:t>)</a:t>
            </a:r>
            <a:endParaRPr lang="hu-HU" sz="2400" b="1" dirty="0"/>
          </a:p>
          <a:p>
            <a:pPr algn="just"/>
            <a:r>
              <a:rPr lang="en-US" sz="2400" dirty="0"/>
              <a:t> </a:t>
            </a:r>
            <a:r>
              <a:rPr lang="hu-HU" sz="2400" dirty="0" err="1"/>
              <a:t>However</a:t>
            </a:r>
            <a:r>
              <a:rPr lang="hu-HU" sz="2400" dirty="0"/>
              <a:t>, </a:t>
            </a:r>
            <a:r>
              <a:rPr lang="hu-HU" sz="2400" dirty="0" err="1"/>
              <a:t>new</a:t>
            </a:r>
            <a:r>
              <a:rPr lang="hu-HU" sz="2400" dirty="0"/>
              <a:t> </a:t>
            </a:r>
            <a:r>
              <a:rPr lang="hu-HU" sz="2400" dirty="0" err="1"/>
              <a:t>aproach</a:t>
            </a:r>
            <a:r>
              <a:rPr lang="hu-HU" sz="2400" dirty="0"/>
              <a:t> </a:t>
            </a:r>
            <a:r>
              <a:rPr lang="en-US" altLang="hu-HU" sz="2400" dirty="0" err="1"/>
              <a:t>require</a:t>
            </a:r>
            <a:r>
              <a:rPr lang="hu-HU" sz="2400" dirty="0" err="1"/>
              <a:t>s</a:t>
            </a:r>
            <a:r>
              <a:rPr lang="hu-HU" sz="2400" dirty="0"/>
              <a:t> </a:t>
            </a:r>
            <a:r>
              <a:rPr lang="hu-HU" sz="2400" dirty="0" err="1"/>
              <a:t>the</a:t>
            </a:r>
            <a:r>
              <a:rPr lang="hu-HU" sz="2400" dirty="0"/>
              <a:t> </a:t>
            </a:r>
            <a:r>
              <a:rPr lang="hu-HU" sz="2400" dirty="0" err="1"/>
              <a:t>identification</a:t>
            </a:r>
            <a:r>
              <a:rPr lang="hu-HU" sz="2400" dirty="0"/>
              <a:t> of </a:t>
            </a:r>
            <a:r>
              <a:rPr lang="hu-HU" sz="2400" dirty="0" err="1"/>
              <a:t>the</a:t>
            </a:r>
            <a:r>
              <a:rPr lang="en-US" altLang="hu-HU" sz="2400" dirty="0" err="1"/>
              <a:t> ultimate</a:t>
            </a:r>
            <a:r>
              <a:rPr lang="hu-HU" sz="2400" dirty="0"/>
              <a:t> </a:t>
            </a:r>
            <a:r>
              <a:rPr lang="en-US" altLang="hu-HU" sz="2400" dirty="0" err="1"/>
              <a:t>investor who ultimately</a:t>
            </a:r>
            <a:r>
              <a:rPr lang="en-US" sz="2400" b="1" dirty="0"/>
              <a:t> controls  investment </a:t>
            </a:r>
            <a:r>
              <a:rPr lang="hu-HU" sz="2400" b="1" dirty="0"/>
              <a:t> and </a:t>
            </a:r>
            <a:r>
              <a:rPr lang="en-US" sz="2400" dirty="0"/>
              <a:t>bears the risks and reaps the rewards of the investment</a:t>
            </a:r>
            <a:r>
              <a:rPr lang="hu-HU" sz="2400" dirty="0"/>
              <a:t> </a:t>
            </a:r>
            <a:r>
              <a:rPr lang="en-US" sz="2400" dirty="0"/>
              <a:t>in a country</a:t>
            </a:r>
            <a:r>
              <a:rPr lang="hu-HU" sz="2400" dirty="0"/>
              <a:t> </a:t>
            </a:r>
            <a:r>
              <a:rPr lang="en-US" altLang="hu-HU" sz="2400" dirty="0"/>
              <a:t>(dark blue</a:t>
            </a:r>
            <a:r>
              <a:rPr lang="hu-HU" sz="2400" dirty="0"/>
              <a:t> </a:t>
            </a:r>
            <a:r>
              <a:rPr lang="hu-HU" sz="2400" dirty="0" err="1"/>
              <a:t>colour</a:t>
            </a:r>
            <a:r>
              <a:rPr lang="hu-HU" sz="2400" dirty="0"/>
              <a:t>)</a:t>
            </a:r>
          </a:p>
          <a:p>
            <a:pPr algn="just"/>
            <a:endParaRPr lang="hu-HU" sz="2400" dirty="0"/>
          </a:p>
        </p:txBody>
      </p:sp>
      <p:sp>
        <p:nvSpPr>
          <p:cNvPr id="1048621" name="Footer Placeholder 3"/>
          <p:cNvSpPr>
            <a:spLocks noGrp="1"/>
          </p:cNvSpPr>
          <p:nvPr>
            <p:ph type="ftr" sz="quarter" idx="11"/>
          </p:nvPr>
        </p:nvSpPr>
        <p:spPr/>
        <p:txBody>
          <a:bodyPr/>
          <a:lstStyle/>
          <a:p>
            <a:r>
              <a:rPr lang="hu-HU"/>
              <a:t>Magyar Nemzeti Bank</a:t>
            </a:r>
            <a:endParaRPr lang="hu-HU" dirty="0"/>
          </a:p>
        </p:txBody>
      </p:sp>
      <p:sp>
        <p:nvSpPr>
          <p:cNvPr id="1048622" name="Slide Number Placeholder 4"/>
          <p:cNvSpPr>
            <a:spLocks noGrp="1"/>
          </p:cNvSpPr>
          <p:nvPr>
            <p:ph type="sldNum" sz="quarter" idx="12"/>
          </p:nvPr>
        </p:nvSpPr>
        <p:spPr/>
        <p:txBody>
          <a:bodyPr/>
          <a:lstStyle/>
          <a:p>
            <a:fld id="{0401AEF3-AFFE-433D-8A34-08D966C25545}" type="slidenum">
              <a:rPr lang="hu-HU" smtClean="0"/>
              <a:t>8</a:t>
            </a:fld>
            <a:endParaRPr lang="hu-HU" dirty="0"/>
          </a:p>
        </p:txBody>
      </p:sp>
      <p:pic>
        <p:nvPicPr>
          <p:cNvPr id="2097155" name="Kép 6"/>
          <p:cNvPicPr>
            <a:picLocks noChangeAspect="1"/>
          </p:cNvPicPr>
          <p:nvPr/>
        </p:nvPicPr>
        <p:blipFill>
          <a:blip r:embed="rId2"/>
          <a:stretch>
            <a:fillRect/>
          </a:stretch>
        </p:blipFill>
        <p:spPr>
          <a:xfrm>
            <a:off x="717802" y="3830582"/>
            <a:ext cx="7439160" cy="25257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Cím 1"/>
          <p:cNvSpPr>
            <a:spLocks noGrp="1"/>
          </p:cNvSpPr>
          <p:nvPr>
            <p:ph type="title"/>
          </p:nvPr>
        </p:nvSpPr>
        <p:spPr/>
        <p:txBody>
          <a:bodyPr>
            <a:normAutofit/>
          </a:bodyPr>
          <a:lstStyle/>
          <a:p>
            <a:r>
              <a:rPr lang="hu-HU" sz="2800" b="1" dirty="0" err="1">
                <a:solidFill>
                  <a:schemeClr val="bg2"/>
                </a:solidFill>
              </a:rPr>
              <a:t>Closing</a:t>
            </a:r>
            <a:r>
              <a:rPr lang="hu-HU" sz="2800" b="1" dirty="0">
                <a:solidFill>
                  <a:schemeClr val="bg2"/>
                </a:solidFill>
              </a:rPr>
              <a:t> </a:t>
            </a:r>
            <a:r>
              <a:rPr lang="hu-HU" sz="2800" b="1" dirty="0" err="1">
                <a:solidFill>
                  <a:schemeClr val="bg2"/>
                </a:solidFill>
              </a:rPr>
              <a:t>remarks</a:t>
            </a:r>
            <a:endParaRPr lang="hu-HU" sz="2800" b="1" dirty="0">
              <a:solidFill>
                <a:schemeClr val="bg2"/>
              </a:solidFill>
            </a:endParaRPr>
          </a:p>
        </p:txBody>
      </p:sp>
      <p:sp>
        <p:nvSpPr>
          <p:cNvPr id="1048639" name="Tartalom helye 2"/>
          <p:cNvSpPr>
            <a:spLocks noGrp="1"/>
          </p:cNvSpPr>
          <p:nvPr>
            <p:ph idx="1"/>
          </p:nvPr>
        </p:nvSpPr>
        <p:spPr/>
        <p:txBody>
          <a:bodyPr>
            <a:normAutofit fontScale="68750" lnSpcReduction="20000"/>
          </a:bodyPr>
          <a:lstStyle/>
          <a:p>
            <a:r>
              <a:rPr lang="hu-HU" dirty="0"/>
              <a:t>International </a:t>
            </a:r>
            <a:r>
              <a:rPr lang="hu-HU" dirty="0" err="1"/>
              <a:t>financial</a:t>
            </a:r>
            <a:r>
              <a:rPr lang="hu-HU" dirty="0"/>
              <a:t> </a:t>
            </a:r>
            <a:r>
              <a:rPr lang="hu-HU" dirty="0" err="1"/>
              <a:t>flows</a:t>
            </a:r>
            <a:r>
              <a:rPr lang="hu-HU" dirty="0"/>
              <a:t> of </a:t>
            </a:r>
            <a:r>
              <a:rPr lang="hu-HU" dirty="0" err="1"/>
              <a:t>Multinational</a:t>
            </a:r>
            <a:r>
              <a:rPr lang="hu-HU" dirty="0"/>
              <a:t> </a:t>
            </a:r>
            <a:r>
              <a:rPr lang="hu-HU" dirty="0" err="1"/>
              <a:t>enterprise</a:t>
            </a:r>
            <a:r>
              <a:rPr lang="hu-HU" dirty="0"/>
              <a:t> </a:t>
            </a:r>
            <a:r>
              <a:rPr lang="hu-HU" dirty="0" err="1"/>
              <a:t>groups</a:t>
            </a:r>
            <a:r>
              <a:rPr lang="hu-HU" dirty="0"/>
              <a:t> </a:t>
            </a:r>
            <a:r>
              <a:rPr lang="hu-HU" dirty="0" err="1"/>
              <a:t>affect</a:t>
            </a:r>
            <a:r>
              <a:rPr lang="hu-HU" dirty="0"/>
              <a:t> </a:t>
            </a:r>
            <a:r>
              <a:rPr lang="hu-HU" dirty="0" err="1"/>
              <a:t>national</a:t>
            </a:r>
            <a:r>
              <a:rPr lang="hu-HU" dirty="0"/>
              <a:t> </a:t>
            </a:r>
            <a:r>
              <a:rPr lang="hu-HU" dirty="0" err="1"/>
              <a:t>statistics</a:t>
            </a:r>
            <a:r>
              <a:rPr lang="hu-HU" dirty="0"/>
              <a:t> </a:t>
            </a:r>
            <a:r>
              <a:rPr lang="hu-HU" dirty="0" err="1"/>
              <a:t>with</a:t>
            </a:r>
            <a:r>
              <a:rPr lang="hu-HU" dirty="0"/>
              <a:t> </a:t>
            </a:r>
            <a:r>
              <a:rPr lang="hu-HU" dirty="0" err="1"/>
              <a:t>different</a:t>
            </a:r>
            <a:r>
              <a:rPr lang="hu-HU" dirty="0"/>
              <a:t> </a:t>
            </a:r>
            <a:r>
              <a:rPr lang="hu-HU" dirty="0" err="1"/>
              <a:t>importance</a:t>
            </a:r>
            <a:r>
              <a:rPr lang="hu-HU" dirty="0"/>
              <a:t>  - </a:t>
            </a:r>
            <a:r>
              <a:rPr lang="en-GB" dirty="0"/>
              <a:t>Globalisation may have </a:t>
            </a:r>
            <a:r>
              <a:rPr lang="en-US" dirty="0"/>
              <a:t>significant </a:t>
            </a:r>
            <a:r>
              <a:rPr lang="en-GB" dirty="0"/>
              <a:t> distortive effects on the national statistical data collection, processing, publication- thus interpretation - of national FDI-statistical publications. </a:t>
            </a:r>
            <a:endParaRPr lang="hu-HU" dirty="0"/>
          </a:p>
          <a:p>
            <a:pPr algn="just">
              <a:lnSpc>
                <a:spcPct val="100000"/>
              </a:lnSpc>
            </a:pPr>
            <a:r>
              <a:rPr lang="en-GB" dirty="0"/>
              <a:t>The new editions of international guidelines, especially the OECD Benchmark Definition on FDI 4th edition (BMD4) gives new technics in financial measures of foreign direct investment. </a:t>
            </a:r>
            <a:endParaRPr lang="hu-HU" dirty="0"/>
          </a:p>
          <a:p>
            <a:pPr algn="just">
              <a:lnSpc>
                <a:spcPct val="100000"/>
              </a:lnSpc>
            </a:pPr>
            <a:r>
              <a:rPr lang="en-GB" dirty="0"/>
              <a:t>In order to improve the quality of these statistics and reducing the distortive elements of FDI statistics we have developed a </a:t>
            </a:r>
            <a:r>
              <a:rPr lang="en-GB" i="1" dirty="0"/>
              <a:t>special</a:t>
            </a:r>
            <a:r>
              <a:rPr lang="hu-HU" i="1" dirty="0"/>
              <a:t> </a:t>
            </a:r>
            <a:r>
              <a:rPr lang="hu-HU" i="1" dirty="0" err="1"/>
              <a:t>national</a:t>
            </a:r>
            <a:r>
              <a:rPr lang="hu-HU" i="1" dirty="0"/>
              <a:t> </a:t>
            </a:r>
            <a:r>
              <a:rPr lang="en-GB" i="1" dirty="0"/>
              <a:t> practice in Hungary</a:t>
            </a:r>
            <a:r>
              <a:rPr lang="en-GB" dirty="0"/>
              <a:t>. </a:t>
            </a:r>
            <a:endParaRPr lang="hu-HU" dirty="0"/>
          </a:p>
          <a:p>
            <a:pPr algn="just">
              <a:lnSpc>
                <a:spcPct val="100000"/>
              </a:lnSpc>
            </a:pPr>
            <a:r>
              <a:rPr lang="en-GB" dirty="0"/>
              <a:t>Besides separating Special Purpose Enterprises as required in BMD4/BPM6, we found informative/necessary for our users to publish detailed data</a:t>
            </a:r>
            <a:r>
              <a:rPr lang="en-GB" i="1" dirty="0"/>
              <a:t> </a:t>
            </a:r>
            <a:r>
              <a:rPr lang="en-GB" dirty="0"/>
              <a:t>on </a:t>
            </a:r>
            <a:r>
              <a:rPr lang="en-GB" i="1" dirty="0"/>
              <a:t>capital in transit</a:t>
            </a:r>
            <a:r>
              <a:rPr lang="hu-HU" i="1" dirty="0"/>
              <a:t>,</a:t>
            </a:r>
            <a:r>
              <a:rPr lang="en-GB" dirty="0"/>
              <a:t> </a:t>
            </a:r>
            <a:r>
              <a:rPr lang="en-GB" i="1" dirty="0"/>
              <a:t>asset portfolio restructuring </a:t>
            </a:r>
            <a:r>
              <a:rPr lang="en-GB" dirty="0"/>
              <a:t>transactions </a:t>
            </a:r>
            <a:r>
              <a:rPr lang="hu-HU" dirty="0"/>
              <a:t>and </a:t>
            </a:r>
            <a:r>
              <a:rPr lang="en-GB" i="1" dirty="0"/>
              <a:t>adjusted direct investment flows</a:t>
            </a:r>
            <a:r>
              <a:rPr lang="en-GB" dirty="0"/>
              <a:t>.</a:t>
            </a:r>
            <a:endParaRPr lang="hu-HU" dirty="0"/>
          </a:p>
          <a:p>
            <a:endParaRPr lang="hu-HU" dirty="0"/>
          </a:p>
          <a:p>
            <a:endParaRPr lang="hu-HU" dirty="0"/>
          </a:p>
        </p:txBody>
      </p:sp>
      <p:sp>
        <p:nvSpPr>
          <p:cNvPr id="1048640" name="Élőláb helye 3"/>
          <p:cNvSpPr>
            <a:spLocks noGrp="1"/>
          </p:cNvSpPr>
          <p:nvPr>
            <p:ph type="ftr" sz="quarter" idx="11"/>
          </p:nvPr>
        </p:nvSpPr>
        <p:spPr/>
        <p:txBody>
          <a:bodyPr/>
          <a:lstStyle/>
          <a:p>
            <a:r>
              <a:rPr lang="hu-HU"/>
              <a:t>Magyar Nemzeti Bank</a:t>
            </a:r>
            <a:endParaRPr lang="hu-HU" dirty="0"/>
          </a:p>
        </p:txBody>
      </p:sp>
      <p:sp>
        <p:nvSpPr>
          <p:cNvPr id="1048641" name="Dia számának helye 4"/>
          <p:cNvSpPr>
            <a:spLocks noGrp="1"/>
          </p:cNvSpPr>
          <p:nvPr>
            <p:ph type="sldNum" sz="quarter" idx="12"/>
          </p:nvPr>
        </p:nvSpPr>
        <p:spPr/>
        <p:txBody>
          <a:bodyPr/>
          <a:lstStyle/>
          <a:p>
            <a:fld id="{0401AEF3-AFFE-433D-8A34-08D966C25545}" type="slidenum">
              <a:rPr lang="hu-HU" smtClean="0"/>
              <a:t>9</a:t>
            </a:fld>
            <a:endParaRPr lang="hu-H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Cím 1"/>
          <p:cNvSpPr>
            <a:spLocks noGrp="1"/>
          </p:cNvSpPr>
          <p:nvPr>
            <p:ph type="title"/>
          </p:nvPr>
        </p:nvSpPr>
        <p:spPr>
          <a:xfrm>
            <a:off x="1080000" y="180000"/>
            <a:ext cx="7884488" cy="759189"/>
          </a:xfrm>
        </p:spPr>
        <p:txBody>
          <a:bodyPr>
            <a:noAutofit/>
          </a:bodyPr>
          <a:lstStyle/>
          <a:p>
            <a:r>
              <a:rPr lang="en-US" sz="2400" b="1" dirty="0">
                <a:solidFill>
                  <a:schemeClr val="bg2"/>
                </a:solidFill>
              </a:rPr>
              <a:t>The different magnitude of the adjusted FDI flows and distortive effects in Hungary</a:t>
            </a:r>
          </a:p>
        </p:txBody>
      </p:sp>
      <p:sp>
        <p:nvSpPr>
          <p:cNvPr id="1048643" name="Élőláb helye 3"/>
          <p:cNvSpPr>
            <a:spLocks noGrp="1"/>
          </p:cNvSpPr>
          <p:nvPr>
            <p:ph type="ftr" sz="quarter" idx="11"/>
          </p:nvPr>
        </p:nvSpPr>
        <p:spPr/>
        <p:txBody>
          <a:bodyPr/>
          <a:lstStyle/>
          <a:p>
            <a:r>
              <a:rPr lang="hu-HU" dirty="0"/>
              <a:t>Magyar Nemzeti Bank</a:t>
            </a:r>
          </a:p>
        </p:txBody>
      </p:sp>
      <p:sp>
        <p:nvSpPr>
          <p:cNvPr id="1048644" name="Dia számának helye 4"/>
          <p:cNvSpPr>
            <a:spLocks noGrp="1"/>
          </p:cNvSpPr>
          <p:nvPr>
            <p:ph type="sldNum" sz="quarter" idx="12"/>
          </p:nvPr>
        </p:nvSpPr>
        <p:spPr/>
        <p:txBody>
          <a:bodyPr/>
          <a:lstStyle/>
          <a:p>
            <a:fld id="{0401AEF3-AFFE-433D-8A34-08D966C25545}" type="slidenum">
              <a:rPr lang="hu-HU" smtClean="0"/>
              <a:t>10</a:t>
            </a:fld>
            <a:endParaRPr lang="hu-HU" dirty="0"/>
          </a:p>
        </p:txBody>
      </p:sp>
      <p:pic>
        <p:nvPicPr>
          <p:cNvPr id="2097156" name="Picture 7"/>
          <p:cNvPicPr>
            <a:picLocks noChangeAspect="1"/>
          </p:cNvPicPr>
          <p:nvPr/>
        </p:nvPicPr>
        <p:blipFill>
          <a:blip r:embed="rId3"/>
          <a:stretch>
            <a:fillRect/>
          </a:stretch>
        </p:blipFill>
        <p:spPr>
          <a:xfrm>
            <a:off x="0" y="1705338"/>
            <a:ext cx="9036496" cy="465101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Cím 1"/>
          <p:cNvSpPr>
            <a:spLocks noGrp="1"/>
          </p:cNvSpPr>
          <p:nvPr>
            <p:ph type="title"/>
          </p:nvPr>
        </p:nvSpPr>
        <p:spPr>
          <a:xfrm>
            <a:off x="913028" y="240575"/>
            <a:ext cx="7848872" cy="759189"/>
          </a:xfrm>
        </p:spPr>
        <p:txBody>
          <a:bodyPr>
            <a:noAutofit/>
          </a:bodyPr>
          <a:lstStyle/>
          <a:p>
            <a:pPr algn="ctr"/>
            <a:r>
              <a:rPr lang="en-US" altLang="hu-HU" sz="2800" b="1" dirty="0" err="1">
                <a:solidFill>
                  <a:schemeClr val="bg2"/>
                </a:solidFill>
              </a:rPr>
              <a:t>The different magnitude of FDI stocks excluding SPEs and including them </a:t>
            </a:r>
            <a:endParaRPr lang="hu-HU" sz="2800" b="1" dirty="0">
              <a:solidFill>
                <a:schemeClr val="bg2"/>
              </a:solidFill>
            </a:endParaRPr>
          </a:p>
        </p:txBody>
      </p:sp>
      <p:sp>
        <p:nvSpPr>
          <p:cNvPr id="1048649" name="Élőláb helye 4"/>
          <p:cNvSpPr>
            <a:spLocks noGrp="1"/>
          </p:cNvSpPr>
          <p:nvPr>
            <p:ph type="ftr" sz="quarter" idx="12"/>
          </p:nvPr>
        </p:nvSpPr>
        <p:spPr/>
        <p:txBody>
          <a:bodyPr/>
          <a:lstStyle/>
          <a:p>
            <a:r>
              <a:rPr lang="hu-HU" dirty="0"/>
              <a:t>Magyar Nemzeti Bank</a:t>
            </a:r>
          </a:p>
        </p:txBody>
      </p:sp>
      <p:sp>
        <p:nvSpPr>
          <p:cNvPr id="1048650" name="Dia számának helye 5"/>
          <p:cNvSpPr>
            <a:spLocks noGrp="1"/>
          </p:cNvSpPr>
          <p:nvPr>
            <p:ph type="sldNum" sz="quarter" idx="13"/>
          </p:nvPr>
        </p:nvSpPr>
        <p:spPr/>
        <p:txBody>
          <a:bodyPr/>
          <a:lstStyle/>
          <a:p>
            <a:fld id="{0401AEF3-AFFE-433D-8A34-08D966C25545}" type="slidenum">
              <a:rPr lang="hu-HU" smtClean="0"/>
              <a:t>11</a:t>
            </a:fld>
            <a:endParaRPr lang="hu-HU" dirty="0"/>
          </a:p>
        </p:txBody>
      </p:sp>
      <p:sp>
        <p:nvSpPr>
          <p:cNvPr id="1048651" name="TextBox 8"/>
          <p:cNvSpPr txBox="1"/>
          <p:nvPr/>
        </p:nvSpPr>
        <p:spPr>
          <a:xfrm>
            <a:off x="6012160" y="1412776"/>
            <a:ext cx="2749740" cy="624840"/>
          </a:xfrm>
          <a:prstGeom prst="rect">
            <a:avLst/>
          </a:prstGeom>
          <a:noFill/>
        </p:spPr>
        <p:txBody>
          <a:bodyPr wrap="square" rtlCol="0">
            <a:spAutoFit/>
          </a:bodyPr>
          <a:lstStyle/>
          <a:p>
            <a:pPr marL="285750" indent="-285750">
              <a:buFont typeface="Arial" panose="020B0604020202020204" pitchFamily="34" charset="0"/>
              <a:buChar char="•"/>
            </a:pPr>
            <a:endParaRPr lang="zh-CN" altLang="en-US"/>
          </a:p>
          <a:p>
            <a:endParaRPr lang="hu-HU" dirty="0">
              <a:solidFill>
                <a:srgbClr val="002060"/>
              </a:solidFill>
              <a:latin typeface="Calibri" panose="020F0502020204030204" pitchFamily="34" charset="0"/>
            </a:endParaRPr>
          </a:p>
        </p:txBody>
      </p:sp>
      <p:pic>
        <p:nvPicPr>
          <p:cNvPr id="2097157" name="Picture 2"/>
          <p:cNvPicPr>
            <a:picLocks noChangeAspect="1"/>
          </p:cNvPicPr>
          <p:nvPr/>
        </p:nvPicPr>
        <p:blipFill>
          <a:blip r:embed="rId3"/>
          <a:stretch>
            <a:fillRect/>
          </a:stretch>
        </p:blipFill>
        <p:spPr>
          <a:xfrm>
            <a:off x="186901" y="1232950"/>
            <a:ext cx="8397163" cy="48902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Title 1"/>
          <p:cNvSpPr>
            <a:spLocks noGrp="1"/>
          </p:cNvSpPr>
          <p:nvPr>
            <p:ph type="title"/>
          </p:nvPr>
        </p:nvSpPr>
        <p:spPr>
          <a:xfrm>
            <a:off x="857224" y="3357562"/>
            <a:ext cx="7485331" cy="759189"/>
          </a:xfrm>
        </p:spPr>
        <p:txBody>
          <a:bodyPr>
            <a:normAutofit fontScale="90000"/>
          </a:bodyPr>
          <a:lstStyle/>
          <a:p>
            <a:pPr algn="ctr"/>
            <a:r>
              <a:rPr lang="hu-HU" b="1" dirty="0" err="1"/>
              <a:t>Thank</a:t>
            </a:r>
            <a:r>
              <a:rPr lang="hu-HU" b="1" dirty="0"/>
              <a:t> </a:t>
            </a:r>
            <a:r>
              <a:rPr lang="hu-HU" b="1" dirty="0" err="1"/>
              <a:t>you</a:t>
            </a:r>
            <a:r>
              <a:rPr lang="hu-HU" b="1" dirty="0"/>
              <a:t> </a:t>
            </a:r>
            <a:r>
              <a:rPr lang="hu-HU" b="1" dirty="0" err="1"/>
              <a:t>for</a:t>
            </a:r>
            <a:r>
              <a:rPr lang="hu-HU" b="1" dirty="0"/>
              <a:t> </a:t>
            </a:r>
            <a:r>
              <a:rPr lang="hu-HU" b="1" dirty="0" err="1"/>
              <a:t>your</a:t>
            </a:r>
            <a:r>
              <a:rPr lang="hu-HU" b="1" dirty="0"/>
              <a:t> </a:t>
            </a:r>
            <a:r>
              <a:rPr lang="hu-HU" b="1" dirty="0" err="1"/>
              <a:t>attention</a:t>
            </a:r>
            <a:r>
              <a:rPr lang="hu-HU" b="1" dirty="0"/>
              <a:t>!</a:t>
            </a:r>
            <a:br>
              <a:rPr lang="hu-HU" b="1" dirty="0"/>
            </a:br>
            <a:endParaRPr lang="hu-HU" dirty="0"/>
          </a:p>
        </p:txBody>
      </p:sp>
      <p:sp>
        <p:nvSpPr>
          <p:cNvPr id="1048656" name="Footer Placeholder 3"/>
          <p:cNvSpPr>
            <a:spLocks noGrp="1"/>
          </p:cNvSpPr>
          <p:nvPr>
            <p:ph type="ftr" sz="quarter" idx="11"/>
          </p:nvPr>
        </p:nvSpPr>
        <p:spPr/>
        <p:txBody>
          <a:bodyPr/>
          <a:lstStyle/>
          <a:p>
            <a:r>
              <a:rPr lang="hu-HU"/>
              <a:t>Magyar Nemzeti Bank</a:t>
            </a:r>
            <a:endParaRPr lang="hu-HU" dirty="0"/>
          </a:p>
        </p:txBody>
      </p:sp>
      <p:sp>
        <p:nvSpPr>
          <p:cNvPr id="1048657" name="Slide Number Placeholder 4"/>
          <p:cNvSpPr>
            <a:spLocks noGrp="1"/>
          </p:cNvSpPr>
          <p:nvPr>
            <p:ph type="sldNum" sz="quarter" idx="12"/>
          </p:nvPr>
        </p:nvSpPr>
        <p:spPr/>
        <p:txBody>
          <a:bodyPr/>
          <a:lstStyle/>
          <a:p>
            <a:fld id="{0401AEF3-AFFE-433D-8A34-08D966C25545}" type="slidenum">
              <a:rPr lang="hu-HU" smtClean="0"/>
              <a:t>12</a:t>
            </a:fld>
            <a:endParaRPr lang="hu-HU" dirty="0"/>
          </a:p>
        </p:txBody>
      </p:sp>
    </p:spTree>
  </p:cSld>
  <p:clrMapOvr>
    <a:masterClrMapping/>
  </p:clrMapOvr>
</p:sld>
</file>

<file path=ppt/theme/theme1.xml><?xml version="1.0" encoding="utf-8"?>
<a:theme xmlns:a="http://schemas.openxmlformats.org/drawingml/2006/main" name="blank">
  <a:themeElements>
    <a:clrScheme name="MNB_Theme_2">
      <a:dk1>
        <a:sysClr val="windowText" lastClr="000000"/>
      </a:dk1>
      <a:lt1>
        <a:sysClr val="window" lastClr="FFFFFF"/>
      </a:lt1>
      <a:dk2>
        <a:srgbClr val="898D8D"/>
      </a:dk2>
      <a:lt2>
        <a:srgbClr val="AC9F70"/>
      </a:lt2>
      <a:accent1>
        <a:srgbClr val="7E5C1D"/>
      </a:accent1>
      <a:accent2>
        <a:srgbClr val="E57200"/>
      </a:accent2>
      <a:accent3>
        <a:srgbClr val="CE0F69"/>
      </a:accent3>
      <a:accent4>
        <a:srgbClr val="8C4799"/>
      </a:accent4>
      <a:accent5>
        <a:srgbClr val="202653"/>
      </a:accent5>
      <a:accent6>
        <a:srgbClr val="7BAFD4"/>
      </a:accent6>
      <a:hlink>
        <a:srgbClr val="202653"/>
      </a:hlink>
      <a:folHlink>
        <a:srgbClr val="7BAFD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defPPr>
      </a:lstStyle>
    </a:txDef>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NB_Theme_2">
    <a:dk1>
      <a:sysClr val="windowText" lastClr="000000"/>
    </a:dk1>
    <a:lt1>
      <a:sysClr val="window" lastClr="FFFFFF"/>
    </a:lt1>
    <a:dk2>
      <a:srgbClr val="898D8D"/>
    </a:dk2>
    <a:lt2>
      <a:srgbClr val="AC9F70"/>
    </a:lt2>
    <a:accent1>
      <a:srgbClr val="7E5C1D"/>
    </a:accent1>
    <a:accent2>
      <a:srgbClr val="E57200"/>
    </a:accent2>
    <a:accent3>
      <a:srgbClr val="CE0F69"/>
    </a:accent3>
    <a:accent4>
      <a:srgbClr val="8C4799"/>
    </a:accent4>
    <a:accent5>
      <a:srgbClr val="202653"/>
    </a:accent5>
    <a:accent6>
      <a:srgbClr val="7BAFD4"/>
    </a:accent6>
    <a:hlink>
      <a:srgbClr val="202653"/>
    </a:hlink>
    <a:folHlink>
      <a:srgbClr val="7BAFD4"/>
    </a:folHlink>
  </a:clrScheme>
</a:themeOverride>
</file>

<file path=docProps/app.xml><?xml version="1.0" encoding="utf-8"?>
<Properties xmlns="http://schemas.openxmlformats.org/officeDocument/2006/extended-properties" xmlns:vt="http://schemas.openxmlformats.org/officeDocument/2006/docPropsVTypes">
  <TotalTime>27</TotalTime>
  <Words>892</Words>
  <Application>Microsoft Office PowerPoint</Application>
  <PresentationFormat>On-screen Show (4:3)</PresentationFormat>
  <Paragraphs>98</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华文新魏</vt:lpstr>
      <vt:lpstr>Verdana</vt:lpstr>
      <vt:lpstr>blank</vt:lpstr>
      <vt:lpstr>Towards to interpretable FDI data in external statistics  Filtering distortions arising from globalisation from data of multinational enterprises   Practice of the Central Bank of Hungary</vt:lpstr>
      <vt:lpstr>Globalization vs. National statistics</vt:lpstr>
      <vt:lpstr>Practice of the MNB</vt:lpstr>
      <vt:lpstr>Special purpose entities compiled an published separately as of 2006</vt:lpstr>
      <vt:lpstr>New distortive effect in 2010’s - 1. Capital in transit</vt:lpstr>
      <vt:lpstr>New distortive effetcs - 2. Asset portfolio restructuring</vt:lpstr>
      <vt:lpstr>Suplemental breakdowns -1. segregating mergers and acquisitions</vt:lpstr>
      <vt:lpstr>Suplemental breakdowns 2. Inward FDI position by country of the ultimate investor</vt:lpstr>
      <vt:lpstr>Closing remarks</vt:lpstr>
      <vt:lpstr>The different magnitude of the adjusted FDI flows and distortive effects in Hungary</vt:lpstr>
      <vt:lpstr>The different magnitude of FDI stocks excluding SPEs and including them </vt:lpstr>
      <vt:lpstr>Thank you for your attention! </vt:lpstr>
    </vt:vector>
  </TitlesOfParts>
  <Company>Magyar Nemzeti 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FDI statistics excluding special purpose entities, capital-in-transit and financial restructuring – Hungarian practice</dc:title>
  <dc:creator>Montvai Beáta</dc:creator>
  <cp:lastModifiedBy>Montvai Beáta</cp:lastModifiedBy>
  <cp:revision>2</cp:revision>
  <dcterms:created xsi:type="dcterms:W3CDTF">2015-06-23T17:00:43Z</dcterms:created>
  <dcterms:modified xsi:type="dcterms:W3CDTF">2016-10-18T10:08:43Z</dcterms:modified>
</cp:coreProperties>
</file>