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927" r:id="rId1"/>
    <p:sldMasterId id="2147483889" r:id="rId2"/>
    <p:sldMasterId id="2147483914" r:id="rId3"/>
    <p:sldMasterId id="2147483919" r:id="rId4"/>
  </p:sldMasterIdLst>
  <p:notesMasterIdLst>
    <p:notesMasterId r:id="rId27"/>
  </p:notesMasterIdLst>
  <p:handoutMasterIdLst>
    <p:handoutMasterId r:id="rId28"/>
  </p:handoutMasterIdLst>
  <p:sldIdLst>
    <p:sldId id="256" r:id="rId5"/>
    <p:sldId id="274" r:id="rId6"/>
    <p:sldId id="289" r:id="rId7"/>
    <p:sldId id="260" r:id="rId8"/>
    <p:sldId id="262" r:id="rId9"/>
    <p:sldId id="263" r:id="rId10"/>
    <p:sldId id="264" r:id="rId11"/>
    <p:sldId id="283" r:id="rId12"/>
    <p:sldId id="284" r:id="rId13"/>
    <p:sldId id="261" r:id="rId14"/>
    <p:sldId id="285" r:id="rId15"/>
    <p:sldId id="278" r:id="rId16"/>
    <p:sldId id="277" r:id="rId17"/>
    <p:sldId id="276" r:id="rId18"/>
    <p:sldId id="286" r:id="rId19"/>
    <p:sldId id="268" r:id="rId20"/>
    <p:sldId id="267" r:id="rId21"/>
    <p:sldId id="272" r:id="rId22"/>
    <p:sldId id="282" r:id="rId23"/>
    <p:sldId id="287" r:id="rId24"/>
    <p:sldId id="288" r:id="rId25"/>
    <p:sldId id="281" r:id="rId26"/>
  </p:sldIdLst>
  <p:sldSz cx="12192000" cy="6858000"/>
  <p:notesSz cx="6794500" cy="9931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umimoji="1" sz="2667" kern="1200">
        <a:solidFill>
          <a:schemeClr val="tx1"/>
        </a:solidFill>
        <a:latin typeface="Segoe UI" pitchFamily="34" charset="0"/>
        <a:ea typeface="+mn-ea"/>
        <a:cs typeface="Arial" charset="0"/>
      </a:defRPr>
    </a:lvl1pPr>
    <a:lvl2pPr marL="609585" algn="l" rtl="0" fontAlgn="base">
      <a:spcBef>
        <a:spcPct val="0"/>
      </a:spcBef>
      <a:spcAft>
        <a:spcPct val="0"/>
      </a:spcAft>
      <a:defRPr kumimoji="1" sz="2667" kern="1200">
        <a:solidFill>
          <a:schemeClr val="tx1"/>
        </a:solidFill>
        <a:latin typeface="Segoe UI" pitchFamily="34" charset="0"/>
        <a:ea typeface="+mn-ea"/>
        <a:cs typeface="Arial" charset="0"/>
      </a:defRPr>
    </a:lvl2pPr>
    <a:lvl3pPr marL="1219170" algn="l" rtl="0" fontAlgn="base">
      <a:spcBef>
        <a:spcPct val="0"/>
      </a:spcBef>
      <a:spcAft>
        <a:spcPct val="0"/>
      </a:spcAft>
      <a:defRPr kumimoji="1" sz="2667" kern="1200">
        <a:solidFill>
          <a:schemeClr val="tx1"/>
        </a:solidFill>
        <a:latin typeface="Segoe UI" pitchFamily="34" charset="0"/>
        <a:ea typeface="+mn-ea"/>
        <a:cs typeface="Arial" charset="0"/>
      </a:defRPr>
    </a:lvl3pPr>
    <a:lvl4pPr marL="1828754" algn="l" rtl="0" fontAlgn="base">
      <a:spcBef>
        <a:spcPct val="0"/>
      </a:spcBef>
      <a:spcAft>
        <a:spcPct val="0"/>
      </a:spcAft>
      <a:defRPr kumimoji="1" sz="2667" kern="1200">
        <a:solidFill>
          <a:schemeClr val="tx1"/>
        </a:solidFill>
        <a:latin typeface="Segoe UI" pitchFamily="34" charset="0"/>
        <a:ea typeface="+mn-ea"/>
        <a:cs typeface="Arial" charset="0"/>
      </a:defRPr>
    </a:lvl4pPr>
    <a:lvl5pPr marL="2438339" algn="l" rtl="0" fontAlgn="base">
      <a:spcBef>
        <a:spcPct val="0"/>
      </a:spcBef>
      <a:spcAft>
        <a:spcPct val="0"/>
      </a:spcAft>
      <a:defRPr kumimoji="1" sz="2667" kern="1200">
        <a:solidFill>
          <a:schemeClr val="tx1"/>
        </a:solidFill>
        <a:latin typeface="Segoe UI" pitchFamily="34" charset="0"/>
        <a:ea typeface="+mn-ea"/>
        <a:cs typeface="Arial" charset="0"/>
      </a:defRPr>
    </a:lvl5pPr>
    <a:lvl6pPr marL="3047924" algn="l" defTabSz="1219170" rtl="0" eaLnBrk="1" latinLnBrk="0" hangingPunct="1">
      <a:defRPr kumimoji="1" sz="2667" kern="1200">
        <a:solidFill>
          <a:schemeClr val="tx1"/>
        </a:solidFill>
        <a:latin typeface="Segoe UI" pitchFamily="34" charset="0"/>
        <a:ea typeface="+mn-ea"/>
        <a:cs typeface="Arial" charset="0"/>
      </a:defRPr>
    </a:lvl6pPr>
    <a:lvl7pPr marL="3657509" algn="l" defTabSz="1219170" rtl="0" eaLnBrk="1" latinLnBrk="0" hangingPunct="1">
      <a:defRPr kumimoji="1" sz="2667" kern="1200">
        <a:solidFill>
          <a:schemeClr val="tx1"/>
        </a:solidFill>
        <a:latin typeface="Segoe UI" pitchFamily="34" charset="0"/>
        <a:ea typeface="+mn-ea"/>
        <a:cs typeface="Arial" charset="0"/>
      </a:defRPr>
    </a:lvl7pPr>
    <a:lvl8pPr marL="4267093" algn="l" defTabSz="1219170" rtl="0" eaLnBrk="1" latinLnBrk="0" hangingPunct="1">
      <a:defRPr kumimoji="1" sz="2667" kern="1200">
        <a:solidFill>
          <a:schemeClr val="tx1"/>
        </a:solidFill>
        <a:latin typeface="Segoe UI" pitchFamily="34" charset="0"/>
        <a:ea typeface="+mn-ea"/>
        <a:cs typeface="Arial" charset="0"/>
      </a:defRPr>
    </a:lvl8pPr>
    <a:lvl9pPr marL="4876678" algn="l" defTabSz="1219170" rtl="0" eaLnBrk="1" latinLnBrk="0" hangingPunct="1">
      <a:defRPr kumimoji="1" sz="2667" kern="1200">
        <a:solidFill>
          <a:schemeClr val="tx1"/>
        </a:solidFill>
        <a:latin typeface="Segoe U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61" userDrawn="1">
          <p15:clr>
            <a:srgbClr val="A4A3A4"/>
          </p15:clr>
        </p15:guide>
        <p15:guide id="2" pos="10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85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60000"/>
    <a:srgbClr val="000000"/>
    <a:srgbClr val="C0C0C0"/>
    <a:srgbClr val="FFFF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0" autoAdjust="0"/>
    <p:restoredTop sz="81096" autoAdjust="0"/>
  </p:normalViewPr>
  <p:slideViewPr>
    <p:cSldViewPr>
      <p:cViewPr varScale="1">
        <p:scale>
          <a:sx n="106" d="100"/>
          <a:sy n="106" d="100"/>
        </p:scale>
        <p:origin x="132" y="246"/>
      </p:cViewPr>
      <p:guideLst>
        <p:guide orient="horz" pos="1661"/>
        <p:guide pos="10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70" d="100"/>
          <a:sy n="70" d="100"/>
        </p:scale>
        <p:origin x="-4566" y="-504"/>
      </p:cViewPr>
      <p:guideLst>
        <p:guide orient="horz" pos="2185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035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32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533" tIns="46267" rIns="92533" bIns="46267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kumimoji="0"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ADCD113-96A3-4F00-9B8D-9DE608252265}" type="datetime1">
              <a:rPr lang="de-DE"/>
              <a:pPr>
                <a:defRPr/>
              </a:pPr>
              <a:t>17.10.2016</a:t>
            </a:fld>
            <a:endParaRPr lang="de-DE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397250" y="9434513"/>
            <a:ext cx="3397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533" tIns="46267" rIns="92533" bIns="46267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kumimoji="0"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BBE06E9-A941-45B7-84D4-B209BC481D6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93895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just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1pPr>
    <a:lvl2pPr marL="838179" indent="-228594" algn="just" rtl="0" eaLnBrk="0" fontAlgn="base" hangingPunct="0">
      <a:spcBef>
        <a:spcPct val="30000"/>
      </a:spcBef>
      <a:spcAft>
        <a:spcPct val="0"/>
      </a:spcAft>
      <a:buChar char="•"/>
      <a:defRPr kumimoji="1"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2pPr>
    <a:lvl3pPr marL="1219170" algn="just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3pPr>
    <a:lvl4pPr marL="1828754" algn="just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4pPr>
    <a:lvl5pPr marL="2438339" algn="just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00"/>
          </a:xfrm>
          <a:prstGeom prst="rect">
            <a:avLst/>
          </a:prstGeom>
        </p:spPr>
      </p:pic>
      <p:sp>
        <p:nvSpPr>
          <p:cNvPr id="3104" name="Rectangle 3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776706" y="1988841"/>
            <a:ext cx="10037801" cy="1152128"/>
          </a:xfrm>
        </p:spPr>
        <p:txBody>
          <a:bodyPr/>
          <a:lstStyle>
            <a:lvl1pPr>
              <a:defRPr sz="4000" b="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de-DE" noProof="0" dirty="0" smtClean="0"/>
              <a:t>Click </a:t>
            </a:r>
            <a:r>
              <a:rPr lang="de-DE" noProof="0" dirty="0" err="1" smtClean="0"/>
              <a:t>to</a:t>
            </a:r>
            <a:r>
              <a:rPr lang="de-DE" noProof="0" dirty="0" smtClean="0"/>
              <a:t> </a:t>
            </a:r>
            <a:r>
              <a:rPr lang="de-DE" noProof="0" dirty="0" err="1" smtClean="0"/>
              <a:t>add</a:t>
            </a:r>
            <a:r>
              <a:rPr lang="de-DE" noProof="0" dirty="0" smtClean="0"/>
              <a:t> title</a:t>
            </a:r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775521" y="3284984"/>
            <a:ext cx="10062273" cy="216024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de-DE" noProof="0" dirty="0" smtClean="0"/>
              <a:t>Click </a:t>
            </a:r>
            <a:r>
              <a:rPr lang="de-DE" noProof="0" dirty="0" err="1" smtClean="0"/>
              <a:t>to</a:t>
            </a:r>
            <a:r>
              <a:rPr lang="de-DE" noProof="0" dirty="0" smtClean="0"/>
              <a:t> </a:t>
            </a:r>
            <a:r>
              <a:rPr lang="de-DE" noProof="0" dirty="0" err="1" smtClean="0"/>
              <a:t>add</a:t>
            </a:r>
            <a:r>
              <a:rPr lang="de-DE" noProof="0" dirty="0" smtClean="0"/>
              <a:t> </a:t>
            </a:r>
            <a:r>
              <a:rPr lang="de-DE" noProof="0" dirty="0" err="1" smtClean="0"/>
              <a:t>subtitle</a:t>
            </a:r>
            <a:r>
              <a:rPr lang="de-DE" noProof="0" dirty="0" smtClean="0"/>
              <a:t>, </a:t>
            </a:r>
            <a:r>
              <a:rPr lang="de-DE" noProof="0" dirty="0" err="1" smtClean="0"/>
              <a:t>author</a:t>
            </a:r>
            <a:r>
              <a:rPr lang="de-DE" noProof="0" dirty="0" smtClean="0"/>
              <a:t> </a:t>
            </a:r>
            <a:r>
              <a:rPr lang="de-DE" noProof="0" dirty="0" err="1" smtClean="0"/>
              <a:t>and</a:t>
            </a:r>
            <a:r>
              <a:rPr lang="de-DE" noProof="0" dirty="0" smtClean="0"/>
              <a:t> </a:t>
            </a:r>
            <a:r>
              <a:rPr lang="de-DE" noProof="0" dirty="0" err="1" smtClean="0"/>
              <a:t>date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62940634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391479" y="836615"/>
            <a:ext cx="9965268" cy="466725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391478" y="1916832"/>
            <a:ext cx="9985109" cy="424847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2nd level</a:t>
            </a:r>
          </a:p>
          <a:p>
            <a:pPr lvl="2"/>
            <a:r>
              <a:rPr lang="en-US" dirty="0" smtClean="0"/>
              <a:t>3rd level</a:t>
            </a:r>
            <a:endParaRPr lang="en-GB" dirty="0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19030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-table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4921" y="836615"/>
            <a:ext cx="10541001" cy="792187"/>
          </a:xfrm>
        </p:spPr>
        <p:txBody>
          <a:bodyPr/>
          <a:lstStyle>
            <a:lvl1pPr algn="ctr"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815415" y="1773239"/>
            <a:ext cx="10561671" cy="4319587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graph, table or image</a:t>
            </a:r>
            <a:endParaRPr lang="en-GB" dirty="0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390961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graph-table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4921" y="836615"/>
            <a:ext cx="10541001" cy="792187"/>
          </a:xfrm>
        </p:spPr>
        <p:txBody>
          <a:bodyPr/>
          <a:lstStyle>
            <a:lvl1pPr algn="ctr"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4943874" y="1773239"/>
            <a:ext cx="6433212" cy="4319587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graph, table or image</a:t>
            </a:r>
            <a:endParaRPr lang="en-GB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15413" y="1772816"/>
            <a:ext cx="3840427" cy="432048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2nd level</a:t>
            </a:r>
          </a:p>
          <a:p>
            <a:pPr lvl="2"/>
            <a:r>
              <a:rPr lang="en-US" dirty="0" smtClean="0"/>
              <a:t>3rd level</a:t>
            </a:r>
            <a:endParaRPr lang="en-GB" dirty="0"/>
          </a:p>
        </p:txBody>
      </p:sp>
      <p:sp>
        <p:nvSpPr>
          <p:cNvPr id="8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294414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00"/>
          </a:xfrm>
          <a:prstGeom prst="rect">
            <a:avLst/>
          </a:prstGeom>
        </p:spPr>
      </p:pic>
      <p:sp>
        <p:nvSpPr>
          <p:cNvPr id="9" name="Rectangle 3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431371" y="2708920"/>
            <a:ext cx="11425269" cy="2304256"/>
          </a:xfrm>
        </p:spPr>
        <p:txBody>
          <a:bodyPr/>
          <a:lstStyle>
            <a:lvl1pPr algn="ctr">
              <a:defRPr sz="4000" b="0" baseline="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de-DE" noProof="0" dirty="0" smtClean="0"/>
              <a:t>Click </a:t>
            </a:r>
            <a:r>
              <a:rPr lang="de-DE" noProof="0" dirty="0" err="1" smtClean="0"/>
              <a:t>to</a:t>
            </a:r>
            <a:r>
              <a:rPr lang="de-DE" noProof="0" dirty="0" smtClean="0"/>
              <a:t> </a:t>
            </a:r>
            <a:r>
              <a:rPr lang="de-DE" noProof="0" dirty="0" err="1" smtClean="0"/>
              <a:t>add</a:t>
            </a:r>
            <a:r>
              <a:rPr lang="de-DE" noProof="0" dirty="0" smtClean="0"/>
              <a:t> </a:t>
            </a:r>
            <a:r>
              <a:rPr lang="de-DE" noProof="0" dirty="0" err="1" smtClean="0"/>
              <a:t>section</a:t>
            </a:r>
            <a:r>
              <a:rPr lang="de-DE" noProof="0" dirty="0" smtClean="0"/>
              <a:t> </a:t>
            </a:r>
            <a:r>
              <a:rPr lang="de-DE" noProof="0" dirty="0" err="1" smtClean="0"/>
              <a:t>heading</a:t>
            </a:r>
            <a:endParaRPr lang="de-DE" noProof="0" dirty="0" smtClean="0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912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21B15D-2E45-4F41-BB87-D66CCB08921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41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04" name="Rectangle 3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680928" y="1988841"/>
            <a:ext cx="10133579" cy="1152128"/>
          </a:xfrm>
        </p:spPr>
        <p:txBody>
          <a:bodyPr/>
          <a:lstStyle>
            <a:lvl1pPr>
              <a:defRPr sz="4000" b="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de-DE" noProof="0" dirty="0" smtClean="0"/>
              <a:t>Click </a:t>
            </a:r>
            <a:r>
              <a:rPr lang="de-DE" noProof="0" dirty="0" err="1" smtClean="0"/>
              <a:t>to</a:t>
            </a:r>
            <a:r>
              <a:rPr lang="de-DE" noProof="0" dirty="0" smtClean="0"/>
              <a:t> </a:t>
            </a:r>
            <a:r>
              <a:rPr lang="de-DE" noProof="0" dirty="0" err="1" smtClean="0"/>
              <a:t>add</a:t>
            </a:r>
            <a:r>
              <a:rPr lang="de-DE" noProof="0" dirty="0" smtClean="0"/>
              <a:t> title</a:t>
            </a:r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679510" y="3284984"/>
            <a:ext cx="10158284" cy="216024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de-DE" noProof="0" dirty="0" smtClean="0"/>
              <a:t>Click </a:t>
            </a:r>
            <a:r>
              <a:rPr lang="de-DE" noProof="0" dirty="0" err="1" smtClean="0"/>
              <a:t>to</a:t>
            </a:r>
            <a:r>
              <a:rPr lang="de-DE" noProof="0" dirty="0" smtClean="0"/>
              <a:t> </a:t>
            </a:r>
            <a:r>
              <a:rPr lang="de-DE" noProof="0" dirty="0" err="1" smtClean="0"/>
              <a:t>add</a:t>
            </a:r>
            <a:r>
              <a:rPr lang="de-DE" noProof="0" dirty="0" smtClean="0"/>
              <a:t> </a:t>
            </a:r>
            <a:r>
              <a:rPr lang="de-DE" noProof="0" dirty="0" err="1" smtClean="0"/>
              <a:t>subtitle</a:t>
            </a:r>
            <a:r>
              <a:rPr lang="de-DE" noProof="0" dirty="0" smtClean="0"/>
              <a:t>, </a:t>
            </a:r>
            <a:r>
              <a:rPr lang="de-DE" noProof="0" dirty="0" err="1" smtClean="0"/>
              <a:t>author</a:t>
            </a:r>
            <a:r>
              <a:rPr lang="de-DE" noProof="0" dirty="0" smtClean="0"/>
              <a:t> </a:t>
            </a:r>
            <a:r>
              <a:rPr lang="de-DE" noProof="0" dirty="0" err="1" smtClean="0"/>
              <a:t>and</a:t>
            </a:r>
            <a:r>
              <a:rPr lang="de-DE" noProof="0" dirty="0" smtClean="0"/>
              <a:t> </a:t>
            </a:r>
            <a:r>
              <a:rPr lang="de-DE" noProof="0" dirty="0" err="1" smtClean="0"/>
              <a:t>date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402992804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528437" y="6437265"/>
            <a:ext cx="745067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75A4-C57B-493D-B98B-CB0AFC23458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391479" y="836615"/>
            <a:ext cx="9965268" cy="466725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391478" y="1916832"/>
            <a:ext cx="9985109" cy="424847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2nd level</a:t>
            </a:r>
          </a:p>
          <a:p>
            <a:pPr lvl="2"/>
            <a:r>
              <a:rPr lang="en-US" dirty="0" smtClean="0"/>
              <a:t>3rd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046387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-table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4921" y="836615"/>
            <a:ext cx="10541001" cy="792187"/>
          </a:xfrm>
        </p:spPr>
        <p:txBody>
          <a:bodyPr/>
          <a:lstStyle>
            <a:lvl1pPr algn="ctr"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815415" y="1773239"/>
            <a:ext cx="10561671" cy="4319587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graph, table or image</a:t>
            </a:r>
            <a:endParaRPr lang="en-GB" dirty="0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528437" y="6437265"/>
            <a:ext cx="745067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75A4-C57B-493D-B98B-CB0AFC23458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70855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graph-table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4921" y="836615"/>
            <a:ext cx="10541001" cy="792187"/>
          </a:xfrm>
        </p:spPr>
        <p:txBody>
          <a:bodyPr/>
          <a:lstStyle>
            <a:lvl1pPr algn="ctr"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4943874" y="1773239"/>
            <a:ext cx="6433212" cy="4319587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graph, table or image</a:t>
            </a:r>
            <a:endParaRPr lang="en-GB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15413" y="1772816"/>
            <a:ext cx="3840427" cy="432048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2nd level</a:t>
            </a:r>
          </a:p>
          <a:p>
            <a:pPr lvl="2"/>
            <a:r>
              <a:rPr lang="en-US" dirty="0" smtClean="0"/>
              <a:t>3rd level</a:t>
            </a:r>
            <a:endParaRPr lang="en-GB" dirty="0"/>
          </a:p>
        </p:txBody>
      </p:sp>
      <p:sp>
        <p:nvSpPr>
          <p:cNvPr id="8" name="Rectangle 5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528437" y="6437265"/>
            <a:ext cx="745067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75A4-C57B-493D-B98B-CB0AFC23458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901566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495616" y="6437265"/>
            <a:ext cx="745067" cy="3206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F9235A4-C45F-4C1D-A853-156740FFB238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103445" y="2708920"/>
            <a:ext cx="10081120" cy="2304256"/>
          </a:xfrm>
        </p:spPr>
        <p:txBody>
          <a:bodyPr/>
          <a:lstStyle>
            <a:lvl1pPr algn="ctr">
              <a:defRPr sz="4000" b="0" baseline="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de-DE" noProof="0" dirty="0" smtClean="0"/>
              <a:t>Click </a:t>
            </a:r>
            <a:r>
              <a:rPr lang="de-DE" noProof="0" dirty="0" err="1" smtClean="0"/>
              <a:t>to</a:t>
            </a:r>
            <a:r>
              <a:rPr lang="de-DE" noProof="0" dirty="0" smtClean="0"/>
              <a:t> </a:t>
            </a:r>
            <a:r>
              <a:rPr lang="de-DE" noProof="0" dirty="0" err="1" smtClean="0"/>
              <a:t>add</a:t>
            </a:r>
            <a:r>
              <a:rPr lang="de-DE" noProof="0" dirty="0" smtClean="0"/>
              <a:t> </a:t>
            </a:r>
            <a:r>
              <a:rPr lang="de-DE" noProof="0" dirty="0" err="1" smtClean="0"/>
              <a:t>section</a:t>
            </a:r>
            <a:r>
              <a:rPr lang="de-DE" noProof="0" dirty="0" smtClean="0"/>
              <a:t> </a:t>
            </a:r>
            <a:r>
              <a:rPr lang="de-DE" noProof="0" dirty="0" err="1" smtClean="0"/>
              <a:t>heading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46752707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04" name="Rectangle 3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680928" y="1988841"/>
            <a:ext cx="10133579" cy="1152128"/>
          </a:xfrm>
        </p:spPr>
        <p:txBody>
          <a:bodyPr/>
          <a:lstStyle>
            <a:lvl1pPr>
              <a:defRPr sz="4000" b="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de-DE" noProof="0" dirty="0" smtClean="0"/>
              <a:t>Click </a:t>
            </a:r>
            <a:r>
              <a:rPr lang="de-DE" noProof="0" dirty="0" err="1" smtClean="0"/>
              <a:t>to</a:t>
            </a:r>
            <a:r>
              <a:rPr lang="de-DE" noProof="0" dirty="0" smtClean="0"/>
              <a:t> </a:t>
            </a:r>
            <a:r>
              <a:rPr lang="de-DE" noProof="0" dirty="0" err="1" smtClean="0"/>
              <a:t>add</a:t>
            </a:r>
            <a:r>
              <a:rPr lang="de-DE" noProof="0" dirty="0" smtClean="0"/>
              <a:t> title</a:t>
            </a:r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679510" y="3284984"/>
            <a:ext cx="10158284" cy="216024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de-DE" noProof="0" dirty="0" smtClean="0"/>
              <a:t>Click </a:t>
            </a:r>
            <a:r>
              <a:rPr lang="de-DE" noProof="0" dirty="0" err="1" smtClean="0"/>
              <a:t>to</a:t>
            </a:r>
            <a:r>
              <a:rPr lang="de-DE" noProof="0" dirty="0" smtClean="0"/>
              <a:t> </a:t>
            </a:r>
            <a:r>
              <a:rPr lang="de-DE" noProof="0" dirty="0" err="1" smtClean="0"/>
              <a:t>add</a:t>
            </a:r>
            <a:r>
              <a:rPr lang="de-DE" noProof="0" dirty="0" smtClean="0"/>
              <a:t> </a:t>
            </a:r>
            <a:r>
              <a:rPr lang="de-DE" noProof="0" dirty="0" err="1" smtClean="0"/>
              <a:t>subtitle</a:t>
            </a:r>
            <a:r>
              <a:rPr lang="de-DE" noProof="0" dirty="0" smtClean="0"/>
              <a:t>, </a:t>
            </a:r>
            <a:r>
              <a:rPr lang="de-DE" noProof="0" dirty="0" err="1" smtClean="0"/>
              <a:t>author</a:t>
            </a:r>
            <a:r>
              <a:rPr lang="de-DE" noProof="0" dirty="0" smtClean="0"/>
              <a:t> </a:t>
            </a:r>
            <a:r>
              <a:rPr lang="de-DE" noProof="0" dirty="0" err="1" smtClean="0"/>
              <a:t>and</a:t>
            </a:r>
            <a:r>
              <a:rPr lang="de-DE" noProof="0" dirty="0" smtClean="0"/>
              <a:t> </a:t>
            </a:r>
            <a:r>
              <a:rPr lang="de-DE" noProof="0" dirty="0" err="1" smtClean="0"/>
              <a:t>date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45955936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391479" y="836615"/>
            <a:ext cx="9965268" cy="466725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391478" y="1916832"/>
            <a:ext cx="9985109" cy="424847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2nd level</a:t>
            </a:r>
          </a:p>
          <a:p>
            <a:pPr lvl="2"/>
            <a:r>
              <a:rPr lang="en-US" dirty="0" smtClean="0"/>
              <a:t>3rd level</a:t>
            </a:r>
            <a:endParaRPr lang="en-GB" dirty="0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470760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-table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4921" y="836615"/>
            <a:ext cx="10541001" cy="792187"/>
          </a:xfrm>
        </p:spPr>
        <p:txBody>
          <a:bodyPr/>
          <a:lstStyle>
            <a:lvl1pPr algn="ctr"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815415" y="1773239"/>
            <a:ext cx="10561671" cy="4319587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graph, table or image</a:t>
            </a:r>
            <a:endParaRPr lang="en-GB" dirty="0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80130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graph-table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545093" y="6440779"/>
            <a:ext cx="745067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73C74-CEF1-4EF1-816F-B044B723FAA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4921" y="836615"/>
            <a:ext cx="10541001" cy="792187"/>
          </a:xfrm>
        </p:spPr>
        <p:txBody>
          <a:bodyPr/>
          <a:lstStyle>
            <a:lvl1pPr algn="ctr"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4943874" y="1773239"/>
            <a:ext cx="6433212" cy="4319587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graph, table or image</a:t>
            </a:r>
            <a:endParaRPr lang="en-GB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15413" y="1772816"/>
            <a:ext cx="3840427" cy="432048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2nd level</a:t>
            </a:r>
          </a:p>
          <a:p>
            <a:pPr lvl="2"/>
            <a:r>
              <a:rPr lang="en-US" dirty="0" smtClean="0"/>
              <a:t>3rd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901566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3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103445" y="2708920"/>
            <a:ext cx="10081120" cy="2304256"/>
          </a:xfrm>
        </p:spPr>
        <p:txBody>
          <a:bodyPr/>
          <a:lstStyle>
            <a:lvl1pPr algn="ctr">
              <a:defRPr sz="4000" b="0" baseline="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de-DE" noProof="0" dirty="0" smtClean="0"/>
              <a:t>Click </a:t>
            </a:r>
            <a:r>
              <a:rPr lang="de-DE" noProof="0" dirty="0" err="1" smtClean="0"/>
              <a:t>to</a:t>
            </a:r>
            <a:r>
              <a:rPr lang="de-DE" noProof="0" dirty="0" smtClean="0"/>
              <a:t> </a:t>
            </a:r>
            <a:r>
              <a:rPr lang="de-DE" noProof="0" dirty="0" err="1" smtClean="0"/>
              <a:t>add</a:t>
            </a:r>
            <a:r>
              <a:rPr lang="de-DE" noProof="0" dirty="0" smtClean="0"/>
              <a:t> </a:t>
            </a:r>
            <a:r>
              <a:rPr lang="de-DE" noProof="0" dirty="0" err="1" smtClean="0"/>
              <a:t>section</a:t>
            </a:r>
            <a:r>
              <a:rPr lang="de-DE" noProof="0" dirty="0" smtClean="0"/>
              <a:t> </a:t>
            </a:r>
            <a:r>
              <a:rPr lang="de-DE" noProof="0" dirty="0" err="1" smtClean="0"/>
              <a:t>heading</a:t>
            </a:r>
            <a:endParaRPr lang="de-DE" noProof="0" dirty="0" smtClean="0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873625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6CE43-EFE2-42ED-8C4D-43D93F3C5BD9}" type="datetimeFigureOut">
              <a:rPr lang="en-GB" smtClean="0"/>
              <a:t>17.10.2016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77B95-828B-4729-BBFA-BBD6BCDAC8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53540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1385"/>
            <a:ext cx="12192000" cy="487680"/>
          </a:xfrm>
          <a:prstGeom prst="rect">
            <a:avLst/>
          </a:prstGeom>
        </p:spPr>
      </p:pic>
      <p:sp>
        <p:nvSpPr>
          <p:cNvPr id="2051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431372" y="836615"/>
            <a:ext cx="11388984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</a:p>
        </p:txBody>
      </p:sp>
      <p:sp>
        <p:nvSpPr>
          <p:cNvPr id="2052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371" y="1773240"/>
            <a:ext cx="11425269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2nd Layer</a:t>
            </a:r>
          </a:p>
          <a:p>
            <a:pPr lvl="2"/>
            <a:r>
              <a:rPr lang="de-DE" dirty="0" smtClean="0"/>
              <a:t>3rd Layer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1"/>
            <a:ext cx="12192000" cy="52388"/>
          </a:xfrm>
          <a:prstGeom prst="rect">
            <a:avLst/>
          </a:prstGeom>
          <a:solidFill>
            <a:srgbClr val="D2D4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3200" b="1">
              <a:latin typeface="Arial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168342" y="6461079"/>
            <a:ext cx="2186517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>
              <a:defRPr/>
            </a:pPr>
            <a:r>
              <a:rPr lang="en-US" sz="1333" b="0" dirty="0" smtClean="0">
                <a:latin typeface="Segoe UI" pitchFamily="34" charset="0"/>
                <a:cs typeface="Segoe UI" pitchFamily="34" charset="0"/>
              </a:rPr>
              <a:t>Restricted </a:t>
            </a:r>
            <a:endParaRPr lang="en-GB" sz="1333" b="0" dirty="0" smtClean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0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04" r:id="rId2"/>
    <p:sldLayoutId id="2147483905" r:id="rId3"/>
    <p:sldLayoutId id="2147483924" r:id="rId4"/>
    <p:sldLayoutId id="2147483913" r:id="rId5"/>
    <p:sldLayoutId id="2147483928" r:id="rId6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5pPr>
      <a:lvl6pPr marL="609585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6pPr>
      <a:lvl7pPr marL="121917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7pPr>
      <a:lvl8pPr marL="1828754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8pPr>
      <a:lvl9pPr marL="2438339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9pPr>
    </p:titleStyle>
    <p:bodyStyle>
      <a:lvl1pPr marL="457189" indent="-457189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A60000"/>
        </a:buClr>
        <a:buSzPct val="90000"/>
        <a:buFont typeface="Wingdings" pitchFamily="2" charset="2"/>
        <a:buChar char="l"/>
        <a:defRPr kumimoji="1" sz="2667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990575" indent="-38099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A6A6A6"/>
        </a:buClr>
        <a:buFont typeface="Wingdings" pitchFamily="2" charset="2"/>
        <a:buChar char="§"/>
        <a:defRPr kumimoji="1" sz="2667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Segoe UI" pitchFamily="34" charset="0"/>
        <a:buChar char="-"/>
        <a:defRPr kumimoji="1" sz="2667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  <a:cs typeface="Segoe UI" pitchFamily="34" charset="0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  <a:cs typeface="Segoe UI" pitchFamily="34" charset="0"/>
        </a:defRPr>
      </a:lvl5pPr>
      <a:lvl6pPr marL="3352716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6pPr>
      <a:lvl7pPr marL="3962301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7pPr>
      <a:lvl8pPr marL="4571886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8pPr>
      <a:lvl9pPr marL="5181470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8597"/>
            <a:ext cx="12192000" cy="487680"/>
          </a:xfrm>
          <a:prstGeom prst="rect">
            <a:avLst/>
          </a:prstGeom>
        </p:spPr>
      </p:pic>
      <p:sp>
        <p:nvSpPr>
          <p:cNvPr id="2051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390654" y="836615"/>
            <a:ext cx="996526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</a:p>
        </p:txBody>
      </p:sp>
      <p:sp>
        <p:nvSpPr>
          <p:cNvPr id="2052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90653" y="1773240"/>
            <a:ext cx="9997017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2nd Layer</a:t>
            </a:r>
          </a:p>
          <a:p>
            <a:pPr lvl="2"/>
            <a:r>
              <a:rPr lang="de-DE" dirty="0" smtClean="0"/>
              <a:t>3rd Layer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1"/>
            <a:ext cx="12192000" cy="52388"/>
          </a:xfrm>
          <a:prstGeom prst="rect">
            <a:avLst/>
          </a:prstGeom>
          <a:solidFill>
            <a:srgbClr val="D2D4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3200" b="1">
              <a:latin typeface="Arial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168342" y="6461079"/>
            <a:ext cx="2186517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>
              <a:defRPr/>
            </a:pPr>
            <a:r>
              <a:rPr lang="en-US" sz="1333" b="0" dirty="0" smtClean="0">
                <a:latin typeface="Segoe UI" pitchFamily="34" charset="0"/>
                <a:cs typeface="Segoe UI" pitchFamily="34" charset="0"/>
              </a:rPr>
              <a:t>Restricted </a:t>
            </a:r>
            <a:endParaRPr lang="en-GB" sz="1333" b="0" dirty="0" smtClean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0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30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25" r:id="rId4"/>
    <p:sldLayoutId id="2147483918" r:id="rId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5pPr>
      <a:lvl6pPr marL="609585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6pPr>
      <a:lvl7pPr marL="121917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7pPr>
      <a:lvl8pPr marL="1828754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8pPr>
      <a:lvl9pPr marL="2438339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9pPr>
    </p:titleStyle>
    <p:bodyStyle>
      <a:lvl1pPr marL="457189" indent="-457189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A60000"/>
        </a:buClr>
        <a:buSzPct val="90000"/>
        <a:buFont typeface="Wingdings" pitchFamily="2" charset="2"/>
        <a:buChar char="l"/>
        <a:defRPr kumimoji="1" sz="2667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990575" indent="-38099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A6A6A6"/>
        </a:buClr>
        <a:buFont typeface="Wingdings" pitchFamily="2" charset="2"/>
        <a:buChar char="§"/>
        <a:defRPr kumimoji="1" sz="2667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Segoe UI" pitchFamily="34" charset="0"/>
        <a:buChar char="-"/>
        <a:defRPr kumimoji="1" sz="2667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  <a:cs typeface="Segoe UI" pitchFamily="34" charset="0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  <a:cs typeface="Segoe UI" pitchFamily="34" charset="0"/>
        </a:defRPr>
      </a:lvl5pPr>
      <a:lvl6pPr marL="3352716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6pPr>
      <a:lvl7pPr marL="3962301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7pPr>
      <a:lvl8pPr marL="4571886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8pPr>
      <a:lvl9pPr marL="5181470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0320"/>
            <a:ext cx="12192000" cy="487680"/>
          </a:xfrm>
          <a:prstGeom prst="rect">
            <a:avLst/>
          </a:prstGeom>
        </p:spPr>
      </p:pic>
      <p:sp>
        <p:nvSpPr>
          <p:cNvPr id="2051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390654" y="836615"/>
            <a:ext cx="996526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</a:p>
        </p:txBody>
      </p:sp>
      <p:sp>
        <p:nvSpPr>
          <p:cNvPr id="2052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90653" y="1773240"/>
            <a:ext cx="9997017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2nd Layer</a:t>
            </a:r>
          </a:p>
          <a:p>
            <a:pPr lvl="2"/>
            <a:r>
              <a:rPr lang="de-DE" dirty="0" smtClean="0"/>
              <a:t>3rd Layer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1"/>
            <a:ext cx="12192000" cy="52388"/>
          </a:xfrm>
          <a:prstGeom prst="rect">
            <a:avLst/>
          </a:prstGeom>
          <a:solidFill>
            <a:srgbClr val="D2D4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3200" b="1">
              <a:latin typeface="Arial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168342" y="6461079"/>
            <a:ext cx="2186517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>
              <a:defRPr/>
            </a:pPr>
            <a:r>
              <a:rPr lang="en-US" sz="1333" b="0" dirty="0" smtClean="0">
                <a:latin typeface="Segoe UI" pitchFamily="34" charset="0"/>
                <a:cs typeface="Segoe UI" pitchFamily="34" charset="0"/>
              </a:rPr>
              <a:t>Restricted </a:t>
            </a:r>
            <a:endParaRPr lang="en-GB" sz="1333" b="0" dirty="0" smtClean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0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39008" y="6437265"/>
            <a:ext cx="74506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9EFF5B98-047A-4C2F-A2A1-311FBF014A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5305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6" r:id="rId4"/>
    <p:sldLayoutId id="2147483923" r:id="rId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 baseline="0">
          <a:solidFill>
            <a:srgbClr val="A60000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60000"/>
          </a:solidFill>
          <a:latin typeface="Segoe UI" pitchFamily="34" charset="0"/>
          <a:cs typeface="Segoe UI" pitchFamily="34" charset="0"/>
        </a:defRPr>
      </a:lvl5pPr>
      <a:lvl6pPr marL="609585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6pPr>
      <a:lvl7pPr marL="121917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7pPr>
      <a:lvl8pPr marL="1828754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8pPr>
      <a:lvl9pPr marL="2438339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A60000"/>
          </a:solidFill>
          <a:latin typeface="Arial" charset="0"/>
        </a:defRPr>
      </a:lvl9pPr>
    </p:titleStyle>
    <p:bodyStyle>
      <a:lvl1pPr marL="457189" indent="-457189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A60000"/>
        </a:buClr>
        <a:buSzPct val="90000"/>
        <a:buFont typeface="Wingdings" pitchFamily="2" charset="2"/>
        <a:buChar char="l"/>
        <a:defRPr kumimoji="1" sz="2667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990575" indent="-38099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A6A6A6"/>
        </a:buClr>
        <a:buFont typeface="Wingdings" pitchFamily="2" charset="2"/>
        <a:buChar char="§"/>
        <a:defRPr kumimoji="1" sz="2667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Segoe UI" pitchFamily="34" charset="0"/>
        <a:buChar char="-"/>
        <a:defRPr kumimoji="1" sz="2667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  <a:cs typeface="Segoe UI" pitchFamily="34" charset="0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  <a:cs typeface="Segoe UI" pitchFamily="34" charset="0"/>
        </a:defRPr>
      </a:lvl5pPr>
      <a:lvl6pPr marL="3352716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6pPr>
      <a:lvl7pPr marL="3962301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7pPr>
      <a:lvl8pPr marL="4571886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8pPr>
      <a:lvl9pPr marL="5181470" indent="-304792" algn="l" rtl="0" eaLnBrk="0" fontAlgn="base" hangingPunct="0">
        <a:spcBef>
          <a:spcPct val="20000"/>
        </a:spcBef>
        <a:spcAft>
          <a:spcPct val="0"/>
        </a:spcAft>
        <a:buClr>
          <a:srgbClr val="A60000"/>
        </a:buClr>
        <a:buChar char="•"/>
        <a:defRPr kumimoji="1" sz="2667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 sz="quarter"/>
          </p:nvPr>
        </p:nvSpPr>
        <p:spPr>
          <a:xfrm>
            <a:off x="1703388" y="1700808"/>
            <a:ext cx="10037801" cy="1152128"/>
          </a:xfrm>
        </p:spPr>
        <p:txBody>
          <a:bodyPr/>
          <a:lstStyle/>
          <a:p>
            <a:r>
              <a:rPr lang="en-GB" sz="3600" dirty="0" smtClean="0"/>
              <a:t>Providing comparable </a:t>
            </a:r>
            <a:r>
              <a:rPr lang="en-GB" sz="3600" dirty="0"/>
              <a:t>information to assess global financial stability risks</a:t>
            </a:r>
            <a:endParaRPr lang="en-US" sz="3600" dirty="0" smtClean="0"/>
          </a:p>
        </p:txBody>
      </p:sp>
      <p:sp>
        <p:nvSpPr>
          <p:cNvPr id="7171" name="Subtitle 2"/>
          <p:cNvSpPr>
            <a:spLocks noGrp="1"/>
          </p:cNvSpPr>
          <p:nvPr>
            <p:ph type="subTitle" sz="quarter" idx="1"/>
          </p:nvPr>
        </p:nvSpPr>
        <p:spPr>
          <a:xfrm>
            <a:off x="1712722" y="2996952"/>
            <a:ext cx="10062273" cy="2520280"/>
          </a:xfrm>
        </p:spPr>
        <p:txBody>
          <a:bodyPr/>
          <a:lstStyle/>
          <a:p>
            <a:endParaRPr lang="en-GB" sz="2000" dirty="0" smtClean="0"/>
          </a:p>
          <a:p>
            <a:r>
              <a:rPr lang="en-GB" sz="2000" dirty="0" smtClean="0"/>
              <a:t>Bruno TISSOT</a:t>
            </a:r>
            <a:endParaRPr lang="en-GB" sz="2000" dirty="0"/>
          </a:p>
          <a:p>
            <a:r>
              <a:rPr lang="en-GB" sz="2000" dirty="0"/>
              <a:t>Head of Statistics and Research Support, BIS</a:t>
            </a:r>
          </a:p>
          <a:p>
            <a:r>
              <a:rPr lang="en-GB" sz="2000" dirty="0" smtClean="0"/>
              <a:t>Head </a:t>
            </a:r>
            <a:r>
              <a:rPr lang="en-GB" sz="2000" dirty="0"/>
              <a:t>of Secretariat, Irving Fisher Committee on Central Bank Statistics (IFC</a:t>
            </a:r>
            <a:r>
              <a:rPr lang="en-GB" sz="2000" dirty="0" smtClean="0"/>
              <a:t>)</a:t>
            </a:r>
          </a:p>
          <a:p>
            <a:endParaRPr lang="de-CH" sz="1800" i="1" dirty="0" smtClean="0"/>
          </a:p>
          <a:p>
            <a:endParaRPr lang="en-GB" sz="1800" i="1" dirty="0" smtClean="0"/>
          </a:p>
          <a:p>
            <a:r>
              <a:rPr lang="en-GB" sz="1600" i="1" dirty="0" smtClean="0"/>
              <a:t>CESS 2016 Conference </a:t>
            </a:r>
            <a:r>
              <a:rPr lang="en-GB" sz="1600" i="1" dirty="0"/>
              <a:t>of European Statistics </a:t>
            </a:r>
            <a:r>
              <a:rPr lang="en-GB" sz="1600" i="1" dirty="0" smtClean="0"/>
              <a:t>Stakeholders - Budapest</a:t>
            </a:r>
            <a:r>
              <a:rPr lang="en-GB" sz="1600" i="1" dirty="0"/>
              <a:t>, 20–21 October </a:t>
            </a:r>
            <a:r>
              <a:rPr lang="en-GB" sz="1600" i="1" dirty="0" smtClean="0"/>
              <a:t>2016</a:t>
            </a:r>
          </a:p>
          <a:p>
            <a:endParaRPr lang="en-GB" sz="800" i="1" dirty="0" smtClean="0"/>
          </a:p>
          <a:p>
            <a:r>
              <a:rPr lang="en-GB" sz="900" i="1" dirty="0" smtClean="0"/>
              <a:t>The </a:t>
            </a:r>
            <a:r>
              <a:rPr lang="en-GB" sz="900" i="1" dirty="0"/>
              <a:t>views expressed are those of the author and do not necessarily reflect those of the BIS or the IFC.</a:t>
            </a:r>
            <a:endParaRPr lang="en-US" sz="9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99457" y="836712"/>
            <a:ext cx="10334268" cy="466725"/>
          </a:xfrm>
        </p:spPr>
        <p:txBody>
          <a:bodyPr/>
          <a:lstStyle/>
          <a:p>
            <a:r>
              <a:rPr lang="en-GB" dirty="0" smtClean="0"/>
              <a:t>Main points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137834" y="1628800"/>
            <a:ext cx="10574790" cy="4608512"/>
          </a:xfrm>
        </p:spPr>
        <p:txBody>
          <a:bodyPr/>
          <a:lstStyle/>
          <a:p>
            <a:pPr algn="just"/>
            <a:r>
              <a:rPr lang="en-GB" dirty="0" smtClean="0"/>
              <a:t>A lot has been done since the Crisis to enhance data comparability</a:t>
            </a:r>
          </a:p>
          <a:p>
            <a:pPr algn="just"/>
            <a:r>
              <a:rPr lang="en-GB" dirty="0" smtClean="0"/>
              <a:t>Yet (much) more is needed</a:t>
            </a:r>
          </a:p>
          <a:p>
            <a:pPr marL="609585" lvl="1" indent="0" algn="just">
              <a:buNone/>
            </a:pPr>
            <a:r>
              <a:rPr lang="en-GB" dirty="0" smtClean="0"/>
              <a:t>►</a:t>
            </a:r>
            <a:r>
              <a:rPr lang="en-GB" i="1" dirty="0" smtClean="0"/>
              <a:t>At the macro and at the more micro level</a:t>
            </a:r>
          </a:p>
          <a:p>
            <a:pPr algn="just"/>
            <a:r>
              <a:rPr lang="en-GB" dirty="0" smtClean="0"/>
              <a:t>We also need a change in our conceptual framework</a:t>
            </a:r>
            <a:endParaRPr lang="en-GB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dirty="0" smtClean="0"/>
              <a:t>Financial stability issues are global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dirty="0" smtClean="0"/>
              <a:t>Looking at traditional residency-based statistics can be misleading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dirty="0" smtClean="0"/>
              <a:t>Nationality-based consolidated datasets can help to </a:t>
            </a:r>
            <a:r>
              <a:rPr lang="en-GB" dirty="0" smtClean="0"/>
              <a:t>better analyse </a:t>
            </a:r>
            <a:r>
              <a:rPr lang="en-GB" dirty="0" smtClean="0"/>
              <a:t>the relative situation of a country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77676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99457" y="836712"/>
            <a:ext cx="10334268" cy="466725"/>
          </a:xfrm>
        </p:spPr>
        <p:txBody>
          <a:bodyPr/>
          <a:lstStyle/>
          <a:p>
            <a:r>
              <a:rPr lang="en-GB" dirty="0" smtClean="0"/>
              <a:t>1</a:t>
            </a:r>
            <a:r>
              <a:rPr lang="en-GB" dirty="0"/>
              <a:t>. </a:t>
            </a:r>
            <a:r>
              <a:rPr lang="en-GB" dirty="0" smtClean="0"/>
              <a:t>Data issues highlighted by the Great Financial Crisis…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/>
              <a:t>The 2007/09 </a:t>
            </a:r>
            <a:r>
              <a:rPr lang="en-GB" dirty="0" smtClean="0"/>
              <a:t>Crisis highlighted key data aspects, </a:t>
            </a:r>
            <a:r>
              <a:rPr lang="en-GB" dirty="0" smtClean="0"/>
              <a:t>such as: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Excessive leverage…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New players in financial markets…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Cross-border linkages…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Supervisory challenges…</a:t>
            </a:r>
          </a:p>
          <a:p>
            <a:r>
              <a:rPr lang="en-GB" dirty="0" smtClean="0"/>
              <a:t>C</a:t>
            </a:r>
            <a:r>
              <a:rPr lang="en-GB" dirty="0" smtClean="0"/>
              <a:t>ollecting comparable </a:t>
            </a:r>
            <a:r>
              <a:rPr lang="en-GB" dirty="0" smtClean="0"/>
              <a:t>international data </a:t>
            </a:r>
            <a:r>
              <a:rPr lang="en-GB" dirty="0" smtClean="0"/>
              <a:t>is key to address financial stability issues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2607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202842" y="692696"/>
            <a:ext cx="1030969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6pPr>
            <a:lvl7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7pPr>
            <a:lvl8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8pPr>
            <a:lvl9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GB" kern="0" dirty="0" smtClean="0"/>
              <a:t>… </a:t>
            </a:r>
            <a:r>
              <a:rPr lang="en-GB" kern="0" dirty="0" smtClean="0"/>
              <a:t>leading </a:t>
            </a:r>
            <a:r>
              <a:rPr lang="en-GB" kern="0" dirty="0" smtClean="0"/>
              <a:t>to large post-crisis statistical efforts…</a:t>
            </a:r>
            <a:endParaRPr lang="en-GB" kern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3533" y="1412776"/>
            <a:ext cx="10859000" cy="4608512"/>
          </a:xfrm>
        </p:spPr>
        <p:txBody>
          <a:bodyPr/>
          <a:lstStyle/>
          <a:p>
            <a:pPr algn="just"/>
            <a:r>
              <a:rPr lang="en-GB" dirty="0"/>
              <a:t>G20-endorsed Data Gaps Initiative (DGI)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Phase I issued </a:t>
            </a:r>
            <a:r>
              <a:rPr lang="en-US" sz="2400" dirty="0"/>
              <a:t>by FSB and IMF in 2009 with 20 recommendations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2400" i="1" dirty="0"/>
              <a:t>The integration of economies and </a:t>
            </a:r>
            <a:r>
              <a:rPr lang="en-GB" sz="2400" i="1" dirty="0" smtClean="0"/>
              <a:t>markets (…) highlights </a:t>
            </a:r>
            <a:r>
              <a:rPr lang="en-GB" sz="2400" i="1" dirty="0"/>
              <a:t>the critical importance of relevant statistics that are timely and internally consistent as well as </a:t>
            </a:r>
            <a:r>
              <a:rPr lang="en-GB" sz="2400" i="1" u="sng" dirty="0"/>
              <a:t>comparable</a:t>
            </a:r>
            <a:r>
              <a:rPr lang="en-GB" sz="2400" i="1" dirty="0"/>
              <a:t> across </a:t>
            </a:r>
            <a:r>
              <a:rPr lang="en-GB" sz="2400" i="1" dirty="0" smtClean="0"/>
              <a:t>countries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GB" sz="1400" i="1" dirty="0" smtClean="0"/>
          </a:p>
          <a:p>
            <a:pPr algn="just"/>
            <a:r>
              <a:rPr lang="en-GB" dirty="0"/>
              <a:t>BIS and central bank community involved directly or indirectly in around </a:t>
            </a:r>
            <a:r>
              <a:rPr lang="en-GB" dirty="0" smtClean="0"/>
              <a:t>2/3 of </a:t>
            </a:r>
            <a:r>
              <a:rPr lang="en-GB" dirty="0"/>
              <a:t>the </a:t>
            </a:r>
            <a:r>
              <a:rPr lang="en-GB" dirty="0" smtClean="0"/>
              <a:t>recommendations</a:t>
            </a:r>
          </a:p>
          <a:p>
            <a:pPr algn="just"/>
            <a:endParaRPr lang="en-GB" sz="1400" dirty="0" smtClean="0"/>
          </a:p>
          <a:p>
            <a:pPr algn="just"/>
            <a:r>
              <a:rPr lang="en-GB" dirty="0" smtClean="0"/>
              <a:t>Inter-Agency </a:t>
            </a:r>
            <a:r>
              <a:rPr lang="en-GB" dirty="0"/>
              <a:t>Group on Economic and Financial </a:t>
            </a:r>
            <a:r>
              <a:rPr lang="en-GB" dirty="0" smtClean="0"/>
              <a:t>Statistics: coordinating </a:t>
            </a:r>
            <a:r>
              <a:rPr lang="en-GB" dirty="0"/>
              <a:t>&amp; monitoring the implementation of </a:t>
            </a:r>
            <a:r>
              <a:rPr lang="en-GB" dirty="0" smtClean="0"/>
              <a:t>the DGI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392443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244709" y="479431"/>
            <a:ext cx="1030969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6pPr>
            <a:lvl7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7pPr>
            <a:lvl8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8pPr>
            <a:lvl9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GB" dirty="0" smtClean="0"/>
              <a:t>… with significant progress in terms of </a:t>
            </a:r>
            <a:r>
              <a:rPr lang="en-GB" dirty="0" smtClean="0"/>
              <a:t>data on (</a:t>
            </a:r>
            <a:r>
              <a:rPr lang="en-GB" dirty="0" err="1" smtClean="0"/>
              <a:t>i</a:t>
            </a:r>
            <a:r>
              <a:rPr lang="en-GB" dirty="0" smtClean="0"/>
              <a:t>) </a:t>
            </a:r>
            <a:r>
              <a:rPr lang="en-GB" dirty="0" smtClean="0"/>
              <a:t>debt…</a:t>
            </a:r>
            <a:endParaRPr lang="en-GB" kern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999" y="1408091"/>
            <a:ext cx="8640960" cy="53644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6147" y="2007588"/>
            <a:ext cx="2304256" cy="255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 smtClean="0"/>
              <a:t>We </a:t>
            </a:r>
            <a:r>
              <a:rPr lang="en-GB" b="1" i="1" dirty="0"/>
              <a:t>now </a:t>
            </a:r>
            <a:r>
              <a:rPr lang="en-GB" b="1" i="1" dirty="0" smtClean="0"/>
              <a:t>have </a:t>
            </a:r>
            <a:r>
              <a:rPr lang="en-GB" b="1" i="1" dirty="0"/>
              <a:t>better data to </a:t>
            </a:r>
            <a:r>
              <a:rPr lang="en-GB" b="1" i="1" dirty="0" smtClean="0"/>
              <a:t>compare </a:t>
            </a:r>
            <a:r>
              <a:rPr lang="en-GB" b="1" i="1" dirty="0"/>
              <a:t>debt across countries </a:t>
            </a:r>
            <a:endParaRPr lang="en-GB" b="1" i="1" dirty="0" smtClean="0"/>
          </a:p>
          <a:p>
            <a:r>
              <a:rPr lang="en-GB" b="1" i="1" dirty="0" smtClean="0"/>
              <a:t>&amp; sectors !</a:t>
            </a:r>
            <a:endParaRPr lang="en-GB" b="1" i="1" dirty="0"/>
          </a:p>
        </p:txBody>
      </p:sp>
      <p:cxnSp>
        <p:nvCxnSpPr>
          <p:cNvPr id="6" name="Curved Connector 5"/>
          <p:cNvCxnSpPr/>
          <p:nvPr/>
        </p:nvCxnSpPr>
        <p:spPr bwMode="auto">
          <a:xfrm flipV="1">
            <a:off x="1847528" y="2636912"/>
            <a:ext cx="1728192" cy="1296144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urved Connector 8"/>
          <p:cNvCxnSpPr/>
          <p:nvPr/>
        </p:nvCxnSpPr>
        <p:spPr bwMode="auto">
          <a:xfrm>
            <a:off x="1847528" y="4293096"/>
            <a:ext cx="3888432" cy="1080120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1470804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2279576" y="714392"/>
            <a:ext cx="9100783" cy="73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6pPr>
            <a:lvl7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7pPr>
            <a:lvl8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8pPr>
            <a:lvl9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GB" dirty="0" smtClean="0"/>
              <a:t>… </a:t>
            </a:r>
            <a:r>
              <a:rPr lang="en-GB" dirty="0" smtClean="0"/>
              <a:t>(ii) financial intermediaries….</a:t>
            </a:r>
            <a:endParaRPr lang="en-GB" kern="0" dirty="0"/>
          </a:p>
          <a:p>
            <a:endParaRPr lang="en-GB" kern="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056" y="3045975"/>
            <a:ext cx="5477068" cy="33209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88" y="2852936"/>
            <a:ext cx="5133686" cy="35139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87688" y="2459593"/>
            <a:ext cx="4896544" cy="571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Shadow banking by economic function: size in % of total shadow banking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1708" y="1628800"/>
            <a:ext cx="1947868" cy="2965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 smtClean="0"/>
              <a:t>We </a:t>
            </a:r>
            <a:r>
              <a:rPr lang="en-GB" b="1" i="1" dirty="0" smtClean="0"/>
              <a:t>now </a:t>
            </a:r>
            <a:r>
              <a:rPr lang="en-GB" b="1" i="1" dirty="0" smtClean="0"/>
              <a:t>have a FSB regular </a:t>
            </a:r>
            <a:r>
              <a:rPr lang="en-GB" b="1" i="1" dirty="0"/>
              <a:t>data </a:t>
            </a:r>
            <a:r>
              <a:rPr lang="en-GB" b="1" i="1" dirty="0" smtClean="0"/>
              <a:t>collection on shadow </a:t>
            </a:r>
            <a:r>
              <a:rPr lang="en-GB" b="1" i="1" dirty="0" smtClean="0"/>
              <a:t>banks!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85636373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5440" y="620688"/>
            <a:ext cx="1030969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6pPr>
            <a:lvl7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7pPr>
            <a:lvl8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8pPr>
            <a:lvl9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GB" dirty="0" smtClean="0"/>
              <a:t>… cross-border </a:t>
            </a:r>
            <a:r>
              <a:rPr lang="en-GB" dirty="0" smtClean="0"/>
              <a:t>&amp; sector </a:t>
            </a:r>
            <a:r>
              <a:rPr lang="en-GB" dirty="0" smtClean="0"/>
              <a:t>linkages…</a:t>
            </a:r>
            <a:endParaRPr lang="en-GB" kern="0" dirty="0"/>
          </a:p>
        </p:txBody>
      </p:sp>
      <p:pic>
        <p:nvPicPr>
          <p:cNvPr id="6" name="Content Placeholder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59896" y="1412776"/>
            <a:ext cx="6660996" cy="48151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86146" y="2007588"/>
            <a:ext cx="3937645" cy="3375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 smtClean="0"/>
              <a:t>We </a:t>
            </a:r>
            <a:r>
              <a:rPr lang="en-GB" b="1" i="1" dirty="0"/>
              <a:t>now </a:t>
            </a:r>
            <a:r>
              <a:rPr lang="en-GB" b="1" i="1" dirty="0" smtClean="0"/>
              <a:t>have more consistent information </a:t>
            </a:r>
            <a:r>
              <a:rPr lang="en-GB" b="1" i="1" dirty="0"/>
              <a:t>on </a:t>
            </a:r>
            <a:r>
              <a:rPr lang="en-GB" b="1" i="1" dirty="0" smtClean="0"/>
              <a:t>credit flows vis-a-vis </a:t>
            </a:r>
            <a:r>
              <a:rPr lang="en-GB" b="1" i="1" dirty="0"/>
              <a:t>counterparty countries </a:t>
            </a:r>
            <a:r>
              <a:rPr lang="en-GB" b="1" i="1" dirty="0" smtClean="0"/>
              <a:t>and sectors!</a:t>
            </a:r>
          </a:p>
          <a:p>
            <a:endParaRPr lang="en-GB" b="1" i="1" dirty="0"/>
          </a:p>
          <a:p>
            <a:r>
              <a:rPr lang="en-GB" b="1" i="1" dirty="0" smtClean="0"/>
              <a:t>See BIS </a:t>
            </a:r>
            <a:r>
              <a:rPr lang="en-GB" b="1" i="1" dirty="0" smtClean="0"/>
              <a:t>“Global Liquidity </a:t>
            </a:r>
            <a:r>
              <a:rPr lang="en-GB" b="1" i="1" dirty="0"/>
              <a:t>I</a:t>
            </a:r>
            <a:r>
              <a:rPr lang="en-GB" b="1" i="1" dirty="0" smtClean="0"/>
              <a:t>ndicators</a:t>
            </a:r>
            <a:r>
              <a:rPr lang="en-GB" b="1" i="1" dirty="0" smtClean="0"/>
              <a:t>”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274836561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5440" y="404664"/>
            <a:ext cx="1030969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6pPr>
            <a:lvl7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7pPr>
            <a:lvl8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8pPr>
            <a:lvl9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GB" dirty="0" smtClean="0"/>
              <a:t>… and </a:t>
            </a:r>
            <a:r>
              <a:rPr lang="en-GB" dirty="0" smtClean="0"/>
              <a:t>evidence-based financial </a:t>
            </a:r>
            <a:r>
              <a:rPr lang="en-GB" dirty="0" smtClean="0"/>
              <a:t>regulation…</a:t>
            </a:r>
            <a:endParaRPr lang="en-GB" kern="0" dirty="0"/>
          </a:p>
        </p:txBody>
      </p:sp>
      <p:sp>
        <p:nvSpPr>
          <p:cNvPr id="7" name="Rectangle 6"/>
          <p:cNvSpPr/>
          <p:nvPr/>
        </p:nvSpPr>
        <p:spPr>
          <a:xfrm>
            <a:off x="119336" y="1700808"/>
            <a:ext cx="2304256" cy="4196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 smtClean="0"/>
              <a:t>Various regular </a:t>
            </a:r>
            <a:r>
              <a:rPr lang="en-GB" b="1" i="1" dirty="0" smtClean="0"/>
              <a:t>Quantitative Impact </a:t>
            </a:r>
            <a:r>
              <a:rPr lang="en-GB" b="1" i="1" dirty="0" smtClean="0"/>
              <a:t>Studies (QIS) to design regulation and monitor implementat-ion </a:t>
            </a:r>
            <a:endParaRPr lang="en-GB" b="1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327" y="1198603"/>
            <a:ext cx="9279296" cy="54135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07768" y="1198603"/>
            <a:ext cx="180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 smtClean="0">
                <a:solidFill>
                  <a:srgbClr val="221E1F"/>
                </a:solidFill>
                <a:latin typeface="Segoe UI Semibold" panose="020B0702040204020203" pitchFamily="34" charset="0"/>
              </a:rPr>
              <a:t>(Basel </a:t>
            </a:r>
            <a:r>
              <a:rPr lang="en-GB" sz="1400" b="1" dirty="0">
                <a:solidFill>
                  <a:srgbClr val="221E1F"/>
                </a:solidFill>
                <a:latin typeface="Segoe UI Semibold" panose="020B0702040204020203" pitchFamily="34" charset="0"/>
              </a:rPr>
              <a:t>III phase-in </a:t>
            </a:r>
            <a:r>
              <a:rPr lang="en-GB" sz="1400" b="1" dirty="0" smtClean="0">
                <a:solidFill>
                  <a:srgbClr val="221E1F"/>
                </a:solidFill>
                <a:latin typeface="Segoe UI Semibold" panose="020B0702040204020203" pitchFamily="34" charset="0"/>
              </a:rPr>
              <a:t>arrangements)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7195785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5440" y="620688"/>
            <a:ext cx="1030969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6pPr>
            <a:lvl7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7pPr>
            <a:lvl8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8pPr>
            <a:lvl9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GB" dirty="0" smtClean="0"/>
              <a:t>… yet there are still large Data </a:t>
            </a:r>
            <a:r>
              <a:rPr lang="en-GB" dirty="0" smtClean="0"/>
              <a:t>Gaps!!!</a:t>
            </a:r>
            <a:endParaRPr lang="en-GB" kern="0" dirty="0"/>
          </a:p>
        </p:txBody>
      </p:sp>
      <p:sp>
        <p:nvSpPr>
          <p:cNvPr id="7" name="Rectangle 6"/>
          <p:cNvSpPr/>
          <p:nvPr/>
        </p:nvSpPr>
        <p:spPr>
          <a:xfrm>
            <a:off x="119336" y="1916832"/>
            <a:ext cx="3384376" cy="4996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 smtClean="0"/>
              <a:t>Comparing public debt is still a </a:t>
            </a:r>
            <a:r>
              <a:rPr lang="en-GB" b="1" i="1" dirty="0" smtClean="0"/>
              <a:t>key challenge. </a:t>
            </a:r>
          </a:p>
          <a:p>
            <a:r>
              <a:rPr lang="en-GB" b="1" i="1" dirty="0" smtClean="0"/>
              <a:t>Issues relate to consolidation, valuation, instrument &amp; sectoral coverage</a:t>
            </a:r>
            <a:endParaRPr lang="en-GB" b="1" i="1" dirty="0" smtClean="0"/>
          </a:p>
          <a:p>
            <a:endParaRPr lang="en-GB" b="1" i="1" dirty="0" smtClean="0"/>
          </a:p>
          <a:p>
            <a:r>
              <a:rPr lang="en-GB" sz="1300" dirty="0" smtClean="0"/>
              <a:t>Source: Dembiermont</a:t>
            </a:r>
            <a:r>
              <a:rPr lang="en-GB" sz="1300" dirty="0"/>
              <a:t>, C, M Scatigna, R Szemere and B Tissot (2015): </a:t>
            </a:r>
            <a:r>
              <a:rPr lang="en-GB" sz="1300" i="1" dirty="0"/>
              <a:t>A new database on general government debt</a:t>
            </a:r>
            <a:r>
              <a:rPr lang="en-GB" sz="1300" dirty="0"/>
              <a:t>, BIS Quarterly Review, September, pp 69–87.</a:t>
            </a:r>
          </a:p>
          <a:p>
            <a:endParaRPr lang="en-GB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847" y="1278767"/>
            <a:ext cx="8208912" cy="5173097"/>
          </a:xfrm>
          <a:prstGeom prst="rect">
            <a:avLst/>
          </a:prstGeom>
        </p:spPr>
      </p:pic>
      <p:cxnSp>
        <p:nvCxnSpPr>
          <p:cNvPr id="4" name="Curved Connector 3"/>
          <p:cNvCxnSpPr/>
          <p:nvPr/>
        </p:nvCxnSpPr>
        <p:spPr bwMode="auto">
          <a:xfrm rot="5400000" flipH="1" flipV="1">
            <a:off x="1987711" y="2064681"/>
            <a:ext cx="2160240" cy="1288479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urved Connector 8"/>
          <p:cNvCxnSpPr/>
          <p:nvPr/>
        </p:nvCxnSpPr>
        <p:spPr bwMode="auto">
          <a:xfrm flipV="1">
            <a:off x="1703512" y="2708920"/>
            <a:ext cx="2160240" cy="1512168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urved Connector 10"/>
          <p:cNvCxnSpPr/>
          <p:nvPr/>
        </p:nvCxnSpPr>
        <p:spPr bwMode="auto">
          <a:xfrm flipV="1">
            <a:off x="1991544" y="3789041"/>
            <a:ext cx="1720527" cy="864095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urved Connector 12"/>
          <p:cNvCxnSpPr/>
          <p:nvPr/>
        </p:nvCxnSpPr>
        <p:spPr bwMode="auto">
          <a:xfrm flipV="1">
            <a:off x="2927648" y="5013176"/>
            <a:ext cx="720080" cy="72008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Oval 13"/>
          <p:cNvSpPr/>
          <p:nvPr/>
        </p:nvSpPr>
        <p:spPr bwMode="auto">
          <a:xfrm>
            <a:off x="5663952" y="1916832"/>
            <a:ext cx="2376264" cy="440292"/>
          </a:xfrm>
          <a:prstGeom prst="ellipse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5781125" y="3786472"/>
            <a:ext cx="2232249" cy="432047"/>
          </a:xfrm>
          <a:prstGeom prst="ellipse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5663952" y="2708920"/>
            <a:ext cx="2376264" cy="360040"/>
          </a:xfrm>
          <a:prstGeom prst="ellipse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54858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983432" y="836712"/>
            <a:ext cx="1030969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6pPr>
            <a:lvl7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7pPr>
            <a:lvl8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8pPr>
            <a:lvl9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GB" kern="0" dirty="0"/>
              <a:t>2. Post-crisis </a:t>
            </a:r>
            <a:r>
              <a:rPr lang="en-GB" kern="0" dirty="0" smtClean="0"/>
              <a:t>efforts: the 2</a:t>
            </a:r>
            <a:r>
              <a:rPr lang="en-GB" kern="0" baseline="30000" dirty="0" smtClean="0"/>
              <a:t>nd</a:t>
            </a:r>
            <a:r>
              <a:rPr lang="en-GB" kern="0" dirty="0" smtClean="0"/>
              <a:t> DGI </a:t>
            </a:r>
            <a:r>
              <a:rPr lang="en-GB" kern="0" dirty="0"/>
              <a:t>phase (DGI-II, 2016</a:t>
            </a:r>
            <a:r>
              <a:rPr lang="en-GB" kern="0" dirty="0" smtClean="0"/>
              <a:t>)…</a:t>
            </a:r>
            <a:endParaRPr lang="en-GB" kern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95400" y="1556792"/>
            <a:ext cx="10236968" cy="4248472"/>
          </a:xfrm>
        </p:spPr>
        <p:txBody>
          <a:bodyPr/>
          <a:lstStyle/>
          <a:p>
            <a:pPr algn="just">
              <a:spcAft>
                <a:spcPts val="600"/>
              </a:spcAft>
            </a:pPr>
            <a:r>
              <a:rPr lang="en-US" sz="2600" dirty="0"/>
              <a:t>“</a:t>
            </a:r>
            <a:r>
              <a:rPr lang="en-GB" sz="2600" b="1" i="1" dirty="0"/>
              <a:t>Implementing collection and dissemination of:</a:t>
            </a:r>
          </a:p>
          <a:p>
            <a:pPr lvl="1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i="1" u="sng" dirty="0"/>
              <a:t>comparable</a:t>
            </a:r>
            <a:r>
              <a:rPr lang="en-GB" sz="2400" i="1" dirty="0"/>
              <a:t>, </a:t>
            </a:r>
          </a:p>
          <a:p>
            <a:pPr lvl="1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i="1" dirty="0"/>
              <a:t>timely, </a:t>
            </a:r>
          </a:p>
          <a:p>
            <a:pPr lvl="1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i="1" dirty="0"/>
              <a:t>integrated, </a:t>
            </a:r>
          </a:p>
          <a:p>
            <a:pPr lvl="1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i="1" dirty="0"/>
              <a:t>high quality, </a:t>
            </a:r>
          </a:p>
          <a:p>
            <a:pPr lvl="1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i="1" dirty="0"/>
              <a:t>and standardized statistics </a:t>
            </a:r>
          </a:p>
          <a:p>
            <a:pPr lvl="1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i="1" dirty="0"/>
              <a:t>for policy use</a:t>
            </a:r>
            <a:r>
              <a:rPr lang="en-GB" sz="2400" dirty="0"/>
              <a:t>”</a:t>
            </a:r>
            <a:r>
              <a:rPr lang="en-GB" sz="2600" dirty="0"/>
              <a:t> </a:t>
            </a:r>
          </a:p>
          <a:p>
            <a:pPr algn="just">
              <a:spcAft>
                <a:spcPts val="600"/>
              </a:spcAft>
            </a:pPr>
            <a:r>
              <a:rPr lang="en-GB" sz="2400" dirty="0" smtClean="0"/>
              <a:t>“</a:t>
            </a:r>
            <a:r>
              <a:rPr lang="en-GB" sz="2400" b="1" i="1" dirty="0" smtClean="0"/>
              <a:t>Help </a:t>
            </a:r>
            <a:r>
              <a:rPr lang="en-GB" sz="2400" b="1" i="1" dirty="0"/>
              <a:t>straddle the divide between micro and macro analysis</a:t>
            </a:r>
            <a:r>
              <a:rPr lang="en-GB" sz="2400" i="1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530398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983432" y="836712"/>
            <a:ext cx="1030969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6pPr>
            <a:lvl7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7pPr>
            <a:lvl8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8pPr>
            <a:lvl9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GB" kern="0" dirty="0" smtClean="0"/>
              <a:t>… with a focus on three main </a:t>
            </a:r>
            <a:r>
              <a:rPr lang="en-GB" kern="0" dirty="0" smtClean="0"/>
              <a:t>levels of information…</a:t>
            </a:r>
            <a:endParaRPr lang="en-GB" kern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95400" y="2132856"/>
            <a:ext cx="10236968" cy="3384376"/>
          </a:xfrm>
        </p:spPr>
        <p:txBody>
          <a:bodyPr/>
          <a:lstStyle/>
          <a:p>
            <a:pPr algn="just">
              <a:spcAft>
                <a:spcPts val="600"/>
              </a:spcAft>
            </a:pPr>
            <a:r>
              <a:rPr lang="en-US" sz="2600" dirty="0" smtClean="0"/>
              <a:t>Better </a:t>
            </a:r>
            <a:r>
              <a:rPr lang="en-US" sz="2600" b="1" dirty="0" smtClean="0"/>
              <a:t>macro</a:t>
            </a:r>
            <a:r>
              <a:rPr lang="en-US" sz="2600" dirty="0" smtClean="0"/>
              <a:t> </a:t>
            </a:r>
            <a:r>
              <a:rPr lang="en-US" sz="2600" dirty="0" smtClean="0"/>
              <a:t>statistics</a:t>
            </a:r>
          </a:p>
          <a:p>
            <a:pPr algn="just">
              <a:spcAft>
                <a:spcPts val="600"/>
              </a:spcAft>
            </a:pPr>
            <a:endParaRPr lang="en-US" sz="1400" dirty="0" smtClean="0"/>
          </a:p>
          <a:p>
            <a:pPr algn="just">
              <a:spcAft>
                <a:spcPts val="600"/>
              </a:spcAft>
            </a:pPr>
            <a:r>
              <a:rPr lang="en-US" sz="2600" b="1" dirty="0" smtClean="0"/>
              <a:t>Distribution</a:t>
            </a:r>
            <a:r>
              <a:rPr lang="en-US" sz="2600" dirty="0" smtClean="0"/>
              <a:t> </a:t>
            </a:r>
            <a:r>
              <a:rPr lang="en-US" sz="2600" dirty="0" smtClean="0"/>
              <a:t>information</a:t>
            </a:r>
          </a:p>
          <a:p>
            <a:pPr algn="just">
              <a:spcAft>
                <a:spcPts val="600"/>
              </a:spcAft>
            </a:pPr>
            <a:endParaRPr lang="en-US" sz="1400" dirty="0" smtClean="0"/>
          </a:p>
          <a:p>
            <a:pPr algn="just">
              <a:spcAft>
                <a:spcPts val="600"/>
              </a:spcAft>
            </a:pPr>
            <a:r>
              <a:rPr lang="en-US" sz="2600" b="1" dirty="0" smtClean="0"/>
              <a:t>Micro</a:t>
            </a:r>
            <a:r>
              <a:rPr lang="en-US" sz="2600" dirty="0" smtClean="0"/>
              <a:t> </a:t>
            </a:r>
            <a:r>
              <a:rPr lang="en-US" sz="2600" dirty="0" smtClean="0"/>
              <a:t>data</a:t>
            </a:r>
            <a:endParaRPr lang="en-US" sz="2600" dirty="0" smtClean="0"/>
          </a:p>
          <a:p>
            <a:pPr lvl="1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600" dirty="0" smtClean="0"/>
              <a:t>As a tool for better </a:t>
            </a:r>
            <a:r>
              <a:rPr lang="en-US" sz="2600" dirty="0" smtClean="0"/>
              <a:t>macro statistics</a:t>
            </a:r>
            <a:endParaRPr lang="en-US" sz="2600" dirty="0" smtClean="0"/>
          </a:p>
          <a:p>
            <a:pPr lvl="1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600" dirty="0" smtClean="0"/>
              <a:t>In itself: </a:t>
            </a:r>
            <a:r>
              <a:rPr lang="en-US" sz="2600" dirty="0" smtClean="0"/>
              <a:t>“pure”, macro-relevant </a:t>
            </a:r>
            <a:r>
              <a:rPr lang="en-US" sz="2600" dirty="0" smtClean="0"/>
              <a:t>micro information</a:t>
            </a:r>
          </a:p>
        </p:txBody>
      </p:sp>
    </p:spTree>
    <p:extLst>
      <p:ext uri="{BB962C8B-B14F-4D97-AF65-F5344CB8AC3E}">
        <p14:creationId xmlns:p14="http://schemas.microsoft.com/office/powerpoint/2010/main" val="379935419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633200" y="6453336"/>
            <a:ext cx="5588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EB5583-72B7-4A3F-9112-81782695F3A4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404664"/>
            <a:ext cx="9361040" cy="4667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… </a:t>
            </a:r>
            <a:r>
              <a:rPr lang="en-GB" dirty="0" smtClean="0"/>
              <a:t>(</a:t>
            </a:r>
            <a:r>
              <a:rPr lang="en-GB" dirty="0" err="1" smtClean="0"/>
              <a:t>i</a:t>
            </a:r>
            <a:r>
              <a:rPr lang="en-GB" dirty="0" smtClean="0"/>
              <a:t>) the </a:t>
            </a:r>
            <a:r>
              <a:rPr lang="en-GB" dirty="0" smtClean="0"/>
              <a:t>macro level…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55440" y="1628800"/>
            <a:ext cx="10657183" cy="4608512"/>
          </a:xfrm>
        </p:spPr>
        <p:txBody>
          <a:bodyPr/>
          <a:lstStyle/>
          <a:p>
            <a:r>
              <a:rPr lang="en-GB" dirty="0" smtClean="0"/>
              <a:t>Development </a:t>
            </a:r>
            <a:r>
              <a:rPr lang="en-GB" dirty="0"/>
              <a:t>of “integrated sectoral financial accounts</a:t>
            </a:r>
            <a:r>
              <a:rPr lang="en-GB" dirty="0" smtClean="0"/>
              <a:t>”</a:t>
            </a:r>
          </a:p>
          <a:p>
            <a:endParaRPr lang="en-GB" sz="1000" dirty="0" smtClean="0"/>
          </a:p>
          <a:p>
            <a:r>
              <a:rPr lang="en-GB" dirty="0" smtClean="0"/>
              <a:t>Focus on financial positions and interconnections </a:t>
            </a:r>
            <a:r>
              <a:rPr lang="en-GB" dirty="0" smtClean="0"/>
              <a:t>(</a:t>
            </a:r>
            <a:r>
              <a:rPr lang="en-GB" dirty="0" err="1" smtClean="0"/>
              <a:t>eg</a:t>
            </a:r>
            <a:r>
              <a:rPr lang="en-GB" dirty="0" smtClean="0"/>
              <a:t> FWTW </a:t>
            </a:r>
            <a:r>
              <a:rPr lang="en-GB" dirty="0" smtClean="0"/>
              <a:t>tables)</a:t>
            </a:r>
          </a:p>
          <a:p>
            <a:endParaRPr lang="en-GB" sz="1000" dirty="0" smtClean="0"/>
          </a:p>
          <a:p>
            <a:r>
              <a:rPr lang="en-GB" dirty="0" smtClean="0"/>
              <a:t>More </a:t>
            </a:r>
            <a:r>
              <a:rPr lang="en-GB" dirty="0" smtClean="0"/>
              <a:t>detailed </a:t>
            </a:r>
            <a:r>
              <a:rPr lang="en-GB" dirty="0" smtClean="0"/>
              <a:t>subsectors</a:t>
            </a:r>
          </a:p>
          <a:p>
            <a:endParaRPr lang="en-GB" sz="1000" dirty="0" smtClean="0"/>
          </a:p>
          <a:p>
            <a:r>
              <a:rPr lang="en-GB" dirty="0" smtClean="0"/>
              <a:t>More information  on instruments </a:t>
            </a:r>
            <a:r>
              <a:rPr lang="en-GB" dirty="0" err="1" smtClean="0"/>
              <a:t>eg</a:t>
            </a:r>
            <a:r>
              <a:rPr lang="en-GB" dirty="0" smtClean="0"/>
              <a:t> Foreign Currency </a:t>
            </a:r>
            <a:r>
              <a:rPr lang="en-GB" dirty="0" smtClean="0"/>
              <a:t>exposures – including domestic positions</a:t>
            </a:r>
            <a:endParaRPr lang="en-GB" dirty="0" smtClean="0"/>
          </a:p>
          <a:p>
            <a:endParaRPr lang="en-GB" sz="1000" dirty="0" smtClean="0"/>
          </a:p>
          <a:p>
            <a:r>
              <a:rPr lang="en-GB" dirty="0" smtClean="0"/>
              <a:t>Link </a:t>
            </a:r>
            <a:r>
              <a:rPr lang="en-GB" dirty="0" smtClean="0"/>
              <a:t>between the </a:t>
            </a:r>
            <a:r>
              <a:rPr lang="en-GB" dirty="0" smtClean="0"/>
              <a:t>economy </a:t>
            </a:r>
            <a:r>
              <a:rPr lang="en-GB" dirty="0" smtClean="0"/>
              <a:t>and the </a:t>
            </a:r>
            <a:r>
              <a:rPr lang="en-GB" dirty="0" err="1" smtClean="0"/>
              <a:t>RoW</a:t>
            </a:r>
            <a:r>
              <a:rPr lang="en-GB" dirty="0" smtClean="0"/>
              <a:t>: counterparty sectors and countries</a:t>
            </a:r>
          </a:p>
        </p:txBody>
      </p:sp>
    </p:spTree>
    <p:extLst>
      <p:ext uri="{BB962C8B-B14F-4D97-AF65-F5344CB8AC3E}">
        <p14:creationId xmlns:p14="http://schemas.microsoft.com/office/powerpoint/2010/main" val="1671476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633200" y="6453336"/>
            <a:ext cx="5588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EB5583-72B7-4A3F-9112-81782695F3A4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52" y="836615"/>
            <a:ext cx="8424936" cy="4667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… (ii) the </a:t>
            </a:r>
            <a:r>
              <a:rPr lang="en-GB" dirty="0" smtClean="0"/>
              <a:t>distribution information level…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1424" y="1556792"/>
            <a:ext cx="10441160" cy="4248472"/>
          </a:xfrm>
        </p:spPr>
        <p:txBody>
          <a:bodyPr/>
          <a:lstStyle/>
          <a:p>
            <a:r>
              <a:rPr lang="en-GB" dirty="0" smtClean="0"/>
              <a:t>Focus </a:t>
            </a:r>
            <a:r>
              <a:rPr lang="en-GB" dirty="0"/>
              <a:t>on the distribution of </a:t>
            </a:r>
            <a:r>
              <a:rPr lang="en-GB" dirty="0" smtClean="0"/>
              <a:t>indicators within a </a:t>
            </a:r>
            <a:r>
              <a:rPr lang="en-GB" dirty="0" smtClean="0"/>
              <a:t>country</a:t>
            </a:r>
            <a:endParaRPr lang="en-GB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Distributions </a:t>
            </a:r>
            <a:r>
              <a:rPr lang="en-GB" dirty="0" smtClean="0"/>
              <a:t>relevant for </a:t>
            </a:r>
            <a:r>
              <a:rPr lang="en-GB" dirty="0"/>
              <a:t>policy purposes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Increased importance in the post crisis </a:t>
            </a:r>
            <a:r>
              <a:rPr lang="en-GB" dirty="0" smtClean="0"/>
              <a:t>era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All countries’ aggregates are not the same!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1400" dirty="0" smtClean="0"/>
          </a:p>
          <a:p>
            <a:r>
              <a:rPr lang="en-GB" dirty="0" smtClean="0"/>
              <a:t>DGI Recommendations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“</a:t>
            </a:r>
            <a:r>
              <a:rPr lang="en-GB" i="1" dirty="0" smtClean="0"/>
              <a:t>compile </a:t>
            </a:r>
            <a:r>
              <a:rPr lang="en-GB" i="1" dirty="0"/>
              <a:t>distributional information alongside aggregate </a:t>
            </a:r>
            <a:r>
              <a:rPr lang="en-GB" i="1" dirty="0" smtClean="0"/>
              <a:t>figures…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i="1" dirty="0" smtClean="0"/>
              <a:t>… &amp; link </a:t>
            </a:r>
            <a:r>
              <a:rPr lang="en-GB" i="1" dirty="0"/>
              <a:t>national accounts data with distributional </a:t>
            </a:r>
            <a:r>
              <a:rPr lang="en-GB" i="1" dirty="0" smtClean="0"/>
              <a:t>information”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967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649247" y="6453336"/>
            <a:ext cx="5588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EB5583-72B7-4A3F-9112-81782695F3A4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472" y="616024"/>
            <a:ext cx="9965268" cy="4667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… and </a:t>
            </a:r>
            <a:r>
              <a:rPr lang="en-GB" dirty="0" smtClean="0"/>
              <a:t>(iii) the </a:t>
            </a:r>
            <a:r>
              <a:rPr lang="en-GB" dirty="0" smtClean="0"/>
              <a:t>micro </a:t>
            </a:r>
            <a:r>
              <a:rPr lang="en-GB" dirty="0" smtClean="0"/>
              <a:t>level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95400" y="1268760"/>
            <a:ext cx="11233247" cy="4464496"/>
          </a:xfrm>
        </p:spPr>
        <p:txBody>
          <a:bodyPr/>
          <a:lstStyle/>
          <a:p>
            <a:r>
              <a:rPr lang="en-GB" dirty="0" smtClean="0"/>
              <a:t>Collection of “pure</a:t>
            </a:r>
            <a:r>
              <a:rPr lang="en-GB" dirty="0"/>
              <a:t>”, macro-relevant micro </a:t>
            </a:r>
            <a:r>
              <a:rPr lang="en-GB" dirty="0" smtClean="0"/>
              <a:t>information: </a:t>
            </a:r>
            <a:r>
              <a:rPr lang="en-GB" dirty="0" err="1" smtClean="0"/>
              <a:t>eg</a:t>
            </a:r>
            <a:r>
              <a:rPr lang="en-GB" dirty="0" smtClean="0"/>
              <a:t> SIFIs</a:t>
            </a:r>
            <a:endParaRPr lang="en-GB" dirty="0" smtClean="0"/>
          </a:p>
          <a:p>
            <a:pPr marL="0" indent="0">
              <a:buNone/>
            </a:pPr>
            <a:r>
              <a:rPr lang="en-GB" i="1" dirty="0" smtClean="0"/>
              <a:t>►We </a:t>
            </a:r>
            <a:r>
              <a:rPr lang="en-GB" i="1" dirty="0"/>
              <a:t>need to see the forest as well as the trees within </a:t>
            </a:r>
            <a:r>
              <a:rPr lang="en-GB" i="1" dirty="0" smtClean="0"/>
              <a:t>it </a:t>
            </a:r>
            <a:r>
              <a:rPr lang="en-GB" dirty="0"/>
              <a:t>(Borio, 2013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endParaRPr lang="en-GB" sz="1000" dirty="0"/>
          </a:p>
          <a:p>
            <a:r>
              <a:rPr lang="en-GB" dirty="0" smtClean="0"/>
              <a:t>Micro </a:t>
            </a:r>
            <a:r>
              <a:rPr lang="en-GB" dirty="0"/>
              <a:t>data to support </a:t>
            </a:r>
            <a:r>
              <a:rPr lang="en-GB" dirty="0" smtClean="0"/>
              <a:t>macro compilation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 smtClean="0"/>
              <a:t>Mobilising “administrative</a:t>
            </a:r>
            <a:r>
              <a:rPr lang="en-GB" sz="2400" dirty="0"/>
              <a:t>” </a:t>
            </a:r>
            <a:r>
              <a:rPr lang="en-GB" sz="2400" dirty="0" smtClean="0"/>
              <a:t>datasets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 smtClean="0"/>
              <a:t>Frameworks </a:t>
            </a:r>
            <a:r>
              <a:rPr lang="en-GB" sz="2400" dirty="0"/>
              <a:t>to combine micro- and macro-level </a:t>
            </a:r>
            <a:r>
              <a:rPr lang="en-GB" sz="2400" dirty="0" smtClean="0"/>
              <a:t>data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1000" dirty="0" smtClean="0"/>
          </a:p>
          <a:p>
            <a:r>
              <a:rPr lang="en-GB" dirty="0" smtClean="0"/>
              <a:t>Significant challenges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 smtClean="0"/>
              <a:t>Accounting</a:t>
            </a:r>
            <a:endParaRPr lang="en-GB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 smtClean="0"/>
              <a:t>Identification </a:t>
            </a:r>
            <a:r>
              <a:rPr lang="en-GB" sz="2400" dirty="0"/>
              <a:t>of institutions (Legal Entity Identifier - LEI)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/>
              <a:t>Standardisation of </a:t>
            </a:r>
            <a:r>
              <a:rPr lang="en-GB" sz="2400" dirty="0" smtClean="0"/>
              <a:t>financial </a:t>
            </a:r>
            <a:r>
              <a:rPr lang="en-GB" sz="2400" dirty="0" smtClean="0"/>
              <a:t>reports </a:t>
            </a:r>
            <a:r>
              <a:rPr lang="en-GB" sz="2400" dirty="0" err="1" smtClean="0"/>
              <a:t>eg</a:t>
            </a:r>
            <a:r>
              <a:rPr lang="en-GB" sz="2400" dirty="0" smtClean="0"/>
              <a:t> </a:t>
            </a:r>
            <a:r>
              <a:rPr lang="en-GB" sz="2400" dirty="0"/>
              <a:t>derivatives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4807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6898" y="692696"/>
            <a:ext cx="10334268" cy="466725"/>
          </a:xfrm>
        </p:spPr>
        <p:txBody>
          <a:bodyPr/>
          <a:lstStyle/>
          <a:p>
            <a:r>
              <a:rPr lang="en-GB" dirty="0" smtClean="0"/>
              <a:t>3. But international comparisons require a conceptual paradigm shift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just"/>
            <a:r>
              <a:rPr lang="en-GB" sz="2670" dirty="0" smtClean="0"/>
              <a:t>Increased</a:t>
            </a:r>
            <a:r>
              <a:rPr lang="en-GB" dirty="0" smtClean="0"/>
              <a:t> role played by global companies / but i</a:t>
            </a:r>
            <a:r>
              <a:rPr lang="en-GB" sz="2670" dirty="0" smtClean="0"/>
              <a:t>nternational comparisons still rely on the residency-based SNA framework</a:t>
            </a:r>
          </a:p>
          <a:p>
            <a:pPr algn="just"/>
            <a:endParaRPr lang="en-GB" sz="1000" dirty="0" smtClean="0"/>
          </a:p>
          <a:p>
            <a:pPr algn="just"/>
            <a:r>
              <a:rPr lang="en-GB" sz="2670" dirty="0" smtClean="0"/>
              <a:t>Usual country statistics do not integrate the impact of the activities of national groups performed outside domestic boundaries</a:t>
            </a:r>
          </a:p>
          <a:p>
            <a:pPr algn="just"/>
            <a:endParaRPr lang="en-GB" sz="1000" dirty="0" smtClean="0"/>
          </a:p>
          <a:p>
            <a:pPr algn="just"/>
            <a:r>
              <a:rPr lang="en-GB" sz="2670" dirty="0" smtClean="0"/>
              <a:t>New data opportunities: n</a:t>
            </a:r>
            <a:r>
              <a:rPr lang="en-GB" sz="2670" dirty="0" smtClean="0"/>
              <a:t>ationality-based datasets can complement traditional </a:t>
            </a:r>
            <a:r>
              <a:rPr lang="en-GB" sz="2670" dirty="0"/>
              <a:t>residency-based </a:t>
            </a:r>
            <a:r>
              <a:rPr lang="en-GB" sz="2670" dirty="0" smtClean="0"/>
              <a:t>statistics</a:t>
            </a:r>
          </a:p>
          <a:p>
            <a:pPr marL="0" indent="0" algn="just">
              <a:buNone/>
            </a:pPr>
            <a:r>
              <a:rPr lang="de-CH" sz="2670" dirty="0" smtClean="0"/>
              <a:t>►</a:t>
            </a:r>
            <a:r>
              <a:rPr lang="en-GB" sz="2670" b="1" i="1" dirty="0" smtClean="0"/>
              <a:t>A few examples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3500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442700" y="6537326"/>
            <a:ext cx="745067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16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5440" y="199509"/>
            <a:ext cx="10349311" cy="466725"/>
          </a:xfrm>
        </p:spPr>
        <p:txBody>
          <a:bodyPr/>
          <a:lstStyle/>
          <a:p>
            <a:r>
              <a:rPr lang="de-CH" dirty="0" smtClean="0"/>
              <a:t>(i) Comparing </a:t>
            </a:r>
            <a:r>
              <a:rPr lang="en-US" dirty="0" smtClean="0"/>
              <a:t>international </a:t>
            </a:r>
            <a:r>
              <a:rPr lang="en-US" dirty="0"/>
              <a:t>banking </a:t>
            </a:r>
            <a:r>
              <a:rPr lang="en-US" dirty="0" smtClean="0"/>
              <a:t>systems on </a:t>
            </a:r>
            <a:r>
              <a:rPr lang="en-US" dirty="0" smtClean="0"/>
              <a:t>a consolidated basis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33332" y="1526542"/>
            <a:ext cx="4008444" cy="4638761"/>
          </a:xfrm>
        </p:spPr>
        <p:txBody>
          <a:bodyPr/>
          <a:lstStyle/>
          <a:p>
            <a:pPr marL="396000" lvl="1"/>
            <a:r>
              <a:rPr lang="en-GB" sz="2600" b="1" i="1" dirty="0" smtClean="0">
                <a:solidFill>
                  <a:srgbClr val="000000"/>
                </a:solidFill>
              </a:rPr>
              <a:t>China first EME international bank lending destination</a:t>
            </a:r>
          </a:p>
          <a:p>
            <a:pPr marL="396000" lvl="1"/>
            <a:r>
              <a:rPr lang="en-GB" sz="2600" b="1" i="1" dirty="0" smtClean="0">
                <a:solidFill>
                  <a:srgbClr val="000000"/>
                </a:solidFill>
              </a:rPr>
              <a:t>Yet large inter-offices positions channelling credit to China</a:t>
            </a:r>
          </a:p>
          <a:p>
            <a:pPr marL="396000" lvl="1"/>
            <a:r>
              <a:rPr lang="en-GB" sz="2600" b="1" i="1" dirty="0" smtClean="0">
                <a:solidFill>
                  <a:srgbClr val="000000"/>
                </a:solidFill>
              </a:rPr>
              <a:t>Relative importance of Chinese borrowers is reduced on a consolidated basis</a:t>
            </a:r>
            <a:endParaRPr lang="en-GB" sz="2600" b="1" i="1" dirty="0" smtClean="0"/>
          </a:p>
        </p:txBody>
      </p:sp>
      <p:sp>
        <p:nvSpPr>
          <p:cNvPr id="5" name="Oval 4"/>
          <p:cNvSpPr/>
          <p:nvPr/>
        </p:nvSpPr>
        <p:spPr bwMode="auto">
          <a:xfrm>
            <a:off x="11280576" y="1484784"/>
            <a:ext cx="768085" cy="288032"/>
          </a:xfrm>
          <a:prstGeom prst="ellipse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GB" sz="2400" b="1" dirty="0" smtClean="0">
              <a:solidFill>
                <a:srgbClr val="333300"/>
              </a:solidFill>
              <a:latin typeface="Arial" charset="0"/>
              <a:cs typeface="Arial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692696"/>
            <a:ext cx="7419975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urved Connector 6"/>
          <p:cNvCxnSpPr/>
          <p:nvPr/>
        </p:nvCxnSpPr>
        <p:spPr bwMode="auto">
          <a:xfrm>
            <a:off x="3575720" y="1772816"/>
            <a:ext cx="1368152" cy="792088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urved Connector 8"/>
          <p:cNvCxnSpPr/>
          <p:nvPr/>
        </p:nvCxnSpPr>
        <p:spPr bwMode="auto">
          <a:xfrm flipV="1">
            <a:off x="4079776" y="3068960"/>
            <a:ext cx="6480720" cy="2016224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0942971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1B15D-2E45-4F41-BB87-D66CCB089215}" type="slidenum">
              <a:rPr lang="en-US" smtClean="0">
                <a:solidFill>
                  <a:srgbClr val="FFFFFF"/>
                </a:solidFill>
              </a:rPr>
              <a:pPr/>
              <a:t>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055440" y="404665"/>
            <a:ext cx="9551776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A6000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A6000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A6000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US" sz="3200" kern="0" dirty="0" smtClean="0"/>
              <a:t>(ii) Assessing the foreign </a:t>
            </a:r>
            <a:r>
              <a:rPr lang="en-US" sz="3200" kern="0" dirty="0" smtClean="0"/>
              <a:t>exposures of national </a:t>
            </a:r>
            <a:r>
              <a:rPr lang="en-US" sz="3200" kern="0" dirty="0" smtClean="0"/>
              <a:t>banks</a:t>
            </a:r>
            <a:endParaRPr lang="en-US" sz="3200" kern="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742" y="1235717"/>
            <a:ext cx="7623304" cy="45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263352" y="1680486"/>
            <a:ext cx="3516390" cy="4104456"/>
          </a:xfrm>
          <a:prstGeom prst="rect">
            <a:avLst/>
          </a:prstGeom>
        </p:spPr>
        <p:txBody>
          <a:bodyPr/>
          <a:lstStyle>
            <a:lvl1pPr marL="457189" indent="-457189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SzPct val="90000"/>
              <a:buFont typeface="Wingdings" pitchFamily="2" charset="2"/>
              <a:buChar char="l"/>
              <a:defRPr kumimoji="1" sz="2667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990575" indent="-38099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A6A6A6"/>
              </a:buClr>
              <a:buFont typeface="Wingdings" pitchFamily="2" charset="2"/>
              <a:buChar char="§"/>
              <a:defRPr kumimoji="1" sz="2667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Segoe UI" pitchFamily="34" charset="0"/>
              <a:buChar char="-"/>
              <a:defRPr kumimoji="1" sz="2667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  <a:cs typeface="Segoe UI" pitchFamily="34" charset="0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  <a:cs typeface="Segoe UI" pitchFamily="34" charset="0"/>
              </a:defRPr>
            </a:lvl5pPr>
            <a:lvl6pPr marL="3352716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</a:defRPr>
            </a:lvl6pPr>
            <a:lvl7pPr marL="396230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</a:defRPr>
            </a:lvl7pPr>
            <a:lvl8pPr marL="4571886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</a:defRPr>
            </a:lvl8pPr>
            <a:lvl9pPr marL="5181470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</a:defRPr>
            </a:lvl9pPr>
          </a:lstStyle>
          <a:p>
            <a:pPr marL="396000" lvl="1"/>
            <a:r>
              <a:rPr lang="en-GB" sz="2600" b="1" i="1" kern="0" dirty="0">
                <a:solidFill>
                  <a:srgbClr val="000000"/>
                </a:solidFill>
              </a:rPr>
              <a:t>Banks’ foreign claims on Russia in </a:t>
            </a:r>
            <a:r>
              <a:rPr lang="en-GB" sz="2600" b="1" i="1" kern="0" dirty="0" smtClean="0">
                <a:solidFill>
                  <a:srgbClr val="000000"/>
                </a:solidFill>
              </a:rPr>
              <a:t>2014 (blue)</a:t>
            </a:r>
            <a:endParaRPr lang="en-GB" sz="2600" b="1" i="1" kern="0" dirty="0">
              <a:solidFill>
                <a:srgbClr val="000000"/>
              </a:solidFill>
            </a:endParaRPr>
          </a:p>
          <a:p>
            <a:pPr marL="396000" lvl="1"/>
            <a:r>
              <a:rPr lang="en-GB" sz="2600" b="1" i="1" kern="0" dirty="0">
                <a:solidFill>
                  <a:srgbClr val="000000"/>
                </a:solidFill>
              </a:rPr>
              <a:t>Importance of the  claims booked by local </a:t>
            </a:r>
            <a:r>
              <a:rPr lang="en-GB" sz="2600" b="1" i="1" kern="0" dirty="0" smtClean="0">
                <a:solidFill>
                  <a:srgbClr val="000000"/>
                </a:solidFill>
              </a:rPr>
              <a:t>affiliates (pink)</a:t>
            </a:r>
            <a:endParaRPr lang="en-GB" sz="2600" b="1" i="1" kern="0" dirty="0">
              <a:solidFill>
                <a:srgbClr val="000000"/>
              </a:solidFill>
            </a:endParaRPr>
          </a:p>
          <a:p>
            <a:pPr marL="396000" lvl="1"/>
            <a:r>
              <a:rPr lang="en-GB" sz="2600" b="1" i="1" kern="0" dirty="0" smtClean="0">
                <a:solidFill>
                  <a:srgbClr val="000000"/>
                </a:solidFill>
              </a:rPr>
              <a:t>Looking at cross-border claims </a:t>
            </a:r>
            <a:r>
              <a:rPr lang="en-GB" sz="2600" b="1" i="1" kern="0" dirty="0" smtClean="0">
                <a:solidFill>
                  <a:srgbClr val="000000"/>
                </a:solidFill>
              </a:rPr>
              <a:t>is not enough</a:t>
            </a:r>
            <a:endParaRPr lang="en-GB" sz="2600" b="1" i="1" kern="0" dirty="0" smtClean="0">
              <a:solidFill>
                <a:srgbClr val="000000"/>
              </a:solidFill>
            </a:endParaRPr>
          </a:p>
        </p:txBody>
      </p:sp>
      <p:cxnSp>
        <p:nvCxnSpPr>
          <p:cNvPr id="4" name="Curved Connector 3"/>
          <p:cNvCxnSpPr/>
          <p:nvPr/>
        </p:nvCxnSpPr>
        <p:spPr bwMode="auto">
          <a:xfrm>
            <a:off x="3071664" y="2708920"/>
            <a:ext cx="1152128" cy="72008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Curved Connector 6"/>
          <p:cNvCxnSpPr/>
          <p:nvPr/>
        </p:nvCxnSpPr>
        <p:spPr bwMode="auto">
          <a:xfrm flipV="1">
            <a:off x="1775520" y="4005064"/>
            <a:ext cx="2448272" cy="648072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Oval 9"/>
          <p:cNvSpPr/>
          <p:nvPr/>
        </p:nvSpPr>
        <p:spPr bwMode="auto">
          <a:xfrm>
            <a:off x="4766150" y="4212842"/>
            <a:ext cx="504056" cy="440294"/>
          </a:xfrm>
          <a:prstGeom prst="ellipse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8184232" y="4318147"/>
            <a:ext cx="648072" cy="406997"/>
          </a:xfrm>
          <a:prstGeom prst="ellipse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402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06647" y="6489472"/>
            <a:ext cx="4191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1186" y="324325"/>
            <a:ext cx="10661438" cy="570196"/>
          </a:xfrm>
        </p:spPr>
        <p:txBody>
          <a:bodyPr/>
          <a:lstStyle/>
          <a:p>
            <a:r>
              <a:rPr lang="en-GB" dirty="0" smtClean="0"/>
              <a:t>(iii) Measuring the </a:t>
            </a:r>
            <a:r>
              <a:rPr lang="en-GB" dirty="0"/>
              <a:t>reliance on international financing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423592" y="5487194"/>
            <a:ext cx="8430016" cy="917083"/>
          </a:xfrm>
        </p:spPr>
        <p:txBody>
          <a:bodyPr/>
          <a:lstStyle/>
          <a:p>
            <a:pPr marL="0" indent="0" algn="just">
              <a:buNone/>
            </a:pPr>
            <a:r>
              <a:rPr lang="en-GB" sz="900" baseline="30000" dirty="0"/>
              <a:t>1</a:t>
            </a:r>
            <a:r>
              <a:rPr lang="en-GB" sz="900" dirty="0"/>
              <a:t>  US dollar-denominated loans to non-bank residents of the country listed in the panel titles. For China, locally extended US dollar loans are estimated from national data on total foreign currency loans, assuming 80% are dollar-denominated.    </a:t>
            </a:r>
            <a:r>
              <a:rPr lang="en-GB" sz="900" baseline="30000" dirty="0"/>
              <a:t>2</a:t>
            </a:r>
            <a:r>
              <a:rPr lang="en-GB" sz="900" dirty="0"/>
              <a:t>  Outstanding US dollar debt securities issued by non-bank residents of the country listed in the panel title.    </a:t>
            </a:r>
            <a:r>
              <a:rPr lang="en-GB" sz="900" baseline="30000" dirty="0"/>
              <a:t>3</a:t>
            </a:r>
            <a:r>
              <a:rPr lang="en-GB" sz="900" dirty="0"/>
              <a:t>  Outstanding US dollar-denominated bonds issued offshore (ie outside the country listed in the panel title) by non-banks with the nationality listed in the panel title.</a:t>
            </a:r>
          </a:p>
          <a:p>
            <a:pPr marL="0" indent="0" algn="just">
              <a:buNone/>
            </a:pPr>
            <a:r>
              <a:rPr lang="en-GB" sz="900" dirty="0"/>
              <a:t>Sources: BIS locational banking statistics by residency; BIS International Debt Securities Statistics; national sources; BIS calculations.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15581" y="1539946"/>
            <a:ext cx="2039216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600" dirty="0">
                <a:ea typeface="Segoe UI" pitchFamily="34" charset="0"/>
                <a:cs typeface="Segoe UI" pitchFamily="34" charset="0"/>
              </a:rPr>
              <a:t>Brazil</a:t>
            </a:r>
            <a:endParaRPr lang="en-GB" sz="1600" dirty="0"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13052" y="1539946"/>
            <a:ext cx="208645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600" dirty="0"/>
              <a:t>China</a:t>
            </a:r>
            <a:endParaRPr lang="en-GB" sz="1600" dirty="0">
              <a:ea typeface="Segoe UI" pitchFamily="34" charset="0"/>
              <a:cs typeface="Segoe U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65367" y="1539946"/>
            <a:ext cx="203665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600" dirty="0"/>
              <a:t>Turkey</a:t>
            </a:r>
            <a:endParaRPr lang="en-GB" sz="1600" dirty="0"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82908" y="1192142"/>
            <a:ext cx="275809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600" dirty="0"/>
              <a:t>In billions of US dollars</a:t>
            </a:r>
            <a:endParaRPr lang="en-GB" sz="1600" dirty="0"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582" y="1943545"/>
            <a:ext cx="2271919" cy="321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59" y="1953421"/>
            <a:ext cx="2263520" cy="320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383" y="1986610"/>
            <a:ext cx="2239507" cy="3334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 Placeholder 3"/>
          <p:cNvSpPr txBox="1">
            <a:spLocks/>
          </p:cNvSpPr>
          <p:nvPr/>
        </p:nvSpPr>
        <p:spPr bwMode="auto">
          <a:xfrm>
            <a:off x="74788" y="1013056"/>
            <a:ext cx="1867118" cy="4973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457189" indent="-457189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SzPct val="90000"/>
              <a:buFont typeface="Wingdings" pitchFamily="2" charset="2"/>
              <a:buChar char="l"/>
              <a:defRPr kumimoji="1" sz="2667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990575" indent="-38099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A6A6A6"/>
              </a:buClr>
              <a:buFont typeface="Wingdings" pitchFamily="2" charset="2"/>
              <a:buChar char="§"/>
              <a:defRPr kumimoji="1" sz="2667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Segoe UI" pitchFamily="34" charset="0"/>
              <a:buChar char="-"/>
              <a:defRPr kumimoji="1" sz="2667" baseline="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  <a:cs typeface="Segoe UI" pitchFamily="34" charset="0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  <a:cs typeface="Segoe UI" pitchFamily="34" charset="0"/>
              </a:defRPr>
            </a:lvl5pPr>
            <a:lvl6pPr marL="3352716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</a:defRPr>
            </a:lvl6pPr>
            <a:lvl7pPr marL="396230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</a:defRPr>
            </a:lvl7pPr>
            <a:lvl8pPr marL="4571886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</a:defRPr>
            </a:lvl8pPr>
            <a:lvl9pPr marL="5181470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667">
                <a:solidFill>
                  <a:schemeClr val="tx2"/>
                </a:solidFill>
                <a:latin typeface="+mn-lt"/>
              </a:defRPr>
            </a:lvl9pPr>
          </a:lstStyle>
          <a:p>
            <a:pPr marL="396000" lvl="1"/>
            <a:r>
              <a:rPr lang="en-GB" sz="2600" b="1" i="1" kern="0" dirty="0" smtClean="0">
                <a:solidFill>
                  <a:srgbClr val="000000"/>
                </a:solidFill>
              </a:rPr>
              <a:t>Debt issuance: the 2</a:t>
            </a:r>
            <a:r>
              <a:rPr lang="en-GB" sz="2600" b="1" i="1" kern="0" baseline="30000" dirty="0" smtClean="0">
                <a:solidFill>
                  <a:srgbClr val="000000"/>
                </a:solidFill>
              </a:rPr>
              <a:t>nd</a:t>
            </a:r>
            <a:r>
              <a:rPr lang="en-GB" sz="2600" b="1" i="1" kern="0" dirty="0" smtClean="0">
                <a:solidFill>
                  <a:srgbClr val="000000"/>
                </a:solidFill>
              </a:rPr>
              <a:t>  </a:t>
            </a:r>
            <a:r>
              <a:rPr lang="en-GB" sz="2600" b="1" i="1" kern="0" dirty="0">
                <a:solidFill>
                  <a:srgbClr val="000000"/>
                </a:solidFill>
              </a:rPr>
              <a:t>phase of global liquidity</a:t>
            </a:r>
          </a:p>
          <a:p>
            <a:pPr marL="396000" lvl="1"/>
            <a:r>
              <a:rPr lang="en-GB" sz="2600" b="1" i="1" kern="0" dirty="0" smtClean="0"/>
              <a:t>Issuance by (non-resident) affiliates can be large</a:t>
            </a:r>
            <a:endParaRPr lang="en-GB" sz="2600" b="1" i="1" kern="0" dirty="0" smtClean="0"/>
          </a:p>
        </p:txBody>
      </p:sp>
      <p:cxnSp>
        <p:nvCxnSpPr>
          <p:cNvPr id="9" name="Curved Connector 8"/>
          <p:cNvCxnSpPr/>
          <p:nvPr/>
        </p:nvCxnSpPr>
        <p:spPr bwMode="auto">
          <a:xfrm>
            <a:off x="1870772" y="4465143"/>
            <a:ext cx="5881412" cy="402479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Oval 17"/>
          <p:cNvSpPr/>
          <p:nvPr/>
        </p:nvSpPr>
        <p:spPr bwMode="auto">
          <a:xfrm>
            <a:off x="3719736" y="2143510"/>
            <a:ext cx="969393" cy="925450"/>
          </a:xfrm>
          <a:prstGeom prst="ellipse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600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554400" y="6451864"/>
            <a:ext cx="745067" cy="320675"/>
          </a:xfrm>
        </p:spPr>
        <p:txBody>
          <a:bodyPr/>
          <a:lstStyle/>
          <a:p>
            <a:pPr>
              <a:defRPr/>
            </a:pPr>
            <a:fld id="{346475A4-C57B-493D-B98B-CB0AFC234584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983432" y="385455"/>
            <a:ext cx="1087320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A60000"/>
                </a:solidFill>
                <a:latin typeface="Segoe UI" pitchFamily="34" charset="0"/>
                <a:cs typeface="Segoe UI" pitchFamily="34" charset="0"/>
              </a:defRPr>
            </a:lvl5pPr>
            <a:lvl6pPr marL="60958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6pPr>
            <a:lvl7pPr marL="121917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7pPr>
            <a:lvl8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8pPr>
            <a:lvl9pPr marL="2438339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A60000"/>
                </a:solidFill>
                <a:latin typeface="Arial" charset="0"/>
              </a:defRPr>
            </a:lvl9pPr>
          </a:lstStyle>
          <a:p>
            <a:r>
              <a:rPr lang="en-GB" kern="0" dirty="0" smtClean="0"/>
              <a:t>(iv) Looking at the impact of (domestic) monetary policies</a:t>
            </a:r>
            <a:endParaRPr lang="en-GB" kern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767" y="1752439"/>
            <a:ext cx="7929259" cy="374228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936" y="1988840"/>
            <a:ext cx="19802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i="1" dirty="0" smtClean="0"/>
              <a:t>$ credit </a:t>
            </a:r>
            <a:r>
              <a:rPr lang="en-GB" sz="2400" b="1" i="1" dirty="0"/>
              <a:t>to non-banks outside </a:t>
            </a:r>
            <a:r>
              <a:rPr lang="en-GB" sz="2400" b="1" i="1" dirty="0" smtClean="0"/>
              <a:t>US </a:t>
            </a:r>
            <a:r>
              <a:rPr lang="en-GB" sz="2400" b="1" i="1" dirty="0"/>
              <a:t>represents $</a:t>
            </a:r>
          </a:p>
          <a:p>
            <a:r>
              <a:rPr lang="en-GB" sz="2400" b="1" i="1" dirty="0" smtClean="0"/>
              <a:t>10 trillion</a:t>
            </a:r>
            <a:endParaRPr lang="de-CH" sz="2400" b="1" i="1" dirty="0"/>
          </a:p>
          <a:p>
            <a:endParaRPr lang="en-GB" sz="2400" b="1" i="1" dirty="0" smtClean="0"/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 bwMode="auto">
          <a:xfrm>
            <a:off x="2099556" y="5528171"/>
            <a:ext cx="7929259" cy="100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SzPct val="90000"/>
              <a:buFont typeface="Wingdings" pitchFamily="2" charset="2"/>
              <a:buChar char="l"/>
              <a:defRPr kumimoji="1" sz="200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A6A6A6"/>
              </a:buClr>
              <a:buFont typeface="Wingdings" pitchFamily="2" charset="2"/>
              <a:buChar char="§"/>
              <a:defRPr kumimoji="1" sz="200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Segoe UI" pitchFamily="34" charset="0"/>
              <a:buChar char="-"/>
              <a:defRPr kumimoji="1" sz="2000" baseline="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000">
                <a:solidFill>
                  <a:schemeClr val="tx2"/>
                </a:solidFill>
                <a:latin typeface="+mn-lt"/>
                <a:cs typeface="Segoe U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000">
                <a:solidFill>
                  <a:schemeClr val="tx2"/>
                </a:solidFill>
                <a:latin typeface="+mn-lt"/>
                <a:cs typeface="Segoe U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0000"/>
              </a:buClr>
              <a:buChar char="•"/>
              <a:defRPr kumimoji="1" sz="2000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en-GB" sz="900" kern="0" dirty="0"/>
              <a:t>Bank loans include cross-border and locally extended loans to non-banks outside the United States. For China, locally extended loans are derived from national data on total local lending in foreign currencies on the assumption that 80% are denominated in US dollars. For other non-BIS reporting countries, local US dollar loans to non-banks are proxied by all BIS reporting banks’ gross cross-border US dollar loans to banks in the country. Bonds issued by US national non-bank financial sector entities resident in the Cayman Islands have been excluded.</a:t>
            </a:r>
          </a:p>
          <a:p>
            <a:pPr marL="0" indent="0">
              <a:buNone/>
            </a:pPr>
            <a:r>
              <a:rPr lang="en-GB" sz="900" kern="0" dirty="0"/>
              <a:t>Sources: IMF, </a:t>
            </a:r>
            <a:r>
              <a:rPr lang="en-GB" sz="900" i="1" kern="0" dirty="0"/>
              <a:t>International Financial Statistics</a:t>
            </a:r>
            <a:r>
              <a:rPr lang="en-GB" sz="900" kern="0" dirty="0"/>
              <a:t>; Datastream; BIS international debt statistics and locational banking statistics by residence; BIS calculations.</a:t>
            </a:r>
          </a:p>
        </p:txBody>
      </p:sp>
      <p:cxnSp>
        <p:nvCxnSpPr>
          <p:cNvPr id="10" name="Curved Connector 9"/>
          <p:cNvCxnSpPr/>
          <p:nvPr/>
        </p:nvCxnSpPr>
        <p:spPr bwMode="auto">
          <a:xfrm flipV="1">
            <a:off x="1775520" y="1988840"/>
            <a:ext cx="6552728" cy="1440160"/>
          </a:xfrm>
          <a:prstGeom prst="curved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9266371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667034" y="6453336"/>
            <a:ext cx="5588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EB5583-72B7-4A3F-9112-81782695F3A4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404665"/>
            <a:ext cx="10873208" cy="466726"/>
          </a:xfrm>
        </p:spPr>
        <p:txBody>
          <a:bodyPr>
            <a:normAutofit fontScale="90000"/>
          </a:bodyPr>
          <a:lstStyle/>
          <a:p>
            <a:r>
              <a:rPr lang="en-GB" dirty="0"/>
              <a:t>Nationality-based statistics to </a:t>
            </a:r>
            <a:r>
              <a:rPr lang="en-GB" dirty="0" smtClean="0"/>
              <a:t>enhance country comparisons…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55440" y="1196752"/>
            <a:ext cx="10513168" cy="4680520"/>
          </a:xfrm>
        </p:spPr>
        <p:txBody>
          <a:bodyPr/>
          <a:lstStyle/>
          <a:p>
            <a:pPr algn="just"/>
            <a:r>
              <a:rPr lang="en-GB" dirty="0" smtClean="0"/>
              <a:t>Nationality-based </a:t>
            </a:r>
            <a:r>
              <a:rPr lang="en-GB" dirty="0"/>
              <a:t>consolidated data </a:t>
            </a:r>
            <a:r>
              <a:rPr lang="en-GB" dirty="0" smtClean="0"/>
              <a:t>help to understand: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2400" dirty="0" smtClean="0"/>
              <a:t>who takes the underlying </a:t>
            </a:r>
            <a:r>
              <a:rPr lang="en-GB" sz="2400" dirty="0"/>
              <a:t>economic </a:t>
            </a:r>
            <a:r>
              <a:rPr lang="en-GB" sz="2400" dirty="0" smtClean="0"/>
              <a:t>decisions?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2400" dirty="0" smtClean="0"/>
              <a:t>who supports the </a:t>
            </a:r>
            <a:r>
              <a:rPr lang="en-GB" sz="2400" dirty="0"/>
              <a:t>final risk </a:t>
            </a:r>
            <a:r>
              <a:rPr lang="en-GB" sz="2400" dirty="0" smtClean="0"/>
              <a:t> and needs </a:t>
            </a:r>
            <a:r>
              <a:rPr lang="en-GB" sz="2400" dirty="0"/>
              <a:t>to hold </a:t>
            </a:r>
            <a:r>
              <a:rPr lang="en-GB" sz="2400" dirty="0" smtClean="0"/>
              <a:t>buffers?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2400" dirty="0"/>
              <a:t>in which </a:t>
            </a:r>
            <a:r>
              <a:rPr lang="en-GB" sz="2400" dirty="0" smtClean="0"/>
              <a:t>country resides the ultimately </a:t>
            </a:r>
            <a:r>
              <a:rPr lang="en-GB" sz="2400" dirty="0"/>
              <a:t>responsible </a:t>
            </a:r>
            <a:r>
              <a:rPr lang="en-GB" sz="2400" dirty="0" smtClean="0"/>
              <a:t>unit?</a:t>
            </a:r>
          </a:p>
          <a:p>
            <a:pPr algn="just"/>
            <a:r>
              <a:rPr lang="en-GB" dirty="0" smtClean="0"/>
              <a:t>Key information for </a:t>
            </a:r>
            <a:r>
              <a:rPr lang="en-GB" dirty="0"/>
              <a:t>fiscal, monetary and prudential </a:t>
            </a:r>
            <a:r>
              <a:rPr lang="en-GB" dirty="0" smtClean="0"/>
              <a:t>authorities – examples: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2400" dirty="0" smtClean="0"/>
              <a:t>Measuring the exposures </a:t>
            </a:r>
            <a:r>
              <a:rPr lang="en-GB" sz="2400" dirty="0"/>
              <a:t>of </a:t>
            </a:r>
            <a:r>
              <a:rPr lang="en-GB" sz="2400" dirty="0" smtClean="0"/>
              <a:t>national (consolidated) banking systems, including foreign-resident offices</a:t>
            </a:r>
            <a:endParaRPr lang="en-GB" sz="24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2400" dirty="0" smtClean="0"/>
              <a:t>Identifying claims on an </a:t>
            </a:r>
            <a:r>
              <a:rPr lang="en-GB" sz="2400" i="1" dirty="0" smtClean="0"/>
              <a:t>immediate </a:t>
            </a:r>
            <a:r>
              <a:rPr lang="en-GB" sz="2400" i="1" dirty="0"/>
              <a:t>borrower </a:t>
            </a:r>
            <a:r>
              <a:rPr lang="en-GB" sz="2400" i="1" dirty="0" smtClean="0"/>
              <a:t>basis </a:t>
            </a:r>
            <a:r>
              <a:rPr lang="en-GB" sz="2400" dirty="0" smtClean="0"/>
              <a:t>but also on an </a:t>
            </a:r>
            <a:r>
              <a:rPr lang="en-GB" sz="2400" i="1" dirty="0" smtClean="0"/>
              <a:t>ultimate </a:t>
            </a:r>
            <a:r>
              <a:rPr lang="en-GB" sz="2400" i="1" dirty="0"/>
              <a:t>risk </a:t>
            </a:r>
            <a:r>
              <a:rPr lang="en-GB" sz="2400" i="1" dirty="0" smtClean="0"/>
              <a:t>basis </a:t>
            </a:r>
            <a:r>
              <a:rPr lang="en-GB" sz="2400" dirty="0" smtClean="0"/>
              <a:t>(ie adjusting </a:t>
            </a:r>
            <a:r>
              <a:rPr lang="en-GB" sz="2400" dirty="0"/>
              <a:t>for credit risk </a:t>
            </a:r>
            <a:r>
              <a:rPr lang="en-GB" sz="2400" dirty="0" smtClean="0"/>
              <a:t>mitigants)</a:t>
            </a:r>
          </a:p>
        </p:txBody>
      </p:sp>
    </p:spTree>
    <p:extLst>
      <p:ext uri="{BB962C8B-B14F-4D97-AF65-F5344CB8AC3E}">
        <p14:creationId xmlns:p14="http://schemas.microsoft.com/office/powerpoint/2010/main" val="9636018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639874" y="6453336"/>
            <a:ext cx="5588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EB5583-72B7-4A3F-9112-81782695F3A4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16" y="400000"/>
            <a:ext cx="10153127" cy="4667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… and support financial stability analysis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55440" y="1196752"/>
            <a:ext cx="10513168" cy="4680520"/>
          </a:xfrm>
        </p:spPr>
        <p:txBody>
          <a:bodyPr/>
          <a:lstStyle/>
          <a:p>
            <a:pPr algn="just"/>
            <a:r>
              <a:rPr lang="en-GB" dirty="0" smtClean="0"/>
              <a:t>Facilitates </a:t>
            </a:r>
            <a:r>
              <a:rPr lang="en-GB" dirty="0"/>
              <a:t>the monitoring of the </a:t>
            </a:r>
            <a:r>
              <a:rPr lang="en-GB" dirty="0" smtClean="0"/>
              <a:t>activities </a:t>
            </a:r>
            <a:r>
              <a:rPr lang="en-GB" dirty="0"/>
              <a:t>of global groups outside their resident </a:t>
            </a:r>
            <a:r>
              <a:rPr lang="en-GB" dirty="0" smtClean="0"/>
              <a:t>markets, and hence the risks faced by national entities</a:t>
            </a:r>
          </a:p>
          <a:p>
            <a:pPr algn="just"/>
            <a:endParaRPr lang="en-GB" sz="1000" dirty="0" smtClean="0"/>
          </a:p>
          <a:p>
            <a:pPr algn="just"/>
            <a:r>
              <a:rPr lang="en-GB" dirty="0" smtClean="0"/>
              <a:t>Helps </a:t>
            </a:r>
            <a:r>
              <a:rPr lang="en-GB" dirty="0"/>
              <a:t>identifying </a:t>
            </a:r>
            <a:r>
              <a:rPr lang="en-GB" dirty="0" err="1"/>
              <a:t>spillover</a:t>
            </a:r>
            <a:r>
              <a:rPr lang="en-GB" dirty="0"/>
              <a:t> effects form national policies to other </a:t>
            </a:r>
            <a:r>
              <a:rPr lang="en-GB" dirty="0" smtClean="0"/>
              <a:t>areas</a:t>
            </a:r>
          </a:p>
          <a:p>
            <a:pPr algn="just"/>
            <a:endParaRPr lang="en-GB" sz="1000" dirty="0" smtClean="0"/>
          </a:p>
          <a:p>
            <a:pPr algn="just"/>
            <a:r>
              <a:rPr lang="en-GB" dirty="0" smtClean="0"/>
              <a:t>Progress so far has mainly been on the financial sector</a:t>
            </a:r>
          </a:p>
          <a:p>
            <a:pPr algn="just"/>
            <a:endParaRPr lang="en-GB" sz="1000" dirty="0" smtClean="0"/>
          </a:p>
          <a:p>
            <a:pPr algn="just"/>
            <a:r>
              <a:rPr lang="en-GB" dirty="0" smtClean="0"/>
              <a:t>OECD ongoing work on Multinational Enterprises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122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639874" y="6453336"/>
            <a:ext cx="5588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EB5583-72B7-4A3F-9112-81782695F3A4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442922"/>
              </p:ext>
            </p:extLst>
          </p:nvPr>
        </p:nvGraphicFramePr>
        <p:xfrm>
          <a:off x="839416" y="404664"/>
          <a:ext cx="11017224" cy="59814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9931"/>
                <a:gridCol w="1754957"/>
                <a:gridCol w="1023724"/>
                <a:gridCol w="1608711"/>
                <a:gridCol w="1267467"/>
                <a:gridCol w="1325305"/>
                <a:gridCol w="1307129"/>
              </a:tblGrid>
              <a:tr h="918561">
                <a:tc gridSpan="7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baseline="0" dirty="0" smtClean="0">
                          <a:solidFill>
                            <a:srgbClr val="C00000"/>
                          </a:solidFill>
                          <a:effectLst/>
                        </a:rPr>
                        <a:t>Annex: International comparability and statistical post-crisis initiatives: five key dimensions</a:t>
                      </a:r>
                      <a:endParaRPr lang="en-GB" sz="8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endParaRPr lang="en-GB" sz="8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b"/>
                </a:tc>
              </a:tr>
              <a:tr h="1068347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</a:rPr>
                        <a:t>Area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</a:rPr>
                        <a:t>Initiatives</a:t>
                      </a:r>
                      <a:r>
                        <a:rPr lang="en-GB" sz="1400" baseline="30000" dirty="0">
                          <a:effectLst/>
                        </a:rPr>
                        <a:t> (1)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</a:rPr>
                        <a:t>Access to granular data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</a:rPr>
                        <a:t>Information on </a:t>
                      </a:r>
                      <a:r>
                        <a:rPr lang="en-GB" sz="1400" dirty="0" smtClean="0">
                          <a:effectLst/>
                        </a:rPr>
                        <a:t>distribution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</a:rPr>
                        <a:t>Enhanced macro statistics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Evidence-based policy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Nationality-based information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ctr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Quality of statistics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II-1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FSI indicators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II-2, 3 (I-2, 3)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G-SIFIs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II-4 (I-8, 9)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Shadow banks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II-5 (I-4)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Derivatives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II-6 (I-5)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Securities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I-6, II-7 (I-7)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Sectoral accounts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II-8 (I-15)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Distribution information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II-9 (I-16)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738242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International statistics (eg IIP, IBS, CPIS, CDIS, GFS, PSDS, RPPI, CPPI)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II-10, 11, 12, 13, 15, 16, 17, 18 (I-10, 11, 12,17, 18, 19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Cross-border exposures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II-14 (I-13, 14)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43064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Granular identifier (eg LEI)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II-4, 5, 6, 14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21532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Data sharing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II-19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55368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52095" algn="l"/>
                          <a:tab pos="504190" algn="l"/>
                          <a:tab pos="756285" algn="l"/>
                        </a:tabLst>
                      </a:pPr>
                      <a:r>
                        <a:rPr lang="en-GB" sz="1400" dirty="0">
                          <a:effectLst/>
                        </a:rPr>
                        <a:t>QIS exercises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dirty="0">
                          <a:effectLst/>
                        </a:rPr>
                        <a:t>Basel III, II-4, other regulatory work</a:t>
                      </a:r>
                      <a:endParaRPr lang="en-GB" sz="12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5880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9563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42290" algn="dec"/>
                        </a:tabLs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79120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9875" algn="dec"/>
                          <a:tab pos="525145" algn="dec"/>
                        </a:tabLst>
                      </a:pPr>
                      <a:r>
                        <a:rPr lang="en-GB" sz="1400" dirty="0">
                          <a:effectLst/>
                        </a:rPr>
                        <a:t>✔</a:t>
                      </a:r>
                      <a:endParaRPr lang="en-GB" sz="14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/>
                </a:tc>
              </a:tr>
              <a:tr h="107661">
                <a:tc gridSpan="7"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GB" sz="700" dirty="0">
                          <a:effectLst/>
                        </a:rPr>
                        <a:t>(1): I- and II- relate to, respectively, the first and second phases of the Data Gaps Initiative (DGI) endorsed by the G-20.</a:t>
                      </a:r>
                      <a:endParaRPr lang="en-GB" sz="700" dirty="0">
                        <a:effectLst/>
                        <a:latin typeface="Segoe UI"/>
                        <a:ea typeface="Times New Roman"/>
                        <a:cs typeface="Times New Roman"/>
                      </a:endParaRPr>
                    </a:p>
                  </a:txBody>
                  <a:tcPr marL="59519" marR="5951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652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S_ E">
  <a:themeElements>
    <a:clrScheme name="BIS color scheme">
      <a:dk1>
        <a:srgbClr val="000000"/>
      </a:dk1>
      <a:lt1>
        <a:srgbClr val="FFFFFF"/>
      </a:lt1>
      <a:dk2>
        <a:srgbClr val="000000"/>
      </a:dk2>
      <a:lt2>
        <a:srgbClr val="DADADA"/>
      </a:lt2>
      <a:accent1>
        <a:srgbClr val="C28191"/>
      </a:accent1>
      <a:accent2>
        <a:srgbClr val="6CADE1"/>
      </a:accent2>
      <a:accent3>
        <a:srgbClr val="FFEC72"/>
      </a:accent3>
      <a:accent4>
        <a:srgbClr val="828FC6"/>
      </a:accent4>
      <a:accent5>
        <a:srgbClr val="E3C291"/>
      </a:accent5>
      <a:accent6>
        <a:srgbClr val="929993"/>
      </a:accent6>
      <a:hlink>
        <a:srgbClr val="999933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S_E" id="{5AFD7815-44C5-4CEE-9B20-24D5D4D7B8B9}" vid="{393A1561-AAFB-4B3E-B97E-AF42FA86D77A}"/>
    </a:ext>
  </a:extLst>
</a:theme>
</file>

<file path=ppt/theme/theme2.xml><?xml version="1.0" encoding="utf-8"?>
<a:theme xmlns:a="http://schemas.openxmlformats.org/drawingml/2006/main" name="1_People_images">
  <a:themeElements>
    <a:clrScheme name="BIS color scheme">
      <a:dk1>
        <a:srgbClr val="000000"/>
      </a:dk1>
      <a:lt1>
        <a:srgbClr val="FFFFFF"/>
      </a:lt1>
      <a:dk2>
        <a:srgbClr val="000000"/>
      </a:dk2>
      <a:lt2>
        <a:srgbClr val="DADADA"/>
      </a:lt2>
      <a:accent1>
        <a:srgbClr val="C28191"/>
      </a:accent1>
      <a:accent2>
        <a:srgbClr val="6CADE1"/>
      </a:accent2>
      <a:accent3>
        <a:srgbClr val="FFEC72"/>
      </a:accent3>
      <a:accent4>
        <a:srgbClr val="828FC6"/>
      </a:accent4>
      <a:accent5>
        <a:srgbClr val="E3C291"/>
      </a:accent5>
      <a:accent6>
        <a:srgbClr val="929993"/>
      </a:accent6>
      <a:hlink>
        <a:srgbClr val="999933"/>
      </a:hlink>
      <a:folHlink>
        <a:srgbClr val="7F7F7F"/>
      </a:folHlink>
    </a:clrScheme>
    <a:fontScheme name="BI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2000" b="0" dirty="0" smtClean="0">
            <a:latin typeface="Segoe UI" pitchFamily="34" charset="0"/>
            <a:ea typeface="Segoe UI" pitchFamily="34" charset="0"/>
            <a:cs typeface="Segoe UI" pitchFamily="34" charset="0"/>
          </a:defRPr>
        </a:defPPr>
      </a:lstStyle>
    </a:txDef>
  </a:objectDefaults>
  <a:extraClrSchemeLst>
    <a:extraClrScheme>
      <a:clrScheme name="BIS_e_graphics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S_e_graphics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S_e_graphics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IS_E" id="{5AFD7815-44C5-4CEE-9B20-24D5D4D7B8B9}" vid="{DA39A294-EF18-4F2E-9EEB-1D40CD409B42}"/>
    </a:ext>
  </a:extLst>
</a:theme>
</file>

<file path=ppt/theme/theme3.xml><?xml version="1.0" encoding="utf-8"?>
<a:theme xmlns:a="http://schemas.openxmlformats.org/drawingml/2006/main" name="2_Buildings_images">
  <a:themeElements>
    <a:clrScheme name="BIS color scheme">
      <a:dk1>
        <a:srgbClr val="000000"/>
      </a:dk1>
      <a:lt1>
        <a:srgbClr val="FFFFFF"/>
      </a:lt1>
      <a:dk2>
        <a:srgbClr val="000000"/>
      </a:dk2>
      <a:lt2>
        <a:srgbClr val="DADADA"/>
      </a:lt2>
      <a:accent1>
        <a:srgbClr val="C28191"/>
      </a:accent1>
      <a:accent2>
        <a:srgbClr val="6CADE1"/>
      </a:accent2>
      <a:accent3>
        <a:srgbClr val="FFEC72"/>
      </a:accent3>
      <a:accent4>
        <a:srgbClr val="828FC6"/>
      </a:accent4>
      <a:accent5>
        <a:srgbClr val="E3C291"/>
      </a:accent5>
      <a:accent6>
        <a:srgbClr val="929993"/>
      </a:accent6>
      <a:hlink>
        <a:srgbClr val="999933"/>
      </a:hlink>
      <a:folHlink>
        <a:srgbClr val="7F7F7F"/>
      </a:folHlink>
    </a:clrScheme>
    <a:fontScheme name="BI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2000" b="0" dirty="0" smtClean="0">
            <a:latin typeface="Segoe UI" pitchFamily="34" charset="0"/>
            <a:ea typeface="Segoe UI" pitchFamily="34" charset="0"/>
            <a:cs typeface="Segoe UI" pitchFamily="34" charset="0"/>
          </a:defRPr>
        </a:defPPr>
      </a:lstStyle>
    </a:txDef>
  </a:objectDefaults>
  <a:extraClrSchemeLst>
    <a:extraClrScheme>
      <a:clrScheme name="BIS_e_graphics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S_e_graphics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S_e_graphics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IS_E" id="{5AFD7815-44C5-4CEE-9B20-24D5D4D7B8B9}" vid="{FC055A30-42C6-47FB-B2ED-CE37D4CF0929}"/>
    </a:ext>
  </a:extLst>
</a:theme>
</file>

<file path=ppt/theme/theme4.xml><?xml version="1.0" encoding="utf-8"?>
<a:theme xmlns:a="http://schemas.openxmlformats.org/drawingml/2006/main" name="3_Plain">
  <a:themeElements>
    <a:clrScheme name="BIS color scheme">
      <a:dk1>
        <a:srgbClr val="000000"/>
      </a:dk1>
      <a:lt1>
        <a:srgbClr val="FFFFFF"/>
      </a:lt1>
      <a:dk2>
        <a:srgbClr val="000000"/>
      </a:dk2>
      <a:lt2>
        <a:srgbClr val="DADADA"/>
      </a:lt2>
      <a:accent1>
        <a:srgbClr val="C28191"/>
      </a:accent1>
      <a:accent2>
        <a:srgbClr val="6CADE1"/>
      </a:accent2>
      <a:accent3>
        <a:srgbClr val="FFEC72"/>
      </a:accent3>
      <a:accent4>
        <a:srgbClr val="828FC6"/>
      </a:accent4>
      <a:accent5>
        <a:srgbClr val="E3C291"/>
      </a:accent5>
      <a:accent6>
        <a:srgbClr val="929993"/>
      </a:accent6>
      <a:hlink>
        <a:srgbClr val="999933"/>
      </a:hlink>
      <a:folHlink>
        <a:srgbClr val="7F7F7F"/>
      </a:folHlink>
    </a:clrScheme>
    <a:fontScheme name="BI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2000" b="0" dirty="0" smtClean="0">
            <a:latin typeface="Segoe UI" pitchFamily="34" charset="0"/>
            <a:ea typeface="Segoe UI" pitchFamily="34" charset="0"/>
            <a:cs typeface="Segoe UI" pitchFamily="34" charset="0"/>
          </a:defRPr>
        </a:defPPr>
      </a:lstStyle>
    </a:txDef>
  </a:objectDefaults>
  <a:extraClrSchemeLst>
    <a:extraClrScheme>
      <a:clrScheme name="BIS_e_graphics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S_e_graphics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S_e_graphics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IS_E" id="{5AFD7815-44C5-4CEE-9B20-24D5D4D7B8B9}" vid="{D6A25587-2732-461D-889C-7F15D1B89498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I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Presentation_E</Template>
  <TotalTime>544</TotalTime>
  <Words>1411</Words>
  <Application>Microsoft Office PowerPoint</Application>
  <PresentationFormat>Widescreen</PresentationFormat>
  <Paragraphs>267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Segoe UI</vt:lpstr>
      <vt:lpstr>Segoe UI Semibold</vt:lpstr>
      <vt:lpstr>Times New Roman</vt:lpstr>
      <vt:lpstr>Wingdings</vt:lpstr>
      <vt:lpstr>BIS_ E</vt:lpstr>
      <vt:lpstr>1_People_images</vt:lpstr>
      <vt:lpstr>2_Buildings_images</vt:lpstr>
      <vt:lpstr>3_Plain</vt:lpstr>
      <vt:lpstr>Providing comparable information to assess global financial stability risks</vt:lpstr>
      <vt:lpstr>Main points</vt:lpstr>
      <vt:lpstr>1. Data issues highlighted by the Great Financial Crisis…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… (i) the macro level…</vt:lpstr>
      <vt:lpstr>… (ii) the distribution information level…</vt:lpstr>
      <vt:lpstr>… and (iii) the micro level</vt:lpstr>
      <vt:lpstr>3. But international comparisons require a conceptual paradigm shift</vt:lpstr>
      <vt:lpstr>(i) Comparing international banking systems on a consolidated basis</vt:lpstr>
      <vt:lpstr>PowerPoint Presentation</vt:lpstr>
      <vt:lpstr>(iii) Measuring the reliance on international financing</vt:lpstr>
      <vt:lpstr>PowerPoint Presentation</vt:lpstr>
      <vt:lpstr>Nationality-based statistics to enhance country comparisons… </vt:lpstr>
      <vt:lpstr>… and support financial stability analysis</vt:lpstr>
      <vt:lpstr>PowerPoint Presentation</vt:lpstr>
    </vt:vector>
  </TitlesOfParts>
  <Company>Bank for International Settlements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data for Central Banks:  not just the Internet</dc:title>
  <dc:creator>Huber, Claudia</dc:creator>
  <cp:lastModifiedBy>Tissot, Bruno</cp:lastModifiedBy>
  <cp:revision>37</cp:revision>
  <cp:lastPrinted>2016-10-17T14:47:45Z</cp:lastPrinted>
  <dcterms:created xsi:type="dcterms:W3CDTF">2016-09-15T09:17:31Z</dcterms:created>
  <dcterms:modified xsi:type="dcterms:W3CDTF">2016-10-17T15:17:45Z</dcterms:modified>
</cp:coreProperties>
</file>