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8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32" r:id="rId11"/>
    <p:sldId id="336" r:id="rId12"/>
    <p:sldId id="325" r:id="rId13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DOROVA Ani (ESTAT)" initials="TA(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E6FD2"/>
    <a:srgbClr val="FFD624"/>
    <a:srgbClr val="2D5EC1"/>
    <a:srgbClr val="BDDEFF"/>
    <a:srgbClr val="3166CF"/>
    <a:srgbClr val="008080"/>
    <a:srgbClr val="808080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15" autoAdjust="0"/>
    <p:restoredTop sz="91310" autoAdjust="0"/>
  </p:normalViewPr>
  <p:slideViewPr>
    <p:cSldViewPr>
      <p:cViewPr>
        <p:scale>
          <a:sx n="100" d="100"/>
          <a:sy n="100" d="100"/>
        </p:scale>
        <p:origin x="-27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96"/>
      </p:cViewPr>
      <p:guideLst>
        <p:guide orient="horz" pos="3133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5CFD4E-2BA7-49E2-842B-3908ED6DDE4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BE9DA47-0F4D-4B9B-9CE2-C4A4EDAFBFCA}">
      <dgm:prSet phldrT="[Text]"/>
      <dgm:spPr/>
      <dgm:t>
        <a:bodyPr/>
        <a:lstStyle/>
        <a:p>
          <a:r>
            <a:rPr lang="en-GB" dirty="0" smtClean="0"/>
            <a:t>DE &gt; LU</a:t>
          </a:r>
          <a:endParaRPr lang="en-GB" dirty="0"/>
        </a:p>
      </dgm:t>
    </dgm:pt>
    <dgm:pt modelId="{614FDDA9-E9A9-455D-8746-F22326FC1C4C}" type="parTrans" cxnId="{7B8731B7-4F96-4D3F-900A-EC1B263941BE}">
      <dgm:prSet/>
      <dgm:spPr/>
      <dgm:t>
        <a:bodyPr/>
        <a:lstStyle/>
        <a:p>
          <a:endParaRPr lang="en-GB"/>
        </a:p>
      </dgm:t>
    </dgm:pt>
    <dgm:pt modelId="{050B5483-1D8D-4464-A348-8DF199BBDF3E}" type="sibTrans" cxnId="{7B8731B7-4F96-4D3F-900A-EC1B263941BE}">
      <dgm:prSet/>
      <dgm:spPr/>
      <dgm:t>
        <a:bodyPr/>
        <a:lstStyle/>
        <a:p>
          <a:endParaRPr lang="en-GB"/>
        </a:p>
      </dgm:t>
    </dgm:pt>
    <dgm:pt modelId="{D1EDABF3-4672-4419-A367-917B8B220924}">
      <dgm:prSet phldrT="[Text]" custT="1"/>
      <dgm:spPr/>
      <dgm:t>
        <a:bodyPr/>
        <a:lstStyle/>
        <a:p>
          <a:r>
            <a:rPr lang="en-GB" sz="2800" dirty="0" smtClean="0"/>
            <a:t>Debit   </a:t>
          </a:r>
          <a:r>
            <a:rPr lang="en-GB" sz="2800" dirty="0" smtClean="0"/>
            <a:t>EUR 1 </a:t>
          </a:r>
          <a:r>
            <a:rPr lang="en-GB" sz="2800" dirty="0" smtClean="0"/>
            <a:t>759 </a:t>
          </a:r>
          <a:r>
            <a:rPr lang="en-GB" sz="2800" dirty="0" err="1" smtClean="0"/>
            <a:t>mn</a:t>
          </a:r>
          <a:endParaRPr lang="en-GB" sz="2800" dirty="0"/>
        </a:p>
      </dgm:t>
    </dgm:pt>
    <dgm:pt modelId="{FA9F465A-656D-4194-838A-BA9649855E44}" type="parTrans" cxnId="{097E2014-3181-4D16-937E-7F6549D1CC8E}">
      <dgm:prSet/>
      <dgm:spPr/>
      <dgm:t>
        <a:bodyPr/>
        <a:lstStyle/>
        <a:p>
          <a:endParaRPr lang="en-GB"/>
        </a:p>
      </dgm:t>
    </dgm:pt>
    <dgm:pt modelId="{0585DF82-DC39-475B-98CB-2A9790E6DA29}" type="sibTrans" cxnId="{097E2014-3181-4D16-937E-7F6549D1CC8E}">
      <dgm:prSet/>
      <dgm:spPr/>
      <dgm:t>
        <a:bodyPr/>
        <a:lstStyle/>
        <a:p>
          <a:endParaRPr lang="en-GB"/>
        </a:p>
      </dgm:t>
    </dgm:pt>
    <dgm:pt modelId="{BF086E8E-AE3A-404C-B2D5-0986BBBF3F86}">
      <dgm:prSet phldrT="[Text]"/>
      <dgm:spPr/>
      <dgm:t>
        <a:bodyPr/>
        <a:lstStyle/>
        <a:p>
          <a:r>
            <a:rPr lang="en-GB" dirty="0" smtClean="0"/>
            <a:t>LU &lt; DE</a:t>
          </a:r>
          <a:endParaRPr lang="en-GB" dirty="0"/>
        </a:p>
      </dgm:t>
    </dgm:pt>
    <dgm:pt modelId="{E863F4F3-8F06-4D1E-87A1-A40350222793}" type="parTrans" cxnId="{A41B28F8-FF7C-4684-85F8-3203B66BB010}">
      <dgm:prSet/>
      <dgm:spPr/>
      <dgm:t>
        <a:bodyPr/>
        <a:lstStyle/>
        <a:p>
          <a:endParaRPr lang="en-GB"/>
        </a:p>
      </dgm:t>
    </dgm:pt>
    <dgm:pt modelId="{45B4DE56-1357-412E-8C67-F5DE61D691BC}" type="sibTrans" cxnId="{A41B28F8-FF7C-4684-85F8-3203B66BB010}">
      <dgm:prSet/>
      <dgm:spPr/>
      <dgm:t>
        <a:bodyPr/>
        <a:lstStyle/>
        <a:p>
          <a:endParaRPr lang="en-GB"/>
        </a:p>
      </dgm:t>
    </dgm:pt>
    <dgm:pt modelId="{089ED305-C90D-4157-AA48-AB5CA296E064}">
      <dgm:prSet phldrT="[Text]" custT="1"/>
      <dgm:spPr/>
      <dgm:t>
        <a:bodyPr/>
        <a:lstStyle/>
        <a:p>
          <a:r>
            <a:rPr lang="en-GB" sz="2800" dirty="0" smtClean="0"/>
            <a:t>Credit   </a:t>
          </a:r>
          <a:r>
            <a:rPr lang="en-GB" sz="2800" dirty="0" smtClean="0"/>
            <a:t>EUR 6 367 </a:t>
          </a:r>
          <a:r>
            <a:rPr lang="en-GB" sz="2800" dirty="0" err="1" smtClean="0"/>
            <a:t>mn</a:t>
          </a:r>
          <a:endParaRPr lang="en-GB" sz="2800" dirty="0"/>
        </a:p>
      </dgm:t>
    </dgm:pt>
    <dgm:pt modelId="{F17D1071-B00B-4818-9296-189D57C7F872}" type="parTrans" cxnId="{1C017E07-C0F0-4617-8AF8-F0E826B4E1E8}">
      <dgm:prSet/>
      <dgm:spPr/>
      <dgm:t>
        <a:bodyPr/>
        <a:lstStyle/>
        <a:p>
          <a:endParaRPr lang="en-GB"/>
        </a:p>
      </dgm:t>
    </dgm:pt>
    <dgm:pt modelId="{9E1EC0D5-A3F3-485E-AD3F-2EC38A6B8BB3}" type="sibTrans" cxnId="{1C017E07-C0F0-4617-8AF8-F0E826B4E1E8}">
      <dgm:prSet/>
      <dgm:spPr/>
      <dgm:t>
        <a:bodyPr/>
        <a:lstStyle/>
        <a:p>
          <a:endParaRPr lang="en-GB"/>
        </a:p>
      </dgm:t>
    </dgm:pt>
    <dgm:pt modelId="{4B7FB7C1-EE9C-4373-95AD-DC9457859BB4}" type="pres">
      <dgm:prSet presAssocID="{985CFD4E-2BA7-49E2-842B-3908ED6DDE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A5A39F0-4C69-4196-A5A9-50118391C72A}" type="pres">
      <dgm:prSet presAssocID="{CBE9DA47-0F4D-4B9B-9CE2-C4A4EDAFBFCA}" presName="linNode" presStyleCnt="0"/>
      <dgm:spPr/>
    </dgm:pt>
    <dgm:pt modelId="{C9D1A01A-F95E-4FDE-95FD-97834D969D4F}" type="pres">
      <dgm:prSet presAssocID="{CBE9DA47-0F4D-4B9B-9CE2-C4A4EDAFBFC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AE007C-9427-46EB-B7CF-0FF3F2788B9A}" type="pres">
      <dgm:prSet presAssocID="{CBE9DA47-0F4D-4B9B-9CE2-C4A4EDAFBFCA}" presName="childShp" presStyleLbl="bgAccFollowNode1" presStyleIdx="0" presStyleCnt="2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en-GB"/>
        </a:p>
      </dgm:t>
    </dgm:pt>
    <dgm:pt modelId="{77878257-22F5-4B3E-A90F-7E53CF4D2747}" type="pres">
      <dgm:prSet presAssocID="{050B5483-1D8D-4464-A348-8DF199BBDF3E}" presName="spacing" presStyleCnt="0"/>
      <dgm:spPr/>
    </dgm:pt>
    <dgm:pt modelId="{10741BF8-4C33-4FDD-A15E-E61D3C88576D}" type="pres">
      <dgm:prSet presAssocID="{BF086E8E-AE3A-404C-B2D5-0986BBBF3F86}" presName="linNode" presStyleCnt="0"/>
      <dgm:spPr/>
    </dgm:pt>
    <dgm:pt modelId="{21EF63E3-D04E-4DEB-886B-0E599D2105D2}" type="pres">
      <dgm:prSet presAssocID="{BF086E8E-AE3A-404C-B2D5-0986BBBF3F8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1DB244-2713-405C-8E4B-34BEBB1A5DC7}" type="pres">
      <dgm:prSet presAssocID="{BF086E8E-AE3A-404C-B2D5-0986BBBF3F86}" presName="childShp" presStyleLbl="bgAccFollowNode1" presStyleIdx="1" presStyleCnt="2">
        <dgm:presLayoutVars>
          <dgm:bulletEnabled val="1"/>
        </dgm:presLayoutVars>
      </dgm:prSet>
      <dgm:spPr>
        <a:prstGeom prst="leftArrow">
          <a:avLst/>
        </a:prstGeom>
      </dgm:spPr>
      <dgm:t>
        <a:bodyPr/>
        <a:lstStyle/>
        <a:p>
          <a:endParaRPr lang="en-GB"/>
        </a:p>
      </dgm:t>
    </dgm:pt>
  </dgm:ptLst>
  <dgm:cxnLst>
    <dgm:cxn modelId="{097E2014-3181-4D16-937E-7F6549D1CC8E}" srcId="{CBE9DA47-0F4D-4B9B-9CE2-C4A4EDAFBFCA}" destId="{D1EDABF3-4672-4419-A367-917B8B220924}" srcOrd="0" destOrd="0" parTransId="{FA9F465A-656D-4194-838A-BA9649855E44}" sibTransId="{0585DF82-DC39-475B-98CB-2A9790E6DA29}"/>
    <dgm:cxn modelId="{A41B28F8-FF7C-4684-85F8-3203B66BB010}" srcId="{985CFD4E-2BA7-49E2-842B-3908ED6DDE42}" destId="{BF086E8E-AE3A-404C-B2D5-0986BBBF3F86}" srcOrd="1" destOrd="0" parTransId="{E863F4F3-8F06-4D1E-87A1-A40350222793}" sibTransId="{45B4DE56-1357-412E-8C67-F5DE61D691BC}"/>
    <dgm:cxn modelId="{7B8731B7-4F96-4D3F-900A-EC1B263941BE}" srcId="{985CFD4E-2BA7-49E2-842B-3908ED6DDE42}" destId="{CBE9DA47-0F4D-4B9B-9CE2-C4A4EDAFBFCA}" srcOrd="0" destOrd="0" parTransId="{614FDDA9-E9A9-455D-8746-F22326FC1C4C}" sibTransId="{050B5483-1D8D-4464-A348-8DF199BBDF3E}"/>
    <dgm:cxn modelId="{E93CFE32-04DA-41EB-A2CE-1BB3F94C735A}" type="presOf" srcId="{D1EDABF3-4672-4419-A367-917B8B220924}" destId="{F9AE007C-9427-46EB-B7CF-0FF3F2788B9A}" srcOrd="0" destOrd="0" presId="urn:microsoft.com/office/officeart/2005/8/layout/vList6"/>
    <dgm:cxn modelId="{848C5EAF-7F2D-4E75-A5A9-08E396FCF89D}" type="presOf" srcId="{985CFD4E-2BA7-49E2-842B-3908ED6DDE42}" destId="{4B7FB7C1-EE9C-4373-95AD-DC9457859BB4}" srcOrd="0" destOrd="0" presId="urn:microsoft.com/office/officeart/2005/8/layout/vList6"/>
    <dgm:cxn modelId="{4B6EEFEE-F6D6-466D-8C4A-BC72774A0627}" type="presOf" srcId="{BF086E8E-AE3A-404C-B2D5-0986BBBF3F86}" destId="{21EF63E3-D04E-4DEB-886B-0E599D2105D2}" srcOrd="0" destOrd="0" presId="urn:microsoft.com/office/officeart/2005/8/layout/vList6"/>
    <dgm:cxn modelId="{8DCDF6AF-2B6F-4060-A467-650FFEB6DA93}" type="presOf" srcId="{CBE9DA47-0F4D-4B9B-9CE2-C4A4EDAFBFCA}" destId="{C9D1A01A-F95E-4FDE-95FD-97834D969D4F}" srcOrd="0" destOrd="0" presId="urn:microsoft.com/office/officeart/2005/8/layout/vList6"/>
    <dgm:cxn modelId="{87931CFB-50B7-4B14-B211-26145E05AD07}" type="presOf" srcId="{089ED305-C90D-4157-AA48-AB5CA296E064}" destId="{371DB244-2713-405C-8E4B-34BEBB1A5DC7}" srcOrd="0" destOrd="0" presId="urn:microsoft.com/office/officeart/2005/8/layout/vList6"/>
    <dgm:cxn modelId="{1C017E07-C0F0-4617-8AF8-F0E826B4E1E8}" srcId="{BF086E8E-AE3A-404C-B2D5-0986BBBF3F86}" destId="{089ED305-C90D-4157-AA48-AB5CA296E064}" srcOrd="0" destOrd="0" parTransId="{F17D1071-B00B-4818-9296-189D57C7F872}" sibTransId="{9E1EC0D5-A3F3-485E-AD3F-2EC38A6B8BB3}"/>
    <dgm:cxn modelId="{28A2D26F-072C-4BFA-8247-1B215914DA56}" type="presParOf" srcId="{4B7FB7C1-EE9C-4373-95AD-DC9457859BB4}" destId="{BA5A39F0-4C69-4196-A5A9-50118391C72A}" srcOrd="0" destOrd="0" presId="urn:microsoft.com/office/officeart/2005/8/layout/vList6"/>
    <dgm:cxn modelId="{606E2432-0B2E-42A0-AA09-411BD312BE39}" type="presParOf" srcId="{BA5A39F0-4C69-4196-A5A9-50118391C72A}" destId="{C9D1A01A-F95E-4FDE-95FD-97834D969D4F}" srcOrd="0" destOrd="0" presId="urn:microsoft.com/office/officeart/2005/8/layout/vList6"/>
    <dgm:cxn modelId="{E5447A1A-53F9-479D-B05D-C5E715296F71}" type="presParOf" srcId="{BA5A39F0-4C69-4196-A5A9-50118391C72A}" destId="{F9AE007C-9427-46EB-B7CF-0FF3F2788B9A}" srcOrd="1" destOrd="0" presId="urn:microsoft.com/office/officeart/2005/8/layout/vList6"/>
    <dgm:cxn modelId="{80D24DE4-A516-4B9A-AFC9-035F3B08ECF6}" type="presParOf" srcId="{4B7FB7C1-EE9C-4373-95AD-DC9457859BB4}" destId="{77878257-22F5-4B3E-A90F-7E53CF4D2747}" srcOrd="1" destOrd="0" presId="urn:microsoft.com/office/officeart/2005/8/layout/vList6"/>
    <dgm:cxn modelId="{DF637113-F31C-471B-8ADF-B4A6F2C70B51}" type="presParOf" srcId="{4B7FB7C1-EE9C-4373-95AD-DC9457859BB4}" destId="{10741BF8-4C33-4FDD-A15E-E61D3C88576D}" srcOrd="2" destOrd="0" presId="urn:microsoft.com/office/officeart/2005/8/layout/vList6"/>
    <dgm:cxn modelId="{78F1D922-97C5-4410-AF0B-E8D94FA6864B}" type="presParOf" srcId="{10741BF8-4C33-4FDD-A15E-E61D3C88576D}" destId="{21EF63E3-D04E-4DEB-886B-0E599D2105D2}" srcOrd="0" destOrd="0" presId="urn:microsoft.com/office/officeart/2005/8/layout/vList6"/>
    <dgm:cxn modelId="{15C7CD28-B031-48F4-9A85-F636EB6D35C3}" type="presParOf" srcId="{10741BF8-4C33-4FDD-A15E-E61D3C88576D}" destId="{371DB244-2713-405C-8E4B-34BEBB1A5DC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5CFD4E-2BA7-49E2-842B-3908ED6DDE4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BE9DA47-0F4D-4B9B-9CE2-C4A4EDAFBFCA}">
      <dgm:prSet phldrT="[Text]"/>
      <dgm:spPr>
        <a:solidFill>
          <a:srgbClr val="3E6FD2"/>
        </a:solidFill>
      </dgm:spPr>
      <dgm:t>
        <a:bodyPr/>
        <a:lstStyle/>
        <a:p>
          <a:r>
            <a:rPr lang="en-GB" dirty="0" smtClean="0"/>
            <a:t>DE &lt; LU</a:t>
          </a:r>
          <a:endParaRPr lang="en-GB" dirty="0"/>
        </a:p>
      </dgm:t>
    </dgm:pt>
    <dgm:pt modelId="{614FDDA9-E9A9-455D-8746-F22326FC1C4C}" type="parTrans" cxnId="{7B8731B7-4F96-4D3F-900A-EC1B263941BE}">
      <dgm:prSet/>
      <dgm:spPr/>
      <dgm:t>
        <a:bodyPr/>
        <a:lstStyle/>
        <a:p>
          <a:endParaRPr lang="en-GB"/>
        </a:p>
      </dgm:t>
    </dgm:pt>
    <dgm:pt modelId="{050B5483-1D8D-4464-A348-8DF199BBDF3E}" type="sibTrans" cxnId="{7B8731B7-4F96-4D3F-900A-EC1B263941BE}">
      <dgm:prSet/>
      <dgm:spPr/>
      <dgm:t>
        <a:bodyPr/>
        <a:lstStyle/>
        <a:p>
          <a:endParaRPr lang="en-GB"/>
        </a:p>
      </dgm:t>
    </dgm:pt>
    <dgm:pt modelId="{D1EDABF3-4672-4419-A367-917B8B220924}">
      <dgm:prSet phldrT="[Text]" custT="1"/>
      <dgm:spPr>
        <a:solidFill>
          <a:srgbClr val="99CCFF">
            <a:alpha val="90000"/>
          </a:srgbClr>
        </a:solidFill>
      </dgm:spPr>
      <dgm:t>
        <a:bodyPr/>
        <a:lstStyle/>
        <a:p>
          <a:r>
            <a:rPr lang="en-GB" sz="2800" dirty="0" smtClean="0"/>
            <a:t>Credit    </a:t>
          </a:r>
          <a:r>
            <a:rPr lang="en-GB" sz="2800" dirty="0" smtClean="0"/>
            <a:t>EUR 3 </a:t>
          </a:r>
          <a:r>
            <a:rPr lang="en-GB" sz="2800" dirty="0" smtClean="0"/>
            <a:t>596 </a:t>
          </a:r>
          <a:r>
            <a:rPr lang="en-GB" sz="2800" dirty="0" err="1" smtClean="0"/>
            <a:t>mn</a:t>
          </a:r>
          <a:endParaRPr lang="en-GB" sz="2800" dirty="0"/>
        </a:p>
      </dgm:t>
    </dgm:pt>
    <dgm:pt modelId="{FA9F465A-656D-4194-838A-BA9649855E44}" type="parTrans" cxnId="{097E2014-3181-4D16-937E-7F6549D1CC8E}">
      <dgm:prSet/>
      <dgm:spPr/>
      <dgm:t>
        <a:bodyPr/>
        <a:lstStyle/>
        <a:p>
          <a:endParaRPr lang="en-GB"/>
        </a:p>
      </dgm:t>
    </dgm:pt>
    <dgm:pt modelId="{0585DF82-DC39-475B-98CB-2A9790E6DA29}" type="sibTrans" cxnId="{097E2014-3181-4D16-937E-7F6549D1CC8E}">
      <dgm:prSet/>
      <dgm:spPr/>
      <dgm:t>
        <a:bodyPr/>
        <a:lstStyle/>
        <a:p>
          <a:endParaRPr lang="en-GB"/>
        </a:p>
      </dgm:t>
    </dgm:pt>
    <dgm:pt modelId="{BF086E8E-AE3A-404C-B2D5-0986BBBF3F86}">
      <dgm:prSet phldrT="[Text]"/>
      <dgm:spPr>
        <a:solidFill>
          <a:srgbClr val="3E6FD2"/>
        </a:solidFill>
      </dgm:spPr>
      <dgm:t>
        <a:bodyPr/>
        <a:lstStyle/>
        <a:p>
          <a:r>
            <a:rPr lang="en-GB" dirty="0" smtClean="0"/>
            <a:t>LU &gt; DE</a:t>
          </a:r>
          <a:endParaRPr lang="en-GB" dirty="0"/>
        </a:p>
      </dgm:t>
    </dgm:pt>
    <dgm:pt modelId="{E863F4F3-8F06-4D1E-87A1-A40350222793}" type="parTrans" cxnId="{A41B28F8-FF7C-4684-85F8-3203B66BB010}">
      <dgm:prSet/>
      <dgm:spPr/>
      <dgm:t>
        <a:bodyPr/>
        <a:lstStyle/>
        <a:p>
          <a:endParaRPr lang="en-GB"/>
        </a:p>
      </dgm:t>
    </dgm:pt>
    <dgm:pt modelId="{45B4DE56-1357-412E-8C67-F5DE61D691BC}" type="sibTrans" cxnId="{A41B28F8-FF7C-4684-85F8-3203B66BB010}">
      <dgm:prSet/>
      <dgm:spPr/>
      <dgm:t>
        <a:bodyPr/>
        <a:lstStyle/>
        <a:p>
          <a:endParaRPr lang="en-GB"/>
        </a:p>
      </dgm:t>
    </dgm:pt>
    <dgm:pt modelId="{089ED305-C90D-4157-AA48-AB5CA296E064}">
      <dgm:prSet phldrT="[Text]" custT="1"/>
      <dgm:spPr>
        <a:solidFill>
          <a:srgbClr val="99CCFF">
            <a:alpha val="90000"/>
          </a:srgbClr>
        </a:solidFill>
      </dgm:spPr>
      <dgm:t>
        <a:bodyPr/>
        <a:lstStyle/>
        <a:p>
          <a:r>
            <a:rPr lang="en-GB" sz="3000" dirty="0" smtClean="0"/>
            <a:t>  </a:t>
          </a:r>
          <a:r>
            <a:rPr lang="en-GB" sz="2800" dirty="0" smtClean="0"/>
            <a:t>Debit    </a:t>
          </a:r>
          <a:r>
            <a:rPr lang="en-GB" sz="2800" dirty="0" smtClean="0"/>
            <a:t>EUR 3 139 </a:t>
          </a:r>
          <a:r>
            <a:rPr lang="en-GB" sz="2800" dirty="0" err="1" smtClean="0"/>
            <a:t>mn</a:t>
          </a:r>
          <a:endParaRPr lang="en-GB" sz="2800" dirty="0"/>
        </a:p>
      </dgm:t>
    </dgm:pt>
    <dgm:pt modelId="{F17D1071-B00B-4818-9296-189D57C7F872}" type="parTrans" cxnId="{1C017E07-C0F0-4617-8AF8-F0E826B4E1E8}">
      <dgm:prSet/>
      <dgm:spPr/>
      <dgm:t>
        <a:bodyPr/>
        <a:lstStyle/>
        <a:p>
          <a:endParaRPr lang="en-GB"/>
        </a:p>
      </dgm:t>
    </dgm:pt>
    <dgm:pt modelId="{9E1EC0D5-A3F3-485E-AD3F-2EC38A6B8BB3}" type="sibTrans" cxnId="{1C017E07-C0F0-4617-8AF8-F0E826B4E1E8}">
      <dgm:prSet/>
      <dgm:spPr/>
      <dgm:t>
        <a:bodyPr/>
        <a:lstStyle/>
        <a:p>
          <a:endParaRPr lang="en-GB"/>
        </a:p>
      </dgm:t>
    </dgm:pt>
    <dgm:pt modelId="{4B7FB7C1-EE9C-4373-95AD-DC9457859BB4}" type="pres">
      <dgm:prSet presAssocID="{985CFD4E-2BA7-49E2-842B-3908ED6DDE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A5A39F0-4C69-4196-A5A9-50118391C72A}" type="pres">
      <dgm:prSet presAssocID="{CBE9DA47-0F4D-4B9B-9CE2-C4A4EDAFBFCA}" presName="linNode" presStyleCnt="0"/>
      <dgm:spPr/>
    </dgm:pt>
    <dgm:pt modelId="{C9D1A01A-F95E-4FDE-95FD-97834D969D4F}" type="pres">
      <dgm:prSet presAssocID="{CBE9DA47-0F4D-4B9B-9CE2-C4A4EDAFBFC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AE007C-9427-46EB-B7CF-0FF3F2788B9A}" type="pres">
      <dgm:prSet presAssocID="{CBE9DA47-0F4D-4B9B-9CE2-C4A4EDAFBFCA}" presName="childShp" presStyleLbl="bgAccFollowNode1" presStyleIdx="0" presStyleCnt="2">
        <dgm:presLayoutVars>
          <dgm:bulletEnabled val="1"/>
        </dgm:presLayoutVars>
      </dgm:prSet>
      <dgm:spPr>
        <a:prstGeom prst="leftArrow">
          <a:avLst/>
        </a:prstGeom>
      </dgm:spPr>
      <dgm:t>
        <a:bodyPr/>
        <a:lstStyle/>
        <a:p>
          <a:endParaRPr lang="en-GB"/>
        </a:p>
      </dgm:t>
    </dgm:pt>
    <dgm:pt modelId="{77878257-22F5-4B3E-A90F-7E53CF4D2747}" type="pres">
      <dgm:prSet presAssocID="{050B5483-1D8D-4464-A348-8DF199BBDF3E}" presName="spacing" presStyleCnt="0"/>
      <dgm:spPr/>
    </dgm:pt>
    <dgm:pt modelId="{10741BF8-4C33-4FDD-A15E-E61D3C88576D}" type="pres">
      <dgm:prSet presAssocID="{BF086E8E-AE3A-404C-B2D5-0986BBBF3F86}" presName="linNode" presStyleCnt="0"/>
      <dgm:spPr/>
    </dgm:pt>
    <dgm:pt modelId="{21EF63E3-D04E-4DEB-886B-0E599D2105D2}" type="pres">
      <dgm:prSet presAssocID="{BF086E8E-AE3A-404C-B2D5-0986BBBF3F8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1DB244-2713-405C-8E4B-34BEBB1A5DC7}" type="pres">
      <dgm:prSet presAssocID="{BF086E8E-AE3A-404C-B2D5-0986BBBF3F86}" presName="childShp" presStyleLbl="bgAccFollowNode1" presStyleIdx="1" presStyleCnt="2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en-GB"/>
        </a:p>
      </dgm:t>
    </dgm:pt>
  </dgm:ptLst>
  <dgm:cxnLst>
    <dgm:cxn modelId="{097E2014-3181-4D16-937E-7F6549D1CC8E}" srcId="{CBE9DA47-0F4D-4B9B-9CE2-C4A4EDAFBFCA}" destId="{D1EDABF3-4672-4419-A367-917B8B220924}" srcOrd="0" destOrd="0" parTransId="{FA9F465A-656D-4194-838A-BA9649855E44}" sibTransId="{0585DF82-DC39-475B-98CB-2A9790E6DA29}"/>
    <dgm:cxn modelId="{72AA6CC0-554C-40B4-9C8F-017A2A4CA943}" type="presOf" srcId="{BF086E8E-AE3A-404C-B2D5-0986BBBF3F86}" destId="{21EF63E3-D04E-4DEB-886B-0E599D2105D2}" srcOrd="0" destOrd="0" presId="urn:microsoft.com/office/officeart/2005/8/layout/vList6"/>
    <dgm:cxn modelId="{1C017E07-C0F0-4617-8AF8-F0E826B4E1E8}" srcId="{BF086E8E-AE3A-404C-B2D5-0986BBBF3F86}" destId="{089ED305-C90D-4157-AA48-AB5CA296E064}" srcOrd="0" destOrd="0" parTransId="{F17D1071-B00B-4818-9296-189D57C7F872}" sibTransId="{9E1EC0D5-A3F3-485E-AD3F-2EC38A6B8BB3}"/>
    <dgm:cxn modelId="{7C7B4C11-6C41-4CFD-BC14-7A54B74704B0}" type="presOf" srcId="{D1EDABF3-4672-4419-A367-917B8B220924}" destId="{F9AE007C-9427-46EB-B7CF-0FF3F2788B9A}" srcOrd="0" destOrd="0" presId="urn:microsoft.com/office/officeart/2005/8/layout/vList6"/>
    <dgm:cxn modelId="{5FFFF74B-A2F1-4458-BD98-07541F4EE691}" type="presOf" srcId="{089ED305-C90D-4157-AA48-AB5CA296E064}" destId="{371DB244-2713-405C-8E4B-34BEBB1A5DC7}" srcOrd="0" destOrd="0" presId="urn:microsoft.com/office/officeart/2005/8/layout/vList6"/>
    <dgm:cxn modelId="{7B8731B7-4F96-4D3F-900A-EC1B263941BE}" srcId="{985CFD4E-2BA7-49E2-842B-3908ED6DDE42}" destId="{CBE9DA47-0F4D-4B9B-9CE2-C4A4EDAFBFCA}" srcOrd="0" destOrd="0" parTransId="{614FDDA9-E9A9-455D-8746-F22326FC1C4C}" sibTransId="{050B5483-1D8D-4464-A348-8DF199BBDF3E}"/>
    <dgm:cxn modelId="{5F41D35D-513F-4E6C-8844-4647EA1D416E}" type="presOf" srcId="{985CFD4E-2BA7-49E2-842B-3908ED6DDE42}" destId="{4B7FB7C1-EE9C-4373-95AD-DC9457859BB4}" srcOrd="0" destOrd="0" presId="urn:microsoft.com/office/officeart/2005/8/layout/vList6"/>
    <dgm:cxn modelId="{2E81DA42-AAD1-41F1-86BF-598A33999DAF}" type="presOf" srcId="{CBE9DA47-0F4D-4B9B-9CE2-C4A4EDAFBFCA}" destId="{C9D1A01A-F95E-4FDE-95FD-97834D969D4F}" srcOrd="0" destOrd="0" presId="urn:microsoft.com/office/officeart/2005/8/layout/vList6"/>
    <dgm:cxn modelId="{A41B28F8-FF7C-4684-85F8-3203B66BB010}" srcId="{985CFD4E-2BA7-49E2-842B-3908ED6DDE42}" destId="{BF086E8E-AE3A-404C-B2D5-0986BBBF3F86}" srcOrd="1" destOrd="0" parTransId="{E863F4F3-8F06-4D1E-87A1-A40350222793}" sibTransId="{45B4DE56-1357-412E-8C67-F5DE61D691BC}"/>
    <dgm:cxn modelId="{068A2422-BDA5-4583-8DFF-F005BBE952F2}" type="presParOf" srcId="{4B7FB7C1-EE9C-4373-95AD-DC9457859BB4}" destId="{BA5A39F0-4C69-4196-A5A9-50118391C72A}" srcOrd="0" destOrd="0" presId="urn:microsoft.com/office/officeart/2005/8/layout/vList6"/>
    <dgm:cxn modelId="{1E500027-24FB-4301-AD7B-645E77E6BA89}" type="presParOf" srcId="{BA5A39F0-4C69-4196-A5A9-50118391C72A}" destId="{C9D1A01A-F95E-4FDE-95FD-97834D969D4F}" srcOrd="0" destOrd="0" presId="urn:microsoft.com/office/officeart/2005/8/layout/vList6"/>
    <dgm:cxn modelId="{61353F16-0C1B-4661-AF07-49A5275B79B9}" type="presParOf" srcId="{BA5A39F0-4C69-4196-A5A9-50118391C72A}" destId="{F9AE007C-9427-46EB-B7CF-0FF3F2788B9A}" srcOrd="1" destOrd="0" presId="urn:microsoft.com/office/officeart/2005/8/layout/vList6"/>
    <dgm:cxn modelId="{7B1B04AB-885E-4395-AF04-78B0670CF332}" type="presParOf" srcId="{4B7FB7C1-EE9C-4373-95AD-DC9457859BB4}" destId="{77878257-22F5-4B3E-A90F-7E53CF4D2747}" srcOrd="1" destOrd="0" presId="urn:microsoft.com/office/officeart/2005/8/layout/vList6"/>
    <dgm:cxn modelId="{3E893166-7A59-4BA0-9D20-10C4BCFF69F0}" type="presParOf" srcId="{4B7FB7C1-EE9C-4373-95AD-DC9457859BB4}" destId="{10741BF8-4C33-4FDD-A15E-E61D3C88576D}" srcOrd="2" destOrd="0" presId="urn:microsoft.com/office/officeart/2005/8/layout/vList6"/>
    <dgm:cxn modelId="{F8411AD8-9169-48B6-9980-2FC622834446}" type="presParOf" srcId="{10741BF8-4C33-4FDD-A15E-E61D3C88576D}" destId="{21EF63E3-D04E-4DEB-886B-0E599D2105D2}" srcOrd="0" destOrd="0" presId="urn:microsoft.com/office/officeart/2005/8/layout/vList6"/>
    <dgm:cxn modelId="{734B2736-9752-4111-B2BE-851A5A029203}" type="presParOf" srcId="{10741BF8-4C33-4FDD-A15E-E61D3C88576D}" destId="{371DB244-2713-405C-8E4B-34BEBB1A5DC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E007C-9427-46EB-B7CF-0FF3F2788B9A}">
      <dsp:nvSpPr>
        <dsp:cNvPr id="0" name=""/>
        <dsp:cNvSpPr/>
      </dsp:nvSpPr>
      <dsp:spPr>
        <a:xfrm>
          <a:off x="3291839" y="237"/>
          <a:ext cx="4937760" cy="925851"/>
        </a:xfrm>
        <a:prstGeom prst="rightArrow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/>
            <a:t>Debit   </a:t>
          </a:r>
          <a:r>
            <a:rPr lang="en-GB" sz="2800" kern="1200" dirty="0" smtClean="0"/>
            <a:t>EUR 1 </a:t>
          </a:r>
          <a:r>
            <a:rPr lang="en-GB" sz="2800" kern="1200" dirty="0" smtClean="0"/>
            <a:t>759 </a:t>
          </a:r>
          <a:r>
            <a:rPr lang="en-GB" sz="2800" kern="1200" dirty="0" err="1" smtClean="0"/>
            <a:t>mn</a:t>
          </a:r>
          <a:endParaRPr lang="en-GB" sz="2800" kern="1200" dirty="0"/>
        </a:p>
      </dsp:txBody>
      <dsp:txXfrm>
        <a:off x="3291839" y="231700"/>
        <a:ext cx="4706297" cy="462925"/>
      </dsp:txXfrm>
    </dsp:sp>
    <dsp:sp modelId="{C9D1A01A-F95E-4FDE-95FD-97834D969D4F}">
      <dsp:nvSpPr>
        <dsp:cNvPr id="0" name=""/>
        <dsp:cNvSpPr/>
      </dsp:nvSpPr>
      <dsp:spPr>
        <a:xfrm>
          <a:off x="0" y="237"/>
          <a:ext cx="3291839" cy="925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/>
            <a:t>DE &gt; LU</a:t>
          </a:r>
          <a:endParaRPr lang="en-GB" sz="4700" kern="1200" dirty="0"/>
        </a:p>
      </dsp:txBody>
      <dsp:txXfrm>
        <a:off x="45196" y="45433"/>
        <a:ext cx="3201447" cy="835459"/>
      </dsp:txXfrm>
    </dsp:sp>
    <dsp:sp modelId="{371DB244-2713-405C-8E4B-34BEBB1A5DC7}">
      <dsp:nvSpPr>
        <dsp:cNvPr id="0" name=""/>
        <dsp:cNvSpPr/>
      </dsp:nvSpPr>
      <dsp:spPr>
        <a:xfrm>
          <a:off x="3291839" y="1018673"/>
          <a:ext cx="4937760" cy="925851"/>
        </a:xfrm>
        <a:prstGeom prst="leftArrow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/>
            <a:t>Credit   </a:t>
          </a:r>
          <a:r>
            <a:rPr lang="en-GB" sz="2800" kern="1200" dirty="0" smtClean="0"/>
            <a:t>EUR 6 367 </a:t>
          </a:r>
          <a:r>
            <a:rPr lang="en-GB" sz="2800" kern="1200" dirty="0" err="1" smtClean="0"/>
            <a:t>mn</a:t>
          </a:r>
          <a:endParaRPr lang="en-GB" sz="2800" kern="1200" dirty="0"/>
        </a:p>
      </dsp:txBody>
      <dsp:txXfrm>
        <a:off x="3523302" y="1250136"/>
        <a:ext cx="4706297" cy="462925"/>
      </dsp:txXfrm>
    </dsp:sp>
    <dsp:sp modelId="{21EF63E3-D04E-4DEB-886B-0E599D2105D2}">
      <dsp:nvSpPr>
        <dsp:cNvPr id="0" name=""/>
        <dsp:cNvSpPr/>
      </dsp:nvSpPr>
      <dsp:spPr>
        <a:xfrm>
          <a:off x="0" y="1018673"/>
          <a:ext cx="3291839" cy="925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/>
            <a:t>LU &lt; DE</a:t>
          </a:r>
          <a:endParaRPr lang="en-GB" sz="4700" kern="1200" dirty="0"/>
        </a:p>
      </dsp:txBody>
      <dsp:txXfrm>
        <a:off x="45196" y="1063869"/>
        <a:ext cx="3201447" cy="8354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E007C-9427-46EB-B7CF-0FF3F2788B9A}">
      <dsp:nvSpPr>
        <dsp:cNvPr id="0" name=""/>
        <dsp:cNvSpPr/>
      </dsp:nvSpPr>
      <dsp:spPr>
        <a:xfrm>
          <a:off x="3369974" y="237"/>
          <a:ext cx="5054961" cy="925851"/>
        </a:xfrm>
        <a:prstGeom prst="leftArrow">
          <a:avLst/>
        </a:prstGeom>
        <a:solidFill>
          <a:srgbClr val="99CCFF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/>
            <a:t>Credit    </a:t>
          </a:r>
          <a:r>
            <a:rPr lang="en-GB" sz="2800" kern="1200" dirty="0" smtClean="0"/>
            <a:t>EUR 3 </a:t>
          </a:r>
          <a:r>
            <a:rPr lang="en-GB" sz="2800" kern="1200" dirty="0" smtClean="0"/>
            <a:t>596 </a:t>
          </a:r>
          <a:r>
            <a:rPr lang="en-GB" sz="2800" kern="1200" dirty="0" err="1" smtClean="0"/>
            <a:t>mn</a:t>
          </a:r>
          <a:endParaRPr lang="en-GB" sz="2800" kern="1200" dirty="0"/>
        </a:p>
      </dsp:txBody>
      <dsp:txXfrm>
        <a:off x="3601437" y="231700"/>
        <a:ext cx="4823498" cy="462925"/>
      </dsp:txXfrm>
    </dsp:sp>
    <dsp:sp modelId="{C9D1A01A-F95E-4FDE-95FD-97834D969D4F}">
      <dsp:nvSpPr>
        <dsp:cNvPr id="0" name=""/>
        <dsp:cNvSpPr/>
      </dsp:nvSpPr>
      <dsp:spPr>
        <a:xfrm>
          <a:off x="0" y="237"/>
          <a:ext cx="3369974" cy="925851"/>
        </a:xfrm>
        <a:prstGeom prst="roundRect">
          <a:avLst/>
        </a:prstGeom>
        <a:solidFill>
          <a:srgbClr val="3E6F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/>
            <a:t>DE &lt; LU</a:t>
          </a:r>
          <a:endParaRPr lang="en-GB" sz="4700" kern="1200" dirty="0"/>
        </a:p>
      </dsp:txBody>
      <dsp:txXfrm>
        <a:off x="45196" y="45433"/>
        <a:ext cx="3279582" cy="835459"/>
      </dsp:txXfrm>
    </dsp:sp>
    <dsp:sp modelId="{371DB244-2713-405C-8E4B-34BEBB1A5DC7}">
      <dsp:nvSpPr>
        <dsp:cNvPr id="0" name=""/>
        <dsp:cNvSpPr/>
      </dsp:nvSpPr>
      <dsp:spPr>
        <a:xfrm>
          <a:off x="3369974" y="1018673"/>
          <a:ext cx="5054961" cy="925851"/>
        </a:xfrm>
        <a:prstGeom prst="rightArrow">
          <a:avLst/>
        </a:prstGeom>
        <a:solidFill>
          <a:srgbClr val="99CCFF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  </a:t>
          </a:r>
          <a:r>
            <a:rPr lang="en-GB" sz="2800" kern="1200" dirty="0" smtClean="0"/>
            <a:t>Debit    </a:t>
          </a:r>
          <a:r>
            <a:rPr lang="en-GB" sz="2800" kern="1200" dirty="0" smtClean="0"/>
            <a:t>EUR 3 139 </a:t>
          </a:r>
          <a:r>
            <a:rPr lang="en-GB" sz="2800" kern="1200" dirty="0" err="1" smtClean="0"/>
            <a:t>mn</a:t>
          </a:r>
          <a:endParaRPr lang="en-GB" sz="2800" kern="1200" dirty="0"/>
        </a:p>
      </dsp:txBody>
      <dsp:txXfrm>
        <a:off x="3369974" y="1250136"/>
        <a:ext cx="4823498" cy="462925"/>
      </dsp:txXfrm>
    </dsp:sp>
    <dsp:sp modelId="{21EF63E3-D04E-4DEB-886B-0E599D2105D2}">
      <dsp:nvSpPr>
        <dsp:cNvPr id="0" name=""/>
        <dsp:cNvSpPr/>
      </dsp:nvSpPr>
      <dsp:spPr>
        <a:xfrm>
          <a:off x="0" y="1018673"/>
          <a:ext cx="3369974" cy="925851"/>
        </a:xfrm>
        <a:prstGeom prst="roundRect">
          <a:avLst/>
        </a:prstGeom>
        <a:solidFill>
          <a:srgbClr val="3E6F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/>
            <a:t>LU &gt; DE</a:t>
          </a:r>
          <a:endParaRPr lang="en-GB" sz="4700" kern="1200" dirty="0"/>
        </a:p>
      </dsp:txBody>
      <dsp:txXfrm>
        <a:off x="45196" y="1063869"/>
        <a:ext cx="3279582" cy="835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9841" cy="49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5" y="2"/>
            <a:ext cx="2949841" cy="49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51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5" y="9444751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513F9948-099B-479E-A497-5D12EBCD9F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2679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9841" cy="49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5" y="2"/>
            <a:ext cx="2949841" cy="49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0462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5" y="4723172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51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5" y="9444751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95" tIns="45798" rIns="91595" bIns="45798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1F3369A5-CA25-4304-89E2-52613A7581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4681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358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369A5-CA25-4304-89E2-52613A7581C9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03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F775DA9-D44E-4F1E-B986-8400E1422CF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4C8A4-3996-44F7-BD23-10B0395D73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014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B480D-9BE3-438F-BE63-950075B293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526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C68ED-14AF-4653-BB25-E721EE1E0F6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425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5FB7C-4363-4203-8F83-BA05E66F5C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2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0A3A4-FD12-42F2-906A-6192AB1024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654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0BE10-88AA-45E2-8D7C-308DDA4399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38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6368C-BEA9-433F-BC01-4C1695880E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310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B5A97-0B68-4644-A1A5-56926B1163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49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A00F1-D4F4-4725-9BF5-B692114B61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040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37F50-4895-4C94-A6C1-1B238340B4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798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95A980C-6EC3-4D37-B3C1-9CEDC6A343D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28936" y="2420888"/>
            <a:ext cx="7947520" cy="3528392"/>
          </a:xfrm>
        </p:spPr>
        <p:txBody>
          <a:bodyPr/>
          <a:lstStyle/>
          <a:p>
            <a:r>
              <a:rPr lang="en-GB" altLang="en-US" sz="2400" dirty="0" smtClean="0"/>
              <a:t>Session B7: promoting comparability in international statistics</a:t>
            </a:r>
            <a:br>
              <a:rPr lang="en-GB" altLang="en-US" sz="2400" dirty="0" smtClean="0"/>
            </a:br>
            <a:r>
              <a:rPr lang="en-GB" altLang="en-US" sz="2400" dirty="0" smtClean="0"/>
              <a:t/>
            </a:r>
            <a:br>
              <a:rPr lang="en-GB" altLang="en-US" sz="2400" dirty="0" smtClean="0"/>
            </a:br>
            <a:r>
              <a:rPr lang="en-GB" altLang="en-US" sz="20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Presentation </a:t>
            </a:r>
            <a:r>
              <a:rPr lang="en-GB" altLang="en-US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#3:</a:t>
            </a:r>
            <a:r>
              <a:rPr lang="en-GB" altLang="en-US" sz="2400" dirty="0" smtClean="0"/>
              <a:t/>
            </a:r>
            <a:br>
              <a:rPr lang="en-GB" altLang="en-US" sz="2400" dirty="0" smtClean="0"/>
            </a:br>
            <a:r>
              <a:rPr lang="en-GB" altLang="en-US" sz="3200" dirty="0" smtClean="0"/>
              <a:t>Trade asymmetries, consistency between National Accounts and Balance of Payments; and international comparability</a:t>
            </a:r>
            <a:endParaRPr lang="en-GB" altLang="en-US" sz="3200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827584" y="1196753"/>
            <a:ext cx="795674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Tx/>
              <a:buNone/>
              <a:defRPr sz="3000" b="1" i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BE" altLang="en-US" sz="2400" kern="0" dirty="0" err="1" smtClean="0"/>
              <a:t>Conference</a:t>
            </a:r>
            <a:r>
              <a:rPr lang="fr-BE" altLang="en-US" sz="2400" kern="0" dirty="0" smtClean="0"/>
              <a:t> of </a:t>
            </a:r>
            <a:r>
              <a:rPr lang="fr-BE" altLang="en-US" sz="2400" kern="0" dirty="0" err="1" smtClean="0"/>
              <a:t>European</a:t>
            </a:r>
            <a:r>
              <a:rPr lang="fr-BE" altLang="en-US" sz="2400" kern="0" dirty="0" smtClean="0"/>
              <a:t> </a:t>
            </a:r>
            <a:r>
              <a:rPr lang="fr-BE" altLang="en-US" sz="2400" kern="0" dirty="0" err="1" smtClean="0"/>
              <a:t>Statistics</a:t>
            </a:r>
            <a:r>
              <a:rPr lang="fr-BE" altLang="en-US" sz="2400" kern="0" dirty="0" smtClean="0"/>
              <a:t> </a:t>
            </a:r>
            <a:r>
              <a:rPr lang="fr-BE" altLang="en-US" sz="2400" kern="0" dirty="0" err="1" smtClean="0"/>
              <a:t>Stakeholders</a:t>
            </a:r>
            <a:endParaRPr lang="fr-BE" altLang="en-US" sz="2000" kern="0" dirty="0" smtClean="0"/>
          </a:p>
          <a:p>
            <a:r>
              <a:rPr lang="en-GB" altLang="en-US" sz="2000" kern="0" dirty="0" smtClean="0"/>
              <a:t>Budapest, 20-21 October 2016</a:t>
            </a:r>
            <a:endParaRPr lang="en-GB" altLang="en-US" sz="2000" kern="0" dirty="0" smtClean="0"/>
          </a:p>
        </p:txBody>
      </p:sp>
      <p:pic>
        <p:nvPicPr>
          <p:cNvPr id="1026" name="Picture 2" descr="H:\Temp\logo_c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2211"/>
            <a:ext cx="2255761" cy="720081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1412776"/>
            <a:ext cx="3672408" cy="576064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Presentation</a:t>
            </a:r>
            <a:r>
              <a:rPr lang="en-GB" sz="2400" dirty="0">
                <a:solidFill>
                  <a:srgbClr val="C00000"/>
                </a:solidFill>
              </a:rPr>
              <a:t/>
            </a:r>
            <a:br>
              <a:rPr lang="en-GB" sz="2400" dirty="0">
                <a:solidFill>
                  <a:srgbClr val="C00000"/>
                </a:solidFill>
              </a:rPr>
            </a:b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04864"/>
            <a:ext cx="7632848" cy="3816424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Recent results on consistency in a nutshell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Reasons for inconsistencies – state of findings (nontechnical)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Bridging consistency and asymmetry aspects for trade in services</a:t>
            </a: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Conclusions and outlook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539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8760"/>
            <a:ext cx="9144000" cy="669558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Extent of discrepancies in the nonfinancial accounts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4104456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8892480" cy="4032447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07504" y="1980129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Absolute discrepancies, 2010-2015, sum of EU-28 MS </a:t>
            </a:r>
            <a:endParaRPr lang="en-GB" sz="2000" i="1" dirty="0" smtClean="0"/>
          </a:p>
          <a:p>
            <a:pPr lvl="1"/>
            <a:r>
              <a:rPr lang="en-GB" sz="2000" i="1" dirty="0" smtClean="0"/>
              <a:t>(</a:t>
            </a:r>
            <a:r>
              <a:rPr lang="en-GB" sz="2000" i="1" dirty="0" smtClean="0"/>
              <a:t>EUR million) - July 2016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4617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4104456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95536" y="1724401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Absolute discrepancies, sum of EU-28 </a:t>
            </a:r>
            <a:r>
              <a:rPr lang="en-GB" sz="2000" i="1" dirty="0" smtClean="0"/>
              <a:t>MS, Oct.2015-July 2016 vintages (EUR million)</a:t>
            </a:r>
            <a:endParaRPr lang="en-GB" sz="2000" i="1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8352928" cy="4176464"/>
          </a:xfrm>
          <a:prstGeom prst="rect">
            <a:avLst/>
          </a:prstGeom>
          <a:noFill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2960" y="1052736"/>
            <a:ext cx="8561040" cy="664284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I</a:t>
            </a:r>
            <a:r>
              <a:rPr lang="en-GB" sz="2400" dirty="0" smtClean="0">
                <a:solidFill>
                  <a:srgbClr val="C00000"/>
                </a:solidFill>
              </a:rPr>
              <a:t>mpact of revisions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07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464496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158180" y="2132856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Absolute discrepancies, by EU-28 MS, mean 2010-2015 (EUR million) – July 2016</a:t>
            </a:r>
            <a:endParaRPr lang="en-GB" sz="2000" i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5456" y="1196752"/>
            <a:ext cx="8345016" cy="813574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The geographical representation of inconsistencies (1) </a:t>
            </a:r>
            <a:endParaRPr lang="en-GB" sz="2400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8964488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77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491" y="2060848"/>
            <a:ext cx="8229600" cy="4464496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GB" sz="24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144463" y="2071484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Relative </a:t>
            </a:r>
            <a:r>
              <a:rPr lang="en-GB" sz="2000" i="1" dirty="0" smtClean="0"/>
              <a:t>discrepancies, by EU-28 MS, mean 2010-2015 </a:t>
            </a:r>
            <a:r>
              <a:rPr lang="en-GB" sz="2000" i="1" dirty="0" smtClean="0"/>
              <a:t>(% of GDP) </a:t>
            </a:r>
            <a:r>
              <a:rPr lang="en-GB" sz="2000" i="1" dirty="0" smtClean="0"/>
              <a:t>– July 2016</a:t>
            </a:r>
            <a:endParaRPr lang="en-GB" sz="2000" i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5456" y="1196752"/>
            <a:ext cx="8345016" cy="813574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The geographical representation of inconsistencies (2) </a:t>
            </a:r>
            <a:endParaRPr lang="en-GB" sz="2400" dirty="0">
              <a:solidFill>
                <a:srgbClr val="C00000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1" y="2789639"/>
            <a:ext cx="8352928" cy="3807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91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44"/>
            <a:ext cx="9062070" cy="813574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Reasons </a:t>
            </a:r>
            <a:r>
              <a:rPr lang="en-GB" sz="2400" dirty="0" smtClean="0">
                <a:solidFill>
                  <a:srgbClr val="C00000"/>
                </a:solidFill>
              </a:rPr>
              <a:t>for inconsistencies – state of findings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2048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Autonomous </a:t>
            </a:r>
            <a:r>
              <a:rPr lang="en-GB" sz="2400" dirty="0"/>
              <a:t>o</a:t>
            </a:r>
            <a:r>
              <a:rPr lang="en-GB" sz="2400" dirty="0" smtClean="0"/>
              <a:t>rganisational </a:t>
            </a:r>
            <a:r>
              <a:rPr lang="en-GB" sz="2400" dirty="0" smtClean="0"/>
              <a:t>setting of national compilation processes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Different access </a:t>
            </a:r>
            <a:r>
              <a:rPr lang="en-GB" sz="2400" dirty="0" smtClean="0"/>
              <a:t>to (micro) data sources or source statistics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Different estimation </a:t>
            </a:r>
            <a:r>
              <a:rPr lang="en-GB" sz="2400" dirty="0" smtClean="0"/>
              <a:t>or extrapolation practices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Rigidity of automated IT systems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Different sector </a:t>
            </a:r>
            <a:r>
              <a:rPr lang="en-GB" sz="2400" dirty="0" smtClean="0"/>
              <a:t>or geographical delineations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Institutional progress in adopting statistical standards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Systemic revision and vintage effects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36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2" y="908720"/>
            <a:ext cx="9036496" cy="936625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Bridging </a:t>
            </a:r>
            <a:r>
              <a:rPr lang="en-GB" sz="2400" dirty="0" smtClean="0">
                <a:solidFill>
                  <a:srgbClr val="C00000"/>
                </a:solidFill>
              </a:rPr>
              <a:t>consistency and asymmetry </a:t>
            </a:r>
            <a:r>
              <a:rPr lang="en-GB" sz="2400" dirty="0" smtClean="0">
                <a:solidFill>
                  <a:srgbClr val="C00000"/>
                </a:solidFill>
              </a:rPr>
              <a:t>aspects (1)</a:t>
            </a:r>
            <a:r>
              <a:rPr lang="en-GB" sz="2400" dirty="0" smtClean="0">
                <a:solidFill>
                  <a:srgbClr val="00B0F0"/>
                </a:solidFill>
              </a:rPr>
              <a:t> </a:t>
            </a:r>
            <a:endParaRPr lang="en-GB" sz="2400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8640960" cy="424847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07504" y="1618194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Absolute discrepancies/asymmetries, </a:t>
            </a:r>
            <a:r>
              <a:rPr lang="en-GB" sz="2000" i="1" dirty="0" smtClean="0"/>
              <a:t>trade in services</a:t>
            </a:r>
            <a:r>
              <a:rPr lang="en-GB" sz="2000" i="1" dirty="0" smtClean="0"/>
              <a:t>, by MS, 2014 (normalised presentation)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17973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4" y="1052736"/>
            <a:ext cx="9036496" cy="792609"/>
          </a:xfrm>
        </p:spPr>
        <p:txBody>
          <a:bodyPr/>
          <a:lstStyle/>
          <a:p>
            <a:pPr algn="r"/>
            <a:r>
              <a:rPr lang="en-GB" sz="2400" dirty="0">
                <a:solidFill>
                  <a:srgbClr val="C00000"/>
                </a:solidFill>
              </a:rPr>
              <a:t>Bridging consistency and asymmetry </a:t>
            </a:r>
            <a:r>
              <a:rPr lang="en-GB" sz="2400" dirty="0" smtClean="0">
                <a:solidFill>
                  <a:srgbClr val="C00000"/>
                </a:solidFill>
              </a:rPr>
              <a:t>aspects (2)</a:t>
            </a:r>
            <a:r>
              <a:rPr lang="en-GB" sz="2400" dirty="0" smtClean="0">
                <a:solidFill>
                  <a:srgbClr val="00B0F0"/>
                </a:solidFill>
              </a:rPr>
              <a:t> 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246" y="1772816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i="1" dirty="0" smtClean="0"/>
              <a:t>Relative discrepancies/asymmetries, services, by MS, 2014 (normalised presentation)</a:t>
            </a:r>
            <a:endParaRPr lang="en-GB" sz="2000" i="1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6" y="2480702"/>
            <a:ext cx="8915250" cy="382861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755576" y="6309320"/>
            <a:ext cx="73448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GB" sz="1500" dirty="0" smtClean="0"/>
              <a:t>Percentage of total transactions in services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26382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628800"/>
            <a:ext cx="7776864" cy="504056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 </a:t>
            </a:r>
            <a:r>
              <a:rPr lang="en-GB" sz="2400" dirty="0" smtClean="0">
                <a:solidFill>
                  <a:srgbClr val="C00000"/>
                </a:solidFill>
              </a:rPr>
              <a:t>Impact of asymmetries 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3382" y="239504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GB" sz="1600" i="1" dirty="0" smtClean="0"/>
              <a:t>Absolute asymmetries in selected countries and services components, 2014 (EUR million; % of GDP)</a:t>
            </a:r>
            <a:endParaRPr lang="en-GB" sz="1600" i="1" dirty="0"/>
          </a:p>
        </p:txBody>
      </p:sp>
      <p:pic>
        <p:nvPicPr>
          <p:cNvPr id="15" name="Content Placeholder 1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8229600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827584" y="5805264"/>
            <a:ext cx="73448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GB" sz="1500" dirty="0" smtClean="0"/>
              <a:t>Asymmetry = sum of absolute differences of credit and debit flows with their mirror transactions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3029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484784"/>
            <a:ext cx="8280920" cy="792088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Example: Financial services – asymmetries Germany and Luxembourg</a:t>
            </a:r>
            <a:r>
              <a:rPr lang="en-GB" sz="2400" dirty="0">
                <a:solidFill>
                  <a:srgbClr val="C00000"/>
                </a:solidFill>
              </a:rPr>
              <a:t/>
            </a:r>
            <a:br>
              <a:rPr lang="en-GB" sz="2400" dirty="0">
                <a:solidFill>
                  <a:srgbClr val="C00000"/>
                </a:solidFill>
              </a:rPr>
            </a:br>
            <a:endParaRPr lang="en-GB" sz="2400" dirty="0">
              <a:solidFill>
                <a:srgbClr val="00B0F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794545"/>
              </p:ext>
            </p:extLst>
          </p:nvPr>
        </p:nvGraphicFramePr>
        <p:xfrm>
          <a:off x="467544" y="4437112"/>
          <a:ext cx="8229600" cy="194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717999"/>
              </p:ext>
            </p:extLst>
          </p:nvPr>
        </p:nvGraphicFramePr>
        <p:xfrm>
          <a:off x="395536" y="2348880"/>
          <a:ext cx="8424936" cy="194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622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904" y="980728"/>
            <a:ext cx="4773216" cy="936625"/>
          </a:xfrm>
        </p:spPr>
        <p:txBody>
          <a:bodyPr/>
          <a:lstStyle/>
          <a:p>
            <a:pPr algn="r"/>
            <a:r>
              <a:rPr lang="en-GB" sz="2400" dirty="0" smtClean="0">
                <a:solidFill>
                  <a:srgbClr val="C00000"/>
                </a:solidFill>
              </a:rPr>
              <a:t>Conclusions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7632848" cy="4752528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Comparability of both statistics in some MS very limited (especially services, primary income)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Prominent intra-EU asymmetries for trade in international services </a:t>
            </a: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Higher degree </a:t>
            </a:r>
            <a:r>
              <a:rPr lang="en-GB" sz="2400" dirty="0" smtClean="0"/>
              <a:t>of coordination among European and worldwide counterparts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Bilateral exercises not sufficient</a:t>
            </a:r>
            <a:endParaRPr lang="en-GB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Global perspective/initiatives necessary to address issues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6017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8158</TotalTime>
  <Words>373</Words>
  <Application>Microsoft Office PowerPoint</Application>
  <PresentationFormat>On-screen Show (4:3)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</vt:lpstr>
      <vt:lpstr>Session B7: promoting comparability in international statistics  Presentation #3: Trade asymmetries, consistency between National Accounts and Balance of Payments; and international comparability</vt:lpstr>
      <vt:lpstr>Presentation </vt:lpstr>
      <vt:lpstr>Extent of discrepancies in the nonfinancial accounts</vt:lpstr>
      <vt:lpstr>Impact of revisions</vt:lpstr>
      <vt:lpstr>The geographical representation of inconsistencies (1) </vt:lpstr>
      <vt:lpstr>The geographical representation of inconsistencies (2) </vt:lpstr>
      <vt:lpstr>Reasons for inconsistencies – state of findings</vt:lpstr>
      <vt:lpstr>Bridging consistency and asymmetry aspects (1) </vt:lpstr>
      <vt:lpstr>Bridging consistency and asymmetry aspects (2) </vt:lpstr>
      <vt:lpstr> Impact of asymmetries </vt:lpstr>
      <vt:lpstr>Example: Financial services – asymmetries Germany and Luxembourg </vt:lpstr>
      <vt:lpstr>Conclusions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Any other business Briefing from the last meeting of the Working Group on Tourism Statistics on 21 October 2014</dc:title>
  <dc:creator>OBRZUT Robert (ESTAT)</dc:creator>
  <cp:lastModifiedBy>OBRZUT Robert (ESTAT)</cp:lastModifiedBy>
  <cp:revision>382</cp:revision>
  <cp:lastPrinted>2015-10-29T08:24:11Z</cp:lastPrinted>
  <dcterms:created xsi:type="dcterms:W3CDTF">2014-10-28T15:51:54Z</dcterms:created>
  <dcterms:modified xsi:type="dcterms:W3CDTF">2016-09-07T12:21:35Z</dcterms:modified>
</cp:coreProperties>
</file>