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1" r:id="rId2"/>
    <p:sldId id="718" r:id="rId3"/>
    <p:sldId id="713" r:id="rId4"/>
    <p:sldId id="712" r:id="rId5"/>
    <p:sldId id="715" r:id="rId6"/>
    <p:sldId id="721" r:id="rId7"/>
    <p:sldId id="717" r:id="rId8"/>
    <p:sldId id="714" r:id="rId9"/>
    <p:sldId id="719" r:id="rId10"/>
    <p:sldId id="722" r:id="rId11"/>
    <p:sldId id="710" r:id="rId12"/>
    <p:sldId id="711" r:id="rId13"/>
    <p:sldId id="720" r:id="rId14"/>
    <p:sldId id="709" r:id="rId15"/>
    <p:sldId id="716" r:id="rId16"/>
    <p:sldId id="679" r:id="rId17"/>
  </p:sldIdLst>
  <p:sldSz cx="9144000" cy="6858000" type="screen4x3"/>
  <p:notesSz cx="6858000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Title" id="{9DD0ACB0-431C-463F-AA9B-4EC5B71ADFEE}">
          <p14:sldIdLst>
            <p14:sldId id="261"/>
            <p14:sldId id="718"/>
            <p14:sldId id="713"/>
            <p14:sldId id="712"/>
            <p14:sldId id="715"/>
            <p14:sldId id="721"/>
            <p14:sldId id="717"/>
            <p14:sldId id="714"/>
            <p14:sldId id="719"/>
            <p14:sldId id="722"/>
            <p14:sldId id="710"/>
            <p14:sldId id="711"/>
            <p14:sldId id="720"/>
            <p14:sldId id="709"/>
            <p14:sldId id="716"/>
            <p14:sldId id="67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4">
          <p15:clr>
            <a:srgbClr val="A4A3A4"/>
          </p15:clr>
        </p15:guide>
        <p15:guide id="4" pos="2116">
          <p15:clr>
            <a:srgbClr val="A4A3A4"/>
          </p15:clr>
        </p15:guide>
        <p15:guide id="5" orient="horz" pos="3149">
          <p15:clr>
            <a:srgbClr val="A4A3A4"/>
          </p15:clr>
        </p15:guide>
        <p15:guide id="6" orient="horz" pos="3127">
          <p15:clr>
            <a:srgbClr val="A4A3A4"/>
          </p15:clr>
        </p15:guide>
        <p15:guide id="7" pos="2186">
          <p15:clr>
            <a:srgbClr val="A4A3A4"/>
          </p15:clr>
        </p15:guide>
        <p15:guide id="8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4CEE"/>
    <a:srgbClr val="3E6FD2"/>
    <a:srgbClr val="FFD624"/>
    <a:srgbClr val="81F62A"/>
    <a:srgbClr val="2D5EC1"/>
    <a:srgbClr val="133176"/>
    <a:srgbClr val="0F5494"/>
    <a:srgbClr val="3166CF"/>
    <a:srgbClr val="BDDE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7" autoAdjust="0"/>
    <p:restoredTop sz="86410" autoAdjust="0"/>
  </p:normalViewPr>
  <p:slideViewPr>
    <p:cSldViewPr snapToGrid="0" showGuides="1"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3226" y="72"/>
      </p:cViewPr>
      <p:guideLst>
        <p:guide orient="horz" pos="3127"/>
        <p:guide orient="horz" pos="3104"/>
        <p:guide orient="horz" pos="3149"/>
        <p:guide pos="2141"/>
        <p:guide pos="2116"/>
        <p:guide pos="218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1" y="0"/>
            <a:ext cx="297254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5"/>
            <a:ext cx="297254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1" y="9428165"/>
            <a:ext cx="297254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9AE9C2-957E-4966-9576-B839B0C012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145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1" y="0"/>
            <a:ext cx="297254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1" y="4714877"/>
            <a:ext cx="5487041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5"/>
            <a:ext cx="297254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1" y="9428165"/>
            <a:ext cx="297254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4" tIns="45876" rIns="91754" bIns="45876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C6EE333-4375-46A0-8D7E-4185E86429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505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33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309563"/>
            <a:ext cx="158432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30688" y="6669088"/>
            <a:ext cx="684212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 i="1" dirty="0">
                <a:solidFill>
                  <a:schemeClr val="bg1">
                    <a:lumMod val="95000"/>
                  </a:schemeClr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E463619-65F9-45C4-AF25-8FF1A9A2EFA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48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199" y="6245225"/>
            <a:ext cx="2839674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27372" y="6237288"/>
            <a:ext cx="1851471" cy="484187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 lang="it-IT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1554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56B85E45-23BC-468C-9535-994D0B90F7A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233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B69C6614-AAF8-4FED-9D22-5E1345D7BC4D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9662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199" y="6245225"/>
            <a:ext cx="2420007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199" y="6245225"/>
            <a:ext cx="3079531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7A1D0364-FEF8-4A4F-A933-65BC3245899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213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199" y="6245225"/>
            <a:ext cx="2898397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6599" y="6245225"/>
            <a:ext cx="2122414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4AF57362-426B-4D31-A60F-1C5B8DF7F89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82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E61EAB17-2512-46E7-AA88-D53CCF2DCA9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666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B1195FAD-6DC1-4042-9A95-4AEBA22011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83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34892" y="6245225"/>
            <a:ext cx="3397541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Conference of European Statistics Stakeholders,</a:t>
            </a:r>
          </a:p>
          <a:p>
            <a:pPr>
              <a:defRPr/>
            </a:pPr>
            <a:r>
              <a:rPr lang="en-US" dirty="0" smtClean="0"/>
              <a:t>Budapest, 20-21 October 2016</a:t>
            </a: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89820" y="6245225"/>
            <a:ext cx="3011648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Discussion on</a:t>
            </a:r>
          </a:p>
          <a:p>
            <a:pPr>
              <a:defRPr/>
            </a:pPr>
            <a:r>
              <a:rPr lang="en-GB" dirty="0" smtClean="0"/>
              <a:t>"Migration flows: data and measurements"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ACB16CAC-B683-4EF4-B241-D5A81D8F68C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38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8BF8726E-3E1E-4DC5-8626-D7C557F529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69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403446" cy="476250"/>
          </a:xfrm>
        </p:spPr>
        <p:txBody>
          <a:bodyPr/>
          <a:lstStyle>
            <a:lvl1pPr>
              <a:defRPr sz="1000"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A20A19D2-198C-46A9-8933-A564E99A271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39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980728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83729" y="115888"/>
            <a:ext cx="3626884" cy="476250"/>
          </a:xfrm>
        </p:spPr>
        <p:txBody>
          <a:bodyPr/>
          <a:lstStyle>
            <a:lvl1pPr algn="r">
              <a:defRPr sz="1000" dirty="0"/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147" y="6337300"/>
            <a:ext cx="3288483" cy="476250"/>
          </a:xfrm>
        </p:spPr>
        <p:txBody>
          <a:bodyPr/>
          <a:lstStyle>
            <a:lvl1pPr>
              <a:defRPr sz="1000" smtClean="0"/>
            </a:lvl1pPr>
          </a:lstStyle>
          <a:p>
            <a:pPr>
              <a:defRPr/>
            </a:pPr>
            <a:r>
              <a:rPr lang="en-GB" dirty="0" smtClean="0"/>
              <a:t>Discussion on</a:t>
            </a:r>
          </a:p>
          <a:p>
            <a:pPr>
              <a:defRPr/>
            </a:pPr>
            <a:r>
              <a:rPr lang="en-GB" dirty="0" smtClean="0"/>
              <a:t>"Migration flows: data and measurements"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68313" y="6297613"/>
            <a:ext cx="2133600" cy="476250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F89CB955-70ED-490A-9DCE-D1C03C3E942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101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Et dolor fragum</a:t>
            </a:r>
            <a:endParaRPr lang="en-GB" smtClean="0"/>
          </a:p>
          <a:p>
            <a:pPr lvl="1"/>
            <a:r>
              <a:rPr lang="en-GB" smtClean="0"/>
              <a:t>Et dolor fragum</a:t>
            </a:r>
          </a:p>
          <a:p>
            <a:pPr lvl="2"/>
            <a:r>
              <a:rPr lang="en-GB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>
                <a:solidFill>
                  <a:srgbClr val="133176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rgbClr val="133176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Discussion on "Migration flows: data and measurements"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rgbClr val="133176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F313E5-6C32-4CCC-A291-B01EDBC05B5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hf hdr="0"/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1" y="2219113"/>
            <a:ext cx="8294686" cy="2089150"/>
          </a:xfrm>
        </p:spPr>
        <p:txBody>
          <a:bodyPr/>
          <a:lstStyle/>
          <a:p>
            <a:r>
              <a:rPr lang="en-GB" dirty="0" smtClean="0"/>
              <a:t>"</a:t>
            </a:r>
            <a:r>
              <a:rPr lang="en-GB" dirty="0" smtClean="0"/>
              <a:t>Migration </a:t>
            </a:r>
            <a:r>
              <a:rPr lang="en-GB" dirty="0"/>
              <a:t>flows: data and </a:t>
            </a:r>
            <a:r>
              <a:rPr lang="en-GB" dirty="0" smtClean="0"/>
              <a:t>measurement"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97345" y="4738407"/>
            <a:ext cx="8050089" cy="714127"/>
          </a:xfrm>
        </p:spPr>
        <p:txBody>
          <a:bodyPr/>
          <a:lstStyle/>
          <a:p>
            <a:pPr algn="r"/>
            <a:r>
              <a:rPr lang="en-GB" sz="3200" dirty="0" smtClean="0"/>
              <a:t>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9992" y="571580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0" dirty="0" smtClean="0">
                <a:solidFill>
                  <a:srgbClr val="FFC000"/>
                </a:solidFill>
                <a:latin typeface="+mn-lt"/>
              </a:rPr>
              <a:t>Giampaolo </a:t>
            </a:r>
            <a:r>
              <a:rPr lang="en-GB" sz="1600" b="0" dirty="0" err="1" smtClean="0">
                <a:solidFill>
                  <a:srgbClr val="FFC000"/>
                </a:solidFill>
                <a:latin typeface="+mn-lt"/>
              </a:rPr>
              <a:t>Lanzieri</a:t>
            </a:r>
            <a:endParaRPr lang="en-GB" sz="1600" b="0" dirty="0" smtClean="0">
              <a:solidFill>
                <a:srgbClr val="FFC000"/>
              </a:solidFill>
              <a:latin typeface="+mn-lt"/>
            </a:endParaRPr>
          </a:p>
          <a:p>
            <a:pPr algn="r"/>
            <a:r>
              <a:rPr lang="en-GB" sz="1600" b="0" dirty="0" smtClean="0">
                <a:solidFill>
                  <a:srgbClr val="FFC000"/>
                </a:solidFill>
                <a:latin typeface="+mn-lt"/>
              </a:rPr>
              <a:t>EUROSTAT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Q&amp;A for better migration measures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'What' do we measure?</a:t>
            </a:r>
          </a:p>
          <a:p>
            <a:pPr lvl="1"/>
            <a:r>
              <a:rPr lang="en-GB" dirty="0" smtClean="0"/>
              <a:t>Challenging the concept of migration</a:t>
            </a:r>
          </a:p>
          <a:p>
            <a:r>
              <a:rPr lang="en-GB" dirty="0" smtClean="0"/>
              <a:t>'How' do we measure?</a:t>
            </a:r>
          </a:p>
          <a:p>
            <a:pPr lvl="1"/>
            <a:r>
              <a:rPr lang="en-GB" dirty="0" smtClean="0"/>
              <a:t>New methods</a:t>
            </a:r>
          </a:p>
          <a:p>
            <a:r>
              <a:rPr lang="en-GB" dirty="0" smtClean="0"/>
              <a:t>'Where' do we measure?</a:t>
            </a:r>
          </a:p>
          <a:p>
            <a:pPr lvl="1"/>
            <a:r>
              <a:rPr lang="en-GB" dirty="0" smtClean="0"/>
              <a:t>New </a:t>
            </a:r>
            <a:r>
              <a:rPr lang="en-GB" dirty="0" smtClean="0"/>
              <a:t>data sources, </a:t>
            </a:r>
            <a:r>
              <a:rPr lang="en-GB" dirty="0" smtClean="0"/>
              <a:t>better </a:t>
            </a:r>
            <a:r>
              <a:rPr lang="en-GB" dirty="0" smtClean="0"/>
              <a:t>data exploitation</a:t>
            </a:r>
            <a:endParaRPr lang="en-GB" dirty="0" smtClean="0"/>
          </a:p>
          <a:p>
            <a:pPr marL="0" indent="0" algn="ctr">
              <a:buNone/>
            </a:pPr>
            <a:r>
              <a:rPr lang="en-GB" u="sng" dirty="0" smtClean="0"/>
              <a:t>but also</a:t>
            </a:r>
            <a:r>
              <a:rPr lang="en-GB" dirty="0" smtClean="0"/>
              <a:t>:</a:t>
            </a:r>
          </a:p>
          <a:p>
            <a:r>
              <a:rPr lang="en-GB" dirty="0" smtClean="0"/>
              <a:t>'When' do we measure?</a:t>
            </a:r>
          </a:p>
          <a:p>
            <a:r>
              <a:rPr lang="en-GB" dirty="0" smtClean="0"/>
              <a:t>'Who' does it actually?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5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980728"/>
            <a:ext cx="8447087" cy="936625"/>
          </a:xfrm>
        </p:spPr>
        <p:txBody>
          <a:bodyPr/>
          <a:lstStyle/>
          <a:p>
            <a:r>
              <a:rPr lang="en-GB" dirty="0" smtClean="0"/>
              <a:t>Is the </a:t>
            </a:r>
            <a:r>
              <a:rPr lang="en-GB" dirty="0" smtClean="0"/>
              <a:t>migration </a:t>
            </a:r>
            <a:r>
              <a:rPr lang="en-GB" dirty="0" smtClean="0"/>
              <a:t>definition obsolete?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UN and EU definition of migration linked to the concept of (country of) </a:t>
            </a:r>
            <a:r>
              <a:rPr lang="en-GB" u="sng" dirty="0" smtClean="0"/>
              <a:t>usual residence</a:t>
            </a:r>
          </a:p>
          <a:p>
            <a:r>
              <a:rPr lang="en-GB" dirty="0" smtClean="0"/>
              <a:t>Higher mobility, lower transport costs, technologies, social media networking, new forms of families, freedom of movements, etc., are all challenging the concept of 'usual'</a:t>
            </a:r>
          </a:p>
          <a:p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HOWEVER:</a:t>
            </a:r>
          </a:p>
          <a:p>
            <a:pPr marL="0" indent="0" algn="ctr">
              <a:buNone/>
            </a:pPr>
            <a:r>
              <a:rPr lang="en-GB" u="sng" dirty="0" smtClean="0"/>
              <a:t>any change in the </a:t>
            </a:r>
            <a:r>
              <a:rPr lang="en-GB" u="sng" dirty="0"/>
              <a:t>definition </a:t>
            </a:r>
            <a:r>
              <a:rPr lang="en-GB" u="sng" dirty="0" smtClean="0"/>
              <a:t>of migration implies a change in the definition of population</a:t>
            </a:r>
            <a:endParaRPr lang="en-GB" u="sng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3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capture of migration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Usually considered 2 elements to identify a migration:</a:t>
            </a:r>
          </a:p>
          <a:p>
            <a:pPr lvl="1"/>
            <a:r>
              <a:rPr lang="en-GB" dirty="0" smtClean="0"/>
              <a:t>The crossing of a </a:t>
            </a:r>
            <a:r>
              <a:rPr lang="en-GB" dirty="0" smtClean="0"/>
              <a:t>border (space)</a:t>
            </a:r>
            <a:endParaRPr lang="en-GB" dirty="0" smtClean="0"/>
          </a:p>
          <a:p>
            <a:pPr lvl="1"/>
            <a:r>
              <a:rPr lang="en-GB" dirty="0" smtClean="0"/>
              <a:t>The duration of stay </a:t>
            </a:r>
            <a:r>
              <a:rPr lang="en-GB" dirty="0" smtClean="0"/>
              <a:t>abroad (time)</a:t>
            </a:r>
            <a:endParaRPr lang="en-GB" dirty="0" smtClean="0"/>
          </a:p>
          <a:p>
            <a:r>
              <a:rPr lang="en-GB" dirty="0" smtClean="0"/>
              <a:t>Often neglected:</a:t>
            </a:r>
          </a:p>
          <a:p>
            <a:pPr lvl="1"/>
            <a:r>
              <a:rPr lang="en-GB" dirty="0" smtClean="0"/>
              <a:t>The timing of the statistical </a:t>
            </a:r>
            <a:r>
              <a:rPr lang="en-GB" dirty="0" smtClean="0"/>
              <a:t>measurement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736600" y="5571067"/>
            <a:ext cx="7213600" cy="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09333" y="5384800"/>
            <a:ext cx="0" cy="3725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4766808" y="5376327"/>
            <a:ext cx="0" cy="3725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838240" y="5384800"/>
            <a:ext cx="0" cy="3725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722533" y="5384800"/>
            <a:ext cx="0" cy="3725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102600" y="5384800"/>
            <a:ext cx="702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 smtClean="0">
                <a:solidFill>
                  <a:srgbClr val="0F5494"/>
                </a:solidFill>
              </a:rPr>
              <a:t>time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94000" y="5757333"/>
            <a:ext cx="1896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 smtClean="0">
                <a:solidFill>
                  <a:srgbClr val="0F5494"/>
                </a:solidFill>
              </a:rPr>
              <a:t>1</a:t>
            </a:r>
            <a:r>
              <a:rPr lang="en-GB" sz="1600" b="0" baseline="30000" dirty="0" smtClean="0">
                <a:solidFill>
                  <a:srgbClr val="0F5494"/>
                </a:solidFill>
              </a:rPr>
              <a:t>st</a:t>
            </a:r>
            <a:r>
              <a:rPr lang="en-GB" sz="1600" b="0" dirty="0" smtClean="0">
                <a:solidFill>
                  <a:srgbClr val="0F5494"/>
                </a:solidFill>
              </a:rPr>
              <a:t> half year t+1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66808" y="5765686"/>
            <a:ext cx="1955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 smtClean="0">
                <a:solidFill>
                  <a:srgbClr val="0F5494"/>
                </a:solidFill>
              </a:rPr>
              <a:t>2</a:t>
            </a:r>
            <a:r>
              <a:rPr lang="en-GB" sz="1600" b="0" baseline="30000" dirty="0" smtClean="0">
                <a:solidFill>
                  <a:srgbClr val="0F5494"/>
                </a:solidFill>
              </a:rPr>
              <a:t>nd</a:t>
            </a:r>
            <a:r>
              <a:rPr lang="en-GB" sz="1600" b="0" dirty="0" smtClean="0">
                <a:solidFill>
                  <a:srgbClr val="0F5494"/>
                </a:solidFill>
              </a:rPr>
              <a:t> half year t+1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5748860"/>
            <a:ext cx="1769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 smtClean="0">
                <a:solidFill>
                  <a:srgbClr val="0F5494"/>
                </a:solidFill>
              </a:rPr>
              <a:t>2</a:t>
            </a:r>
            <a:r>
              <a:rPr lang="en-GB" sz="1600" b="0" baseline="30000" dirty="0" smtClean="0">
                <a:solidFill>
                  <a:srgbClr val="0F5494"/>
                </a:solidFill>
              </a:rPr>
              <a:t>nd</a:t>
            </a:r>
            <a:r>
              <a:rPr lang="en-GB" sz="1600" b="0" dirty="0" smtClean="0">
                <a:solidFill>
                  <a:srgbClr val="0F5494"/>
                </a:solidFill>
              </a:rPr>
              <a:t> half year t</a:t>
            </a:r>
          </a:p>
        </p:txBody>
      </p:sp>
      <p:sp>
        <p:nvSpPr>
          <p:cNvPr id="22" name="Oval 21"/>
          <p:cNvSpPr/>
          <p:nvPr/>
        </p:nvSpPr>
        <p:spPr>
          <a:xfrm>
            <a:off x="1926166" y="5342468"/>
            <a:ext cx="406400" cy="380886"/>
          </a:xfrm>
          <a:prstGeom prst="ellipse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sp>
        <p:nvSpPr>
          <p:cNvPr id="24" name="TextBox 23"/>
          <p:cNvSpPr txBox="1"/>
          <p:nvPr/>
        </p:nvSpPr>
        <p:spPr>
          <a:xfrm>
            <a:off x="4519195" y="5164783"/>
            <a:ext cx="495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F5494"/>
                </a:solidFill>
              </a:rPr>
              <a:t>R2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4920" y="5164783"/>
            <a:ext cx="495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F5494"/>
                </a:solidFill>
              </a:rPr>
              <a:t>R3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47040" y="5164783"/>
            <a:ext cx="495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F5494"/>
                </a:solidFill>
              </a:rPr>
              <a:t>R1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57349" y="5003807"/>
            <a:ext cx="944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0" dirty="0" smtClean="0">
                <a:solidFill>
                  <a:srgbClr val="0F5494"/>
                </a:solidFill>
              </a:rPr>
              <a:t>arrival</a:t>
            </a:r>
          </a:p>
        </p:txBody>
      </p:sp>
    </p:spTree>
    <p:extLst>
      <p:ext uri="{BB962C8B-B14F-4D97-AF65-F5344CB8AC3E}">
        <p14:creationId xmlns:p14="http://schemas.microsoft.com/office/powerpoint/2010/main" val="21211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Inclusion and </a:t>
            </a:r>
            <a:r>
              <a:rPr lang="en-GB" dirty="0" smtClean="0"/>
              <a:t>reporting 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Reporting time </a:t>
            </a:r>
            <a:r>
              <a:rPr lang="en-GB" dirty="0" smtClean="0"/>
              <a:t>1 (R1):</a:t>
            </a:r>
          </a:p>
          <a:p>
            <a:pPr lvl="1"/>
            <a:r>
              <a:rPr lang="en-GB" dirty="0" smtClean="0"/>
              <a:t>the person is included in the migration flow of the year </a:t>
            </a:r>
            <a:r>
              <a:rPr lang="en-GB" i="1" dirty="0" smtClean="0"/>
              <a:t>t</a:t>
            </a:r>
            <a:r>
              <a:rPr lang="en-GB" dirty="0" smtClean="0"/>
              <a:t> if the </a:t>
            </a:r>
            <a:r>
              <a:rPr lang="en-GB" u="sng" dirty="0" smtClean="0"/>
              <a:t>intention of stay</a:t>
            </a:r>
            <a:r>
              <a:rPr lang="en-GB" dirty="0" smtClean="0"/>
              <a:t> is of at least one year</a:t>
            </a:r>
          </a:p>
          <a:p>
            <a:r>
              <a:rPr lang="en-GB" dirty="0" smtClean="0"/>
              <a:t>Reporting </a:t>
            </a:r>
            <a:r>
              <a:rPr lang="en-GB" dirty="0"/>
              <a:t>time </a:t>
            </a:r>
            <a:r>
              <a:rPr lang="en-GB" dirty="0" smtClean="0"/>
              <a:t>2 </a:t>
            </a:r>
            <a:r>
              <a:rPr lang="en-GB" dirty="0"/>
              <a:t>(</a:t>
            </a:r>
            <a:r>
              <a:rPr lang="en-GB" dirty="0" smtClean="0"/>
              <a:t>R2):</a:t>
            </a:r>
            <a:endParaRPr lang="en-GB" dirty="0"/>
          </a:p>
          <a:p>
            <a:pPr lvl="1"/>
            <a:r>
              <a:rPr lang="en-GB" dirty="0"/>
              <a:t>the person is included </a:t>
            </a:r>
            <a:r>
              <a:rPr lang="en-GB" dirty="0" smtClean="0"/>
              <a:t>if </a:t>
            </a:r>
            <a:r>
              <a:rPr lang="en-GB" dirty="0"/>
              <a:t>the </a:t>
            </a:r>
            <a:r>
              <a:rPr lang="en-GB" u="sng" dirty="0"/>
              <a:t>intention of stay</a:t>
            </a:r>
            <a:r>
              <a:rPr lang="en-GB" dirty="0"/>
              <a:t> is of at least one </a:t>
            </a:r>
            <a:r>
              <a:rPr lang="en-GB" dirty="0" smtClean="0"/>
              <a:t>year, or considering an </a:t>
            </a:r>
            <a:r>
              <a:rPr lang="en-GB" u="sng" dirty="0" smtClean="0"/>
              <a:t>actual stay of 6 months + 1 day</a:t>
            </a:r>
            <a:r>
              <a:rPr lang="en-GB" dirty="0" smtClean="0"/>
              <a:t> </a:t>
            </a:r>
            <a:r>
              <a:rPr lang="en-GB" dirty="0" smtClean="0"/>
              <a:t>(</a:t>
            </a:r>
            <a:r>
              <a:rPr lang="en-GB" i="1" dirty="0" smtClean="0"/>
              <a:t>most of the year</a:t>
            </a:r>
            <a:r>
              <a:rPr lang="en-GB" dirty="0" smtClean="0"/>
              <a:t>)</a:t>
            </a:r>
            <a:endParaRPr lang="en-GB" dirty="0" smtClean="0"/>
          </a:p>
          <a:p>
            <a:r>
              <a:rPr lang="en-GB" dirty="0" smtClean="0"/>
              <a:t>Reporting </a:t>
            </a:r>
            <a:r>
              <a:rPr lang="en-GB" dirty="0"/>
              <a:t>time </a:t>
            </a:r>
            <a:r>
              <a:rPr lang="en-GB" dirty="0" smtClean="0"/>
              <a:t>3 </a:t>
            </a:r>
            <a:r>
              <a:rPr lang="en-GB" dirty="0"/>
              <a:t>(</a:t>
            </a:r>
            <a:r>
              <a:rPr lang="en-GB" dirty="0" smtClean="0"/>
              <a:t>R3):</a:t>
            </a:r>
            <a:endParaRPr lang="en-GB" dirty="0"/>
          </a:p>
          <a:p>
            <a:pPr lvl="1"/>
            <a:r>
              <a:rPr lang="en-GB" dirty="0"/>
              <a:t>the person is included </a:t>
            </a:r>
            <a:r>
              <a:rPr lang="en-GB" dirty="0" smtClean="0"/>
              <a:t>if </a:t>
            </a:r>
            <a:r>
              <a:rPr lang="en-GB" dirty="0"/>
              <a:t>the </a:t>
            </a:r>
            <a:r>
              <a:rPr lang="en-GB" u="sng" dirty="0" smtClean="0"/>
              <a:t>actual </a:t>
            </a:r>
            <a:r>
              <a:rPr lang="en-GB" u="sng" dirty="0"/>
              <a:t>stay</a:t>
            </a:r>
            <a:r>
              <a:rPr lang="en-GB" dirty="0"/>
              <a:t> is of at least one </a:t>
            </a:r>
            <a:r>
              <a:rPr lang="en-GB" dirty="0" smtClean="0"/>
              <a:t>(continuous) year or, in default, based on the </a:t>
            </a:r>
            <a:r>
              <a:rPr lang="en-GB" u="sng" dirty="0" smtClean="0"/>
              <a:t>intention of stay</a:t>
            </a:r>
            <a:r>
              <a:rPr lang="en-GB" dirty="0" smtClean="0"/>
              <a:t> measured at earlier time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66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'Actual' vs. 'intended' stay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'intended stay' </a:t>
            </a:r>
            <a:r>
              <a:rPr lang="en-GB" dirty="0" smtClean="0"/>
              <a:t>should be </a:t>
            </a:r>
            <a:r>
              <a:rPr lang="en-GB" dirty="0" smtClean="0"/>
              <a:t>a proxy of the 'actual stay' used when:</a:t>
            </a:r>
          </a:p>
          <a:p>
            <a:pPr lvl="1"/>
            <a:r>
              <a:rPr lang="en-GB" dirty="0" smtClean="0"/>
              <a:t>The timing of the reporting does not allow to </a:t>
            </a:r>
            <a:r>
              <a:rPr lang="en-GB" dirty="0" smtClean="0"/>
              <a:t>assess an </a:t>
            </a:r>
            <a:r>
              <a:rPr lang="en-GB" dirty="0" smtClean="0"/>
              <a:t>actual stay of a year (R1 or R2 in the example before)</a:t>
            </a:r>
          </a:p>
          <a:p>
            <a:pPr lvl="1"/>
            <a:r>
              <a:rPr lang="en-GB" dirty="0" smtClean="0"/>
              <a:t>The data source cannot capture the information on actual stay (e.g., survey of passengers at arrival)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'intended stay' avoids the would-be migrant to remain in a 'statistical limbo' for a year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5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smtClean="0"/>
              <a:t>'risk' </a:t>
            </a:r>
            <a:r>
              <a:rPr lang="en-GB" dirty="0" smtClean="0"/>
              <a:t>of timeliness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Increasing need of timely information on 'would-be migrants'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Earlier reporting (towards 'real-time')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Larger use of 'intention of stay'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Higher risk of mismatch intended-actual stay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7" name="Down Arrow 6"/>
          <p:cNvSpPr/>
          <p:nvPr/>
        </p:nvSpPr>
        <p:spPr>
          <a:xfrm>
            <a:off x="4364562" y="3217332"/>
            <a:ext cx="347133" cy="338667"/>
          </a:xfrm>
          <a:prstGeom prst="downArrow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sp>
        <p:nvSpPr>
          <p:cNvPr id="8" name="Down Arrow 7"/>
          <p:cNvSpPr/>
          <p:nvPr/>
        </p:nvSpPr>
        <p:spPr>
          <a:xfrm>
            <a:off x="4364563" y="4072466"/>
            <a:ext cx="347133" cy="338667"/>
          </a:xfrm>
          <a:prstGeom prst="downArrow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sp>
        <p:nvSpPr>
          <p:cNvPr id="9" name="Down Arrow 8"/>
          <p:cNvSpPr/>
          <p:nvPr/>
        </p:nvSpPr>
        <p:spPr>
          <a:xfrm>
            <a:off x="4377266" y="4919133"/>
            <a:ext cx="347133" cy="338667"/>
          </a:xfrm>
          <a:prstGeom prst="downArrow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</p:spTree>
    <p:extLst>
      <p:ext uri="{BB962C8B-B14F-4D97-AF65-F5344CB8AC3E}">
        <p14:creationId xmlns:p14="http://schemas.microsoft.com/office/powerpoint/2010/main" val="273471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Confusing messages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'Media' language: </a:t>
            </a:r>
          </a:p>
          <a:p>
            <a:pPr lvl="1"/>
            <a:r>
              <a:rPr lang="en-GB" dirty="0"/>
              <a:t>arrival = </a:t>
            </a:r>
            <a:r>
              <a:rPr lang="en-GB" dirty="0" smtClean="0"/>
              <a:t>asylum seeker = refugee = migrant = …</a:t>
            </a:r>
          </a:p>
          <a:p>
            <a:endParaRPr lang="en-GB" dirty="0"/>
          </a:p>
          <a:p>
            <a:r>
              <a:rPr lang="en-GB" dirty="0" smtClean="0"/>
              <a:t>'Statistical' language:</a:t>
            </a:r>
          </a:p>
          <a:p>
            <a:pPr lvl="1"/>
            <a:r>
              <a:rPr lang="en-GB" dirty="0"/>
              <a:t>arrival </a:t>
            </a:r>
            <a:r>
              <a:rPr lang="en-GB" dirty="0" smtClean="0"/>
              <a:t>≠ </a:t>
            </a:r>
            <a:r>
              <a:rPr lang="en-GB" dirty="0"/>
              <a:t>asylum seeker ≠</a:t>
            </a:r>
            <a:r>
              <a:rPr lang="en-GB" dirty="0" smtClean="0"/>
              <a:t> </a:t>
            </a:r>
            <a:r>
              <a:rPr lang="en-GB" dirty="0"/>
              <a:t>refugee ≠</a:t>
            </a:r>
            <a:r>
              <a:rPr lang="en-GB" dirty="0" smtClean="0"/>
              <a:t> </a:t>
            </a:r>
            <a:r>
              <a:rPr lang="en-GB" dirty="0"/>
              <a:t>migrant ≠ </a:t>
            </a:r>
            <a:r>
              <a:rPr lang="en-GB" dirty="0" smtClean="0"/>
              <a:t>…</a:t>
            </a:r>
          </a:p>
          <a:p>
            <a:pPr lvl="1"/>
            <a:endParaRPr lang="en-GB" dirty="0"/>
          </a:p>
          <a:p>
            <a:r>
              <a:rPr lang="en-GB" dirty="0" smtClean="0"/>
              <a:t>The farther one is from technicalities, the fuzzier become the distinctions: would new/flexible definitions help the users to understand?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790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subtleness…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8133"/>
            <a:ext cx="8229600" cy="4123267"/>
          </a:xfrm>
        </p:spPr>
        <p:txBody>
          <a:bodyPr>
            <a:normAutofit/>
          </a:bodyPr>
          <a:lstStyle/>
          <a:p>
            <a:r>
              <a:rPr lang="en-GB" dirty="0" smtClean="0"/>
              <a:t>The 'usually resident population' (URP) is not the population concept used in all countries</a:t>
            </a:r>
          </a:p>
          <a:p>
            <a:r>
              <a:rPr lang="en-GB" dirty="0" smtClean="0"/>
              <a:t>What is a 'migration' in those cases?</a:t>
            </a:r>
          </a:p>
          <a:p>
            <a:pPr lvl="1"/>
            <a:r>
              <a:rPr lang="en-GB" sz="1400" dirty="0" smtClean="0"/>
              <a:t>E.g.: for a population of national </a:t>
            </a:r>
            <a:r>
              <a:rPr lang="en-GB" sz="1400" dirty="0" smtClean="0"/>
              <a:t>citizens (regardless of where they live), </a:t>
            </a:r>
            <a:r>
              <a:rPr lang="en-GB" sz="1400" dirty="0" smtClean="0"/>
              <a:t>is the acquisition of citizenship a 'migration'?</a:t>
            </a:r>
          </a:p>
          <a:p>
            <a:pPr lvl="1"/>
            <a:r>
              <a:rPr lang="en-GB" sz="1400" dirty="0" smtClean="0"/>
              <a:t>E.g.: in a 'permanent population', one may continue to belong to the population even if </a:t>
            </a:r>
            <a:r>
              <a:rPr lang="en-GB" sz="1400" dirty="0" smtClean="0"/>
              <a:t>(s)he has left </a:t>
            </a:r>
            <a:r>
              <a:rPr lang="en-GB" sz="1400" dirty="0" smtClean="0"/>
              <a:t>the country since long time; and one may belong </a:t>
            </a:r>
            <a:r>
              <a:rPr lang="en-GB" sz="1400" dirty="0" smtClean="0"/>
              <a:t>to even </a:t>
            </a:r>
            <a:r>
              <a:rPr lang="en-GB" sz="1400" dirty="0" smtClean="0"/>
              <a:t>without ever entering the country</a:t>
            </a:r>
          </a:p>
          <a:p>
            <a:r>
              <a:rPr lang="en-GB" dirty="0" smtClean="0"/>
              <a:t>Migration in non-URP could be disconnected from a physical </a:t>
            </a:r>
            <a:r>
              <a:rPr lang="en-GB" dirty="0" smtClean="0"/>
              <a:t>border-crossing		 </a:t>
            </a:r>
            <a:r>
              <a:rPr lang="en-GB" u="sng" dirty="0" smtClean="0"/>
              <a:t>'Migration</a:t>
            </a:r>
            <a:r>
              <a:rPr lang="en-GB" u="sng" dirty="0" smtClean="0"/>
              <a:t>' </a:t>
            </a:r>
            <a:r>
              <a:rPr lang="en-GB" u="sng" dirty="0" smtClean="0"/>
              <a:t>as </a:t>
            </a:r>
            <a:r>
              <a:rPr lang="en-GB" u="sng" dirty="0" smtClean="0"/>
              <a:t>change of population </a:t>
            </a:r>
            <a:r>
              <a:rPr lang="en-GB" u="sng" dirty="0" smtClean="0"/>
              <a:t>one </a:t>
            </a:r>
            <a:r>
              <a:rPr lang="en-GB" u="sng" dirty="0" smtClean="0"/>
              <a:t>belong </a:t>
            </a:r>
            <a:r>
              <a:rPr lang="en-GB" u="sng" dirty="0" smtClean="0"/>
              <a:t>to</a:t>
            </a:r>
          </a:p>
          <a:p>
            <a:pPr marL="0" indent="0" algn="ctr">
              <a:buNone/>
            </a:pPr>
            <a:r>
              <a:rPr lang="en-GB" dirty="0" smtClean="0"/>
              <a:t>Any adaptation needed in the models?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7" name="Right Arrow 6"/>
          <p:cNvSpPr/>
          <p:nvPr/>
        </p:nvSpPr>
        <p:spPr>
          <a:xfrm>
            <a:off x="5266267" y="4851401"/>
            <a:ext cx="431800" cy="338666"/>
          </a:xfrm>
          <a:prstGeom prst="rightArrow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</p:spTree>
    <p:extLst>
      <p:ext uri="{BB962C8B-B14F-4D97-AF65-F5344CB8AC3E}">
        <p14:creationId xmlns:p14="http://schemas.microsoft.com/office/powerpoint/2010/main" val="285686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Efficacy of new data 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Big Data: </a:t>
            </a:r>
          </a:p>
          <a:p>
            <a:pPr lvl="1"/>
            <a:r>
              <a:rPr lang="en-GB" dirty="0" smtClean="0"/>
              <a:t>Assuming all issues related to bias / under-coverage / privacy / sustainability / etc. are solved, can they really have any effect on timeliness considering the definition of migration? (actual stay of 1 year)</a:t>
            </a:r>
          </a:p>
          <a:p>
            <a:r>
              <a:rPr lang="en-GB" dirty="0" smtClean="0"/>
              <a:t>Migration surveys:</a:t>
            </a:r>
          </a:p>
          <a:p>
            <a:pPr lvl="1"/>
            <a:r>
              <a:rPr lang="en-GB" dirty="0" smtClean="0"/>
              <a:t>What are the pros and cons of a migration survey as compared to the (quicker) inclusion of variables linked to migration</a:t>
            </a:r>
            <a:r>
              <a:rPr lang="en-GB" dirty="0"/>
              <a:t> in already existing social surveys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9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independence?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Migrants networks / strong &amp; weak ties, family reunifications, 'chain migration', circular migration,…</a:t>
            </a:r>
          </a:p>
          <a:p>
            <a:endParaRPr lang="en-GB" dirty="0"/>
          </a:p>
          <a:p>
            <a:r>
              <a:rPr lang="en-GB" dirty="0" smtClean="0"/>
              <a:t>Migration as a sequence of independent events?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r>
              <a:rPr lang="en-GB" dirty="0" smtClean="0"/>
              <a:t>Is the Poisson distribution the best candidate for modelling migration events?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7" name="Down Arrow 6"/>
          <p:cNvSpPr/>
          <p:nvPr/>
        </p:nvSpPr>
        <p:spPr>
          <a:xfrm>
            <a:off x="4309526" y="4402666"/>
            <a:ext cx="355600" cy="347133"/>
          </a:xfrm>
          <a:prstGeom prst="downArrow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</p:spTree>
    <p:extLst>
      <p:ext uri="{BB962C8B-B14F-4D97-AF65-F5344CB8AC3E}">
        <p14:creationId xmlns:p14="http://schemas.microsoft.com/office/powerpoint/2010/main" val="34361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Are statistical models 'objective'?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Example: </a:t>
            </a:r>
            <a:r>
              <a:rPr lang="en-GB" dirty="0" smtClean="0"/>
              <a:t>Poisson / normal / gamma / log-normal / beta / mixed </a:t>
            </a:r>
            <a:r>
              <a:rPr lang="en-GB" dirty="0" smtClean="0"/>
              <a:t>densities chosen in an application of a single method</a:t>
            </a:r>
          </a:p>
          <a:p>
            <a:r>
              <a:rPr lang="en-GB" dirty="0" smtClean="0"/>
              <a:t>Several other </a:t>
            </a:r>
            <a:r>
              <a:rPr lang="en-GB" dirty="0" smtClean="0"/>
              <a:t>'non-visible' methodological </a:t>
            </a:r>
            <a:r>
              <a:rPr lang="en-GB" dirty="0" smtClean="0"/>
              <a:t>decisions taken, possibly </a:t>
            </a:r>
            <a:r>
              <a:rPr lang="en-GB" dirty="0" smtClean="0"/>
              <a:t>in larger number in </a:t>
            </a:r>
            <a:r>
              <a:rPr lang="en-GB" dirty="0" smtClean="0"/>
              <a:t>Bayesian applications</a:t>
            </a:r>
          </a:p>
          <a:p>
            <a:pPr lvl="1"/>
            <a:r>
              <a:rPr lang="en-GB" dirty="0" smtClean="0"/>
              <a:t>Are Bayesian methods more 'difficult' in general?</a:t>
            </a:r>
          </a:p>
          <a:p>
            <a:r>
              <a:rPr lang="en-GB" dirty="0" smtClean="0"/>
              <a:t>Further on Bayesian </a:t>
            </a:r>
            <a:r>
              <a:rPr lang="en-GB" dirty="0" smtClean="0"/>
              <a:t>methods:</a:t>
            </a:r>
          </a:p>
          <a:p>
            <a:pPr lvl="1"/>
            <a:r>
              <a:rPr lang="en-GB" dirty="0" smtClean="0"/>
              <a:t>A</a:t>
            </a:r>
            <a:r>
              <a:rPr lang="en-GB" dirty="0" smtClean="0"/>
              <a:t>re </a:t>
            </a:r>
            <a:r>
              <a:rPr lang="en-GB" dirty="0" smtClean="0"/>
              <a:t>there evidences that informative priors elaborated from </a:t>
            </a:r>
            <a:r>
              <a:rPr lang="en-GB" dirty="0"/>
              <a:t>experts </a:t>
            </a:r>
            <a:r>
              <a:rPr lang="en-GB" dirty="0" smtClean="0"/>
              <a:t>opinion </a:t>
            </a:r>
            <a:r>
              <a:rPr lang="en-GB" dirty="0" smtClean="0"/>
              <a:t>are well performing?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298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Increasing complexity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need of information on migrants goes well beyond the total counting.</a:t>
            </a:r>
          </a:p>
          <a:p>
            <a:endParaRPr lang="en-GB" dirty="0" smtClean="0"/>
          </a:p>
          <a:p>
            <a:r>
              <a:rPr lang="en-GB" dirty="0" smtClean="0"/>
              <a:t>Can statistical modelling remain 'manageable' when estimates must be produced consistently on a large number of individual characteristics? (additionally considering </a:t>
            </a:r>
            <a:r>
              <a:rPr lang="en-GB" smtClean="0"/>
              <a:t>sampling variability)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1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Implementation issues in NSIs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High technical skills</a:t>
            </a:r>
          </a:p>
          <a:p>
            <a:endParaRPr lang="en-GB" dirty="0"/>
          </a:p>
          <a:p>
            <a:r>
              <a:rPr lang="en-GB" dirty="0" smtClean="0"/>
              <a:t>Mobility/rotation of the personnel</a:t>
            </a:r>
          </a:p>
          <a:p>
            <a:endParaRPr lang="en-GB" dirty="0"/>
          </a:p>
          <a:p>
            <a:r>
              <a:rPr lang="en-GB" dirty="0"/>
              <a:t>T</a:t>
            </a:r>
            <a:r>
              <a:rPr lang="en-GB" dirty="0" smtClean="0"/>
              <a:t>echnical/scientific </a:t>
            </a:r>
            <a:r>
              <a:rPr lang="en-GB" dirty="0" smtClean="0"/>
              <a:t>career path</a:t>
            </a:r>
          </a:p>
          <a:p>
            <a:endParaRPr lang="en-GB" dirty="0"/>
          </a:p>
          <a:p>
            <a:r>
              <a:rPr lang="en-GB" dirty="0" smtClean="0"/>
              <a:t>Software / IT constraints</a:t>
            </a:r>
          </a:p>
          <a:p>
            <a:endParaRPr lang="en-GB" dirty="0"/>
          </a:p>
          <a:p>
            <a:r>
              <a:rPr lang="en-GB" dirty="0" smtClean="0"/>
              <a:t>Learning/training opportunities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Discussion </a:t>
            </a:r>
            <a:r>
              <a:rPr lang="en-GB" dirty="0" smtClean="0"/>
              <a:t>on</a:t>
            </a:r>
          </a:p>
          <a:p>
            <a:pPr>
              <a:defRPr/>
            </a:pPr>
            <a:r>
              <a:rPr lang="en-GB" dirty="0" smtClean="0"/>
              <a:t>"Migration </a:t>
            </a:r>
            <a:r>
              <a:rPr lang="en-GB" dirty="0" smtClean="0"/>
              <a:t>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51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way forward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Don't give up on harmonisation – that's primary!</a:t>
            </a:r>
          </a:p>
          <a:p>
            <a:r>
              <a:rPr lang="en-GB" dirty="0" smtClean="0"/>
              <a:t>Exploit better your data</a:t>
            </a:r>
          </a:p>
          <a:p>
            <a:r>
              <a:rPr lang="en-GB" dirty="0" smtClean="0"/>
              <a:t>Explore new data sources</a:t>
            </a:r>
          </a:p>
          <a:p>
            <a:r>
              <a:rPr lang="en-GB" dirty="0" smtClean="0"/>
              <a:t>Apply statistical models</a:t>
            </a:r>
            <a:endParaRPr lang="en-GB" dirty="0" smtClean="0"/>
          </a:p>
          <a:p>
            <a:r>
              <a:rPr lang="en-GB" dirty="0" smtClean="0"/>
              <a:t>Go Bayesian</a:t>
            </a:r>
            <a:endParaRPr lang="en-GB" dirty="0"/>
          </a:p>
          <a:p>
            <a:r>
              <a:rPr lang="en-GB" dirty="0" smtClean="0"/>
              <a:t>Ensure </a:t>
            </a:r>
            <a:r>
              <a:rPr lang="en-GB" dirty="0" smtClean="0"/>
              <a:t>sustainability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Discussion on</a:t>
            </a:r>
          </a:p>
          <a:p>
            <a:pPr>
              <a:defRPr/>
            </a:pPr>
            <a:r>
              <a:rPr lang="en-GB" smtClean="0"/>
              <a:t>"Migration flows: data and measurements"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CB955-70ED-490A-9DCE-D1C03C3E9425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0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the attention!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1792287" y="5367338"/>
            <a:ext cx="6682846" cy="804862"/>
          </a:xfrm>
        </p:spPr>
        <p:txBody>
          <a:bodyPr/>
          <a:lstStyle/>
          <a:p>
            <a:r>
              <a:rPr lang="en-GB" dirty="0" smtClean="0"/>
              <a:t>Do you wish to discuss it further? You are welcome to contact me at: </a:t>
            </a:r>
            <a:r>
              <a:rPr lang="en-GB" dirty="0" smtClean="0"/>
              <a:t>giampaolo.lanzieri@ec.europa.eu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Conference of European Statistics Stakeholders, Budapest, 20-21 October 2016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Discussion on</a:t>
            </a:r>
          </a:p>
          <a:p>
            <a:pPr>
              <a:defRPr/>
            </a:pPr>
            <a:r>
              <a:rPr lang="en-GB" dirty="0" smtClean="0"/>
              <a:t>"Migration flows: data and measurements"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  <p:pic>
        <p:nvPicPr>
          <p:cNvPr id="1028" name="Picture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32" y="668867"/>
            <a:ext cx="2448000" cy="38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33" y="668867"/>
            <a:ext cx="2448000" cy="38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69000" y="1574800"/>
            <a:ext cx="2573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solidFill>
                  <a:srgbClr val="0F5494"/>
                </a:solidFill>
              </a:rPr>
              <a:t>Dr.</a:t>
            </a:r>
            <a:r>
              <a:rPr lang="en-GB" sz="1600" dirty="0" smtClean="0">
                <a:solidFill>
                  <a:srgbClr val="0F5494"/>
                </a:solidFill>
              </a:rPr>
              <a:t> </a:t>
            </a:r>
            <a:r>
              <a:rPr lang="en-GB" sz="1600" dirty="0" err="1" smtClean="0">
                <a:solidFill>
                  <a:srgbClr val="0F5494"/>
                </a:solidFill>
              </a:rPr>
              <a:t>Imre</a:t>
            </a:r>
            <a:r>
              <a:rPr lang="en-GB" sz="1600" dirty="0" smtClean="0">
                <a:solidFill>
                  <a:srgbClr val="0F5494"/>
                </a:solidFill>
              </a:rPr>
              <a:t> </a:t>
            </a:r>
            <a:r>
              <a:rPr lang="en-GB" sz="1600" dirty="0" err="1" smtClean="0">
                <a:solidFill>
                  <a:srgbClr val="0F5494"/>
                </a:solidFill>
              </a:rPr>
              <a:t>Ferenczi</a:t>
            </a:r>
            <a:endParaRPr lang="en-GB" sz="1600" dirty="0" smtClean="0">
              <a:solidFill>
                <a:srgbClr val="0F5494"/>
              </a:solidFill>
            </a:endParaRPr>
          </a:p>
          <a:p>
            <a:r>
              <a:rPr lang="en-GB" sz="1600" b="0" i="1" dirty="0" smtClean="0">
                <a:solidFill>
                  <a:srgbClr val="0F5494"/>
                </a:solidFill>
              </a:rPr>
              <a:t>Former Chief of Migration Section</a:t>
            </a:r>
          </a:p>
          <a:p>
            <a:r>
              <a:rPr lang="en-GB" sz="1600" b="0" i="1" dirty="0" smtClean="0">
                <a:solidFill>
                  <a:srgbClr val="0F5494"/>
                </a:solidFill>
              </a:rPr>
              <a:t>at ILO</a:t>
            </a:r>
            <a:endParaRPr lang="en-GB" sz="1600" b="0" i="1" dirty="0" smtClean="0">
              <a:solidFill>
                <a:srgbClr val="0F54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at_blue_E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Estat_blue_EN</Template>
  <TotalTime>17283</TotalTime>
  <Words>1214</Words>
  <Application>Microsoft Office PowerPoint</Application>
  <PresentationFormat>On-screen Show (4:3)</PresentationFormat>
  <Paragraphs>173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Estat_blue_EN</vt:lpstr>
      <vt:lpstr>"Migration flows: data and measurement"</vt:lpstr>
      <vt:lpstr>Q&amp;A for better migration measures</vt:lpstr>
      <vt:lpstr>Is the migration definition obsolete?</vt:lpstr>
      <vt:lpstr>Statistical capture of migration</vt:lpstr>
      <vt:lpstr>Inclusion and reporting time</vt:lpstr>
      <vt:lpstr>'Actual' vs. 'intended' stay</vt:lpstr>
      <vt:lpstr>The 'risk' of timeliness</vt:lpstr>
      <vt:lpstr>Confusing messages</vt:lpstr>
      <vt:lpstr>Further subtleness…</vt:lpstr>
      <vt:lpstr>Efficacy of new data sources</vt:lpstr>
      <vt:lpstr>Statistical independence?</vt:lpstr>
      <vt:lpstr>Are statistical models 'objective'?</vt:lpstr>
      <vt:lpstr>Increasing complexity</vt:lpstr>
      <vt:lpstr>Implementation issues in NSIs</vt:lpstr>
      <vt:lpstr>A way forward</vt:lpstr>
      <vt:lpstr>Thank you for the attention!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Demography</dc:title>
  <dc:creator>LANZIERI Giampaolo (ESTAT)</dc:creator>
  <cp:lastModifiedBy>LANZIERI Giampaolo (ESTAT)</cp:lastModifiedBy>
  <cp:revision>1225</cp:revision>
  <cp:lastPrinted>2016-10-16T16:26:59Z</cp:lastPrinted>
  <dcterms:created xsi:type="dcterms:W3CDTF">2015-06-05T11:55:56Z</dcterms:created>
  <dcterms:modified xsi:type="dcterms:W3CDTF">2016-10-16T17:22:31Z</dcterms:modified>
</cp:coreProperties>
</file>