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54" r:id="rId2"/>
  </p:sldMasterIdLst>
  <p:notesMasterIdLst>
    <p:notesMasterId r:id="rId20"/>
  </p:notesMasterIdLst>
  <p:handoutMasterIdLst>
    <p:handoutMasterId r:id="rId21"/>
  </p:handoutMasterIdLst>
  <p:sldIdLst>
    <p:sldId id="256" r:id="rId3"/>
    <p:sldId id="269" r:id="rId4"/>
    <p:sldId id="270" r:id="rId5"/>
    <p:sldId id="271" r:id="rId6"/>
    <p:sldId id="274" r:id="rId7"/>
    <p:sldId id="275" r:id="rId8"/>
    <p:sldId id="276" r:id="rId9"/>
    <p:sldId id="278" r:id="rId10"/>
    <p:sldId id="284" r:id="rId11"/>
    <p:sldId id="273" r:id="rId12"/>
    <p:sldId id="283" r:id="rId13"/>
    <p:sldId id="280" r:id="rId14"/>
    <p:sldId id="281" r:id="rId15"/>
    <p:sldId id="285" r:id="rId16"/>
    <p:sldId id="282" r:id="rId17"/>
    <p:sldId id="272" r:id="rId18"/>
    <p:sldId id="262" r:id="rId19"/>
  </p:sldIdLst>
  <p:sldSz cx="9144000" cy="6858000" type="screen4x3"/>
  <p:notesSz cx="9926638" cy="679767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B96"/>
    <a:srgbClr val="00E2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6833" autoAdjust="0"/>
  </p:normalViewPr>
  <p:slideViewPr>
    <p:cSldViewPr>
      <p:cViewPr varScale="1">
        <p:scale>
          <a:sx n="63" d="100"/>
          <a:sy n="63" d="100"/>
        </p:scale>
        <p:origin x="-103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82ADE4-B999-4930-8DF0-E0E7B31BB993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8C9AEC79-3E42-4930-838F-9070DE683C49}">
      <dgm:prSet phldrT="[Text]"/>
      <dgm:spPr/>
      <dgm:t>
        <a:bodyPr/>
        <a:lstStyle/>
        <a:p>
          <a:r>
            <a:rPr lang="pl-PL" dirty="0" smtClean="0"/>
            <a:t>A</a:t>
          </a:r>
          <a:endParaRPr lang="en-US" dirty="0"/>
        </a:p>
      </dgm:t>
    </dgm:pt>
    <dgm:pt modelId="{596D88C7-0FDE-4798-9FFC-5C8EE6FE6771}" type="parTrans" cxnId="{F0535CC2-5477-42E1-8607-5A5F3676D3EF}">
      <dgm:prSet/>
      <dgm:spPr/>
      <dgm:t>
        <a:bodyPr/>
        <a:lstStyle/>
        <a:p>
          <a:endParaRPr lang="en-US"/>
        </a:p>
      </dgm:t>
    </dgm:pt>
    <dgm:pt modelId="{49D37C06-DF73-4D3F-A62F-76138C7A345C}" type="sibTrans" cxnId="{F0535CC2-5477-42E1-8607-5A5F3676D3EF}">
      <dgm:prSet/>
      <dgm:spPr/>
      <dgm:t>
        <a:bodyPr/>
        <a:lstStyle/>
        <a:p>
          <a:endParaRPr lang="en-US"/>
        </a:p>
      </dgm:t>
    </dgm:pt>
    <dgm:pt modelId="{33CBFC5D-02C9-4D59-BAE7-30E37869C5B7}">
      <dgm:prSet phldrT="[Text]"/>
      <dgm:spPr/>
      <dgm:t>
        <a:bodyPr/>
        <a:lstStyle/>
        <a:p>
          <a:r>
            <a:rPr lang="pl-PL" dirty="0" smtClean="0"/>
            <a:t>C</a:t>
          </a:r>
          <a:endParaRPr lang="en-US" dirty="0"/>
        </a:p>
      </dgm:t>
    </dgm:pt>
    <dgm:pt modelId="{DDDD5B09-0B22-4684-97F5-CF1CDFB8E7F9}" type="parTrans" cxnId="{72FEC285-8234-43B5-9044-02FEA56C2A03}">
      <dgm:prSet/>
      <dgm:spPr/>
      <dgm:t>
        <a:bodyPr/>
        <a:lstStyle/>
        <a:p>
          <a:endParaRPr lang="en-US"/>
        </a:p>
      </dgm:t>
    </dgm:pt>
    <dgm:pt modelId="{42F1464B-462D-4B38-BDBE-742E204B590B}" type="sibTrans" cxnId="{72FEC285-8234-43B5-9044-02FEA56C2A03}">
      <dgm:prSet/>
      <dgm:spPr/>
      <dgm:t>
        <a:bodyPr/>
        <a:lstStyle/>
        <a:p>
          <a:endParaRPr lang="en-US"/>
        </a:p>
      </dgm:t>
    </dgm:pt>
    <dgm:pt modelId="{A2A14021-A1A2-4EB3-A9D8-A76516123AF4}">
      <dgm:prSet phldrT="[Text]"/>
      <dgm:spPr/>
      <dgm:t>
        <a:bodyPr/>
        <a:lstStyle/>
        <a:p>
          <a:r>
            <a:rPr lang="pl-PL" dirty="0" smtClean="0"/>
            <a:t>B</a:t>
          </a:r>
          <a:endParaRPr lang="en-US" dirty="0"/>
        </a:p>
      </dgm:t>
    </dgm:pt>
    <dgm:pt modelId="{8EA8CDC1-3638-4443-A975-462EE6B8E89A}" type="parTrans" cxnId="{F8F23B73-0BC0-45D8-B8C9-25793ED9FAEB}">
      <dgm:prSet/>
      <dgm:spPr/>
      <dgm:t>
        <a:bodyPr/>
        <a:lstStyle/>
        <a:p>
          <a:endParaRPr lang="en-US"/>
        </a:p>
      </dgm:t>
    </dgm:pt>
    <dgm:pt modelId="{8F41460F-2E73-4C31-AC83-668C94D031F9}" type="sibTrans" cxnId="{F8F23B73-0BC0-45D8-B8C9-25793ED9FAEB}">
      <dgm:prSet/>
      <dgm:spPr/>
      <dgm:t>
        <a:bodyPr/>
        <a:lstStyle/>
        <a:p>
          <a:endParaRPr lang="en-US"/>
        </a:p>
      </dgm:t>
    </dgm:pt>
    <dgm:pt modelId="{660BE40B-705C-4223-89EE-2B22E24E667F}" type="pres">
      <dgm:prSet presAssocID="{6982ADE4-B999-4930-8DF0-E0E7B31BB993}" presName="compositeShape" presStyleCnt="0">
        <dgm:presLayoutVars>
          <dgm:chMax val="7"/>
          <dgm:dir/>
          <dgm:resizeHandles val="exact"/>
        </dgm:presLayoutVars>
      </dgm:prSet>
      <dgm:spPr/>
    </dgm:pt>
    <dgm:pt modelId="{7841F2C4-ACF9-40FC-9610-312F1D6AB7C0}" type="pres">
      <dgm:prSet presAssocID="{8C9AEC79-3E42-4930-838F-9070DE683C49}" presName="circ1" presStyleLbl="vennNode1" presStyleIdx="0" presStyleCnt="3"/>
      <dgm:spPr/>
      <dgm:t>
        <a:bodyPr/>
        <a:lstStyle/>
        <a:p>
          <a:endParaRPr lang="en-US"/>
        </a:p>
      </dgm:t>
    </dgm:pt>
    <dgm:pt modelId="{F3F9A49A-A8A4-4ABF-8D4E-CF6690C11955}" type="pres">
      <dgm:prSet presAssocID="{8C9AEC79-3E42-4930-838F-9070DE683C4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4D32F5-C8CF-44FA-87E9-B83A0EABD805}" type="pres">
      <dgm:prSet presAssocID="{33CBFC5D-02C9-4D59-BAE7-30E37869C5B7}" presName="circ2" presStyleLbl="vennNode1" presStyleIdx="1" presStyleCnt="3"/>
      <dgm:spPr/>
    </dgm:pt>
    <dgm:pt modelId="{B449359C-555A-4841-8F96-720071CA40C1}" type="pres">
      <dgm:prSet presAssocID="{33CBFC5D-02C9-4D59-BAE7-30E37869C5B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EF9A06D-D659-449F-AC10-2B1B8F70E066}" type="pres">
      <dgm:prSet presAssocID="{A2A14021-A1A2-4EB3-A9D8-A76516123AF4}" presName="circ3" presStyleLbl="vennNode1" presStyleIdx="2" presStyleCnt="3"/>
      <dgm:spPr/>
    </dgm:pt>
    <dgm:pt modelId="{53915BDD-387A-46D0-BC90-A109C1FE846F}" type="pres">
      <dgm:prSet presAssocID="{A2A14021-A1A2-4EB3-A9D8-A76516123AF4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13CDF442-EAE5-4434-93B5-97B07CA5ADA6}" type="presOf" srcId="{A2A14021-A1A2-4EB3-A9D8-A76516123AF4}" destId="{53915BDD-387A-46D0-BC90-A109C1FE846F}" srcOrd="1" destOrd="0" presId="urn:microsoft.com/office/officeart/2005/8/layout/venn1"/>
    <dgm:cxn modelId="{3D4E38C0-8C33-4C9A-AD27-40CD672D9771}" type="presOf" srcId="{33CBFC5D-02C9-4D59-BAE7-30E37869C5B7}" destId="{B449359C-555A-4841-8F96-720071CA40C1}" srcOrd="1" destOrd="0" presId="urn:microsoft.com/office/officeart/2005/8/layout/venn1"/>
    <dgm:cxn modelId="{73C2C601-8284-448C-BFF0-A1C2069A6EA3}" type="presOf" srcId="{8C9AEC79-3E42-4930-838F-9070DE683C49}" destId="{7841F2C4-ACF9-40FC-9610-312F1D6AB7C0}" srcOrd="0" destOrd="0" presId="urn:microsoft.com/office/officeart/2005/8/layout/venn1"/>
    <dgm:cxn modelId="{F8F23B73-0BC0-45D8-B8C9-25793ED9FAEB}" srcId="{6982ADE4-B999-4930-8DF0-E0E7B31BB993}" destId="{A2A14021-A1A2-4EB3-A9D8-A76516123AF4}" srcOrd="2" destOrd="0" parTransId="{8EA8CDC1-3638-4443-A975-462EE6B8E89A}" sibTransId="{8F41460F-2E73-4C31-AC83-668C94D031F9}"/>
    <dgm:cxn modelId="{8FD99B49-7A69-4F88-B1D3-58332C472524}" type="presOf" srcId="{A2A14021-A1A2-4EB3-A9D8-A76516123AF4}" destId="{CEF9A06D-D659-449F-AC10-2B1B8F70E066}" srcOrd="0" destOrd="0" presId="urn:microsoft.com/office/officeart/2005/8/layout/venn1"/>
    <dgm:cxn modelId="{72FEC285-8234-43B5-9044-02FEA56C2A03}" srcId="{6982ADE4-B999-4930-8DF0-E0E7B31BB993}" destId="{33CBFC5D-02C9-4D59-BAE7-30E37869C5B7}" srcOrd="1" destOrd="0" parTransId="{DDDD5B09-0B22-4684-97F5-CF1CDFB8E7F9}" sibTransId="{42F1464B-462D-4B38-BDBE-742E204B590B}"/>
    <dgm:cxn modelId="{4AF19B88-63D4-4181-A473-DD3C5806E16E}" type="presOf" srcId="{33CBFC5D-02C9-4D59-BAE7-30E37869C5B7}" destId="{024D32F5-C8CF-44FA-87E9-B83A0EABD805}" srcOrd="0" destOrd="0" presId="urn:microsoft.com/office/officeart/2005/8/layout/venn1"/>
    <dgm:cxn modelId="{29845F96-E38D-432A-833F-DD8CD5404EFF}" type="presOf" srcId="{8C9AEC79-3E42-4930-838F-9070DE683C49}" destId="{F3F9A49A-A8A4-4ABF-8D4E-CF6690C11955}" srcOrd="1" destOrd="0" presId="urn:microsoft.com/office/officeart/2005/8/layout/venn1"/>
    <dgm:cxn modelId="{F0535CC2-5477-42E1-8607-5A5F3676D3EF}" srcId="{6982ADE4-B999-4930-8DF0-E0E7B31BB993}" destId="{8C9AEC79-3E42-4930-838F-9070DE683C49}" srcOrd="0" destOrd="0" parTransId="{596D88C7-0FDE-4798-9FFC-5C8EE6FE6771}" sibTransId="{49D37C06-DF73-4D3F-A62F-76138C7A345C}"/>
    <dgm:cxn modelId="{DA60BE4A-4394-40FF-AAAB-3A0E798FAFF9}" type="presOf" srcId="{6982ADE4-B999-4930-8DF0-E0E7B31BB993}" destId="{660BE40B-705C-4223-89EE-2B22E24E667F}" srcOrd="0" destOrd="0" presId="urn:microsoft.com/office/officeart/2005/8/layout/venn1"/>
    <dgm:cxn modelId="{E7B8ACAF-1611-4858-B339-995C832B6B34}" type="presParOf" srcId="{660BE40B-705C-4223-89EE-2B22E24E667F}" destId="{7841F2C4-ACF9-40FC-9610-312F1D6AB7C0}" srcOrd="0" destOrd="0" presId="urn:microsoft.com/office/officeart/2005/8/layout/venn1"/>
    <dgm:cxn modelId="{E772BFE4-E81B-4045-9F60-8E035C8617A1}" type="presParOf" srcId="{660BE40B-705C-4223-89EE-2B22E24E667F}" destId="{F3F9A49A-A8A4-4ABF-8D4E-CF6690C11955}" srcOrd="1" destOrd="0" presId="urn:microsoft.com/office/officeart/2005/8/layout/venn1"/>
    <dgm:cxn modelId="{B47586F3-4D48-4A8F-B9BC-0CDDCC30F8F4}" type="presParOf" srcId="{660BE40B-705C-4223-89EE-2B22E24E667F}" destId="{024D32F5-C8CF-44FA-87E9-B83A0EABD805}" srcOrd="2" destOrd="0" presId="urn:microsoft.com/office/officeart/2005/8/layout/venn1"/>
    <dgm:cxn modelId="{8C0CBC28-68BF-4C76-8818-80011C2438F0}" type="presParOf" srcId="{660BE40B-705C-4223-89EE-2B22E24E667F}" destId="{B449359C-555A-4841-8F96-720071CA40C1}" srcOrd="3" destOrd="0" presId="urn:microsoft.com/office/officeart/2005/8/layout/venn1"/>
    <dgm:cxn modelId="{1AC3B250-4647-4001-B0A7-847F9C8E8B03}" type="presParOf" srcId="{660BE40B-705C-4223-89EE-2B22E24E667F}" destId="{CEF9A06D-D659-449F-AC10-2B1B8F70E066}" srcOrd="4" destOrd="0" presId="urn:microsoft.com/office/officeart/2005/8/layout/venn1"/>
    <dgm:cxn modelId="{2E195DA7-0FEB-4122-8DDC-0675D4FA9E66}" type="presParOf" srcId="{660BE40B-705C-4223-89EE-2B22E24E667F}" destId="{53915BDD-387A-46D0-BC90-A109C1FE846F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41F2C4-ACF9-40FC-9610-312F1D6AB7C0}">
      <dsp:nvSpPr>
        <dsp:cNvPr id="0" name=""/>
        <dsp:cNvSpPr/>
      </dsp:nvSpPr>
      <dsp:spPr>
        <a:xfrm>
          <a:off x="988183" y="26333"/>
          <a:ext cx="1263993" cy="126399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000" kern="1200" dirty="0" smtClean="0"/>
            <a:t>A</a:t>
          </a:r>
          <a:endParaRPr lang="en-US" sz="4000" kern="1200" dirty="0"/>
        </a:p>
      </dsp:txBody>
      <dsp:txXfrm>
        <a:off x="1156715" y="247532"/>
        <a:ext cx="926928" cy="568797"/>
      </dsp:txXfrm>
    </dsp:sp>
    <dsp:sp modelId="{024D32F5-C8CF-44FA-87E9-B83A0EABD805}">
      <dsp:nvSpPr>
        <dsp:cNvPr id="0" name=""/>
        <dsp:cNvSpPr/>
      </dsp:nvSpPr>
      <dsp:spPr>
        <a:xfrm>
          <a:off x="1444274" y="816329"/>
          <a:ext cx="1263993" cy="126399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000" kern="1200" dirty="0" smtClean="0"/>
            <a:t>C</a:t>
          </a:r>
          <a:endParaRPr lang="en-US" sz="4000" kern="1200" dirty="0"/>
        </a:p>
      </dsp:txBody>
      <dsp:txXfrm>
        <a:off x="1830845" y="1142860"/>
        <a:ext cx="758396" cy="695196"/>
      </dsp:txXfrm>
    </dsp:sp>
    <dsp:sp modelId="{CEF9A06D-D659-449F-AC10-2B1B8F70E066}">
      <dsp:nvSpPr>
        <dsp:cNvPr id="0" name=""/>
        <dsp:cNvSpPr/>
      </dsp:nvSpPr>
      <dsp:spPr>
        <a:xfrm>
          <a:off x="532092" y="816329"/>
          <a:ext cx="1263993" cy="126399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000" kern="1200" dirty="0" smtClean="0"/>
            <a:t>B</a:t>
          </a:r>
          <a:endParaRPr lang="en-US" sz="4000" kern="1200" dirty="0"/>
        </a:p>
      </dsp:txBody>
      <dsp:txXfrm>
        <a:off x="651118" y="1142860"/>
        <a:ext cx="758396" cy="6951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1D16E3-6168-4637-88B9-9F3E3E1C0760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E022B-E269-4CDA-B6F4-72DB7F9B2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613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1543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2798" y="0"/>
            <a:ext cx="4301543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664" y="3228896"/>
            <a:ext cx="7941310" cy="3058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612"/>
            <a:ext cx="4301543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798" y="6456612"/>
            <a:ext cx="4301543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E074105-FD36-4634-923D-2234763A92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377429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altLang="en-US" sz="1200" dirty="0" smtClean="0">
                <a:solidFill>
                  <a:srgbClr val="007A77"/>
                </a:solidFill>
              </a:rPr>
              <a:t>Priority area</a:t>
            </a:r>
            <a:r>
              <a:rPr lang="pl-PL" altLang="en-US" sz="1200" baseline="0" dirty="0" smtClean="0">
                <a:solidFill>
                  <a:srgbClr val="007A77"/>
                </a:solidFill>
              </a:rPr>
              <a:t> around the world</a:t>
            </a:r>
            <a:r>
              <a:rPr lang="pl-PL" altLang="en-US" sz="1200" dirty="0" smtClean="0">
                <a:solidFill>
                  <a:srgbClr val="007A77"/>
                </a:solidFill>
              </a:rPr>
              <a:t>: </a:t>
            </a:r>
            <a:r>
              <a:rPr lang="en-GB" altLang="en-US" sz="1200" dirty="0" smtClean="0">
                <a:solidFill>
                  <a:srgbClr val="007A77"/>
                </a:solidFill>
              </a:rPr>
              <a:t>European Agenda on Migration (2016)</a:t>
            </a:r>
            <a:r>
              <a:rPr lang="pl-PL" altLang="en-US" sz="1200" dirty="0" smtClean="0">
                <a:solidFill>
                  <a:srgbClr val="007A77"/>
                </a:solidFill>
              </a:rPr>
              <a:t>, but also the UN</a:t>
            </a:r>
            <a:r>
              <a:rPr lang="pl-PL" altLang="en-US" sz="1200" baseline="0" dirty="0" smtClean="0">
                <a:solidFill>
                  <a:srgbClr val="007A77"/>
                </a:solidFill>
              </a:rPr>
              <a:t> </a:t>
            </a:r>
            <a:r>
              <a:rPr lang="pl-PL" altLang="en-US" sz="1200" dirty="0" smtClean="0">
                <a:solidFill>
                  <a:srgbClr val="007A77"/>
                </a:solidFill>
              </a:rPr>
              <a:t>N</a:t>
            </a:r>
            <a:r>
              <a:rPr lang="en-GB" altLang="en-US" sz="1200" dirty="0" err="1" smtClean="0">
                <a:solidFill>
                  <a:srgbClr val="007A77"/>
                </a:solidFill>
              </a:rPr>
              <a:t>ew</a:t>
            </a:r>
            <a:r>
              <a:rPr lang="en-GB" altLang="en-US" sz="1200" dirty="0" smtClean="0">
                <a:solidFill>
                  <a:srgbClr val="007A77"/>
                </a:solidFill>
              </a:rPr>
              <a:t> York Declaration Addressing Large Movements of Refugees and Migrants</a:t>
            </a:r>
            <a:r>
              <a:rPr lang="pl-PL" altLang="en-US" sz="1200" dirty="0" smtClean="0">
                <a:solidFill>
                  <a:srgbClr val="007A77"/>
                </a:solidFill>
              </a:rPr>
              <a:t> (September 2016)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74105-FD36-4634-923D-2234763A9262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16918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We have the tools</a:t>
            </a:r>
            <a:r>
              <a:rPr lang="pl-PL" baseline="0" dirty="0" smtClean="0"/>
              <a:t> that enable us to do much more – and more creatively – with the data that we have at our disposal.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74105-FD36-4634-923D-2234763A9262}" type="slidenum">
              <a:rPr lang="en-GB" altLang="en-US" smtClean="0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83603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Migration data limitations are</a:t>
            </a:r>
            <a:r>
              <a:rPr lang="pl-PL" baseline="0" dirty="0" smtClean="0"/>
              <a:t> still very high on the academic agenda. </a:t>
            </a:r>
            <a:r>
              <a:rPr lang="pl-PL" dirty="0" smtClean="0"/>
              <a:t>Big Data: there have been</a:t>
            </a:r>
            <a:r>
              <a:rPr lang="pl-PL" baseline="0" dirty="0" smtClean="0"/>
              <a:t> excellent examples of looking into the potential for the use of new data, new methods and approaches.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74105-FD36-4634-923D-2234763A9262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80354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But,</a:t>
            </a:r>
            <a:r>
              <a:rPr lang="pl-PL" baseline="0" dirty="0" smtClean="0"/>
              <a:t> does big data or new data not mean that the concepts we are used to (long-term migrants etc.) are out of date?  </a:t>
            </a:r>
            <a:r>
              <a:rPr lang="pl-PL" dirty="0" smtClean="0"/>
              <a:t>Classification</a:t>
            </a:r>
            <a:r>
              <a:rPr lang="pl-PL" baseline="0" dirty="0" smtClean="0"/>
              <a:t> of migration/mobility flows along the three key dimensions will depend on the purpose of analysis. Note that type is no longer a dichotomous, or even categorical variable – the work on environmental migration or asylum-related flows suggests this is rather a continuum.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74105-FD36-4634-923D-2234763A9262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86111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New methods need to be flexible</a:t>
            </a:r>
            <a:r>
              <a:rPr lang="pl-PL" baseline="0" dirty="0" smtClean="0"/>
              <a:t> to enable moving between different definitions – and Frans’s microsimulation approach, presented in the first talk, is an example of doing exactly that.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74105-FD36-4634-923D-2234763A9262}" type="slidenum">
              <a:rPr lang="en-GB" altLang="en-US" smtClean="0"/>
              <a:pPr/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34090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Different ways to integrate</a:t>
            </a:r>
            <a:r>
              <a:rPr lang="pl-PL" baseline="0" dirty="0" smtClean="0"/>
              <a:t> the existing data sources – either by fusing aggregates...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74105-FD36-4634-923D-2234763A9262}" type="slidenum">
              <a:rPr lang="en-GB" altLang="en-US" smtClean="0"/>
              <a:pPr/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6647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...or</a:t>
            </a:r>
            <a:r>
              <a:rPr lang="pl-PL" baseline="0" dirty="0" smtClean="0"/>
              <a:t> by individual-level linkage, multiple systems estimation,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74105-FD36-4634-923D-2234763A9262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57999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74105-FD36-4634-923D-2234763A9262}" type="slidenum">
              <a:rPr lang="en-GB" altLang="en-US" smtClean="0"/>
              <a:pPr/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79388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So, what methods</a:t>
            </a:r>
            <a:r>
              <a:rPr lang="pl-PL" baseline="0" dirty="0" smtClean="0"/>
              <a:t> can be used?  One good choice are hierarchical models, which have some really desired properties.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74105-FD36-4634-923D-2234763A9262}" type="slidenum">
              <a:rPr lang="en-GB" altLang="en-US" smtClean="0"/>
              <a:pPr/>
              <a:t>11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7412419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Other options – Frans has already</a:t>
            </a:r>
            <a:r>
              <a:rPr lang="pl-PL" baseline="0" dirty="0" smtClean="0"/>
              <a:t> mentioned microsimulation, but there are also methods based on individual-level linkages, such as multiple systems estimation</a:t>
            </a:r>
            <a:r>
              <a:rPr lang="pl-PL" dirty="0" smtClean="0"/>
              <a:t>.  All are well</a:t>
            </a:r>
            <a:r>
              <a:rPr lang="pl-PL" baseline="0" dirty="0" smtClean="0"/>
              <a:t> established in the literature.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74105-FD36-4634-923D-2234763A9262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1561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Given the complexity</a:t>
            </a:r>
            <a:r>
              <a:rPr lang="pl-PL" baseline="0" dirty="0" smtClean="0"/>
              <a:t> of the tasks, it is an imperative to find out ways to present the high-level findings in such a way that would be cognitively easy to process.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74105-FD36-4634-923D-2234763A9262}" type="slidenum">
              <a:rPr lang="en-GB" altLang="en-US" smtClean="0"/>
              <a:pPr/>
              <a:t>13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6020256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Usefulness,</a:t>
            </a:r>
            <a:r>
              <a:rPr lang="pl-PL" baseline="0" dirty="0" smtClean="0"/>
              <a:t> timeliness and readiness (ready to use) actually map nicely onto quality, speed and price. It is highly unlikely that a source of data will have all three features at the same time.  Many sources are not created with migration statistics in mind.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74105-FD36-4634-923D-2234763A9262}" type="slidenum">
              <a:rPr lang="en-GB" altLang="en-US" smtClean="0"/>
              <a:pPr/>
              <a:t>14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05425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Example – the asylum crisis</a:t>
            </a:r>
            <a:r>
              <a:rPr lang="pl-PL" baseline="0" dirty="0" smtClean="0"/>
              <a:t> and the need for much more timely, or even pro-active, estimates and warning signals in order to manage the situation and allocate resources. An example is offered by control theory.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74105-FD36-4634-923D-2234763A9262}" type="slidenum">
              <a:rPr lang="en-GB" altLang="en-US" smtClean="0"/>
              <a:pPr/>
              <a:t>15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0428534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In the short term, modelling can help</a:t>
            </a:r>
            <a:r>
              <a:rPr lang="pl-PL" baseline="0" dirty="0" smtClean="0"/>
              <a:t> us overcome some of the challenges of migration data, but it will not solve all the problems. A longer-term impact requires </a:t>
            </a:r>
            <a:r>
              <a:rPr lang="pl-PL" altLang="en-US" sz="1200" kern="1200" dirty="0" smtClean="0">
                <a:solidFill>
                  <a:srgbClr val="007A77"/>
                </a:solidFill>
                <a:latin typeface="Arial" charset="0"/>
                <a:ea typeface="+mn-ea"/>
                <a:cs typeface="Arial" charset="0"/>
              </a:rPr>
              <a:t>c</a:t>
            </a:r>
            <a:r>
              <a:rPr lang="en-GB" altLang="en-US" sz="1200" kern="1200" dirty="0" smtClean="0">
                <a:solidFill>
                  <a:srgbClr val="007A77"/>
                </a:solidFill>
                <a:latin typeface="Arial" charset="0"/>
                <a:ea typeface="+mn-ea"/>
                <a:cs typeface="Arial" charset="0"/>
              </a:rPr>
              <a:t>o</a:t>
            </a:r>
            <a:r>
              <a:rPr lang="pl-PL" altLang="en-US" sz="1200" kern="1200" dirty="0" smtClean="0">
                <a:solidFill>
                  <a:srgbClr val="007A77"/>
                </a:solidFill>
                <a:latin typeface="Arial" charset="0"/>
                <a:ea typeface="+mn-ea"/>
                <a:cs typeface="Arial" charset="0"/>
              </a:rPr>
              <a:t>-</a:t>
            </a:r>
            <a:r>
              <a:rPr lang="en-GB" altLang="en-US" sz="1200" kern="1200" dirty="0" smtClean="0">
                <a:solidFill>
                  <a:srgbClr val="007A77"/>
                </a:solidFill>
                <a:latin typeface="Arial" charset="0"/>
                <a:ea typeface="+mn-ea"/>
                <a:cs typeface="Arial" charset="0"/>
              </a:rPr>
              <a:t>ordination, harmonisation, data exchange and linkage</a:t>
            </a:r>
            <a:r>
              <a:rPr lang="pl-PL" altLang="en-US" sz="1200" kern="1200" dirty="0" smtClean="0">
                <a:solidFill>
                  <a:srgbClr val="007A77"/>
                </a:solidFill>
                <a:latin typeface="Arial" charset="0"/>
                <a:ea typeface="+mn-ea"/>
                <a:cs typeface="Arial" charset="0"/>
              </a:rPr>
              <a:t>.  The EU</a:t>
            </a:r>
            <a:r>
              <a:rPr lang="pl-PL" altLang="en-US" sz="1200" kern="1200" baseline="0" dirty="0" smtClean="0">
                <a:solidFill>
                  <a:srgbClr val="007A77"/>
                </a:solidFill>
                <a:latin typeface="Arial" charset="0"/>
                <a:ea typeface="+mn-ea"/>
                <a:cs typeface="Arial" charset="0"/>
              </a:rPr>
              <a:t> is really well placed to deliver this, and it seems to be the right moment to push for such an agenda, but of course bearing in mind the caveats (privacy etc</a:t>
            </a:r>
            <a:r>
              <a:rPr lang="pl-PL" altLang="en-US" sz="1200" kern="1200" dirty="0" smtClean="0">
                <a:solidFill>
                  <a:srgbClr val="007A77"/>
                </a:solidFill>
                <a:latin typeface="Arial" charset="0"/>
                <a:ea typeface="+mn-ea"/>
                <a:cs typeface="Arial" charset="0"/>
              </a:rPr>
              <a:t>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74105-FD36-4634-923D-2234763A9262}" type="slidenum">
              <a:rPr lang="en-GB" altLang="en-US" smtClean="0"/>
              <a:pPr/>
              <a:t>16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4612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08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692275" y="1700213"/>
            <a:ext cx="6911975" cy="4752975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234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1691681" y="1773238"/>
            <a:ext cx="6912570" cy="46799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08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0"/>
          </p:nvPr>
        </p:nvSpPr>
        <p:spPr>
          <a:xfrm>
            <a:off x="1692275" y="1773238"/>
            <a:ext cx="6911975" cy="46799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545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692275" y="1700213"/>
            <a:ext cx="6911975" cy="48244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878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orient="vert"/>
          </p:nvPr>
        </p:nvSpPr>
        <p:spPr>
          <a:xfrm>
            <a:off x="6938963" y="404813"/>
            <a:ext cx="1747837" cy="572135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0"/>
          </p:nvPr>
        </p:nvSpPr>
        <p:spPr>
          <a:xfrm>
            <a:off x="1692275" y="404813"/>
            <a:ext cx="5040313" cy="60483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56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17461"/>
          <a:stretch/>
        </p:blipFill>
        <p:spPr bwMode="auto">
          <a:xfrm>
            <a:off x="107504" y="3140968"/>
            <a:ext cx="1274763" cy="35784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Line 10"/>
          <p:cNvSpPr>
            <a:spLocks noChangeShapeType="1"/>
          </p:cNvSpPr>
          <p:nvPr/>
        </p:nvSpPr>
        <p:spPr bwMode="auto">
          <a:xfrm rot="5400000">
            <a:off x="-2016919" y="3437732"/>
            <a:ext cx="6840537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8" name="Line 13"/>
          <p:cNvSpPr>
            <a:spLocks noChangeShapeType="1"/>
          </p:cNvSpPr>
          <p:nvPr/>
        </p:nvSpPr>
        <p:spPr bwMode="auto">
          <a:xfrm rot="5400000">
            <a:off x="-3312319" y="3420269"/>
            <a:ext cx="6840538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029" name="Picture 17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257845"/>
            <a:ext cx="1152525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9" descr="JPG RGB Small with Border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708" y="1110953"/>
            <a:ext cx="974924" cy="805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Gill Sans MT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47664" y="1556792"/>
            <a:ext cx="73448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Presentation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547664" y="4149080"/>
            <a:ext cx="7344816" cy="2304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en-US" dirty="0" smtClean="0"/>
              <a:t>Name</a:t>
            </a:r>
          </a:p>
          <a:p>
            <a:pPr lvl="2"/>
            <a:r>
              <a:rPr lang="en-US" dirty="0" err="1" smtClean="0"/>
              <a:t>Organisation</a:t>
            </a:r>
            <a:endParaRPr lang="en-US" dirty="0" smtClean="0"/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Event name</a:t>
            </a:r>
          </a:p>
          <a:p>
            <a:pPr lvl="2"/>
            <a:r>
              <a:rPr lang="en-US" dirty="0" smtClean="0"/>
              <a:t>Date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80412" y="2088233"/>
            <a:ext cx="835204" cy="8367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924300" y="1651000"/>
            <a:ext cx="1282700" cy="355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924300" y="1651000"/>
            <a:ext cx="1282700" cy="3556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924300" y="1651000"/>
            <a:ext cx="1282700" cy="3556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Gill Sans MT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Gill Sans MT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Gill Sans MT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Gill Sans MT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Arial" charset="0"/>
          <a:cs typeface="Arial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charset="0"/>
        <a:buNone/>
        <a:defRPr sz="2000" b="1">
          <a:solidFill>
            <a:srgbClr val="133060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hlink"/>
          </a:solidFill>
          <a:latin typeface="+mn-lt"/>
          <a:ea typeface="Calibri" pitchFamily="34" charset="0"/>
          <a:cs typeface="Calibri" pitchFamily="34" charset="0"/>
        </a:defRPr>
      </a:lvl2pPr>
      <a:lvl3pPr marL="914400" indent="0" algn="l" rtl="0" eaLnBrk="1" fontAlgn="base" hangingPunct="1">
        <a:spcBef>
          <a:spcPct val="20000"/>
        </a:spcBef>
        <a:spcAft>
          <a:spcPct val="0"/>
        </a:spcAft>
        <a:buNone/>
        <a:defRPr sz="2400" baseline="0">
          <a:solidFill>
            <a:schemeClr val="accent6"/>
          </a:solidFill>
          <a:latin typeface="+mn-lt"/>
          <a:ea typeface="Calibri" pitchFamily="34" charset="0"/>
          <a:cs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folHlink"/>
          </a:solidFill>
          <a:latin typeface="+mn-lt"/>
          <a:ea typeface="Calibri" pitchFamily="34" charset="0"/>
          <a:cs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0" y="115888"/>
            <a:ext cx="9144000" cy="0"/>
          </a:xfrm>
          <a:prstGeom prst="line">
            <a:avLst/>
          </a:prstGeom>
          <a:ln w="22225">
            <a:solidFill>
              <a:srgbClr val="009B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0" y="6742113"/>
            <a:ext cx="9144000" cy="0"/>
          </a:xfrm>
          <a:prstGeom prst="line">
            <a:avLst/>
          </a:prstGeom>
          <a:ln w="22225">
            <a:solidFill>
              <a:srgbClr val="009B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/>
          <p:cNvSpPr txBox="1">
            <a:spLocks/>
          </p:cNvSpPr>
          <p:nvPr/>
        </p:nvSpPr>
        <p:spPr>
          <a:xfrm>
            <a:off x="1619250" y="1700213"/>
            <a:ext cx="7273925" cy="4525962"/>
          </a:xfrm>
          <a:prstGeom prst="rect">
            <a:avLst/>
          </a:prstGeom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en-GB" altLang="en-US" sz="2000" dirty="0">
              <a:solidFill>
                <a:srgbClr val="0C1E3C"/>
              </a:solidFill>
              <a:latin typeface="Gill Sans MT" pitchFamily="34" charset="0"/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971600" y="404664"/>
            <a:ext cx="764319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71600" y="1600200"/>
            <a:ext cx="7715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6455"/>
          <a:stretch/>
        </p:blipFill>
        <p:spPr bwMode="auto">
          <a:xfrm>
            <a:off x="56455" y="318720"/>
            <a:ext cx="555105" cy="433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6455"/>
          <a:stretch/>
        </p:blipFill>
        <p:spPr bwMode="auto">
          <a:xfrm>
            <a:off x="56455" y="2348880"/>
            <a:ext cx="555105" cy="433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200" kern="1200">
          <a:solidFill>
            <a:srgbClr val="133060"/>
          </a:solidFill>
          <a:latin typeface="Gill Sans MT"/>
          <a:ea typeface="+mj-ea"/>
          <a:cs typeface="Gill Sans MT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13306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9B96"/>
          </a:solidFill>
          <a:latin typeface="Gill Sans MT"/>
          <a:ea typeface="+mn-ea"/>
          <a:cs typeface="Gill Sans M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accent2"/>
          </a:solidFill>
          <a:latin typeface="Gill Sans MT"/>
          <a:ea typeface="+mn-ea"/>
          <a:cs typeface="Gill Sans M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accent3"/>
          </a:solidFill>
          <a:latin typeface="Gill Sans MT"/>
          <a:ea typeface="+mn-ea"/>
          <a:cs typeface="Gill Sans M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1619672" y="2636912"/>
            <a:ext cx="651711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GB" altLang="en-US" sz="3500" b="1" dirty="0"/>
              <a:t>Perspectives for modelling </a:t>
            </a:r>
            <a:r>
              <a:rPr lang="en-GB" altLang="en-US" sz="3500" b="1" dirty="0" smtClean="0"/>
              <a:t/>
            </a:r>
            <a:br>
              <a:rPr lang="en-GB" altLang="en-US" sz="3500" b="1" dirty="0" smtClean="0"/>
            </a:br>
            <a:r>
              <a:rPr lang="en-GB" altLang="en-US" sz="3500" b="1" dirty="0" smtClean="0"/>
              <a:t>in </a:t>
            </a:r>
            <a:r>
              <a:rPr lang="en-GB" altLang="en-US" sz="3500" b="1" dirty="0"/>
              <a:t>official migration statistics</a:t>
            </a:r>
            <a:endParaRPr lang="en-US" altLang="en-US" sz="3500" b="1" dirty="0" smtClean="0"/>
          </a:p>
        </p:txBody>
      </p:sp>
      <p:sp>
        <p:nvSpPr>
          <p:cNvPr id="3075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1547664" y="6021288"/>
            <a:ext cx="7488832" cy="780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GB" sz="1800" dirty="0"/>
              <a:t>Conference of European Statistics Stakeholders</a:t>
            </a:r>
          </a:p>
          <a:p>
            <a:r>
              <a:rPr lang="en-GB" altLang="en-US" sz="1800" b="0" dirty="0" smtClean="0">
                <a:solidFill>
                  <a:srgbClr val="007A77"/>
                </a:solidFill>
              </a:rPr>
              <a:t>Budapest, 21 October</a:t>
            </a:r>
            <a:r>
              <a:rPr lang="pl-PL" altLang="en-US" sz="1800" b="0" dirty="0" smtClean="0">
                <a:solidFill>
                  <a:srgbClr val="007A77"/>
                </a:solidFill>
              </a:rPr>
              <a:t> 201</a:t>
            </a:r>
            <a:r>
              <a:rPr lang="en-GB" altLang="en-US" sz="1800" b="0" dirty="0" smtClean="0">
                <a:solidFill>
                  <a:srgbClr val="007A77"/>
                </a:solidFill>
              </a:rPr>
              <a:t>6. Session B8 – Migration: Data and Management</a:t>
            </a:r>
            <a:endParaRPr lang="en-US" altLang="en-US" sz="1800" b="0" dirty="0" smtClean="0">
              <a:solidFill>
                <a:srgbClr val="007A77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547664" y="476672"/>
            <a:ext cx="734481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Gill Sans MT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Gill Sans MT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Gill Sans MT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Gill Sans MT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US" altLang="en-US" sz="2800" dirty="0" smtClean="0"/>
              <a:t>ESRC Centre for Population Change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672" y="4293096"/>
            <a:ext cx="57250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en-US" sz="2000" dirty="0" smtClean="0">
                <a:solidFill>
                  <a:srgbClr val="007A77"/>
                </a:solidFill>
              </a:rPr>
              <a:t>Jakub Bijak</a:t>
            </a:r>
            <a:endParaRPr lang="en-GB" altLang="en-US" sz="2000" dirty="0" smtClean="0">
              <a:solidFill>
                <a:srgbClr val="007A77"/>
              </a:solidFill>
            </a:endParaRPr>
          </a:p>
          <a:p>
            <a:r>
              <a:rPr lang="pl-PL" altLang="en-US" sz="2000" dirty="0" smtClean="0">
                <a:solidFill>
                  <a:srgbClr val="007A77"/>
                </a:solidFill>
              </a:rPr>
              <a:t>University of Southampton</a:t>
            </a:r>
            <a:endParaRPr lang="en-US" altLang="en-US" sz="2000" dirty="0">
              <a:solidFill>
                <a:srgbClr val="007A7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 bwMode="auto">
          <a:xfrm>
            <a:off x="971600" y="1628353"/>
            <a:ext cx="7848872" cy="489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smtClean="0">
                <a:solidFill>
                  <a:srgbClr val="007A77"/>
                </a:solidFill>
              </a:rPr>
              <a:t>Importance of migration</a:t>
            </a:r>
            <a:endParaRPr lang="en-GB" altLang="en-US" sz="3400" dirty="0" smtClean="0">
              <a:solidFill>
                <a:srgbClr val="007A77"/>
              </a:solidFill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dirty="0" smtClean="0">
                <a:solidFill>
                  <a:srgbClr val="007A77"/>
                </a:solidFill>
              </a:rPr>
              <a:t>High</a:t>
            </a:r>
            <a:r>
              <a:rPr lang="en-GB" altLang="en-US" sz="3400" dirty="0" smtClean="0">
                <a:solidFill>
                  <a:srgbClr val="007A77"/>
                </a:solidFill>
              </a:rPr>
              <a:t> </a:t>
            </a:r>
            <a:r>
              <a:rPr lang="en-GB" altLang="en-US" sz="3400" dirty="0">
                <a:solidFill>
                  <a:srgbClr val="007A77"/>
                </a:solidFill>
              </a:rPr>
              <a:t>priority </a:t>
            </a:r>
            <a:r>
              <a:rPr lang="pl-PL" altLang="en-US" sz="3400" dirty="0" smtClean="0">
                <a:solidFill>
                  <a:srgbClr val="007A77"/>
                </a:solidFill>
              </a:rPr>
              <a:t>for the </a:t>
            </a:r>
            <a:r>
              <a:rPr lang="pl-PL" altLang="en-US" sz="3400" dirty="0" smtClean="0">
                <a:solidFill>
                  <a:srgbClr val="007A77"/>
                </a:solidFill>
              </a:rPr>
              <a:t>EU and UN (2016)</a:t>
            </a:r>
            <a:endParaRPr lang="en-GB" altLang="en-US" sz="3400" dirty="0" smtClean="0">
              <a:solidFill>
                <a:srgbClr val="007A77"/>
              </a:solidFill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GB" altLang="en-US" sz="3400" dirty="0" smtClean="0">
                <a:solidFill>
                  <a:srgbClr val="007A77"/>
                </a:solidFill>
              </a:rPr>
              <a:t>Demand for migration management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GB" altLang="en-US" sz="3400" b="1" dirty="0" smtClean="0">
                <a:solidFill>
                  <a:srgbClr val="007A77"/>
                </a:solidFill>
              </a:rPr>
              <a:t>Prerequisite: </a:t>
            </a:r>
            <a:r>
              <a:rPr lang="en-GB" altLang="en-US" sz="3400" dirty="0" smtClean="0">
                <a:solidFill>
                  <a:srgbClr val="007A77"/>
                </a:solidFill>
              </a:rPr>
              <a:t>more and better data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643192" cy="1143000"/>
          </a:xfrm>
        </p:spPr>
        <p:txBody>
          <a:bodyPr/>
          <a:lstStyle/>
          <a:p>
            <a:r>
              <a:rPr lang="en-GB" b="1" dirty="0" smtClean="0"/>
              <a:t>Introduction</a:t>
            </a:r>
            <a:endParaRPr lang="en-US" b="1" dirty="0"/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444" y="4875214"/>
            <a:ext cx="1385888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970" y="5101248"/>
            <a:ext cx="1223962" cy="1091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732" y="5044613"/>
            <a:ext cx="1070684" cy="1201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99592" y="5016078"/>
            <a:ext cx="81316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smtClean="0"/>
              <a:t>Stake-</a:t>
            </a:r>
            <a:br>
              <a:rPr lang="pl-PL" sz="3200" b="1" dirty="0" smtClean="0"/>
            </a:br>
            <a:r>
              <a:rPr lang="pl-PL" sz="3200" b="1" dirty="0" smtClean="0"/>
              <a:t>holders</a:t>
            </a:r>
            <a:r>
              <a:rPr lang="en-GB" sz="3200" b="1" dirty="0" smtClean="0"/>
              <a:t>:                                 </a:t>
            </a:r>
            <a:r>
              <a:rPr lang="pl-PL" sz="3200" b="1" dirty="0" smtClean="0"/>
              <a:t>	</a:t>
            </a:r>
            <a:endParaRPr lang="en-US" sz="3200" b="1" dirty="0"/>
          </a:p>
        </p:txBody>
      </p:sp>
      <p:pic>
        <p:nvPicPr>
          <p:cNvPr id="10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162" y="5101248"/>
            <a:ext cx="1014412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https://upload.wikimedia.org/wikipedia/commons/9/99/LE_Eithne_Operation_Trito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291" y="548680"/>
            <a:ext cx="2774712" cy="180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6315970" y="2064742"/>
            <a:ext cx="26416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600" dirty="0" err="1" smtClean="0">
                <a:solidFill>
                  <a:schemeClr val="bg1"/>
                </a:solidFill>
              </a:rPr>
              <a:t>Fot</a:t>
            </a:r>
            <a:r>
              <a:rPr lang="en-GB" sz="600" dirty="0" smtClean="0">
                <a:solidFill>
                  <a:schemeClr val="bg1"/>
                </a:solidFill>
              </a:rPr>
              <a:t>: Irish </a:t>
            </a:r>
            <a:r>
              <a:rPr lang="en-GB" sz="600" dirty="0">
                <a:solidFill>
                  <a:schemeClr val="bg1"/>
                </a:solidFill>
              </a:rPr>
              <a:t>Defence Forces </a:t>
            </a:r>
            <a:r>
              <a:rPr lang="en-GB" sz="600" dirty="0" smtClean="0">
                <a:solidFill>
                  <a:schemeClr val="bg1"/>
                </a:solidFill>
              </a:rPr>
              <a:t/>
            </a:r>
            <a:br>
              <a:rPr lang="en-GB" sz="600" dirty="0" smtClean="0">
                <a:solidFill>
                  <a:schemeClr val="bg1"/>
                </a:solidFill>
              </a:rPr>
            </a:br>
            <a:r>
              <a:rPr lang="en-GB" sz="600" dirty="0" smtClean="0">
                <a:solidFill>
                  <a:schemeClr val="bg1"/>
                </a:solidFill>
              </a:rPr>
              <a:t>[</a:t>
            </a:r>
            <a:r>
              <a:rPr lang="en-GB" sz="600" dirty="0">
                <a:solidFill>
                  <a:schemeClr val="bg1"/>
                </a:solidFill>
              </a:rPr>
              <a:t>CC BY </a:t>
            </a:r>
            <a:r>
              <a:rPr lang="en-GB" sz="600" dirty="0" smtClean="0">
                <a:solidFill>
                  <a:schemeClr val="bg1"/>
                </a:solidFill>
              </a:rPr>
              <a:t>2.0] via </a:t>
            </a:r>
            <a:r>
              <a:rPr lang="en-GB" sz="600" dirty="0">
                <a:solidFill>
                  <a:schemeClr val="bg1"/>
                </a:solidFill>
              </a:rPr>
              <a:t>Wikimedia Commons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101248"/>
            <a:ext cx="1066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3108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 bwMode="auto">
          <a:xfrm>
            <a:off x="1264804" y="1547664"/>
            <a:ext cx="7056784" cy="489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GB" altLang="en-US" sz="8600" dirty="0" smtClean="0">
                <a:solidFill>
                  <a:srgbClr val="007A77"/>
                </a:solidFill>
              </a:rPr>
              <a:t>Regulation  </a:t>
            </a:r>
            <a:r>
              <a:rPr lang="en-GB" altLang="en-US" sz="8600" dirty="0">
                <a:solidFill>
                  <a:srgbClr val="007A77"/>
                </a:solidFill>
              </a:rPr>
              <a:t>(EC)  No  862/2007  on  community  statistics  </a:t>
            </a:r>
            <a:r>
              <a:rPr lang="en-GB" altLang="en-US" sz="8600" dirty="0" smtClean="0">
                <a:solidFill>
                  <a:srgbClr val="007A77"/>
                </a:solidFill>
              </a:rPr>
              <a:t>on migration  </a:t>
            </a:r>
            <a:br>
              <a:rPr lang="en-GB" altLang="en-US" sz="8600" dirty="0" smtClean="0">
                <a:solidFill>
                  <a:srgbClr val="007A77"/>
                </a:solidFill>
              </a:rPr>
            </a:br>
            <a:r>
              <a:rPr lang="en-GB" altLang="en-US" sz="8600" dirty="0" smtClean="0">
                <a:solidFill>
                  <a:srgbClr val="007A77"/>
                </a:solidFill>
              </a:rPr>
              <a:t>and international protection</a:t>
            </a:r>
          </a:p>
          <a:p>
            <a:pPr lvl="1">
              <a:lnSpc>
                <a:spcPct val="130000"/>
              </a:lnSpc>
              <a:spcBef>
                <a:spcPts val="1000"/>
              </a:spcBef>
            </a:pPr>
            <a:r>
              <a:rPr lang="en-GB" altLang="en-US" sz="7000" b="1" dirty="0">
                <a:solidFill>
                  <a:srgbClr val="133060"/>
                </a:solidFill>
                <a:ea typeface="+mj-ea"/>
              </a:rPr>
              <a:t>Art. 9 </a:t>
            </a:r>
            <a:br>
              <a:rPr lang="en-GB" altLang="en-US" sz="7000" b="1" dirty="0">
                <a:solidFill>
                  <a:srgbClr val="133060"/>
                </a:solidFill>
                <a:ea typeface="+mj-ea"/>
              </a:rPr>
            </a:br>
            <a:r>
              <a:rPr lang="en-GB" altLang="en-US" sz="7000" i="1" dirty="0">
                <a:solidFill>
                  <a:srgbClr val="133060"/>
                </a:solidFill>
                <a:ea typeface="+mj-ea"/>
              </a:rPr>
              <a:t>“scientifically based and well documented statistical estimation methods may be used” </a:t>
            </a:r>
            <a:r>
              <a:rPr lang="en-GB" altLang="en-US" sz="7000" i="1" dirty="0" smtClean="0">
                <a:solidFill>
                  <a:srgbClr val="133060"/>
                </a:solidFill>
                <a:ea typeface="+mj-ea"/>
              </a:rPr>
              <a:t> </a:t>
            </a:r>
            <a:r>
              <a:rPr lang="pl-PL" altLang="en-US" sz="7000" i="1" dirty="0" smtClean="0">
                <a:solidFill>
                  <a:srgbClr val="133060"/>
                </a:solidFill>
                <a:ea typeface="+mj-ea"/>
              </a:rPr>
              <a:t/>
            </a:r>
            <a:br>
              <a:rPr lang="pl-PL" altLang="en-US" sz="7000" i="1" dirty="0" smtClean="0">
                <a:solidFill>
                  <a:srgbClr val="133060"/>
                </a:solidFill>
                <a:ea typeface="+mj-ea"/>
              </a:rPr>
            </a:br>
            <a:r>
              <a:rPr lang="en-GB" altLang="en-US" sz="7000" dirty="0" smtClean="0">
                <a:solidFill>
                  <a:srgbClr val="133060"/>
                </a:solidFill>
                <a:ea typeface="+mj-ea"/>
              </a:rPr>
              <a:t>to </a:t>
            </a:r>
            <a:r>
              <a:rPr lang="en-GB" altLang="en-US" sz="7000" dirty="0">
                <a:solidFill>
                  <a:srgbClr val="133060"/>
                </a:solidFill>
                <a:ea typeface="+mj-ea"/>
              </a:rPr>
              <a:t>develop official statistics on migration and </a:t>
            </a:r>
            <a:r>
              <a:rPr lang="en-GB" altLang="en-US" sz="7000" dirty="0" smtClean="0">
                <a:solidFill>
                  <a:srgbClr val="133060"/>
                </a:solidFill>
                <a:ea typeface="+mj-ea"/>
              </a:rPr>
              <a:t>asylum</a:t>
            </a:r>
            <a:endParaRPr lang="en-GB" altLang="en-US" sz="8000" dirty="0">
              <a:solidFill>
                <a:srgbClr val="133060"/>
              </a:solidFill>
              <a:ea typeface="+mj-ea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643192" cy="1143000"/>
          </a:xfrm>
        </p:spPr>
        <p:txBody>
          <a:bodyPr/>
          <a:lstStyle/>
          <a:p>
            <a:r>
              <a:rPr lang="en-GB" b="1" dirty="0" smtClean="0"/>
              <a:t>Background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5660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 bwMode="auto">
          <a:xfrm>
            <a:off x="1259632" y="1574993"/>
            <a:ext cx="7200800" cy="489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GB" altLang="en-US" sz="3400" dirty="0" smtClean="0">
                <a:solidFill>
                  <a:srgbClr val="007A77"/>
                </a:solidFill>
              </a:rPr>
              <a:t>Provisions of Art. 9 underutilised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GB" altLang="en-US" sz="3400" dirty="0" smtClean="0">
                <a:solidFill>
                  <a:srgbClr val="007A77"/>
                </a:solidFill>
                <a:ea typeface="+mj-ea"/>
              </a:rPr>
              <a:t>Available data do not achieve their full information potential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GB" altLang="en-US" sz="3400" dirty="0" smtClean="0">
                <a:solidFill>
                  <a:srgbClr val="007A77"/>
                </a:solidFill>
                <a:ea typeface="+mj-ea"/>
              </a:rPr>
              <a:t>Should we look into:</a:t>
            </a:r>
          </a:p>
          <a:p>
            <a:pPr lvl="1">
              <a:lnSpc>
                <a:spcPct val="120000"/>
              </a:lnSpc>
              <a:spcBef>
                <a:spcPts val="1000"/>
              </a:spcBef>
            </a:pPr>
            <a:r>
              <a:rPr lang="en-GB" altLang="en-US" b="1" dirty="0" smtClean="0">
                <a:solidFill>
                  <a:srgbClr val="133060"/>
                </a:solidFill>
                <a:ea typeface="+mj-ea"/>
              </a:rPr>
              <a:t>More data?</a:t>
            </a:r>
          </a:p>
          <a:p>
            <a:pPr lvl="1">
              <a:lnSpc>
                <a:spcPct val="120000"/>
              </a:lnSpc>
              <a:spcBef>
                <a:spcPts val="1000"/>
              </a:spcBef>
            </a:pPr>
            <a:r>
              <a:rPr lang="en-GB" altLang="en-US" b="1" dirty="0" smtClean="0">
                <a:solidFill>
                  <a:srgbClr val="133060"/>
                </a:solidFill>
                <a:ea typeface="+mj-ea"/>
              </a:rPr>
              <a:t>New </a:t>
            </a:r>
            <a:r>
              <a:rPr lang="en-GB" altLang="en-US" b="1" dirty="0">
                <a:solidFill>
                  <a:srgbClr val="133060"/>
                </a:solidFill>
                <a:ea typeface="+mj-ea"/>
              </a:rPr>
              <a:t>data?</a:t>
            </a:r>
          </a:p>
          <a:p>
            <a:pPr lvl="1">
              <a:lnSpc>
                <a:spcPct val="120000"/>
              </a:lnSpc>
              <a:spcBef>
                <a:spcPts val="1000"/>
              </a:spcBef>
            </a:pPr>
            <a:r>
              <a:rPr lang="en-GB" altLang="en-US" b="1" dirty="0">
                <a:solidFill>
                  <a:srgbClr val="133060"/>
                </a:solidFill>
                <a:ea typeface="+mj-ea"/>
              </a:rPr>
              <a:t>New methods?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GB" altLang="en-US" sz="3400" dirty="0">
              <a:solidFill>
                <a:srgbClr val="133060"/>
              </a:solidFill>
              <a:ea typeface="+mj-ea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643192" cy="1143000"/>
          </a:xfrm>
        </p:spPr>
        <p:txBody>
          <a:bodyPr/>
          <a:lstStyle/>
          <a:p>
            <a:r>
              <a:rPr lang="en-GB" b="1" dirty="0" smtClean="0"/>
              <a:t>Problem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5352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619672" y="357216"/>
            <a:ext cx="7260822" cy="1593403"/>
            <a:chOff x="1619672" y="357216"/>
            <a:chExt cx="7260822" cy="159340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19672" y="357216"/>
              <a:ext cx="7200800" cy="150137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07904" y="1365328"/>
              <a:ext cx="2920441" cy="58529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81672" y="1556792"/>
              <a:ext cx="2998822" cy="288032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592" y="1897755"/>
            <a:ext cx="5553677" cy="1599469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4951068" y="2348880"/>
            <a:ext cx="4192932" cy="4222130"/>
            <a:chOff x="4951068" y="2635870"/>
            <a:chExt cx="4192932" cy="422213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51068" y="3341963"/>
              <a:ext cx="4192932" cy="351603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44208" y="2635870"/>
              <a:ext cx="1382007" cy="959632"/>
            </a:xfrm>
            <a:prstGeom prst="rect">
              <a:avLst/>
            </a:prstGeom>
          </p:spPr>
        </p:pic>
      </p:grpSp>
      <p:pic>
        <p:nvPicPr>
          <p:cNvPr id="1026" name="Picture 2" descr="Estimated Global Migration Flows 2010-1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501008"/>
            <a:ext cx="295232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166581" y="6433591"/>
            <a:ext cx="34054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 smtClean="0">
                <a:latin typeface="+mj-lt"/>
              </a:rPr>
              <a:t>Guy Abel, via https</a:t>
            </a:r>
            <a:r>
              <a:rPr lang="en-GB" sz="1400" dirty="0">
                <a:latin typeface="+mj-lt"/>
              </a:rPr>
              <a:t>://</a:t>
            </a:r>
            <a:r>
              <a:rPr lang="en-GB" sz="1400" dirty="0" smtClean="0">
                <a:latin typeface="+mj-lt"/>
              </a:rPr>
              <a:t>gjabel.wordpress.com</a:t>
            </a:r>
            <a:endParaRPr lang="en-GB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4407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New concepts?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259632" y="1484784"/>
            <a:ext cx="7200800" cy="489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1330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9B96"/>
                </a:solidFill>
                <a:latin typeface="Gill Sans MT"/>
                <a:ea typeface="+mn-ea"/>
                <a:cs typeface="Gill Sans M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2"/>
                </a:solidFill>
                <a:latin typeface="Gill Sans MT"/>
                <a:ea typeface="+mn-ea"/>
                <a:cs typeface="Gill Sans M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3"/>
                </a:solidFill>
                <a:latin typeface="Gill Sans MT"/>
                <a:ea typeface="+mn-ea"/>
                <a:cs typeface="Gill Sans M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dirty="0" smtClean="0">
                <a:solidFill>
                  <a:srgbClr val="007A77"/>
                </a:solidFill>
              </a:rPr>
              <a:t>Traditional concepts rigid and not always fit for purpose</a:t>
            </a:r>
            <a:endParaRPr lang="en-GB" altLang="en-US" sz="3400" dirty="0" smtClean="0">
              <a:solidFill>
                <a:srgbClr val="007A77"/>
              </a:solidFill>
              <a:ea typeface="+mj-ea"/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dirty="0" smtClean="0">
                <a:solidFill>
                  <a:srgbClr val="007A77"/>
                </a:solidFill>
                <a:ea typeface="+mj-ea"/>
              </a:rPr>
              <a:t>Towards purpose-driven concepts </a:t>
            </a:r>
            <a:br>
              <a:rPr lang="pl-PL" altLang="en-US" sz="3400" dirty="0" smtClean="0">
                <a:solidFill>
                  <a:srgbClr val="007A77"/>
                </a:solidFill>
                <a:ea typeface="+mj-ea"/>
              </a:rPr>
            </a:br>
            <a:r>
              <a:rPr lang="pl-PL" altLang="en-US" sz="3400" dirty="0" smtClean="0">
                <a:solidFill>
                  <a:srgbClr val="007A77"/>
                </a:solidFill>
                <a:ea typeface="+mj-ea"/>
              </a:rPr>
              <a:t>and measures?</a:t>
            </a:r>
            <a:endParaRPr lang="en-GB" altLang="en-US" sz="3400" dirty="0" smtClean="0">
              <a:solidFill>
                <a:srgbClr val="007A77"/>
              </a:solidFill>
              <a:ea typeface="+mj-ea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119316" y="4437112"/>
            <a:ext cx="5205270" cy="2086491"/>
            <a:chOff x="2119316" y="4437112"/>
            <a:chExt cx="5205270" cy="2086491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3343452" y="6381775"/>
              <a:ext cx="2803900" cy="0"/>
            </a:xfrm>
            <a:prstGeom prst="straightConnector1">
              <a:avLst/>
            </a:prstGeom>
            <a:ln w="38100">
              <a:solidFill>
                <a:srgbClr val="009B9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3343452" y="5733256"/>
              <a:ext cx="1617974" cy="648519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V="1">
              <a:off x="3343452" y="4509120"/>
              <a:ext cx="0" cy="1872656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119316" y="4437112"/>
              <a:ext cx="11267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l-PL" b="1" i="1" dirty="0" smtClean="0">
                  <a:latin typeface="+mj-lt"/>
                </a:rPr>
                <a:t>Time</a:t>
              </a:r>
            </a:p>
            <a:p>
              <a:pPr algn="r"/>
              <a:r>
                <a:rPr lang="pl-PL" i="1" dirty="0" smtClean="0">
                  <a:latin typeface="+mj-lt"/>
                </a:rPr>
                <a:t>(duration)</a:t>
              </a:r>
              <a:endParaRPr lang="en-US" i="1" dirty="0">
                <a:latin typeface="+mj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223772" y="5877272"/>
              <a:ext cx="11008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b="1" i="1" dirty="0" smtClean="0">
                  <a:latin typeface="+mj-lt"/>
                </a:rPr>
                <a:t>Space</a:t>
              </a:r>
            </a:p>
            <a:p>
              <a:r>
                <a:rPr lang="pl-PL" i="1" dirty="0" smtClean="0">
                  <a:latin typeface="+mj-lt"/>
                </a:rPr>
                <a:t>(distance)</a:t>
              </a:r>
              <a:endParaRPr lang="en-US" i="1" dirty="0">
                <a:latin typeface="+mj-l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975221" y="5229200"/>
              <a:ext cx="9605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b="1" i="1" dirty="0" smtClean="0">
                  <a:latin typeface="+mj-lt"/>
                </a:rPr>
                <a:t>Type</a:t>
              </a:r>
            </a:p>
            <a:p>
              <a:r>
                <a:rPr lang="pl-PL" i="1" dirty="0" smtClean="0">
                  <a:latin typeface="+mj-lt"/>
                </a:rPr>
                <a:t>(reason)</a:t>
              </a:r>
              <a:endParaRPr lang="en-US" i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678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/>
          <p:cNvSpPr/>
          <p:nvPr/>
        </p:nvSpPr>
        <p:spPr>
          <a:xfrm>
            <a:off x="616241" y="3933055"/>
            <a:ext cx="2875639" cy="25029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Migrants</a:t>
            </a:r>
          </a:p>
          <a:p>
            <a:pPr algn="ctr"/>
            <a:endParaRPr lang="pl-PL" b="1" dirty="0" smtClean="0">
              <a:solidFill>
                <a:schemeClr val="tx1"/>
              </a:solidFill>
            </a:endParaRPr>
          </a:p>
          <a:p>
            <a:pPr algn="ctr"/>
            <a:endParaRPr lang="pl-PL" b="1" dirty="0">
              <a:solidFill>
                <a:schemeClr val="tx1"/>
              </a:solidFill>
            </a:endParaRPr>
          </a:p>
          <a:p>
            <a:pPr algn="ctr"/>
            <a:endParaRPr lang="pl-PL" b="1" dirty="0" smtClean="0">
              <a:solidFill>
                <a:schemeClr val="tx1"/>
              </a:solidFill>
            </a:endParaRPr>
          </a:p>
          <a:p>
            <a:pPr algn="ctr"/>
            <a:endParaRPr lang="pl-PL" b="1" dirty="0">
              <a:solidFill>
                <a:schemeClr val="tx1"/>
              </a:solidFill>
            </a:endParaRPr>
          </a:p>
          <a:p>
            <a:pPr algn="ctr"/>
            <a:endParaRPr lang="pl-PL" b="1" dirty="0" smtClean="0">
              <a:solidFill>
                <a:schemeClr val="tx1"/>
              </a:solidFill>
            </a:endParaRPr>
          </a:p>
          <a:p>
            <a:pPr algn="ctr"/>
            <a:endParaRPr lang="pl-PL" b="1" dirty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491880" y="3933056"/>
            <a:ext cx="3240359" cy="266429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3 months</a:t>
            </a:r>
            <a:endParaRPr lang="pl-PL" b="1" dirty="0">
              <a:solidFill>
                <a:schemeClr val="tx1"/>
              </a:solidFill>
            </a:endParaRPr>
          </a:p>
          <a:p>
            <a:pPr algn="ctr"/>
            <a:endParaRPr lang="pl-PL" b="1" dirty="0" smtClean="0">
              <a:solidFill>
                <a:schemeClr val="tx1"/>
              </a:solidFill>
            </a:endParaRPr>
          </a:p>
          <a:p>
            <a:pPr algn="ctr"/>
            <a:endParaRPr lang="pl-PL" b="1" dirty="0" smtClean="0">
              <a:solidFill>
                <a:schemeClr val="tx1"/>
              </a:solidFill>
            </a:endParaRPr>
          </a:p>
          <a:p>
            <a:pPr algn="ctr"/>
            <a:endParaRPr lang="pl-PL" b="1" dirty="0">
              <a:solidFill>
                <a:schemeClr val="tx1"/>
              </a:solidFill>
            </a:endParaRPr>
          </a:p>
          <a:p>
            <a:pPr algn="ctr"/>
            <a:endParaRPr lang="pl-PL" b="1" dirty="0" smtClean="0">
              <a:solidFill>
                <a:schemeClr val="tx1"/>
              </a:solidFill>
            </a:endParaRPr>
          </a:p>
          <a:p>
            <a:pPr algn="ctr"/>
            <a:endParaRPr lang="pl-PL" b="1" dirty="0">
              <a:solidFill>
                <a:schemeClr val="tx1"/>
              </a:solidFill>
            </a:endParaRPr>
          </a:p>
          <a:p>
            <a:pPr algn="ctr"/>
            <a:endParaRPr lang="pl-PL" b="1" dirty="0" smtClean="0">
              <a:solidFill>
                <a:schemeClr val="tx1"/>
              </a:solidFill>
            </a:endParaRPr>
          </a:p>
          <a:p>
            <a:pPr algn="ctr"/>
            <a:endParaRPr lang="pl-PL" b="1" dirty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683568" y="4437112"/>
            <a:ext cx="2664296" cy="1872208"/>
          </a:xfrm>
          <a:prstGeom prst="ellipse">
            <a:avLst/>
          </a:prstGeom>
          <a:solidFill>
            <a:srgbClr val="00E2DD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/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b="1" dirty="0" smtClean="0">
                <a:solidFill>
                  <a:schemeClr val="tx1"/>
                </a:solidFill>
              </a:rPr>
              <a:t>Asylum seekers</a:t>
            </a:r>
          </a:p>
          <a:p>
            <a:pPr algn="ctr"/>
            <a:endParaRPr lang="pl-PL" b="1" dirty="0">
              <a:solidFill>
                <a:schemeClr val="tx1"/>
              </a:solidFill>
            </a:endParaRPr>
          </a:p>
          <a:p>
            <a:pPr algn="ctr"/>
            <a:endParaRPr lang="pl-PL" b="1" dirty="0" smtClean="0">
              <a:solidFill>
                <a:schemeClr val="tx1"/>
              </a:solidFill>
            </a:endParaRPr>
          </a:p>
          <a:p>
            <a:pPr algn="ctr"/>
            <a:endParaRPr lang="pl-PL" b="1" dirty="0">
              <a:solidFill>
                <a:schemeClr val="tx1"/>
              </a:solidFill>
            </a:endParaRPr>
          </a:p>
          <a:p>
            <a:pPr algn="ctr"/>
            <a:endParaRPr lang="pl-PL" b="1" dirty="0" smtClean="0">
              <a:solidFill>
                <a:schemeClr val="tx1"/>
              </a:solidFill>
            </a:endParaRPr>
          </a:p>
          <a:p>
            <a:pPr algn="ctr"/>
            <a:endParaRPr lang="pl-PL" b="1" dirty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smtClean="0"/>
              <a:t>Flexibility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259632" y="1574993"/>
            <a:ext cx="7416824" cy="156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1330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9B96"/>
                </a:solidFill>
                <a:latin typeface="Gill Sans MT"/>
                <a:ea typeface="+mn-ea"/>
                <a:cs typeface="Gill Sans M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2"/>
                </a:solidFill>
                <a:latin typeface="Gill Sans MT"/>
                <a:ea typeface="+mn-ea"/>
                <a:cs typeface="Gill Sans M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3"/>
                </a:solidFill>
                <a:latin typeface="Gill Sans MT"/>
                <a:ea typeface="+mn-ea"/>
                <a:cs typeface="Gill Sans M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dirty="0" smtClean="0">
                <a:solidFill>
                  <a:srgbClr val="007A77"/>
                </a:solidFill>
              </a:rPr>
              <a:t>Mapping between different definitions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b="1" dirty="0" smtClean="0">
                <a:solidFill>
                  <a:srgbClr val="007A77"/>
                </a:solidFill>
                <a:ea typeface="+mj-ea"/>
              </a:rPr>
              <a:t>Challenge: </a:t>
            </a:r>
            <a:r>
              <a:rPr lang="pl-PL" altLang="en-US" sz="3400" dirty="0" smtClean="0">
                <a:solidFill>
                  <a:srgbClr val="007A77"/>
                </a:solidFill>
                <a:ea typeface="+mj-ea"/>
              </a:rPr>
              <a:t>Maintaining rigour and logical consistency</a:t>
            </a:r>
            <a:endParaRPr lang="en-GB" altLang="en-US" sz="3400" dirty="0" smtClean="0">
              <a:solidFill>
                <a:srgbClr val="007A77"/>
              </a:solidFill>
              <a:ea typeface="+mj-ea"/>
            </a:endParaRPr>
          </a:p>
        </p:txBody>
      </p:sp>
      <p:sp>
        <p:nvSpPr>
          <p:cNvPr id="5" name="Oval 4"/>
          <p:cNvSpPr/>
          <p:nvPr/>
        </p:nvSpPr>
        <p:spPr>
          <a:xfrm>
            <a:off x="827584" y="4869160"/>
            <a:ext cx="1728192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/>
              <a:t>Refugees</a:t>
            </a:r>
            <a:endParaRPr lang="en-US" b="1" dirty="0"/>
          </a:p>
        </p:txBody>
      </p:sp>
      <p:sp>
        <p:nvSpPr>
          <p:cNvPr id="7" name="Oval 6"/>
          <p:cNvSpPr/>
          <p:nvPr/>
        </p:nvSpPr>
        <p:spPr>
          <a:xfrm>
            <a:off x="3563888" y="4365104"/>
            <a:ext cx="2664296" cy="2016224"/>
          </a:xfrm>
          <a:prstGeom prst="ellipse">
            <a:avLst/>
          </a:prstGeom>
          <a:solidFill>
            <a:srgbClr val="00E2DD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6 months</a:t>
            </a:r>
            <a:endParaRPr lang="pl-PL" b="1" dirty="0">
              <a:solidFill>
                <a:schemeClr val="tx1"/>
              </a:solidFill>
            </a:endParaRPr>
          </a:p>
          <a:p>
            <a:pPr algn="ctr"/>
            <a:endParaRPr lang="pl-PL" b="1" dirty="0" smtClean="0">
              <a:solidFill>
                <a:schemeClr val="tx1"/>
              </a:solidFill>
            </a:endParaRPr>
          </a:p>
          <a:p>
            <a:pPr algn="ctr"/>
            <a:endParaRPr lang="pl-PL" b="1" dirty="0">
              <a:solidFill>
                <a:schemeClr val="tx1"/>
              </a:solidFill>
            </a:endParaRPr>
          </a:p>
          <a:p>
            <a:pPr algn="ctr"/>
            <a:endParaRPr lang="pl-PL" b="1" dirty="0" smtClean="0">
              <a:solidFill>
                <a:schemeClr val="tx1"/>
              </a:solidFill>
            </a:endParaRPr>
          </a:p>
          <a:p>
            <a:pPr algn="ctr"/>
            <a:endParaRPr lang="pl-PL" b="1" dirty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707904" y="4869160"/>
            <a:ext cx="2016224" cy="1368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/>
              <a:t>1 year</a:t>
            </a:r>
          </a:p>
          <a:p>
            <a:pPr algn="ctr"/>
            <a:endParaRPr lang="pl-PL" b="1" dirty="0" smtClean="0"/>
          </a:p>
          <a:p>
            <a:pPr algn="ctr"/>
            <a:endParaRPr lang="pl-PL" b="1" dirty="0" smtClean="0"/>
          </a:p>
          <a:p>
            <a:pPr algn="ctr"/>
            <a:endParaRPr lang="en-US" b="1" dirty="0"/>
          </a:p>
        </p:txBody>
      </p:sp>
      <p:sp>
        <p:nvSpPr>
          <p:cNvPr id="10" name="Oval 9"/>
          <p:cNvSpPr/>
          <p:nvPr/>
        </p:nvSpPr>
        <p:spPr>
          <a:xfrm>
            <a:off x="3851920" y="5373216"/>
            <a:ext cx="1359768" cy="74227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/>
              <a:t>5 years</a:t>
            </a:r>
            <a:endParaRPr lang="en-US" b="1" dirty="0"/>
          </a:p>
        </p:txBody>
      </p:sp>
      <p:grpSp>
        <p:nvGrpSpPr>
          <p:cNvPr id="25" name="Group 24"/>
          <p:cNvGrpSpPr/>
          <p:nvPr/>
        </p:nvGrpSpPr>
        <p:grpSpPr>
          <a:xfrm>
            <a:off x="6876256" y="4218500"/>
            <a:ext cx="2160241" cy="2058058"/>
            <a:chOff x="6876256" y="4218500"/>
            <a:chExt cx="2160241" cy="2058058"/>
          </a:xfrm>
        </p:grpSpPr>
        <p:grpSp>
          <p:nvGrpSpPr>
            <p:cNvPr id="22" name="Group 21"/>
            <p:cNvGrpSpPr/>
            <p:nvPr/>
          </p:nvGrpSpPr>
          <p:grpSpPr>
            <a:xfrm>
              <a:off x="6876256" y="4219685"/>
              <a:ext cx="2160241" cy="2056873"/>
              <a:chOff x="7164288" y="4365104"/>
              <a:chExt cx="1800200" cy="1737484"/>
            </a:xfrm>
          </p:grpSpPr>
          <p:cxnSp>
            <p:nvCxnSpPr>
              <p:cNvPr id="12" name="Straight Arrow Connector 11"/>
              <p:cNvCxnSpPr/>
              <p:nvPr/>
            </p:nvCxnSpPr>
            <p:spPr>
              <a:xfrm flipV="1">
                <a:off x="7164288" y="4365104"/>
                <a:ext cx="0" cy="1379250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>
                <a:off x="7164288" y="5744353"/>
                <a:ext cx="1800200" cy="0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Freeform 19"/>
              <p:cNvSpPr/>
              <p:nvPr/>
            </p:nvSpPr>
            <p:spPr>
              <a:xfrm>
                <a:off x="7164288" y="4838693"/>
                <a:ext cx="1528549" cy="853021"/>
              </a:xfrm>
              <a:custGeom>
                <a:avLst/>
                <a:gdLst>
                  <a:gd name="connsiteX0" fmla="*/ 0 w 1528549"/>
                  <a:gd name="connsiteY0" fmla="*/ 0 h 764274"/>
                  <a:gd name="connsiteX1" fmla="*/ 272955 w 1528549"/>
                  <a:gd name="connsiteY1" fmla="*/ 504967 h 764274"/>
                  <a:gd name="connsiteX2" fmla="*/ 1528549 w 1528549"/>
                  <a:gd name="connsiteY2" fmla="*/ 764274 h 764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28549" h="764274">
                    <a:moveTo>
                      <a:pt x="0" y="0"/>
                    </a:moveTo>
                    <a:cubicBezTo>
                      <a:pt x="9098" y="188794"/>
                      <a:pt x="18197" y="377588"/>
                      <a:pt x="272955" y="504967"/>
                    </a:cubicBezTo>
                    <a:cubicBezTo>
                      <a:pt x="527713" y="632346"/>
                      <a:pt x="1314734" y="732429"/>
                      <a:pt x="1528549" y="764274"/>
                    </a:cubicBezTo>
                  </a:path>
                </a:pathLst>
              </a:cu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932730" y="5733256"/>
                <a:ext cx="9597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i="1" dirty="0" smtClean="0">
                    <a:latin typeface="+mj-lt"/>
                  </a:rPr>
                  <a:t>distance</a:t>
                </a:r>
                <a:endParaRPr lang="en-US" i="1" dirty="0">
                  <a:latin typeface="+mj-lt"/>
                </a:endParaRP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7020272" y="4218500"/>
              <a:ext cx="11929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i="1" dirty="0" smtClean="0">
                  <a:latin typeface="+mj-lt"/>
                </a:rPr>
                <a:t>migrations</a:t>
              </a:r>
              <a:endParaRPr lang="en-US" i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151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9" grpId="0" animBg="1"/>
      <p:bldP spid="6" grpId="0" animBg="1"/>
      <p:bldP spid="5" grpId="0" animBg="1"/>
      <p:bldP spid="7" grpId="0" animBg="1"/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Integration of sources</a:t>
            </a:r>
            <a:endParaRPr lang="en-US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978" y="1916832"/>
            <a:ext cx="2880494" cy="179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259632" y="1574993"/>
            <a:ext cx="7200800" cy="489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1330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9B96"/>
                </a:solidFill>
                <a:latin typeface="Gill Sans MT"/>
                <a:ea typeface="+mn-ea"/>
                <a:cs typeface="Gill Sans M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2"/>
                </a:solidFill>
                <a:latin typeface="Gill Sans MT"/>
                <a:ea typeface="+mn-ea"/>
                <a:cs typeface="Gill Sans M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3"/>
                </a:solidFill>
                <a:latin typeface="Gill Sans MT"/>
                <a:ea typeface="+mn-ea"/>
                <a:cs typeface="Gill Sans M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b="1" dirty="0" smtClean="0">
                <a:solidFill>
                  <a:srgbClr val="007A77"/>
                </a:solidFill>
              </a:rPr>
              <a:t>Macro-level integration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dirty="0" smtClean="0">
                <a:solidFill>
                  <a:srgbClr val="007A77"/>
                </a:solidFill>
              </a:rPr>
              <a:t>Different countries or </a:t>
            </a:r>
            <a:br>
              <a:rPr lang="pl-PL" altLang="en-US" sz="3400" dirty="0" smtClean="0">
                <a:solidFill>
                  <a:srgbClr val="007A77"/>
                </a:solidFill>
              </a:rPr>
            </a:br>
            <a:r>
              <a:rPr lang="pl-PL" altLang="en-US" sz="3400" dirty="0" smtClean="0">
                <a:solidFill>
                  <a:srgbClr val="007A77"/>
                </a:solidFill>
              </a:rPr>
              <a:t>data sources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b="1" dirty="0" smtClean="0">
                <a:solidFill>
                  <a:srgbClr val="007A77"/>
                </a:solidFill>
              </a:rPr>
              <a:t>Challenge: </a:t>
            </a:r>
            <a:r>
              <a:rPr lang="pl-PL" altLang="en-US" sz="3400" dirty="0" smtClean="0">
                <a:solidFill>
                  <a:srgbClr val="007A77"/>
                </a:solidFill>
              </a:rPr>
              <a:t>conceptual mapping</a:t>
            </a:r>
            <a:endParaRPr lang="en-GB" altLang="en-US" sz="3400" dirty="0" smtClean="0">
              <a:solidFill>
                <a:srgbClr val="007A77"/>
              </a:solidFill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b="1" dirty="0" smtClean="0">
                <a:solidFill>
                  <a:srgbClr val="007A77"/>
                </a:solidFill>
                <a:ea typeface="+mj-ea"/>
              </a:rPr>
              <a:t>Examples</a:t>
            </a:r>
            <a:endParaRPr lang="en-GB" altLang="en-US" sz="3400" b="1" dirty="0" smtClean="0">
              <a:solidFill>
                <a:srgbClr val="007A77"/>
              </a:solidFill>
              <a:ea typeface="+mj-ea"/>
            </a:endParaRPr>
          </a:p>
          <a:p>
            <a:pPr lvl="1">
              <a:lnSpc>
                <a:spcPct val="120000"/>
              </a:lnSpc>
              <a:spcBef>
                <a:spcPts val="1000"/>
              </a:spcBef>
            </a:pPr>
            <a:r>
              <a:rPr lang="pl-PL" altLang="en-US" dirty="0" smtClean="0">
                <a:solidFill>
                  <a:srgbClr val="133060"/>
                </a:solidFill>
                <a:ea typeface="+mj-ea"/>
              </a:rPr>
              <a:t>IMEM project (Raymer et al. 2013)</a:t>
            </a:r>
            <a:endParaRPr lang="en-GB" altLang="en-US" dirty="0" smtClean="0">
              <a:solidFill>
                <a:srgbClr val="133060"/>
              </a:solidFill>
              <a:ea typeface="+mj-ea"/>
            </a:endParaRPr>
          </a:p>
          <a:p>
            <a:pPr lvl="1">
              <a:lnSpc>
                <a:spcPct val="120000"/>
              </a:lnSpc>
              <a:spcBef>
                <a:spcPts val="1000"/>
              </a:spcBef>
            </a:pPr>
            <a:r>
              <a:rPr lang="pl-PL" altLang="en-US" dirty="0" smtClean="0">
                <a:solidFill>
                  <a:srgbClr val="133060"/>
                </a:solidFill>
                <a:ea typeface="+mj-ea"/>
              </a:rPr>
              <a:t>UK migration estimates (Disney 2015)</a:t>
            </a:r>
            <a:endParaRPr lang="en-GB" altLang="en-US" dirty="0" smtClean="0">
              <a:solidFill>
                <a:srgbClr val="133060"/>
              </a:solidFill>
              <a:ea typeface="+mj-ea"/>
            </a:endParaRPr>
          </a:p>
        </p:txBody>
      </p:sp>
      <p:sp>
        <p:nvSpPr>
          <p:cNvPr id="6" name="Prostokąt 23"/>
          <p:cNvSpPr>
            <a:spLocks noChangeArrowheads="1"/>
          </p:cNvSpPr>
          <p:nvPr/>
        </p:nvSpPr>
        <p:spPr bwMode="auto">
          <a:xfrm>
            <a:off x="7020272" y="1969676"/>
            <a:ext cx="17000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700"/>
              </a:spcBef>
              <a:buSzPct val="100000"/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Arial" pitchFamily="34" charset="0"/>
                <a:sym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buSzPct val="100000"/>
              <a:buFont typeface="Arial" pitchFamily="34" charset="0"/>
              <a:buChar char="–"/>
              <a:defRPr sz="2800">
                <a:solidFill>
                  <a:srgbClr val="009999"/>
                </a:solidFill>
                <a:latin typeface="Arial" pitchFamily="34" charset="0"/>
                <a:sym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buSzPct val="100000"/>
              <a:buFont typeface="Arial" pitchFamily="34" charset="0"/>
              <a:buChar char="•"/>
              <a:defRPr sz="2400">
                <a:solidFill>
                  <a:srgbClr val="333399"/>
                </a:solidFill>
                <a:latin typeface="Arial" pitchFamily="34" charset="0"/>
                <a:sym typeface="Arial" pitchFamily="34" charset="0"/>
              </a:defRPr>
            </a:lvl3pPr>
            <a:lvl4pPr marL="1600200" indent="-228600" eaLnBrk="0" hangingPunct="0">
              <a:spcBef>
                <a:spcPts val="500"/>
              </a:spcBef>
              <a:buSzPct val="100000"/>
              <a:buFont typeface="Arial" pitchFamily="34" charset="0"/>
              <a:buChar char="–"/>
              <a:defRPr sz="2000">
                <a:solidFill>
                  <a:srgbClr val="99CC00"/>
                </a:solidFill>
                <a:latin typeface="Arial" pitchFamily="34" charset="0"/>
                <a:sym typeface="Arial" pitchFamily="34" charset="0"/>
              </a:defRPr>
            </a:lvl4pPr>
            <a:lvl5pPr marL="2057400" indent="-228600" eaLnBrk="0" hangingPunct="0">
              <a:spcBef>
                <a:spcPts val="500"/>
              </a:spcBef>
              <a:buSzPct val="10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sym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GB" altLang="en-US" sz="1400" dirty="0" smtClean="0">
                <a:latin typeface="Calibri" pitchFamily="34" charset="0"/>
              </a:rPr>
              <a:t>Raymer </a:t>
            </a:r>
            <a:r>
              <a:rPr lang="en-GB" altLang="en-US" sz="1400" dirty="0">
                <a:latin typeface="Calibri" pitchFamily="34" charset="0"/>
              </a:rPr>
              <a:t>et al. (2013) </a:t>
            </a:r>
            <a:r>
              <a:rPr lang="pl-PL" altLang="en-US" sz="1400" dirty="0" smtClean="0">
                <a:latin typeface="Calibri" pitchFamily="34" charset="0"/>
              </a:rPr>
              <a:t/>
            </a:r>
            <a:br>
              <a:rPr lang="pl-PL" altLang="en-US" sz="1400" dirty="0" smtClean="0">
                <a:latin typeface="Calibri" pitchFamily="34" charset="0"/>
              </a:rPr>
            </a:br>
            <a:r>
              <a:rPr lang="en-GB" altLang="en-US" sz="1400" i="1" dirty="0" smtClean="0">
                <a:latin typeface="Calibri" pitchFamily="34" charset="0"/>
              </a:rPr>
              <a:t>JASA </a:t>
            </a:r>
            <a:r>
              <a:rPr lang="en-GB" altLang="en-US" sz="1400" dirty="0">
                <a:latin typeface="Calibri" pitchFamily="34" charset="0"/>
              </a:rPr>
              <a:t>108, p811</a:t>
            </a:r>
          </a:p>
        </p:txBody>
      </p:sp>
    </p:spTree>
    <p:extLst>
      <p:ext uri="{BB962C8B-B14F-4D97-AF65-F5344CB8AC3E}">
        <p14:creationId xmlns:p14="http://schemas.microsoft.com/office/powerpoint/2010/main" val="316151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Integration of sources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259632" y="1574993"/>
            <a:ext cx="7200800" cy="489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1330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9B96"/>
                </a:solidFill>
                <a:latin typeface="Gill Sans MT"/>
                <a:ea typeface="+mn-ea"/>
                <a:cs typeface="Gill Sans M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2"/>
                </a:solidFill>
                <a:latin typeface="Gill Sans MT"/>
                <a:ea typeface="+mn-ea"/>
                <a:cs typeface="Gill Sans M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3"/>
                </a:solidFill>
                <a:latin typeface="Gill Sans MT"/>
                <a:ea typeface="+mn-ea"/>
                <a:cs typeface="Gill Sans M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b="1" dirty="0" smtClean="0">
                <a:solidFill>
                  <a:srgbClr val="007A77"/>
                </a:solidFill>
              </a:rPr>
              <a:t>Micro-level integration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b="1" dirty="0" smtClean="0">
                <a:solidFill>
                  <a:srgbClr val="007A77"/>
                </a:solidFill>
              </a:rPr>
              <a:t>Challenges: </a:t>
            </a:r>
            <a:r>
              <a:rPr lang="pl-PL" altLang="en-US" sz="3400" dirty="0" smtClean="0">
                <a:solidFill>
                  <a:srgbClr val="007A77"/>
                </a:solidFill>
              </a:rPr>
              <a:t>linkage quality, </a:t>
            </a:r>
            <a:br>
              <a:rPr lang="pl-PL" altLang="en-US" sz="3400" dirty="0" smtClean="0">
                <a:solidFill>
                  <a:srgbClr val="007A77"/>
                </a:solidFill>
              </a:rPr>
            </a:br>
            <a:r>
              <a:rPr lang="pl-PL" altLang="en-US" sz="3400" dirty="0" smtClean="0">
                <a:solidFill>
                  <a:srgbClr val="007A77"/>
                </a:solidFill>
              </a:rPr>
              <a:t>privacy concerns</a:t>
            </a:r>
            <a:endParaRPr lang="en-GB" altLang="en-US" sz="3400" dirty="0" smtClean="0">
              <a:solidFill>
                <a:srgbClr val="007A77"/>
              </a:solidFill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b="1" dirty="0" smtClean="0">
                <a:solidFill>
                  <a:srgbClr val="007A77"/>
                </a:solidFill>
                <a:ea typeface="+mj-ea"/>
              </a:rPr>
              <a:t>Examples</a:t>
            </a:r>
            <a:endParaRPr lang="en-GB" altLang="en-US" sz="3400" b="1" dirty="0" smtClean="0">
              <a:solidFill>
                <a:srgbClr val="007A77"/>
              </a:solidFill>
              <a:ea typeface="+mj-ea"/>
            </a:endParaRPr>
          </a:p>
          <a:p>
            <a:pPr lvl="1">
              <a:lnSpc>
                <a:spcPct val="120000"/>
              </a:lnSpc>
              <a:spcBef>
                <a:spcPts val="1000"/>
              </a:spcBef>
            </a:pPr>
            <a:r>
              <a:rPr lang="pl-PL" altLang="en-US" dirty="0" smtClean="0">
                <a:solidFill>
                  <a:srgbClr val="133060"/>
                </a:solidFill>
                <a:ea typeface="+mj-ea"/>
              </a:rPr>
              <a:t>Nordic population registers</a:t>
            </a:r>
          </a:p>
          <a:p>
            <a:pPr lvl="1">
              <a:lnSpc>
                <a:spcPct val="120000"/>
              </a:lnSpc>
              <a:spcBef>
                <a:spcPts val="1000"/>
              </a:spcBef>
            </a:pPr>
            <a:r>
              <a:rPr lang="pl-PL" altLang="en-US" dirty="0" smtClean="0">
                <a:solidFill>
                  <a:srgbClr val="133060"/>
                </a:solidFill>
                <a:ea typeface="+mj-ea"/>
              </a:rPr>
              <a:t>Post-enumeration surveys</a:t>
            </a:r>
            <a:endParaRPr lang="en-GB" altLang="en-US" dirty="0" smtClean="0">
              <a:solidFill>
                <a:srgbClr val="133060"/>
              </a:solidFill>
              <a:ea typeface="+mj-ea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722329648"/>
              </p:ext>
            </p:extLst>
          </p:nvPr>
        </p:nvGraphicFramePr>
        <p:xfrm>
          <a:off x="5796136" y="1935321"/>
          <a:ext cx="3240360" cy="2106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2810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 bwMode="auto">
          <a:xfrm>
            <a:off x="899592" y="1340768"/>
            <a:ext cx="8136904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GB" altLang="en-US" sz="3400" dirty="0" smtClean="0">
                <a:solidFill>
                  <a:srgbClr val="007A77"/>
                </a:solidFill>
              </a:rPr>
              <a:t>Challenges surrounding data linkage:</a:t>
            </a:r>
          </a:p>
          <a:p>
            <a:pPr lvl="1">
              <a:lnSpc>
                <a:spcPct val="120000"/>
              </a:lnSpc>
              <a:spcBef>
                <a:spcPts val="1000"/>
              </a:spcBef>
            </a:pPr>
            <a:r>
              <a:rPr lang="en-GB" altLang="en-US" dirty="0" smtClean="0">
                <a:solidFill>
                  <a:srgbClr val="007A77"/>
                </a:solidFill>
                <a:ea typeface="+mj-ea"/>
              </a:rPr>
              <a:t>Anonymity and informed consent vs Big Data</a:t>
            </a:r>
          </a:p>
          <a:p>
            <a:pPr lvl="1">
              <a:lnSpc>
                <a:spcPct val="120000"/>
              </a:lnSpc>
              <a:spcBef>
                <a:spcPts val="1000"/>
              </a:spcBef>
            </a:pPr>
            <a:r>
              <a:rPr lang="en-GB" altLang="en-US" dirty="0" smtClean="0">
                <a:solidFill>
                  <a:srgbClr val="007A77"/>
                </a:solidFill>
                <a:ea typeface="+mj-ea"/>
              </a:rPr>
              <a:t>‘Mission creep’: widening the data purpose</a:t>
            </a:r>
          </a:p>
          <a:p>
            <a:pPr lvl="1">
              <a:lnSpc>
                <a:spcPct val="120000"/>
              </a:lnSpc>
              <a:spcBef>
                <a:spcPts val="1000"/>
              </a:spcBef>
            </a:pPr>
            <a:r>
              <a:rPr lang="en-GB" altLang="en-US" dirty="0" smtClean="0">
                <a:solidFill>
                  <a:srgbClr val="007A77"/>
                </a:solidFill>
                <a:ea typeface="+mj-ea"/>
              </a:rPr>
              <a:t>Legal safeguards and data governance</a:t>
            </a:r>
            <a:endParaRPr lang="en-GB" altLang="en-US" dirty="0">
              <a:solidFill>
                <a:srgbClr val="133060"/>
              </a:solidFill>
              <a:ea typeface="+mj-ea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643192" cy="1143000"/>
          </a:xfrm>
        </p:spPr>
        <p:txBody>
          <a:bodyPr/>
          <a:lstStyle/>
          <a:p>
            <a:r>
              <a:rPr lang="en-GB" b="1" dirty="0" smtClean="0"/>
              <a:t>Ethical issues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494" y="4127727"/>
            <a:ext cx="5535900" cy="207719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05276" y="6282232"/>
            <a:ext cx="5310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+mj-lt"/>
              </a:rPr>
              <a:t>http://www.ncrm.ac.uk/news/show.php?article=5444</a:t>
            </a:r>
          </a:p>
        </p:txBody>
      </p:sp>
    </p:spTree>
    <p:extLst>
      <p:ext uri="{BB962C8B-B14F-4D97-AF65-F5344CB8AC3E}">
        <p14:creationId xmlns:p14="http://schemas.microsoft.com/office/powerpoint/2010/main" val="329083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Statistical modelling</a:t>
            </a:r>
            <a:endParaRPr lang="en-US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800671"/>
            <a:ext cx="2672916" cy="317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39895" y="6095037"/>
            <a:ext cx="21332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dirty="0">
                <a:latin typeface="Calibri" pitchFamily="34" charset="0"/>
              </a:rPr>
              <a:t>Raymer et al. (2013) </a:t>
            </a:r>
            <a:r>
              <a:rPr lang="pl-PL" altLang="en-US" dirty="0" smtClean="0">
                <a:latin typeface="Calibri" pitchFamily="34" charset="0"/>
              </a:rPr>
              <a:t/>
            </a:r>
            <a:br>
              <a:rPr lang="pl-PL" altLang="en-US" dirty="0" smtClean="0">
                <a:latin typeface="Calibri" pitchFamily="34" charset="0"/>
              </a:rPr>
            </a:br>
            <a:r>
              <a:rPr lang="en-GB" altLang="en-US" i="1" dirty="0" smtClean="0">
                <a:latin typeface="Calibri" pitchFamily="34" charset="0"/>
              </a:rPr>
              <a:t>JASA </a:t>
            </a:r>
            <a:r>
              <a:rPr lang="en-GB" altLang="en-US" dirty="0">
                <a:latin typeface="Calibri" pitchFamily="34" charset="0"/>
              </a:rPr>
              <a:t>108, p8</a:t>
            </a:r>
            <a:r>
              <a:rPr lang="pl-PL" altLang="en-US" dirty="0">
                <a:latin typeface="Calibri" pitchFamily="34" charset="0"/>
              </a:rPr>
              <a:t>04</a:t>
            </a:r>
            <a:endParaRPr lang="en-GB" altLang="en-US" dirty="0">
              <a:latin typeface="Calibri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259632" y="1574993"/>
            <a:ext cx="7200800" cy="489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1330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9B96"/>
                </a:solidFill>
                <a:latin typeface="Gill Sans MT"/>
                <a:ea typeface="+mn-ea"/>
                <a:cs typeface="Gill Sans M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2"/>
                </a:solidFill>
                <a:latin typeface="Gill Sans MT"/>
                <a:ea typeface="+mn-ea"/>
                <a:cs typeface="Gill Sans M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3"/>
                </a:solidFill>
                <a:latin typeface="Gill Sans MT"/>
                <a:ea typeface="+mn-ea"/>
                <a:cs typeface="Gill Sans M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b="1" dirty="0" smtClean="0">
                <a:solidFill>
                  <a:srgbClr val="007A77"/>
                </a:solidFill>
              </a:rPr>
              <a:t>What are the </a:t>
            </a:r>
            <a:r>
              <a:rPr lang="en-GB" altLang="en-US" sz="3400" dirty="0" smtClean="0">
                <a:solidFill>
                  <a:srgbClr val="007A77"/>
                </a:solidFill>
              </a:rPr>
              <a:t>“scientifically</a:t>
            </a:r>
            <a:r>
              <a:rPr lang="pl-PL" altLang="en-US" sz="3400" dirty="0" smtClean="0">
                <a:solidFill>
                  <a:srgbClr val="007A77"/>
                </a:solidFill>
              </a:rPr>
              <a:t>-</a:t>
            </a:r>
            <a:r>
              <a:rPr lang="en-GB" altLang="en-US" sz="3400" dirty="0" smtClean="0">
                <a:solidFill>
                  <a:srgbClr val="007A77"/>
                </a:solidFill>
              </a:rPr>
              <a:t>based </a:t>
            </a:r>
            <a:r>
              <a:rPr lang="pl-PL" altLang="en-US" sz="3400" dirty="0" smtClean="0">
                <a:solidFill>
                  <a:srgbClr val="007A77"/>
                </a:solidFill>
              </a:rPr>
              <a:t/>
            </a:r>
            <a:br>
              <a:rPr lang="pl-PL" altLang="en-US" sz="3400" dirty="0" smtClean="0">
                <a:solidFill>
                  <a:srgbClr val="007A77"/>
                </a:solidFill>
              </a:rPr>
            </a:br>
            <a:r>
              <a:rPr lang="en-GB" altLang="en-US" sz="3400" dirty="0" smtClean="0">
                <a:solidFill>
                  <a:srgbClr val="007A77"/>
                </a:solidFill>
              </a:rPr>
              <a:t>and well</a:t>
            </a:r>
            <a:r>
              <a:rPr lang="pl-PL" altLang="en-US" sz="3400" dirty="0" smtClean="0">
                <a:solidFill>
                  <a:srgbClr val="007A77"/>
                </a:solidFill>
              </a:rPr>
              <a:t>-</a:t>
            </a:r>
            <a:r>
              <a:rPr lang="en-GB" altLang="en-US" sz="3400" dirty="0" smtClean="0">
                <a:solidFill>
                  <a:srgbClr val="007A77"/>
                </a:solidFill>
              </a:rPr>
              <a:t>documented </a:t>
            </a:r>
            <a:r>
              <a:rPr lang="en-GB" altLang="en-US" sz="3400" dirty="0">
                <a:solidFill>
                  <a:srgbClr val="007A77"/>
                </a:solidFill>
              </a:rPr>
              <a:t>statistical estimation </a:t>
            </a:r>
            <a:r>
              <a:rPr lang="en-GB" altLang="en-US" sz="3400" dirty="0" smtClean="0">
                <a:solidFill>
                  <a:srgbClr val="007A77"/>
                </a:solidFill>
              </a:rPr>
              <a:t>methods</a:t>
            </a:r>
            <a:r>
              <a:rPr lang="pl-PL" altLang="en-US" sz="3400" dirty="0" smtClean="0">
                <a:solidFill>
                  <a:srgbClr val="007A77"/>
                </a:solidFill>
              </a:rPr>
              <a:t>”?</a:t>
            </a:r>
          </a:p>
          <a:p>
            <a:pPr lvl="1">
              <a:lnSpc>
                <a:spcPct val="120000"/>
              </a:lnSpc>
              <a:spcBef>
                <a:spcPts val="1000"/>
              </a:spcBef>
            </a:pPr>
            <a:r>
              <a:rPr lang="pl-PL" altLang="en-US" dirty="0" smtClean="0">
                <a:solidFill>
                  <a:srgbClr val="133060"/>
                </a:solidFill>
                <a:ea typeface="+mj-ea"/>
              </a:rPr>
              <a:t>Hierarchical models?</a:t>
            </a:r>
          </a:p>
          <a:p>
            <a:pPr lvl="2">
              <a:lnSpc>
                <a:spcPct val="120000"/>
              </a:lnSpc>
              <a:spcBef>
                <a:spcPts val="1000"/>
              </a:spcBef>
            </a:pPr>
            <a:r>
              <a:rPr lang="pl-PL" altLang="en-US" dirty="0" smtClean="0">
                <a:solidFill>
                  <a:srgbClr val="133060"/>
                </a:solidFill>
                <a:ea typeface="+mj-ea"/>
              </a:rPr>
              <a:t>Bespoke solutions</a:t>
            </a:r>
          </a:p>
          <a:p>
            <a:pPr lvl="2">
              <a:lnSpc>
                <a:spcPct val="120000"/>
              </a:lnSpc>
              <a:spcBef>
                <a:spcPts val="1000"/>
              </a:spcBef>
            </a:pPr>
            <a:r>
              <a:rPr lang="pl-PL" altLang="en-US" dirty="0" smtClean="0">
                <a:solidFill>
                  <a:srgbClr val="133060"/>
                </a:solidFill>
                <a:ea typeface="+mj-ea"/>
              </a:rPr>
              <a:t>Data integration</a:t>
            </a:r>
          </a:p>
          <a:p>
            <a:pPr lvl="2">
              <a:lnSpc>
                <a:spcPct val="120000"/>
              </a:lnSpc>
              <a:spcBef>
                <a:spcPts val="1000"/>
              </a:spcBef>
            </a:pPr>
            <a:r>
              <a:rPr lang="pl-PL" altLang="en-US" dirty="0" smtClean="0">
                <a:solidFill>
                  <a:srgbClr val="133060"/>
                </a:solidFill>
                <a:ea typeface="+mj-ea"/>
              </a:rPr>
              <a:t>Flexible design</a:t>
            </a:r>
          </a:p>
          <a:p>
            <a:pPr lvl="1">
              <a:lnSpc>
                <a:spcPct val="120000"/>
              </a:lnSpc>
              <a:spcBef>
                <a:spcPts val="1000"/>
              </a:spcBef>
            </a:pPr>
            <a:endParaRPr lang="en-GB" altLang="en-US" dirty="0" smtClean="0">
              <a:solidFill>
                <a:srgbClr val="133060"/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1385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Statistical modelling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83568" y="1574993"/>
            <a:ext cx="7200800" cy="489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1330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9B96"/>
                </a:solidFill>
                <a:latin typeface="Gill Sans MT"/>
                <a:ea typeface="+mn-ea"/>
                <a:cs typeface="Gill Sans M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2"/>
                </a:solidFill>
                <a:latin typeface="Gill Sans MT"/>
                <a:ea typeface="+mn-ea"/>
                <a:cs typeface="Gill Sans M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3"/>
                </a:solidFill>
                <a:latin typeface="Gill Sans MT"/>
                <a:ea typeface="+mn-ea"/>
                <a:cs typeface="Gill Sans M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dirty="0" smtClean="0">
                <a:solidFill>
                  <a:srgbClr val="007A77"/>
                </a:solidFill>
              </a:rPr>
              <a:t>Some other options</a:t>
            </a:r>
          </a:p>
          <a:p>
            <a:pPr lvl="1">
              <a:lnSpc>
                <a:spcPct val="120000"/>
              </a:lnSpc>
              <a:spcBef>
                <a:spcPts val="1000"/>
              </a:spcBef>
            </a:pPr>
            <a:r>
              <a:rPr lang="pl-PL" altLang="en-US" dirty="0" smtClean="0">
                <a:solidFill>
                  <a:srgbClr val="133060"/>
                </a:solidFill>
                <a:ea typeface="+mj-ea"/>
              </a:rPr>
              <a:t>Microsimulations</a:t>
            </a:r>
            <a:br>
              <a:rPr lang="pl-PL" altLang="en-US" dirty="0" smtClean="0">
                <a:solidFill>
                  <a:srgbClr val="133060"/>
                </a:solidFill>
                <a:ea typeface="+mj-ea"/>
              </a:rPr>
            </a:br>
            <a:r>
              <a:rPr lang="pl-PL" altLang="en-US" sz="2400" i="1" dirty="0" smtClean="0">
                <a:solidFill>
                  <a:srgbClr val="133060"/>
                </a:solidFill>
                <a:ea typeface="+mj-ea"/>
              </a:rPr>
              <a:t>Recall the previous </a:t>
            </a:r>
            <a:br>
              <a:rPr lang="pl-PL" altLang="en-US" sz="2400" i="1" dirty="0" smtClean="0">
                <a:solidFill>
                  <a:srgbClr val="133060"/>
                </a:solidFill>
                <a:ea typeface="+mj-ea"/>
              </a:rPr>
            </a:br>
            <a:r>
              <a:rPr lang="pl-PL" altLang="en-US" sz="2400" i="1" dirty="0" smtClean="0">
                <a:solidFill>
                  <a:srgbClr val="133060"/>
                </a:solidFill>
                <a:ea typeface="+mj-ea"/>
              </a:rPr>
              <a:t>talk</a:t>
            </a:r>
            <a:endParaRPr lang="pl-PL" altLang="en-US" dirty="0" smtClean="0">
              <a:solidFill>
                <a:srgbClr val="133060"/>
              </a:solidFill>
              <a:ea typeface="+mj-ea"/>
            </a:endParaRPr>
          </a:p>
          <a:p>
            <a:pPr lvl="1">
              <a:lnSpc>
                <a:spcPct val="120000"/>
              </a:lnSpc>
              <a:spcBef>
                <a:spcPts val="1000"/>
              </a:spcBef>
            </a:pPr>
            <a:r>
              <a:rPr lang="pl-PL" altLang="en-US" dirty="0" smtClean="0">
                <a:solidFill>
                  <a:srgbClr val="133060"/>
                </a:solidFill>
                <a:ea typeface="+mj-ea"/>
              </a:rPr>
              <a:t>Micro-level matching and inference </a:t>
            </a:r>
          </a:p>
          <a:p>
            <a:pPr lvl="2">
              <a:lnSpc>
                <a:spcPct val="120000"/>
              </a:lnSpc>
              <a:spcBef>
                <a:spcPts val="1000"/>
              </a:spcBef>
            </a:pPr>
            <a:r>
              <a:rPr lang="pl-PL" altLang="en-US" dirty="0" smtClean="0">
                <a:solidFill>
                  <a:srgbClr val="133060"/>
                </a:solidFill>
                <a:ea typeface="+mj-ea"/>
              </a:rPr>
              <a:t>Multiple systems estimation</a:t>
            </a:r>
          </a:p>
          <a:p>
            <a:pPr lvl="2">
              <a:lnSpc>
                <a:spcPct val="120000"/>
              </a:lnSpc>
              <a:spcBef>
                <a:spcPts val="1000"/>
              </a:spcBef>
            </a:pPr>
            <a:r>
              <a:rPr lang="pl-PL" altLang="en-US" dirty="0" smtClean="0">
                <a:solidFill>
                  <a:srgbClr val="133060"/>
                </a:solidFill>
                <a:ea typeface="+mj-ea"/>
              </a:rPr>
              <a:t>Probabilistic matching techniques</a:t>
            </a:r>
          </a:p>
          <a:p>
            <a:pPr lvl="2">
              <a:lnSpc>
                <a:spcPct val="120000"/>
              </a:lnSpc>
              <a:spcBef>
                <a:spcPts val="1000"/>
              </a:spcBef>
            </a:pPr>
            <a:r>
              <a:rPr lang="pl-PL" altLang="en-US" dirty="0" smtClean="0">
                <a:solidFill>
                  <a:srgbClr val="133060"/>
                </a:solidFill>
                <a:ea typeface="+mj-ea"/>
              </a:rPr>
              <a:t>More exact than macro-level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7761" y="4021176"/>
            <a:ext cx="1265342" cy="26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618" y="2158228"/>
            <a:ext cx="4734870" cy="163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51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Communication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259632" y="1574993"/>
            <a:ext cx="7200800" cy="489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1330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9B96"/>
                </a:solidFill>
                <a:latin typeface="Gill Sans MT"/>
                <a:ea typeface="+mn-ea"/>
                <a:cs typeface="Gill Sans M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2"/>
                </a:solidFill>
                <a:latin typeface="Gill Sans MT"/>
                <a:ea typeface="+mn-ea"/>
                <a:cs typeface="Gill Sans M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3"/>
                </a:solidFill>
                <a:latin typeface="Gill Sans MT"/>
                <a:ea typeface="+mn-ea"/>
                <a:cs typeface="Gill Sans M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dirty="0" smtClean="0">
                <a:solidFill>
                  <a:srgbClr val="007A77"/>
                </a:solidFill>
              </a:rPr>
              <a:t>Creative visualisations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dirty="0" smtClean="0">
                <a:solidFill>
                  <a:srgbClr val="007A77"/>
                </a:solidFill>
              </a:rPr>
              <a:t>Summarising information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GB" altLang="en-US" dirty="0" smtClean="0">
              <a:solidFill>
                <a:srgbClr val="133060"/>
              </a:solidFill>
              <a:ea typeface="+mj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791" y="3200867"/>
            <a:ext cx="3960440" cy="313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rostokąt 23"/>
          <p:cNvSpPr>
            <a:spLocks noChangeArrowheads="1"/>
          </p:cNvSpPr>
          <p:nvPr/>
        </p:nvSpPr>
        <p:spPr bwMode="auto">
          <a:xfrm>
            <a:off x="2890333" y="6334780"/>
            <a:ext cx="39499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700"/>
              </a:spcBef>
              <a:buSzPct val="100000"/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Arial" pitchFamily="34" charset="0"/>
                <a:sym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buSzPct val="100000"/>
              <a:buFont typeface="Arial" pitchFamily="34" charset="0"/>
              <a:buChar char="–"/>
              <a:defRPr sz="2800">
                <a:solidFill>
                  <a:srgbClr val="009999"/>
                </a:solidFill>
                <a:latin typeface="Arial" pitchFamily="34" charset="0"/>
                <a:sym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buSzPct val="100000"/>
              <a:buFont typeface="Arial" pitchFamily="34" charset="0"/>
              <a:buChar char="•"/>
              <a:defRPr sz="2400">
                <a:solidFill>
                  <a:srgbClr val="333399"/>
                </a:solidFill>
                <a:latin typeface="Arial" pitchFamily="34" charset="0"/>
                <a:sym typeface="Arial" pitchFamily="34" charset="0"/>
              </a:defRPr>
            </a:lvl3pPr>
            <a:lvl4pPr marL="1600200" indent="-228600" eaLnBrk="0" hangingPunct="0">
              <a:spcBef>
                <a:spcPts val="500"/>
              </a:spcBef>
              <a:buSzPct val="100000"/>
              <a:buFont typeface="Arial" pitchFamily="34" charset="0"/>
              <a:buChar char="–"/>
              <a:defRPr sz="2000">
                <a:solidFill>
                  <a:srgbClr val="99CC00"/>
                </a:solidFill>
                <a:latin typeface="Arial" pitchFamily="34" charset="0"/>
                <a:sym typeface="Arial" pitchFamily="34" charset="0"/>
              </a:defRPr>
            </a:lvl4pPr>
            <a:lvl5pPr marL="2057400" indent="-228600" eaLnBrk="0" hangingPunct="0">
              <a:spcBef>
                <a:spcPts val="500"/>
              </a:spcBef>
              <a:buSzPct val="10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sym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pl-PL" altLang="en-US" sz="1400" dirty="0" smtClean="0">
                <a:latin typeface="Calibri" pitchFamily="34" charset="0"/>
              </a:rPr>
              <a:t>Adapted from: Disney</a:t>
            </a:r>
            <a:r>
              <a:rPr lang="en-GB" altLang="en-US" sz="1400" dirty="0" smtClean="0">
                <a:latin typeface="Calibri" pitchFamily="34" charset="0"/>
              </a:rPr>
              <a:t> </a:t>
            </a:r>
            <a:r>
              <a:rPr lang="en-GB" altLang="en-US" sz="1400" dirty="0">
                <a:latin typeface="Calibri" pitchFamily="34" charset="0"/>
              </a:rPr>
              <a:t>et al. (</a:t>
            </a:r>
            <a:r>
              <a:rPr lang="en-GB" altLang="en-US" sz="1400" dirty="0" smtClean="0">
                <a:latin typeface="Calibri" pitchFamily="34" charset="0"/>
              </a:rPr>
              <a:t>201</a:t>
            </a:r>
            <a:r>
              <a:rPr lang="pl-PL" altLang="en-US" sz="1400" dirty="0" smtClean="0">
                <a:latin typeface="Calibri" pitchFamily="34" charset="0"/>
              </a:rPr>
              <a:t>5</a:t>
            </a:r>
            <a:r>
              <a:rPr lang="en-GB" altLang="en-US" sz="1400" dirty="0" smtClean="0">
                <a:latin typeface="Calibri" pitchFamily="34" charset="0"/>
              </a:rPr>
              <a:t>) </a:t>
            </a:r>
            <a:r>
              <a:rPr lang="pl-PL" altLang="en-US" sz="1400" dirty="0" smtClean="0">
                <a:latin typeface="Calibri" pitchFamily="34" charset="0"/>
              </a:rPr>
              <a:t>MAC report</a:t>
            </a:r>
            <a:endParaRPr lang="en-GB" altLang="en-US" sz="1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51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smtClean="0"/>
              <a:t>New challenges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079612" y="1574993"/>
            <a:ext cx="7524836" cy="489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1330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9B96"/>
                </a:solidFill>
                <a:latin typeface="Gill Sans MT"/>
                <a:ea typeface="+mn-ea"/>
                <a:cs typeface="Gill Sans M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2"/>
                </a:solidFill>
                <a:latin typeface="Gill Sans MT"/>
                <a:ea typeface="+mn-ea"/>
                <a:cs typeface="Gill Sans M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3"/>
                </a:solidFill>
                <a:latin typeface="Gill Sans MT"/>
                <a:ea typeface="+mn-ea"/>
                <a:cs typeface="Gill Sans M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dirty="0" smtClean="0">
                <a:solidFill>
                  <a:srgbClr val="007A77"/>
                </a:solidFill>
                <a:ea typeface="+mj-ea"/>
              </a:rPr>
              <a:t>Usefulness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dirty="0">
                <a:solidFill>
                  <a:srgbClr val="007A77"/>
                </a:solidFill>
              </a:rPr>
              <a:t>Timeliness </a:t>
            </a:r>
            <a:endParaRPr lang="pl-PL" altLang="en-US" sz="3400" dirty="0" smtClean="0">
              <a:solidFill>
                <a:srgbClr val="007A77"/>
              </a:solidFill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dirty="0" smtClean="0">
                <a:solidFill>
                  <a:srgbClr val="007A77"/>
                </a:solidFill>
                <a:ea typeface="+mj-ea"/>
              </a:rPr>
              <a:t>Readiness</a:t>
            </a:r>
          </a:p>
          <a:p>
            <a:pPr marL="342900" lvl="1" indent="-342900">
              <a:lnSpc>
                <a:spcPct val="120000"/>
              </a:lnSpc>
              <a:spcBef>
                <a:spcPts val="1000"/>
              </a:spcBef>
              <a:buFont typeface="Arial" charset="0"/>
              <a:buChar char="•"/>
            </a:pPr>
            <a:endParaRPr lang="pl-PL" altLang="en-US" dirty="0" smtClean="0">
              <a:solidFill>
                <a:srgbClr val="133060"/>
              </a:solidFill>
            </a:endParaRPr>
          </a:p>
          <a:p>
            <a:pPr marL="342900" lvl="1" indent="-342900">
              <a:lnSpc>
                <a:spcPct val="12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pl-PL" altLang="en-US" b="1" dirty="0" smtClean="0">
                <a:solidFill>
                  <a:srgbClr val="133060"/>
                </a:solidFill>
              </a:rPr>
              <a:t>Administrative registers: </a:t>
            </a:r>
            <a:r>
              <a:rPr lang="pl-PL" altLang="en-US" dirty="0" smtClean="0">
                <a:solidFill>
                  <a:srgbClr val="133060"/>
                </a:solidFill>
              </a:rPr>
              <a:t>timely and ready</a:t>
            </a:r>
          </a:p>
          <a:p>
            <a:pPr marL="342900" lvl="1" indent="-342900">
              <a:lnSpc>
                <a:spcPct val="12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pl-PL" altLang="en-US" b="1" dirty="0">
                <a:solidFill>
                  <a:srgbClr val="133060"/>
                </a:solidFill>
              </a:rPr>
              <a:t>Big data, social media:</a:t>
            </a:r>
            <a:r>
              <a:rPr lang="pl-PL" altLang="en-US" dirty="0">
                <a:solidFill>
                  <a:srgbClr val="133060"/>
                </a:solidFill>
              </a:rPr>
              <a:t> useful and timely </a:t>
            </a:r>
          </a:p>
          <a:p>
            <a:pPr marL="342900" lvl="1" indent="-342900">
              <a:lnSpc>
                <a:spcPct val="12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pl-PL" altLang="en-US" b="1" dirty="0" smtClean="0">
                <a:solidFill>
                  <a:srgbClr val="133060"/>
                </a:solidFill>
              </a:rPr>
              <a:t>Bespoke surveys: </a:t>
            </a:r>
            <a:r>
              <a:rPr lang="pl-PL" altLang="en-US" dirty="0" smtClean="0">
                <a:solidFill>
                  <a:srgbClr val="133060"/>
                </a:solidFill>
              </a:rPr>
              <a:t>useful and ready</a:t>
            </a:r>
            <a:endParaRPr lang="en-GB" altLang="en-US" sz="3400" dirty="0">
              <a:ea typeface="+mj-e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139952" y="1700808"/>
            <a:ext cx="2463600" cy="1944216"/>
            <a:chOff x="4139952" y="1700808"/>
            <a:chExt cx="2463600" cy="1944216"/>
          </a:xfrm>
        </p:grpSpPr>
        <p:sp>
          <p:nvSpPr>
            <p:cNvPr id="3" name="Right Brace 2"/>
            <p:cNvSpPr/>
            <p:nvPr/>
          </p:nvSpPr>
          <p:spPr>
            <a:xfrm>
              <a:off x="4139952" y="1700808"/>
              <a:ext cx="360040" cy="1944216"/>
            </a:xfrm>
            <a:prstGeom prst="rightBrace">
              <a:avLst>
                <a:gd name="adj1" fmla="val 8333"/>
                <a:gd name="adj2" fmla="val 50702"/>
              </a:avLst>
            </a:prstGeom>
            <a:ln w="38100">
              <a:solidFill>
                <a:srgbClr val="009B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680012" y="2348880"/>
              <a:ext cx="1923540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3400" b="1" dirty="0" smtClean="0">
                  <a:latin typeface="+mj-lt"/>
                </a:rPr>
                <a:t>Pick two?</a:t>
              </a:r>
              <a:endParaRPr lang="en-US" sz="34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125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Uncertainty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259632" y="1455423"/>
            <a:ext cx="7200800" cy="489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1330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9B96"/>
                </a:solidFill>
                <a:latin typeface="Gill Sans MT"/>
                <a:ea typeface="+mn-ea"/>
                <a:cs typeface="Gill Sans M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accent2"/>
                </a:solidFill>
                <a:latin typeface="Gill Sans MT"/>
                <a:ea typeface="+mn-ea"/>
                <a:cs typeface="Gill Sans M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accent3"/>
                </a:solidFill>
                <a:latin typeface="Gill Sans MT"/>
                <a:ea typeface="+mn-ea"/>
                <a:cs typeface="Gill Sans M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dirty="0" smtClean="0">
                <a:solidFill>
                  <a:srgbClr val="007A77"/>
                </a:solidFill>
              </a:rPr>
              <a:t>Uncertainty is here to stay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dirty="0" smtClean="0">
                <a:solidFill>
                  <a:srgbClr val="007A77"/>
                </a:solidFill>
              </a:rPr>
              <a:t>New challenges require new tools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pl-PL" altLang="en-US" sz="3400" b="1" dirty="0" smtClean="0">
                <a:solidFill>
                  <a:srgbClr val="007A77"/>
                </a:solidFill>
              </a:rPr>
              <a:t>E</a:t>
            </a:r>
            <a:r>
              <a:rPr lang="pl-PL" altLang="en-US" sz="3400" b="1" i="1" dirty="0" smtClean="0">
                <a:solidFill>
                  <a:srgbClr val="007A77"/>
                </a:solidFill>
              </a:rPr>
              <a:t>xam</a:t>
            </a:r>
            <a:r>
              <a:rPr lang="pl-PL" altLang="en-US" sz="3400" b="1" dirty="0" smtClean="0">
                <a:solidFill>
                  <a:srgbClr val="007A77"/>
                </a:solidFill>
              </a:rPr>
              <a:t>ple: </a:t>
            </a:r>
            <a:r>
              <a:rPr lang="pl-PL" altLang="en-US" sz="3400" dirty="0" smtClean="0">
                <a:solidFill>
                  <a:srgbClr val="007A77"/>
                </a:solidFill>
              </a:rPr>
              <a:t>early warning mechanisms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759679"/>
            <a:ext cx="4492141" cy="2693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151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 bwMode="auto">
          <a:xfrm>
            <a:off x="1619672" y="1772816"/>
            <a:ext cx="7200800" cy="4680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GB" altLang="en-US" sz="3400" b="1" dirty="0" smtClean="0">
                <a:solidFill>
                  <a:srgbClr val="007A77"/>
                </a:solidFill>
              </a:rPr>
              <a:t>Short-term solutions: </a:t>
            </a:r>
            <a:r>
              <a:rPr lang="en-GB" altLang="en-US" sz="3400" dirty="0" smtClean="0">
                <a:solidFill>
                  <a:srgbClr val="007A77"/>
                </a:solidFill>
              </a:rPr>
              <a:t/>
            </a:r>
            <a:br>
              <a:rPr lang="en-GB" altLang="en-US" sz="3400" dirty="0" smtClean="0">
                <a:solidFill>
                  <a:srgbClr val="007A77"/>
                </a:solidFill>
              </a:rPr>
            </a:br>
            <a:r>
              <a:rPr lang="en-GB" altLang="en-US" sz="3400" dirty="0" smtClean="0">
                <a:solidFill>
                  <a:srgbClr val="007A77"/>
                </a:solidFill>
              </a:rPr>
              <a:t>Using the already available data </a:t>
            </a:r>
            <a:br>
              <a:rPr lang="en-GB" altLang="en-US" sz="3400" dirty="0" smtClean="0">
                <a:solidFill>
                  <a:srgbClr val="007A77"/>
                </a:solidFill>
              </a:rPr>
            </a:br>
            <a:r>
              <a:rPr lang="en-GB" altLang="en-US" sz="3400" dirty="0" smtClean="0">
                <a:solidFill>
                  <a:srgbClr val="007A77"/>
                </a:solidFill>
              </a:rPr>
              <a:t>more creatively – by modelling</a:t>
            </a:r>
          </a:p>
          <a:p>
            <a:pPr>
              <a:lnSpc>
                <a:spcPct val="120000"/>
              </a:lnSpc>
              <a:spcBef>
                <a:spcPts val="1600"/>
              </a:spcBef>
            </a:pPr>
            <a:r>
              <a:rPr lang="en-GB" altLang="en-US" sz="3400" b="1" dirty="0" smtClean="0">
                <a:solidFill>
                  <a:srgbClr val="007A77"/>
                </a:solidFill>
                <a:ea typeface="+mj-ea"/>
              </a:rPr>
              <a:t>Long-term agenda:</a:t>
            </a:r>
            <a:r>
              <a:rPr lang="en-GB" altLang="en-US" sz="3400" dirty="0" smtClean="0">
                <a:solidFill>
                  <a:srgbClr val="007A77"/>
                </a:solidFill>
                <a:ea typeface="+mj-ea"/>
              </a:rPr>
              <a:t> </a:t>
            </a:r>
            <a:br>
              <a:rPr lang="en-GB" altLang="en-US" sz="3400" dirty="0" smtClean="0">
                <a:solidFill>
                  <a:srgbClr val="007A77"/>
                </a:solidFill>
                <a:ea typeface="+mj-ea"/>
              </a:rPr>
            </a:br>
            <a:r>
              <a:rPr lang="en-GB" altLang="en-US" sz="3400" dirty="0" smtClean="0">
                <a:solidFill>
                  <a:srgbClr val="007A77"/>
                </a:solidFill>
                <a:ea typeface="+mj-ea"/>
              </a:rPr>
              <a:t>Coordination, harmonisation, </a:t>
            </a:r>
            <a:br>
              <a:rPr lang="en-GB" altLang="en-US" sz="3400" dirty="0" smtClean="0">
                <a:solidFill>
                  <a:srgbClr val="007A77"/>
                </a:solidFill>
                <a:ea typeface="+mj-ea"/>
              </a:rPr>
            </a:br>
            <a:r>
              <a:rPr lang="en-GB" altLang="en-US" sz="3400" dirty="0" smtClean="0">
                <a:solidFill>
                  <a:srgbClr val="007A77"/>
                </a:solidFill>
                <a:ea typeface="+mj-ea"/>
              </a:rPr>
              <a:t>data exchange and linkage</a:t>
            </a:r>
            <a:endParaRPr lang="en-GB" altLang="en-US" sz="3400" dirty="0">
              <a:solidFill>
                <a:srgbClr val="133060"/>
              </a:solidFill>
              <a:ea typeface="+mj-ea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643192" cy="1143000"/>
          </a:xfrm>
        </p:spPr>
        <p:txBody>
          <a:bodyPr/>
          <a:lstStyle/>
          <a:p>
            <a:r>
              <a:rPr lang="en-GB" b="1" dirty="0" smtClean="0"/>
              <a:t>Conclusions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4742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1547664" y="4797152"/>
            <a:ext cx="6264696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30000"/>
              </a:lnSpc>
            </a:pPr>
            <a:r>
              <a:rPr lang="en-US" altLang="en-US" b="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rPr>
              <a:t>Twitter:</a:t>
            </a:r>
            <a:r>
              <a:rPr lang="en-US" altLang="en-US" b="0" dirty="0" smtClean="0">
                <a:solidFill>
                  <a:srgbClr val="007A77"/>
                </a:solidFill>
                <a:latin typeface="+mn-lt"/>
              </a:rPr>
              <a:t> @</a:t>
            </a:r>
            <a:r>
              <a:rPr lang="en-US" altLang="en-US" b="0" dirty="0" err="1" smtClean="0">
                <a:solidFill>
                  <a:srgbClr val="007A77"/>
                </a:solidFill>
                <a:latin typeface="+mn-lt"/>
              </a:rPr>
              <a:t>CPC_population</a:t>
            </a:r>
            <a:endParaRPr lang="en-US" altLang="en-US" b="0" dirty="0" smtClean="0">
              <a:solidFill>
                <a:srgbClr val="007A77"/>
              </a:solidFill>
              <a:latin typeface="+mn-lt"/>
            </a:endParaRPr>
          </a:p>
          <a:p>
            <a:pPr>
              <a:lnSpc>
                <a:spcPct val="130000"/>
              </a:lnSpc>
            </a:pPr>
            <a:r>
              <a:rPr lang="en-US" altLang="en-US" b="0" dirty="0" smtClean="0">
                <a:latin typeface="+mn-lt"/>
              </a:rPr>
              <a:t>Facebook:</a:t>
            </a:r>
            <a:r>
              <a:rPr lang="en-US" altLang="en-US" b="0" dirty="0" smtClean="0">
                <a:solidFill>
                  <a:srgbClr val="007A77"/>
                </a:solidFill>
                <a:latin typeface="+mn-lt"/>
              </a:rPr>
              <a:t> </a:t>
            </a:r>
            <a:r>
              <a:rPr lang="en-US" altLang="en-US" b="0" dirty="0" err="1" smtClean="0">
                <a:solidFill>
                  <a:srgbClr val="007A77"/>
                </a:solidFill>
                <a:latin typeface="+mn-lt"/>
              </a:rPr>
              <a:t>CPCpopulation</a:t>
            </a:r>
            <a:endParaRPr lang="en-US" altLang="en-US" b="0" dirty="0" smtClean="0">
              <a:solidFill>
                <a:srgbClr val="007A77"/>
              </a:solidFill>
              <a:latin typeface="+mn-lt"/>
            </a:endParaRPr>
          </a:p>
          <a:p>
            <a:pPr>
              <a:lnSpc>
                <a:spcPct val="130000"/>
              </a:lnSpc>
            </a:pPr>
            <a:r>
              <a:rPr lang="en-US" altLang="en-US" b="0" dirty="0" err="1" smtClean="0">
                <a:latin typeface="+mn-lt"/>
              </a:rPr>
              <a:t>Mendeley</a:t>
            </a:r>
            <a:r>
              <a:rPr lang="en-US" altLang="en-US" b="0" dirty="0" smtClean="0">
                <a:latin typeface="+mn-lt"/>
              </a:rPr>
              <a:t>:</a:t>
            </a:r>
            <a:r>
              <a:rPr lang="en-US" altLang="en-US" b="0" dirty="0" smtClean="0">
                <a:solidFill>
                  <a:srgbClr val="007A77"/>
                </a:solidFill>
                <a:latin typeface="+mn-lt"/>
              </a:rPr>
              <a:t> CPC Population</a:t>
            </a:r>
          </a:p>
          <a:p>
            <a:pPr>
              <a:lnSpc>
                <a:spcPct val="130000"/>
              </a:lnSpc>
            </a:pPr>
            <a:r>
              <a:rPr lang="en-US" altLang="en-US" b="0" dirty="0" err="1" smtClean="0">
                <a:solidFill>
                  <a:schemeClr val="tx1"/>
                </a:solidFill>
                <a:latin typeface="+mn-lt"/>
              </a:rPr>
              <a:t>Scoop.It</a:t>
            </a:r>
            <a:r>
              <a:rPr lang="en-US" altLang="en-US" b="0" dirty="0">
                <a:solidFill>
                  <a:schemeClr val="tx1"/>
                </a:solidFill>
                <a:latin typeface="+mn-lt"/>
              </a:rPr>
              <a:t>: </a:t>
            </a:r>
            <a:r>
              <a:rPr lang="en-US" altLang="en-US" b="0" dirty="0" err="1">
                <a:solidFill>
                  <a:srgbClr val="007A77"/>
                </a:solidFill>
                <a:latin typeface="+mn-lt"/>
              </a:rPr>
              <a:t>centre</a:t>
            </a:r>
            <a:r>
              <a:rPr lang="en-US" altLang="en-US" b="0" dirty="0">
                <a:solidFill>
                  <a:srgbClr val="007A77"/>
                </a:solidFill>
                <a:latin typeface="+mn-lt"/>
              </a:rPr>
              <a:t>-for-population-change</a:t>
            </a:r>
            <a:endParaRPr lang="en-US" altLang="en-US" b="0" dirty="0" smtClean="0">
              <a:solidFill>
                <a:srgbClr val="007A77"/>
              </a:solidFill>
              <a:latin typeface="+mn-lt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547664" y="1124744"/>
            <a:ext cx="734481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Gill Sans MT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Gill Sans MT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Gill Sans MT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Gill Sans MT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US" altLang="en-US" b="1" dirty="0" smtClean="0"/>
              <a:t>Thank you!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47664" y="3216458"/>
            <a:ext cx="633670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en-US" sz="2000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Web: </a:t>
            </a:r>
            <a:r>
              <a:rPr lang="en-US" altLang="en-US" sz="2000" dirty="0" smtClean="0">
                <a:solidFill>
                  <a:schemeClr val="accent6"/>
                </a:solidFill>
              </a:rPr>
              <a:t>www.cpc.ac.uk</a:t>
            </a:r>
          </a:p>
          <a:p>
            <a:pPr>
              <a:lnSpc>
                <a:spcPct val="130000"/>
              </a:lnSpc>
            </a:pPr>
            <a:r>
              <a:rPr lang="en-US" altLang="en-US" sz="2000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Email: </a:t>
            </a:r>
            <a:r>
              <a:rPr lang="en-US" altLang="en-US" sz="2000" dirty="0" err="1" smtClean="0">
                <a:solidFill>
                  <a:schemeClr val="accent6"/>
                </a:solidFill>
              </a:rPr>
              <a:t>cpc@southampton.ac.uk</a:t>
            </a:r>
            <a:endParaRPr lang="en-US" altLang="en-US" sz="2000" dirty="0" smtClean="0">
              <a:solidFill>
                <a:schemeClr val="accent6"/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en-US" sz="2000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Tel: </a:t>
            </a:r>
            <a:r>
              <a:rPr lang="en-US" altLang="en-US" sz="2000" dirty="0" smtClean="0">
                <a:solidFill>
                  <a:schemeClr val="accent6"/>
                </a:solidFill>
              </a:rPr>
              <a:t>+44 (0)2380 592 579</a:t>
            </a:r>
            <a:endParaRPr lang="en-US" altLang="en-US" sz="2000" dirty="0">
              <a:solidFill>
                <a:srgbClr val="007A77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547664" y="2558358"/>
            <a:ext cx="7344816" cy="51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Gill Sans MT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Gill Sans MT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Gill Sans MT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Gill Sans MT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US" altLang="en-US" sz="2000" dirty="0" smtClean="0"/>
              <a:t>Find out more and contact us:</a:t>
            </a:r>
          </a:p>
        </p:txBody>
      </p:sp>
    </p:spTree>
    <p:extLst>
      <p:ext uri="{BB962C8B-B14F-4D97-AF65-F5344CB8AC3E}">
        <p14:creationId xmlns:p14="http://schemas.microsoft.com/office/powerpoint/2010/main" val="328531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PC PowerPoint template 2014">
  <a:themeElements>
    <a:clrScheme name="CPC colours">
      <a:dk1>
        <a:srgbClr val="0C1E3C"/>
      </a:dk1>
      <a:lt1>
        <a:srgbClr val="FFFFFF"/>
      </a:lt1>
      <a:dk2>
        <a:srgbClr val="0C1E3C"/>
      </a:dk2>
      <a:lt2>
        <a:srgbClr val="E8DED8"/>
      </a:lt2>
      <a:accent1>
        <a:srgbClr val="009B96"/>
      </a:accent1>
      <a:accent2>
        <a:srgbClr val="7F7F7F"/>
      </a:accent2>
      <a:accent3>
        <a:srgbClr val="7F5185"/>
      </a:accent3>
      <a:accent4>
        <a:srgbClr val="89AAD3"/>
      </a:accent4>
      <a:accent5>
        <a:srgbClr val="B8CCE4"/>
      </a:accent5>
      <a:accent6>
        <a:srgbClr val="007A77"/>
      </a:accent6>
      <a:hlink>
        <a:srgbClr val="009B96"/>
      </a:hlink>
      <a:folHlink>
        <a:srgbClr val="7030A0"/>
      </a:folHlink>
    </a:clrScheme>
    <a:fontScheme name="CPC fonts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PC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C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C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C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C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C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PC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PC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PC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PC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PC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PC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lide master 3">
  <a:themeElements>
    <a:clrScheme name="Custom 1">
      <a:dk1>
        <a:srgbClr val="0C1E3C"/>
      </a:dk1>
      <a:lt1>
        <a:srgbClr val="FFFFFF"/>
      </a:lt1>
      <a:dk2>
        <a:srgbClr val="0C1E3C"/>
      </a:dk2>
      <a:lt2>
        <a:srgbClr val="E8DED8"/>
      </a:lt2>
      <a:accent1>
        <a:srgbClr val="009B96"/>
      </a:accent1>
      <a:accent2>
        <a:srgbClr val="7F7F7F"/>
      </a:accent2>
      <a:accent3>
        <a:srgbClr val="7F5185"/>
      </a:accent3>
      <a:accent4>
        <a:srgbClr val="89AAD3"/>
      </a:accent4>
      <a:accent5>
        <a:srgbClr val="B8CCE4"/>
      </a:accent5>
      <a:accent6>
        <a:srgbClr val="007A77"/>
      </a:accent6>
      <a:hlink>
        <a:srgbClr val="009B96"/>
      </a:hlink>
      <a:folHlink>
        <a:srgbClr val="7030A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CPC PowerPoint template 2014.potx</Template>
  <TotalTime>13001</TotalTime>
  <Words>845</Words>
  <Application>Microsoft Office PowerPoint</Application>
  <PresentationFormat>On-screen Show (4:3)</PresentationFormat>
  <Paragraphs>157</Paragraphs>
  <Slides>17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CPC PowerPoint template 2014</vt:lpstr>
      <vt:lpstr>Slide master 3</vt:lpstr>
      <vt:lpstr>Perspectives for modelling  in official migration statistics</vt:lpstr>
      <vt:lpstr>Introduction</vt:lpstr>
      <vt:lpstr>Background</vt:lpstr>
      <vt:lpstr>Problem </vt:lpstr>
      <vt:lpstr>PowerPoint Presentation</vt:lpstr>
      <vt:lpstr>New concepts?</vt:lpstr>
      <vt:lpstr>Flexibility</vt:lpstr>
      <vt:lpstr>Integration of sources</vt:lpstr>
      <vt:lpstr>Integration of sources</vt:lpstr>
      <vt:lpstr>Ethical issues</vt:lpstr>
      <vt:lpstr>Statistical modelling</vt:lpstr>
      <vt:lpstr>Statistical modelling</vt:lpstr>
      <vt:lpstr>Communication</vt:lpstr>
      <vt:lpstr>New challenges</vt:lpstr>
      <vt:lpstr>Uncertainty</vt:lpstr>
      <vt:lpstr>Conclusions</vt:lpstr>
      <vt:lpstr>PowerPoint Presentation</vt:lpstr>
    </vt:vector>
  </TitlesOfParts>
  <Company>University of Southampton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tm1c06</dc:creator>
  <cp:lastModifiedBy>Jakub &amp; Kasia</cp:lastModifiedBy>
  <cp:revision>156</cp:revision>
  <cp:lastPrinted>2015-07-27T11:12:14Z</cp:lastPrinted>
  <dcterms:created xsi:type="dcterms:W3CDTF">2009-06-17T14:32:20Z</dcterms:created>
  <dcterms:modified xsi:type="dcterms:W3CDTF">2016-10-03T12:42:30Z</dcterms:modified>
</cp:coreProperties>
</file>