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2"/>
  </p:notesMasterIdLst>
  <p:handoutMasterIdLst>
    <p:handoutMasterId r:id="rId23"/>
  </p:handoutMasterIdLst>
  <p:sldIdLst>
    <p:sldId id="329" r:id="rId6"/>
    <p:sldId id="341" r:id="rId7"/>
    <p:sldId id="337" r:id="rId8"/>
    <p:sldId id="348" r:id="rId9"/>
    <p:sldId id="353" r:id="rId10"/>
    <p:sldId id="330" r:id="rId11"/>
    <p:sldId id="347" r:id="rId12"/>
    <p:sldId id="336" r:id="rId13"/>
    <p:sldId id="339" r:id="rId14"/>
    <p:sldId id="344" r:id="rId15"/>
    <p:sldId id="354" r:id="rId16"/>
    <p:sldId id="356" r:id="rId17"/>
    <p:sldId id="346" r:id="rId18"/>
    <p:sldId id="343" r:id="rId19"/>
    <p:sldId id="352" r:id="rId20"/>
    <p:sldId id="357" r:id="rId21"/>
  </p:sldIdLst>
  <p:sldSz cx="9144000" cy="6858000" type="screen4x3"/>
  <p:notesSz cx="6794500" cy="9906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ollerbach, Kerstin" initials="hollerba" lastIdx="15" clrIdx="0"/>
  <p:cmAuthor id="1" name="Heuser, Holger" initials="hr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748F"/>
    <a:srgbClr val="FF6100"/>
    <a:srgbClr val="FFFFFF"/>
    <a:srgbClr val="FF924F"/>
    <a:srgbClr val="FF9859"/>
    <a:srgbClr val="FFB78B"/>
    <a:srgbClr val="C6D1DC"/>
    <a:srgbClr val="889FB6"/>
    <a:srgbClr val="FFB18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20" autoAdjust="0"/>
    <p:restoredTop sz="76741" autoAdjust="0"/>
  </p:normalViewPr>
  <p:slideViewPr>
    <p:cSldViewPr>
      <p:cViewPr>
        <p:scale>
          <a:sx n="60" d="100"/>
          <a:sy n="60" d="100"/>
        </p:scale>
        <p:origin x="-2318" y="-264"/>
      </p:cViewPr>
      <p:guideLst>
        <p:guide orient="horz" pos="300"/>
        <p:guide pos="431"/>
      </p:guideLst>
    </p:cSldViewPr>
  </p:slideViewPr>
  <p:outlineViewPr>
    <p:cViewPr>
      <p:scale>
        <a:sx n="33" d="100"/>
        <a:sy n="33" d="100"/>
      </p:scale>
      <p:origin x="0" y="15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3206" y="-72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47142120820819"/>
          <c:y val="4.1084311913989494E-2"/>
          <c:w val="0.88551772935976147"/>
          <c:h val="0.817822466778615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rgbClr val="58748F"/>
            </a:solidFill>
          </c:spPr>
          <c:invertIfNegative val="0"/>
          <c:dPt>
            <c:idx val="10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</c:spPr>
          </c:dPt>
          <c:dPt>
            <c:idx val="12"/>
            <c:invertIfNegative val="0"/>
            <c:bubble3D val="0"/>
          </c:dPt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</c:dLbl>
            <c:dLbl>
              <c:idx val="4"/>
              <c:layout>
                <c:manualLayout>
                  <c:x val="-1.0119549558245832E-2"/>
                  <c:y val="2.45976730988604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</c:dLbl>
            <c:dLbl>
              <c:idx val="10"/>
              <c:layout>
                <c:manualLayout>
                  <c:x val="-1.4457637675959502E-3"/>
                  <c:y val="0"/>
                </c:manualLayout>
              </c:layout>
              <c:numFmt formatCode="0.0%" sourceLinked="0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700" b="1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pPr>
                  <a:endParaRPr lang="de-D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</c:dLbl>
            <c:dLbl>
              <c:idx val="18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</c:dLbl>
            <c:dLbl>
              <c:idx val="23"/>
              <c:layout>
                <c:manualLayout>
                  <c:x val="-8.673899621353441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</c:dLbl>
            <c:dLbl>
              <c:idx val="26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</c:dLbl>
            <c:dLbl>
              <c:idx val="27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</c:dLbl>
            <c:dLbl>
              <c:idx val="29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</c:dLbl>
            <c:numFmt formatCode="0.0%" sourceLinked="0"/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700" b="1">
                    <a:latin typeface="Calibri" panose="020F0502020204030204" pitchFamily="34" charset="0"/>
                  </a:defRPr>
                </a:pPr>
                <a:endParaRPr lang="de-DE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eparator>. </c:separator>
          </c:dLbls>
          <c:cat>
            <c:strRef>
              <c:f>Tabelle1!$A$2:$A$28</c:f>
              <c:strCache>
                <c:ptCount val="27"/>
                <c:pt idx="0">
                  <c:v>Spain</c:v>
                </c:pt>
                <c:pt idx="1">
                  <c:v>Norway</c:v>
                </c:pt>
                <c:pt idx="2">
                  <c:v>Poland</c:v>
                </c:pt>
                <c:pt idx="3">
                  <c:v>Bulgaria</c:v>
                </c:pt>
                <c:pt idx="4">
                  <c:v>Italy</c:v>
                </c:pt>
                <c:pt idx="5">
                  <c:v>Croatia</c:v>
                </c:pt>
                <c:pt idx="6">
                  <c:v>Romania</c:v>
                </c:pt>
                <c:pt idx="7">
                  <c:v>Belgium</c:v>
                </c:pt>
                <c:pt idx="8">
                  <c:v>Portugal</c:v>
                </c:pt>
                <c:pt idx="9">
                  <c:v>Latvia</c:v>
                </c:pt>
                <c:pt idx="10">
                  <c:v>EU-28</c:v>
                </c:pt>
                <c:pt idx="11">
                  <c:v>Germany</c:v>
                </c:pt>
                <c:pt idx="12">
                  <c:v>Greece</c:v>
                </c:pt>
                <c:pt idx="13">
                  <c:v>Slovakia</c:v>
                </c:pt>
                <c:pt idx="14">
                  <c:v>Austria</c:v>
                </c:pt>
                <c:pt idx="15">
                  <c:v>Lithuania</c:v>
                </c:pt>
                <c:pt idx="16">
                  <c:v>Denmark</c:v>
                </c:pt>
                <c:pt idx="17">
                  <c:v>Sweden</c:v>
                </c:pt>
                <c:pt idx="18">
                  <c:v>UK</c:v>
                </c:pt>
                <c:pt idx="19">
                  <c:v>Finland</c:v>
                </c:pt>
                <c:pt idx="20">
                  <c:v>Ireland</c:v>
                </c:pt>
                <c:pt idx="21">
                  <c:v>Estonia</c:v>
                </c:pt>
                <c:pt idx="22">
                  <c:v>The NL</c:v>
                </c:pt>
                <c:pt idx="23">
                  <c:v>France</c:v>
                </c:pt>
                <c:pt idx="24">
                  <c:v>Hungary</c:v>
                </c:pt>
                <c:pt idx="25">
                  <c:v>Czech Rep.</c:v>
                </c:pt>
                <c:pt idx="26">
                  <c:v>Slovenia</c:v>
                </c:pt>
              </c:strCache>
            </c:strRef>
          </c:cat>
          <c:val>
            <c:numRef>
              <c:f>Tabelle1!$B$2:$B$28</c:f>
              <c:numCache>
                <c:formatCode>0.0%</c:formatCode>
                <c:ptCount val="27"/>
                <c:pt idx="0">
                  <c:v>5.2644496283421596E-3</c:v>
                </c:pt>
                <c:pt idx="1">
                  <c:v>5.639206450820047E-3</c:v>
                </c:pt>
                <c:pt idx="2">
                  <c:v>5.9194263359299811E-3</c:v>
                </c:pt>
                <c:pt idx="3">
                  <c:v>6.0190886908536414E-3</c:v>
                </c:pt>
                <c:pt idx="4">
                  <c:v>8.6219538853214428E-3</c:v>
                </c:pt>
                <c:pt idx="5">
                  <c:v>9.5696761339675307E-3</c:v>
                </c:pt>
                <c:pt idx="6">
                  <c:v>9.9835793710860866E-3</c:v>
                </c:pt>
                <c:pt idx="7">
                  <c:v>1.2791985337577694E-2</c:v>
                </c:pt>
                <c:pt idx="8">
                  <c:v>1.404596665574089E-2</c:v>
                </c:pt>
                <c:pt idx="9">
                  <c:v>1.4277151293174025E-2</c:v>
                </c:pt>
                <c:pt idx="10">
                  <c:v>1.4929337238980735E-2</c:v>
                </c:pt>
                <c:pt idx="11">
                  <c:v>1.5376323731971307E-2</c:v>
                </c:pt>
                <c:pt idx="12">
                  <c:v>1.5395487878186653E-2</c:v>
                </c:pt>
                <c:pt idx="13">
                  <c:v>1.6077356221592554E-2</c:v>
                </c:pt>
                <c:pt idx="14">
                  <c:v>1.619102254955403E-2</c:v>
                </c:pt>
                <c:pt idx="15">
                  <c:v>1.649783845787104E-2</c:v>
                </c:pt>
                <c:pt idx="16">
                  <c:v>1.6603520321805378E-2</c:v>
                </c:pt>
                <c:pt idx="17">
                  <c:v>1.6801058331061689E-2</c:v>
                </c:pt>
                <c:pt idx="18">
                  <c:v>2.0318703786415728E-2</c:v>
                </c:pt>
                <c:pt idx="19">
                  <c:v>2.0593547196460237E-2</c:v>
                </c:pt>
                <c:pt idx="20">
                  <c:v>2.1149151629504374E-2</c:v>
                </c:pt>
                <c:pt idx="21">
                  <c:v>2.1266092679930935E-2</c:v>
                </c:pt>
                <c:pt idx="22">
                  <c:v>2.1415424141465685E-2</c:v>
                </c:pt>
                <c:pt idx="23">
                  <c:v>2.2926198227722558E-2</c:v>
                </c:pt>
                <c:pt idx="24">
                  <c:v>2.5151474778488388E-2</c:v>
                </c:pt>
                <c:pt idx="25">
                  <c:v>2.7940145028630122E-2</c:v>
                </c:pt>
                <c:pt idx="26">
                  <c:v>2.9668971982583069E-2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6437248"/>
        <c:axId val="126438784"/>
      </c:barChart>
      <c:catAx>
        <c:axId val="1264372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2520000"/>
          <a:lstStyle/>
          <a:p>
            <a:pPr>
              <a:defRPr sz="1200" baseline="0">
                <a:latin typeface="Calibri" panose="020F0502020204030204" pitchFamily="34" charset="0"/>
              </a:defRPr>
            </a:pPr>
            <a:endParaRPr lang="de-DE"/>
          </a:p>
        </c:txPr>
        <c:crossAx val="126438784"/>
        <c:crosses val="autoZero"/>
        <c:auto val="1"/>
        <c:lblAlgn val="ctr"/>
        <c:lblOffset val="100"/>
        <c:noMultiLvlLbl val="0"/>
      </c:catAx>
      <c:valAx>
        <c:axId val="126438784"/>
        <c:scaling>
          <c:orientation val="minMax"/>
          <c:max val="5.000000000000001E-2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anose="020F0502020204030204" pitchFamily="34" charset="0"/>
              </a:defRPr>
            </a:pPr>
            <a:endParaRPr lang="de-DE"/>
          </a:p>
        </c:txPr>
        <c:crossAx val="126437248"/>
        <c:crosses val="autoZero"/>
        <c:crossBetween val="between"/>
        <c:majorUnit val="1.0000000000000002E-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486" cy="494762"/>
          </a:xfrm>
          <a:prstGeom prst="rect">
            <a:avLst/>
          </a:prstGeom>
        </p:spPr>
        <p:txBody>
          <a:bodyPr vert="horz" lIns="88093" tIns="44047" rIns="88093" bIns="44047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8497" y="1"/>
            <a:ext cx="2944486" cy="494762"/>
          </a:xfrm>
          <a:prstGeom prst="rect">
            <a:avLst/>
          </a:prstGeom>
        </p:spPr>
        <p:txBody>
          <a:bodyPr vert="horz" lIns="88093" tIns="44047" rIns="88093" bIns="44047" rtlCol="0"/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09701"/>
            <a:ext cx="2944486" cy="494762"/>
          </a:xfrm>
          <a:prstGeom prst="rect">
            <a:avLst/>
          </a:prstGeom>
        </p:spPr>
        <p:txBody>
          <a:bodyPr vert="horz" lIns="88093" tIns="44047" rIns="88093" bIns="44047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8497" y="9409701"/>
            <a:ext cx="2944486" cy="494762"/>
          </a:xfrm>
          <a:prstGeom prst="rect">
            <a:avLst/>
          </a:prstGeom>
        </p:spPr>
        <p:txBody>
          <a:bodyPr vert="horz" lIns="88093" tIns="44047" rIns="88093" bIns="44047" rtlCol="0" anchor="b"/>
          <a:lstStyle>
            <a:lvl1pPr algn="r">
              <a:defRPr sz="1200"/>
            </a:lvl1pPr>
          </a:lstStyle>
          <a:p>
            <a:fld id="{F62CD4C7-C774-42D5-9E58-119FD3177B5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42726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4283" cy="495300"/>
          </a:xfrm>
          <a:prstGeom prst="rect">
            <a:avLst/>
          </a:prstGeom>
        </p:spPr>
        <p:txBody>
          <a:bodyPr vert="horz" lIns="95414" tIns="47708" rIns="95414" bIns="47708" rtlCol="0"/>
          <a:lstStyle>
            <a:lvl1pPr algn="l">
              <a:defRPr sz="1300">
                <a:latin typeface="Rotis SemiSans Pro" pitchFamily="50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8645" y="2"/>
            <a:ext cx="2944283" cy="495300"/>
          </a:xfrm>
          <a:prstGeom prst="rect">
            <a:avLst/>
          </a:prstGeom>
        </p:spPr>
        <p:txBody>
          <a:bodyPr vert="horz" lIns="95414" tIns="47708" rIns="95414" bIns="47708" rtlCol="0"/>
          <a:lstStyle>
            <a:lvl1pPr algn="r">
              <a:defRPr sz="1300">
                <a:latin typeface="Rotis SemiSans Pro" pitchFamily="50" charset="0"/>
              </a:defRPr>
            </a:lvl1pPr>
          </a:lstStyle>
          <a:p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14" tIns="47708" rIns="95414" bIns="47708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05351"/>
            <a:ext cx="5435600" cy="4457700"/>
          </a:xfrm>
          <a:prstGeom prst="rect">
            <a:avLst/>
          </a:prstGeom>
        </p:spPr>
        <p:txBody>
          <a:bodyPr vert="horz" lIns="95414" tIns="47708" rIns="95414" bIns="47708" rtlCol="0"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08983"/>
            <a:ext cx="2944283" cy="495300"/>
          </a:xfrm>
          <a:prstGeom prst="rect">
            <a:avLst/>
          </a:prstGeom>
        </p:spPr>
        <p:txBody>
          <a:bodyPr vert="horz" lIns="95414" tIns="47708" rIns="95414" bIns="47708" rtlCol="0" anchor="b"/>
          <a:lstStyle>
            <a:lvl1pPr algn="l">
              <a:defRPr sz="1300">
                <a:latin typeface="Rotis SemiSans Pro" pitchFamily="50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8645" y="9408983"/>
            <a:ext cx="2944283" cy="495300"/>
          </a:xfrm>
          <a:prstGeom prst="rect">
            <a:avLst/>
          </a:prstGeom>
        </p:spPr>
        <p:txBody>
          <a:bodyPr vert="horz" lIns="95414" tIns="47708" rIns="95414" bIns="47708" rtlCol="0" anchor="b"/>
          <a:lstStyle>
            <a:lvl1pPr algn="r">
              <a:defRPr sz="1300">
                <a:latin typeface="Rotis SemiSans Pro" pitchFamily="50" charset="0"/>
              </a:defRPr>
            </a:lvl1pPr>
          </a:lstStyle>
          <a:p>
            <a:fld id="{BF63E930-8F88-4EE0-A623-E2193C3967E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769255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Rotis SemiSans Pro" pitchFamily="50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Rotis SemiSans Pro" pitchFamily="50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Rotis SemiSans Pro" pitchFamily="50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Rotis SemiSans Pro" pitchFamily="50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Rotis SemiSans Pro" pitchFamily="50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63E930-8F88-4EE0-A623-E2193C3967E3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9089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63E930-8F88-4EE0-A623-E2193C3967E3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2199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63E930-8F88-4EE0-A623-E2193C3967E3}" type="slidenum">
              <a:rPr lang="de-DE" smtClean="0"/>
              <a:pPr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4110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63E930-8F88-4EE0-A623-E2193C3967E3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83496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63E930-8F88-4EE0-A623-E2193C3967E3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7486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63E930-8F88-4EE0-A623-E2193C3967E3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6861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63E930-8F88-4EE0-A623-E2193C3967E3}" type="slidenum">
              <a:rPr lang="de-DE" smtClean="0"/>
              <a:pPr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17283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0933">
              <a:defRPr/>
            </a:pPr>
            <a:endParaRPr lang="en-US" sz="120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63E930-8F88-4EE0-A623-E2193C3967E3}" type="slidenum">
              <a:rPr lang="de-DE" smtClean="0"/>
              <a:pPr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82888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63E930-8F88-4EE0-A623-E2193C3967E3}" type="slidenum">
              <a:rPr lang="de-DE" smtClean="0"/>
              <a:pPr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82888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63E930-8F88-4EE0-A623-E2193C3967E3}" type="slidenum">
              <a:rPr lang="de-DE" smtClean="0"/>
              <a:pPr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82888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63E930-8F88-4EE0-A623-E2193C3967E3}" type="slidenum">
              <a:rPr lang="de-DE" smtClean="0"/>
              <a:pPr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82888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63E930-8F88-4EE0-A623-E2193C3967E3}" type="slidenum">
              <a:rPr lang="de-DE" smtClean="0"/>
              <a:pPr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8288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63E930-8F88-4EE0-A623-E2193C3967E3}" type="slidenum">
              <a:rPr lang="de-DE" smtClean="0"/>
              <a:pPr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8288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2656200"/>
            <a:ext cx="9144000" cy="1289957"/>
          </a:xfrm>
          <a:prstGeom prst="rect">
            <a:avLst/>
          </a:prstGeom>
          <a:solidFill>
            <a:srgbClr val="C6D1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 userDrawn="1"/>
        </p:nvSpPr>
        <p:spPr>
          <a:xfrm>
            <a:off x="0" y="3946156"/>
            <a:ext cx="9144000" cy="1289957"/>
          </a:xfrm>
          <a:prstGeom prst="rect">
            <a:avLst/>
          </a:prstGeom>
          <a:solidFill>
            <a:srgbClr val="5874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Picture 2" descr="J:\Medien\Jahresbericht\Jahresbericht2011\Bilder\GS_Jahresbericht_2011_frontseite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655997"/>
            <a:ext cx="3144243" cy="258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95936" y="2708919"/>
            <a:ext cx="4896544" cy="1152129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rgbClr val="58748F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995936" y="4077072"/>
            <a:ext cx="4896544" cy="108012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53" y="980728"/>
            <a:ext cx="2987824" cy="6251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69" y="6021288"/>
            <a:ext cx="921493" cy="60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435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213" y="908050"/>
            <a:ext cx="7775575" cy="509588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3569" y="1600200"/>
            <a:ext cx="7776219" cy="4525963"/>
          </a:xfrm>
        </p:spPr>
        <p:txBody>
          <a:bodyPr/>
          <a:lstStyle>
            <a:lvl1pPr marL="342900" indent="-342900">
              <a:buClr>
                <a:srgbClr val="58748F"/>
              </a:buClr>
              <a:buFont typeface="Wingdings" panose="05000000000000000000" pitchFamily="2" charset="2"/>
              <a:buChar char="§"/>
              <a:defRPr sz="2800"/>
            </a:lvl1pPr>
            <a:lvl2pPr marL="742950" indent="-285750">
              <a:buClr>
                <a:srgbClr val="58748F"/>
              </a:buClr>
              <a:buFont typeface="Wingdings 3" panose="05040102010807070707" pitchFamily="18" charset="2"/>
              <a:buChar char=""/>
              <a:defRPr sz="2400"/>
            </a:lvl2pPr>
            <a:lvl3pPr marL="1143000" indent="-228600">
              <a:buClr>
                <a:srgbClr val="58748F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58748F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58748F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2"/>
          </p:nvPr>
        </p:nvSpPr>
        <p:spPr>
          <a:xfrm>
            <a:off x="6516216" y="6380919"/>
            <a:ext cx="1943572" cy="365125"/>
          </a:xfrm>
        </p:spPr>
        <p:txBody>
          <a:bodyPr/>
          <a:lstStyle/>
          <a:p>
            <a:fld id="{506DEF79-D5F3-42ED-9335-D73AD216BB54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2" y="355600"/>
            <a:ext cx="1648400" cy="344887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70" y="6322994"/>
            <a:ext cx="460746" cy="30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292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2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DEF79-D5F3-42ED-9335-D73AD216BB54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Fußzeilenplatzhalter 10"/>
          <p:cNvSpPr>
            <a:spLocks noGrp="1"/>
          </p:cNvSpPr>
          <p:nvPr>
            <p:ph type="ftr" sz="quarter" idx="11"/>
          </p:nvPr>
        </p:nvSpPr>
        <p:spPr>
          <a:xfrm>
            <a:off x="3124200" y="6380919"/>
            <a:ext cx="2895600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684213" y="908050"/>
            <a:ext cx="7775575" cy="509588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683569" y="1628800"/>
            <a:ext cx="3744415" cy="4525963"/>
          </a:xfrm>
        </p:spPr>
        <p:txBody>
          <a:bodyPr/>
          <a:lstStyle>
            <a:lvl1pPr marL="342900" indent="-342900">
              <a:buClr>
                <a:srgbClr val="58748F"/>
              </a:buClr>
              <a:buFont typeface="Wingdings" panose="05000000000000000000" pitchFamily="2" charset="2"/>
              <a:buChar char="§"/>
              <a:defRPr sz="2800"/>
            </a:lvl1pPr>
            <a:lvl2pPr marL="742950" indent="-285750">
              <a:buClr>
                <a:srgbClr val="58748F"/>
              </a:buClr>
              <a:buFont typeface="Wingdings 3" panose="05040102010807070707" pitchFamily="18" charset="2"/>
              <a:buChar char=""/>
              <a:defRPr sz="2400"/>
            </a:lvl2pPr>
            <a:lvl3pPr marL="1143000" indent="-228600">
              <a:buClr>
                <a:srgbClr val="58748F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58748F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58748F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idx="13"/>
          </p:nvPr>
        </p:nvSpPr>
        <p:spPr>
          <a:xfrm>
            <a:off x="4716016" y="1628800"/>
            <a:ext cx="3744415" cy="4525963"/>
          </a:xfrm>
        </p:spPr>
        <p:txBody>
          <a:bodyPr/>
          <a:lstStyle>
            <a:lvl1pPr marL="342900" indent="-342900">
              <a:buClr>
                <a:srgbClr val="58748F"/>
              </a:buClr>
              <a:buFont typeface="Wingdings" panose="05000000000000000000" pitchFamily="2" charset="2"/>
              <a:buChar char="§"/>
              <a:defRPr sz="2800"/>
            </a:lvl1pPr>
            <a:lvl2pPr marL="742950" indent="-285750">
              <a:buClr>
                <a:srgbClr val="58748F"/>
              </a:buClr>
              <a:buFont typeface="Wingdings 3" panose="05040102010807070707" pitchFamily="18" charset="2"/>
              <a:buChar char=""/>
              <a:defRPr sz="2400"/>
            </a:lvl2pPr>
            <a:lvl3pPr marL="1143000" indent="-228600">
              <a:buClr>
                <a:srgbClr val="58748F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58748F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58748F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2" y="355600"/>
            <a:ext cx="1648400" cy="344887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70" y="6322994"/>
            <a:ext cx="460746" cy="30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798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3569" y="908050"/>
            <a:ext cx="7776864" cy="509588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Title</a:t>
            </a:r>
            <a:endParaRPr lang="de-DE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>
          <a:xfrm>
            <a:off x="6516216" y="6380919"/>
            <a:ext cx="1943572" cy="365125"/>
          </a:xfrm>
        </p:spPr>
        <p:txBody>
          <a:bodyPr/>
          <a:lstStyle/>
          <a:p>
            <a:fld id="{506DEF79-D5F3-42ED-9335-D73AD216BB54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2" y="355600"/>
            <a:ext cx="1648400" cy="34488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70" y="6322994"/>
            <a:ext cx="460746" cy="30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83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>
          <a:xfrm>
            <a:off x="6516216" y="6380919"/>
            <a:ext cx="1943572" cy="365125"/>
          </a:xfrm>
        </p:spPr>
        <p:txBody>
          <a:bodyPr/>
          <a:lstStyle/>
          <a:p>
            <a:fld id="{506DEF79-D5F3-42ED-9335-D73AD216BB54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2" y="355600"/>
            <a:ext cx="1648400" cy="344887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70" y="6322994"/>
            <a:ext cx="460746" cy="30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488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Folie mit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0" y="1196974"/>
            <a:ext cx="9144000" cy="56610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3569" y="1513071"/>
            <a:ext cx="7776864" cy="509588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Title</a:t>
            </a:r>
            <a:endParaRPr lang="de-DE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>
          <a:xfrm>
            <a:off x="6516216" y="6380919"/>
            <a:ext cx="1943572" cy="365125"/>
          </a:xfrm>
        </p:spPr>
        <p:txBody>
          <a:bodyPr/>
          <a:lstStyle/>
          <a:p>
            <a:fld id="{506DEF79-D5F3-42ED-9335-D73AD216BB54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2" y="355600"/>
            <a:ext cx="1648400" cy="34488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70" y="6322994"/>
            <a:ext cx="460746" cy="30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84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0" y="2656478"/>
            <a:ext cx="9144000" cy="1152128"/>
          </a:xfrm>
          <a:prstGeom prst="rect">
            <a:avLst/>
          </a:prstGeom>
          <a:solidFill>
            <a:srgbClr val="5874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2944509"/>
            <a:ext cx="7632202" cy="576065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Thank you for your attention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10" name="Rechteck 9"/>
          <p:cNvSpPr/>
          <p:nvPr userDrawn="1"/>
        </p:nvSpPr>
        <p:spPr>
          <a:xfrm>
            <a:off x="0" y="2304822"/>
            <a:ext cx="9144000" cy="351656"/>
          </a:xfrm>
          <a:prstGeom prst="rect">
            <a:avLst/>
          </a:prstGeom>
          <a:solidFill>
            <a:srgbClr val="58748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352" y="4365104"/>
            <a:ext cx="2908004" cy="6084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923" y="4293096"/>
            <a:ext cx="830301" cy="54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367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84213" y="897622"/>
            <a:ext cx="7775575" cy="5200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84213" y="1600200"/>
            <a:ext cx="777557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rgbClr val="5874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Rotis SemiSans Pro" pitchFamily="50" charset="0"/>
            </a:endParaRPr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3"/>
          </p:nvPr>
        </p:nvSpPr>
        <p:spPr>
          <a:xfrm>
            <a:off x="3124200" y="638091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Rotis SemiSans Pro" pitchFamily="50" charset="0"/>
              </a:defRPr>
            </a:lvl1pPr>
          </a:lstStyle>
          <a:p>
            <a:endParaRPr lang="de-DE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4"/>
          </p:nvPr>
        </p:nvSpPr>
        <p:spPr>
          <a:xfrm>
            <a:off x="6516216" y="6380919"/>
            <a:ext cx="19435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Rotis SemiSans Pro" pitchFamily="50" charset="0"/>
              </a:defRPr>
            </a:lvl1pPr>
          </a:lstStyle>
          <a:p>
            <a:fld id="{506DEF79-D5F3-42ED-9335-D73AD216BB54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75462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4" r:id="rId4"/>
    <p:sldLayoutId id="2147483657" r:id="rId5"/>
    <p:sldLayoutId id="2147483656" r:id="rId6"/>
    <p:sldLayoutId id="2147483658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rgbClr val="58748F"/>
          </a:solidFill>
          <a:latin typeface="Rotis SemiSans Pro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58748F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Rotis SemiSans Pro" pitchFamily="50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58748F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Rotis SemiSans Pro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58748F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Rotis SemiSans Pro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58748F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Rotis SemiSans Pro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58748F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Rotis SemiSans Pro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eriss.eu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jan-lucas.schanze@gesis.org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CensusHub2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s.oecd.org/glossary/detail.asp?ID=1372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500" dirty="0">
                <a:latin typeface="Calibri" panose="020F0502020204030204" pitchFamily="34" charset="0"/>
              </a:rPr>
              <a:t>Extending the coverage to non-private citizens</a:t>
            </a:r>
          </a:p>
        </p:txBody>
      </p:sp>
      <p:sp>
        <p:nvSpPr>
          <p:cNvPr id="6" name="Untertitel 5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sz="2200" dirty="0" smtClean="0">
                <a:latin typeface="Calibri" panose="020F0502020204030204" pitchFamily="34" charset="0"/>
              </a:rPr>
              <a:t>Exclusion </a:t>
            </a:r>
            <a:r>
              <a:rPr lang="en-US" sz="2200" dirty="0">
                <a:latin typeface="Calibri" panose="020F0502020204030204" pitchFamily="34" charset="0"/>
              </a:rPr>
              <a:t>of the institutional population and the comparability of administrative data in Europe</a:t>
            </a:r>
            <a:endParaRPr lang="en-US" sz="2200" dirty="0" smtClean="0">
              <a:latin typeface="Calibri" panose="020F050202020403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3851920" y="5373216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i="1" dirty="0">
                <a:latin typeface="Calibri" panose="020F0502020204030204" pitchFamily="34" charset="0"/>
              </a:rPr>
              <a:t>Jan-Lucas Schanze (GESIS</a:t>
            </a:r>
            <a:r>
              <a:rPr lang="de-DE" sz="2000" b="1" i="1" dirty="0" smtClean="0">
                <a:latin typeface="Calibri" panose="020F0502020204030204" pitchFamily="34" charset="0"/>
              </a:rPr>
              <a:t>)</a:t>
            </a:r>
            <a:r>
              <a:rPr lang="de-DE" sz="1600" b="1" i="1" dirty="0" smtClean="0"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de-DE" sz="1600" b="1" i="1" dirty="0" smtClean="0">
                <a:latin typeface="Calibri" panose="020F0502020204030204" pitchFamily="34" charset="0"/>
              </a:rPr>
              <a:t>CESS</a:t>
            </a:r>
            <a:r>
              <a:rPr lang="de-DE" sz="1600" b="1" i="1" dirty="0" smtClean="0">
                <a:latin typeface="Calibri" panose="020F0502020204030204" pitchFamily="34" charset="0"/>
              </a:rPr>
              <a:t>, Budapest (HU), 10/21/16</a:t>
            </a:r>
            <a:endParaRPr lang="de-DE" sz="1600" b="1" i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55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 smtClean="0">
                <a:latin typeface="Calibri" panose="020F0502020204030204" pitchFamily="34" charset="0"/>
              </a:rPr>
              <a:t>Contents</a:t>
            </a:r>
            <a:endParaRPr lang="de-DE" sz="3200" dirty="0">
              <a:latin typeface="Calibri" panose="020F050202020403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3569" y="2287413"/>
            <a:ext cx="7920879" cy="3301827"/>
          </a:xfrm>
        </p:spPr>
        <p:txBody>
          <a:bodyPr>
            <a:normAutofit/>
          </a:bodyPr>
          <a:lstStyle/>
          <a:p>
            <a:pPr marL="514350" lvl="1" indent="-514350">
              <a:spcAft>
                <a:spcPts val="1200"/>
              </a:spcAft>
              <a:buFont typeface="+mj-lt"/>
              <a:buAutoNum type="arabicPeriod"/>
            </a:pPr>
            <a:r>
              <a:rPr lang="en-GB" b="1" dirty="0">
                <a:latin typeface="Calibri" panose="020F0502020204030204" pitchFamily="34" charset="0"/>
              </a:rPr>
              <a:t>SERISS </a:t>
            </a:r>
            <a:r>
              <a:rPr lang="en-GB" b="1" dirty="0" smtClean="0">
                <a:latin typeface="Calibri" panose="020F0502020204030204" pitchFamily="34" charset="0"/>
              </a:rPr>
              <a:t>project on the institutional population</a:t>
            </a:r>
            <a:endParaRPr lang="en-GB" b="1" dirty="0">
              <a:latin typeface="Calibri" panose="020F0502020204030204" pitchFamily="34" charset="0"/>
            </a:endParaRPr>
          </a:p>
          <a:p>
            <a:pPr marL="514350" lvl="1" indent="-514350">
              <a:spcAft>
                <a:spcPts val="1200"/>
              </a:spcAft>
              <a:buFont typeface="+mj-lt"/>
              <a:buAutoNum type="arabicPeriod"/>
            </a:pPr>
            <a:r>
              <a:rPr lang="en-GB" b="1" dirty="0">
                <a:latin typeface="Calibri" panose="020F0502020204030204" pitchFamily="34" charset="0"/>
              </a:rPr>
              <a:t>The </a:t>
            </a:r>
            <a:r>
              <a:rPr lang="en-GB" b="1" dirty="0" smtClean="0">
                <a:latin typeface="Calibri" panose="020F0502020204030204" pitchFamily="34" charset="0"/>
              </a:rPr>
              <a:t>institutional population </a:t>
            </a:r>
            <a:r>
              <a:rPr lang="en-GB" b="1" dirty="0">
                <a:latin typeface="Calibri" panose="020F0502020204030204" pitchFamily="34" charset="0"/>
              </a:rPr>
              <a:t>in Europe – an elusive </a:t>
            </a:r>
            <a:r>
              <a:rPr lang="en-GB" b="1" dirty="0" smtClean="0">
                <a:latin typeface="Calibri" panose="020F0502020204030204" pitchFamily="34" charset="0"/>
              </a:rPr>
              <a:t>population?</a:t>
            </a:r>
            <a:endParaRPr lang="en-GB" b="1" dirty="0">
              <a:latin typeface="Calibri" panose="020F0502020204030204" pitchFamily="34" charset="0"/>
            </a:endParaRPr>
          </a:p>
          <a:p>
            <a:pPr marL="514350" lvl="1" indent="-514350">
              <a:spcAft>
                <a:spcPts val="1200"/>
              </a:spcAft>
              <a:buFont typeface="+mj-lt"/>
              <a:buAutoNum type="arabicPeriod"/>
            </a:pPr>
            <a:r>
              <a:rPr lang="en-GB" b="1" dirty="0" smtClean="0">
                <a:latin typeface="Calibri" panose="020F0502020204030204" pitchFamily="34" charset="0"/>
              </a:rPr>
              <a:t>The 2011 censuses and their comparability </a:t>
            </a:r>
          </a:p>
          <a:p>
            <a:pPr marL="514350" lvl="1" indent="-514350">
              <a:spcAft>
                <a:spcPts val="1200"/>
              </a:spcAft>
              <a:buFont typeface="+mj-lt"/>
              <a:buAutoNum type="arabicPeriod"/>
            </a:pPr>
            <a:r>
              <a:rPr lang="en-US" b="1" dirty="0" smtClean="0">
                <a:latin typeface="Calibri" panose="020F0502020204030204" pitchFamily="34" charset="0"/>
              </a:rPr>
              <a:t>Conclusion &amp; invitation for input</a:t>
            </a:r>
            <a:endParaRPr lang="en-US" b="1" dirty="0">
              <a:latin typeface="Calibri" panose="020F0502020204030204" pitchFamily="34" charset="0"/>
            </a:endParaRPr>
          </a:p>
          <a:p>
            <a:pPr marL="0" lvl="1" indent="0">
              <a:buNone/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DEF79-D5F3-42ED-9335-D73AD216BB54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612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DEF79-D5F3-42ED-9335-D73AD216BB54}" type="slidenum">
              <a:rPr lang="de-DE" smtClean="0"/>
              <a:t>3</a:t>
            </a:fld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95" y="2132856"/>
            <a:ext cx="8155646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95" y="908720"/>
            <a:ext cx="8155646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Inhaltsplatzhalter 2"/>
          <p:cNvSpPr txBox="1">
            <a:spLocks/>
          </p:cNvSpPr>
          <p:nvPr/>
        </p:nvSpPr>
        <p:spPr>
          <a:xfrm>
            <a:off x="1187624" y="6289104"/>
            <a:ext cx="6624736" cy="524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58748F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Rotis SemiSans Pro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58748F"/>
              </a:buClr>
              <a:buFont typeface="Wingdings 3" panose="05040102010807070707" pitchFamily="18" charset="2"/>
              <a:buChar char=""/>
              <a:defRPr sz="2400" kern="1200">
                <a:solidFill>
                  <a:schemeClr val="tx1"/>
                </a:solidFill>
                <a:latin typeface="Rotis SemiSans Pro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58748F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Rotis SemiSans Pro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58748F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Rotis SemiSans Pro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58748F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Rotis SemiSans Pro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de-DE" sz="1800" i="1" dirty="0" smtClean="0">
                <a:latin typeface="Calibri" panose="020F0502020204030204" pitchFamily="34" charset="0"/>
              </a:rPr>
              <a:t>Source</a:t>
            </a:r>
            <a:r>
              <a:rPr lang="de-DE" sz="1800" dirty="0" smtClean="0">
                <a:latin typeface="Calibri" panose="020F0502020204030204" pitchFamily="34" charset="0"/>
              </a:rPr>
              <a:t>: </a:t>
            </a:r>
            <a:r>
              <a:rPr lang="de-DE" sz="1800" dirty="0" smtClean="0">
                <a:latin typeface="Calibri" panose="020F0502020204030204" pitchFamily="34" charset="0"/>
                <a:hlinkClick r:id="rId4"/>
              </a:rPr>
              <a:t>www.seriss.eu</a:t>
            </a:r>
            <a:endParaRPr lang="de-DE" sz="1800" dirty="0" smtClean="0">
              <a:latin typeface="Calibri" panose="020F050202020403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80474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4373" y="1029970"/>
            <a:ext cx="7775575" cy="509588"/>
          </a:xfrm>
        </p:spPr>
        <p:txBody>
          <a:bodyPr/>
          <a:lstStyle/>
          <a:p>
            <a:r>
              <a:rPr lang="en-US" sz="3200" dirty="0">
                <a:latin typeface="Calibri" panose="020F0502020204030204" pitchFamily="34" charset="0"/>
              </a:rPr>
              <a:t>Including the institutional population into a sample survey of the general population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3569" y="2060848"/>
            <a:ext cx="7920879" cy="4065315"/>
          </a:xfrm>
        </p:spPr>
        <p:txBody>
          <a:bodyPr>
            <a:normAutofit/>
          </a:bodyPr>
          <a:lstStyle/>
          <a:p>
            <a:pPr marL="342900" lvl="1" indent="-34290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latin typeface="Calibri" panose="020F0502020204030204" pitchFamily="34" charset="0"/>
              </a:rPr>
              <a:t>Data inventory of European surveys including the institutional population</a:t>
            </a:r>
          </a:p>
          <a:p>
            <a:pPr marL="342900" lvl="1" indent="-34290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</a:rPr>
              <a:t>Feasibility report on sampling and fieldwork in institutions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DEF79-D5F3-42ED-9335-D73AD216BB54}" type="slidenum">
              <a:rPr lang="de-DE" smtClean="0"/>
              <a:t>4</a:t>
            </a:fld>
            <a:endParaRPr lang="de-DE" dirty="0"/>
          </a:p>
        </p:txBody>
      </p:sp>
      <p:grpSp>
        <p:nvGrpSpPr>
          <p:cNvPr id="6" name="Gruppieren 5"/>
          <p:cNvGrpSpPr/>
          <p:nvPr/>
        </p:nvGrpSpPr>
        <p:grpSpPr>
          <a:xfrm>
            <a:off x="611560" y="3789040"/>
            <a:ext cx="7850545" cy="1571625"/>
            <a:chOff x="642679" y="3717032"/>
            <a:chExt cx="7850545" cy="1571625"/>
          </a:xfrm>
        </p:grpSpPr>
        <p:pic>
          <p:nvPicPr>
            <p:cNvPr id="2050" name="Picture 2" descr="European Social Survey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679" y="4095318"/>
              <a:ext cx="2937821" cy="984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SHAR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4002697"/>
              <a:ext cx="2304256" cy="11694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GGP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224" y="3717032"/>
              <a:ext cx="1905000" cy="1571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6377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sz="3200" dirty="0" smtClean="0">
                <a:latin typeface="Calibri" panose="020F0502020204030204" pitchFamily="34" charset="0"/>
              </a:rPr>
              <a:t>The </a:t>
            </a:r>
            <a:r>
              <a:rPr lang="en-US" sz="3200" dirty="0" smtClean="0">
                <a:latin typeface="Calibri" panose="020F0502020204030204" pitchFamily="34" charset="0"/>
              </a:rPr>
              <a:t>institutional population </a:t>
            </a:r>
            <a:r>
              <a:rPr lang="de-DE" sz="3200" dirty="0" smtClean="0">
                <a:latin typeface="Calibri" panose="020F0502020204030204" pitchFamily="34" charset="0"/>
              </a:rPr>
              <a:t>in Europe</a:t>
            </a:r>
            <a:endParaRPr lang="de-DE" sz="3200" dirty="0">
              <a:latin typeface="Calibri" panose="020F050202020403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DEF79-D5F3-42ED-9335-D73AD216BB54}" type="slidenum">
              <a:rPr lang="de-DE" smtClean="0"/>
              <a:t>5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7079456" y="5283205"/>
            <a:ext cx="22607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alibri" panose="020F0502020204030204" pitchFamily="34" charset="0"/>
              </a:rPr>
              <a:t>Max Liebermann</a:t>
            </a:r>
          </a:p>
          <a:p>
            <a:r>
              <a:rPr lang="de-DE" dirty="0" smtClean="0">
                <a:latin typeface="Calibri" panose="020F0502020204030204" pitchFamily="34" charset="0"/>
              </a:rPr>
              <a:t>„Old </a:t>
            </a:r>
            <a:r>
              <a:rPr lang="de-DE" dirty="0" err="1" smtClean="0">
                <a:latin typeface="Calibri" panose="020F0502020204030204" pitchFamily="34" charset="0"/>
              </a:rPr>
              <a:t>Men‘s</a:t>
            </a:r>
            <a:r>
              <a:rPr lang="de-DE" dirty="0" smtClean="0">
                <a:latin typeface="Calibri" panose="020F0502020204030204" pitchFamily="34" charset="0"/>
              </a:rPr>
              <a:t> Home </a:t>
            </a:r>
            <a:r>
              <a:rPr lang="de-DE" dirty="0">
                <a:latin typeface="Calibri" panose="020F0502020204030204" pitchFamily="34" charset="0"/>
              </a:rPr>
              <a:t>in </a:t>
            </a:r>
            <a:r>
              <a:rPr lang="de-DE" dirty="0" smtClean="0">
                <a:latin typeface="Calibri" panose="020F0502020204030204" pitchFamily="34" charset="0"/>
              </a:rPr>
              <a:t>Amsterdam“ </a:t>
            </a:r>
            <a:r>
              <a:rPr lang="de-DE" dirty="0">
                <a:latin typeface="Calibri" panose="020F0502020204030204" pitchFamily="34" charset="0"/>
              </a:rPr>
              <a:t>(1880)</a:t>
            </a:r>
          </a:p>
        </p:txBody>
      </p:sp>
      <p:pic>
        <p:nvPicPr>
          <p:cNvPr id="6" name="Picture 4" descr="https://upload.wikimedia.org/wikipedia/commons/thumb/0/04/Altm%C3%A4nnerhaus_in_Amsterdam.jpg/1280px-Altm%C3%A4nnerhaus_in_Amsterda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4"/>
          <a:stretch/>
        </p:blipFill>
        <p:spPr bwMode="auto">
          <a:xfrm>
            <a:off x="382712" y="1484784"/>
            <a:ext cx="6703626" cy="469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64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775575" cy="509588"/>
          </a:xfrm>
        </p:spPr>
        <p:txBody>
          <a:bodyPr/>
          <a:lstStyle/>
          <a:p>
            <a:r>
              <a:rPr lang="de-DE" sz="3200" dirty="0" smtClean="0">
                <a:latin typeface="Calibri" panose="020F0502020204030204" pitchFamily="34" charset="0"/>
              </a:rPr>
              <a:t>Definition</a:t>
            </a:r>
            <a:endParaRPr lang="de-DE" sz="3200" dirty="0">
              <a:latin typeface="Calibri" panose="020F050202020403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3568" y="1600200"/>
            <a:ext cx="8064896" cy="4525963"/>
          </a:xfrm>
        </p:spPr>
        <p:txBody>
          <a:bodyPr>
            <a:normAutofit fontScale="77500" lnSpcReduction="20000"/>
          </a:bodyPr>
          <a:lstStyle/>
          <a:p>
            <a:pPr marL="4572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100" dirty="0" smtClean="0">
                <a:latin typeface="Calibri" panose="020F0502020204030204" pitchFamily="34" charset="0"/>
              </a:rPr>
              <a:t>Non-private = Hotels, camps, institutions (UN 2008)</a:t>
            </a:r>
          </a:p>
          <a:p>
            <a:pPr marL="457200" lvl="1" indent="-4572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100" dirty="0" smtClean="0">
                <a:latin typeface="Calibri" panose="020F0502020204030204" pitchFamily="34" charset="0"/>
              </a:rPr>
              <a:t>Institutions </a:t>
            </a:r>
            <a:r>
              <a:rPr lang="en-US" sz="3100" dirty="0">
                <a:latin typeface="Calibri" panose="020F0502020204030204" pitchFamily="34" charset="0"/>
              </a:rPr>
              <a:t>can be classified as: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700" dirty="0">
                <a:latin typeface="Calibri" panose="020F0502020204030204" pitchFamily="34" charset="0"/>
              </a:rPr>
              <a:t>Educational </a:t>
            </a:r>
            <a:r>
              <a:rPr lang="en-US" sz="2700" dirty="0" smtClean="0">
                <a:latin typeface="Calibri" panose="020F0502020204030204" pitchFamily="34" charset="0"/>
              </a:rPr>
              <a:t>institutions</a:t>
            </a:r>
            <a:endParaRPr lang="en-US" sz="2700" dirty="0">
              <a:latin typeface="Calibri" panose="020F0502020204030204" pitchFamily="34" charset="0"/>
            </a:endParaRPr>
          </a:p>
          <a:p>
            <a:pPr lvl="1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700" dirty="0">
                <a:latin typeface="Calibri" panose="020F0502020204030204" pitchFamily="34" charset="0"/>
              </a:rPr>
              <a:t>Health care </a:t>
            </a:r>
            <a:r>
              <a:rPr lang="en-US" sz="2700" dirty="0" smtClean="0">
                <a:latin typeface="Calibri" panose="020F0502020204030204" pitchFamily="34" charset="0"/>
              </a:rPr>
              <a:t>institutions</a:t>
            </a:r>
            <a:endParaRPr lang="en-US" sz="2700" dirty="0">
              <a:latin typeface="Calibri" panose="020F0502020204030204" pitchFamily="34" charset="0"/>
            </a:endParaRPr>
          </a:p>
          <a:p>
            <a:pPr lvl="1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700" dirty="0" smtClean="0">
                <a:latin typeface="Calibri" panose="020F0502020204030204" pitchFamily="34" charset="0"/>
              </a:rPr>
              <a:t>Institutions </a:t>
            </a:r>
            <a:r>
              <a:rPr lang="en-US" sz="2700" dirty="0">
                <a:latin typeface="Calibri" panose="020F0502020204030204" pitchFamily="34" charset="0"/>
              </a:rPr>
              <a:t>for retired and elderly persons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700" dirty="0">
                <a:latin typeface="Calibri" panose="020F0502020204030204" pitchFamily="34" charset="0"/>
              </a:rPr>
              <a:t>Military </a:t>
            </a:r>
            <a:r>
              <a:rPr lang="en-US" sz="2700" dirty="0" smtClean="0">
                <a:latin typeface="Calibri" panose="020F0502020204030204" pitchFamily="34" charset="0"/>
              </a:rPr>
              <a:t>institutions</a:t>
            </a:r>
            <a:endParaRPr lang="en-US" sz="2700" dirty="0">
              <a:latin typeface="Calibri" panose="020F0502020204030204" pitchFamily="34" charset="0"/>
            </a:endParaRPr>
          </a:p>
          <a:p>
            <a:pPr lvl="1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700" dirty="0">
                <a:latin typeface="Calibri" panose="020F0502020204030204" pitchFamily="34" charset="0"/>
              </a:rPr>
              <a:t>Religious institutions</a:t>
            </a:r>
          </a:p>
          <a:p>
            <a:pPr lvl="1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700" dirty="0">
                <a:latin typeface="Calibri" panose="020F0502020204030204" pitchFamily="34" charset="0"/>
              </a:rPr>
              <a:t>Other institutions (e.g. penal </a:t>
            </a:r>
            <a:r>
              <a:rPr lang="en-US" sz="2700" dirty="0" smtClean="0">
                <a:latin typeface="Calibri" panose="020F0502020204030204" pitchFamily="34" charset="0"/>
              </a:rPr>
              <a:t>facility, </a:t>
            </a:r>
            <a:r>
              <a:rPr lang="en-US" sz="2700" dirty="0">
                <a:latin typeface="Calibri" panose="020F0502020204030204" pitchFamily="34" charset="0"/>
              </a:rPr>
              <a:t>refugee </a:t>
            </a:r>
            <a:r>
              <a:rPr lang="en-US" sz="2700" dirty="0" smtClean="0">
                <a:latin typeface="Calibri" panose="020F0502020204030204" pitchFamily="34" charset="0"/>
              </a:rPr>
              <a:t>accommodation, homeless shelter)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100" dirty="0" smtClean="0">
                <a:latin typeface="Calibri" panose="020F0502020204030204" pitchFamily="34" charset="0"/>
              </a:rPr>
              <a:t>Offering </a:t>
            </a:r>
            <a:r>
              <a:rPr lang="en-US" sz="3100" i="1" dirty="0" smtClean="0">
                <a:latin typeface="Calibri" panose="020F0502020204030204" pitchFamily="34" charset="0"/>
              </a:rPr>
              <a:t>managed accommodation</a:t>
            </a:r>
            <a:r>
              <a:rPr lang="en-US" sz="3100" dirty="0" smtClean="0">
                <a:latin typeface="Calibri" panose="020F0502020204030204" pitchFamily="34" charset="0"/>
              </a:rPr>
              <a:t> </a:t>
            </a:r>
            <a:r>
              <a:rPr lang="en-US" sz="3100" dirty="0">
                <a:latin typeface="Calibri" panose="020F0502020204030204" pitchFamily="34" charset="0"/>
              </a:rPr>
              <a:t>to a group of (mostly) unrelated inhabitants who </a:t>
            </a:r>
            <a:r>
              <a:rPr lang="en-US" sz="3100" i="1" dirty="0">
                <a:latin typeface="Calibri" panose="020F0502020204030204" pitchFamily="34" charset="0"/>
              </a:rPr>
              <a:t>cannot run their own </a:t>
            </a:r>
            <a:r>
              <a:rPr lang="en-US" sz="3100" i="1" dirty="0" smtClean="0">
                <a:latin typeface="Calibri" panose="020F0502020204030204" pitchFamily="34" charset="0"/>
              </a:rPr>
              <a:t>household</a:t>
            </a:r>
            <a:endParaRPr lang="en-US" sz="3100" i="1" dirty="0">
              <a:latin typeface="Calibri" panose="020F050202020403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DEF79-D5F3-42ED-9335-D73AD216BB54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024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775575" cy="509588"/>
          </a:xfrm>
        </p:spPr>
        <p:txBody>
          <a:bodyPr/>
          <a:lstStyle/>
          <a:p>
            <a:r>
              <a:rPr lang="de-DE" sz="3200" dirty="0" smtClean="0">
                <a:latin typeface="Calibri" panose="020F0502020204030204" pitchFamily="34" charset="0"/>
              </a:rPr>
              <a:t>An </a:t>
            </a:r>
            <a:r>
              <a:rPr lang="en-US" sz="3200" dirty="0" smtClean="0">
                <a:latin typeface="Calibri" panose="020F0502020204030204" pitchFamily="34" charset="0"/>
              </a:rPr>
              <a:t>elusive population?</a:t>
            </a:r>
            <a:endParaRPr lang="en-US" sz="3200" dirty="0">
              <a:latin typeface="Calibri" panose="020F050202020403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9" y="1600200"/>
            <a:ext cx="8424936" cy="4525963"/>
          </a:xfrm>
        </p:spPr>
        <p:txBody>
          <a:bodyPr>
            <a:normAutofit/>
          </a:bodyPr>
          <a:lstStyle/>
          <a:p>
            <a:pPr lvl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latin typeface="Calibri" panose="020F0502020204030204" pitchFamily="34" charset="0"/>
              </a:rPr>
              <a:t>Hard-to-sample</a:t>
            </a:r>
            <a:endParaRPr lang="en-US" b="1" dirty="0">
              <a:latin typeface="Calibri" panose="020F0502020204030204" pitchFamily="34" charset="0"/>
            </a:endParaRPr>
          </a:p>
          <a:p>
            <a:pPr marL="1052100" lvl="4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100" dirty="0" smtClean="0">
                <a:latin typeface="Calibri" panose="020F0502020204030204" pitchFamily="34" charset="0"/>
              </a:rPr>
              <a:t>A rare, but not a hidden population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latin typeface="Calibri" panose="020F0502020204030204" pitchFamily="34" charset="0"/>
              </a:rPr>
              <a:t>Hard-to-identify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(</a:t>
            </a:r>
            <a:r>
              <a:rPr lang="en-US" i="1" dirty="0">
                <a:latin typeface="Calibri" panose="020F0502020204030204" pitchFamily="34" charset="0"/>
              </a:rPr>
              <a:t>sometimes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  <a:p>
            <a:pPr marL="1052100" lvl="4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100" dirty="0" smtClean="0">
                <a:latin typeface="Calibri" panose="020F0502020204030204" pitchFamily="34" charset="0"/>
              </a:rPr>
              <a:t>It can be a sensitive information if a household member lives in an institution 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latin typeface="Calibri" panose="020F0502020204030204" pitchFamily="34" charset="0"/>
              </a:rPr>
              <a:t>Hard-to-contact</a:t>
            </a:r>
            <a:endParaRPr lang="en-US" b="1" dirty="0">
              <a:latin typeface="Calibri" panose="020F0502020204030204" pitchFamily="34" charset="0"/>
            </a:endParaRPr>
          </a:p>
          <a:p>
            <a:pPr marL="1052100" lvl="4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100" dirty="0" smtClean="0">
                <a:latin typeface="Calibri" panose="020F0502020204030204" pitchFamily="34" charset="0"/>
              </a:rPr>
              <a:t>Operators of institutions and relatives as gatekeepers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latin typeface="Calibri" panose="020F0502020204030204" pitchFamily="34" charset="0"/>
              </a:rPr>
              <a:t>Hard-to-interview</a:t>
            </a:r>
          </a:p>
          <a:p>
            <a:pPr marL="1052100" lvl="4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100" dirty="0" smtClean="0">
                <a:latin typeface="Calibri" panose="020F0502020204030204" pitchFamily="34" charset="0"/>
              </a:rPr>
              <a:t>Language barriers, functional and cognitive impairments (dementia)</a:t>
            </a:r>
            <a:endParaRPr lang="en-US" sz="2100" dirty="0">
              <a:latin typeface="Calibri" panose="020F050202020403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DEF79-D5F3-42ED-9335-D73AD216BB54}" type="slidenum">
              <a:rPr lang="de-DE" smtClean="0"/>
              <a:t>7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259632" y="6309320"/>
            <a:ext cx="7560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latin typeface="Calibri" panose="020F0502020204030204" pitchFamily="34" charset="0"/>
              </a:rPr>
              <a:t>Source</a:t>
            </a:r>
            <a:r>
              <a:rPr lang="en-US" sz="1600" dirty="0" smtClean="0">
                <a:latin typeface="Calibri" panose="020F0502020204030204" pitchFamily="34" charset="0"/>
              </a:rPr>
              <a:t>: typology of </a:t>
            </a:r>
            <a:r>
              <a:rPr lang="en-US" sz="1600" dirty="0" err="1" smtClean="0">
                <a:latin typeface="Calibri" panose="020F0502020204030204" pitchFamily="34" charset="0"/>
              </a:rPr>
              <a:t>Tourangeau</a:t>
            </a:r>
            <a:r>
              <a:rPr lang="en-US" sz="1600" dirty="0" smtClean="0">
                <a:latin typeface="Calibri" panose="020F0502020204030204" pitchFamily="34" charset="0"/>
              </a:rPr>
              <a:t> 2014</a:t>
            </a:r>
            <a:endParaRPr lang="en-US" sz="1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0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775575" cy="509588"/>
          </a:xfrm>
        </p:spPr>
        <p:txBody>
          <a:bodyPr/>
          <a:lstStyle/>
          <a:p>
            <a:r>
              <a:rPr lang="en-US" sz="3200" dirty="0" smtClean="0">
                <a:latin typeface="Calibri" panose="020F0502020204030204" pitchFamily="34" charset="0"/>
              </a:rPr>
              <a:t>Quantifying the non-private population</a:t>
            </a:r>
            <a:endParaRPr lang="en-US" sz="3200" dirty="0">
              <a:latin typeface="Calibri" panose="020F050202020403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552" y="1700808"/>
            <a:ext cx="8208912" cy="4525963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endParaRPr lang="de-DE" dirty="0" smtClean="0"/>
          </a:p>
          <a:p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DEF79-D5F3-42ED-9335-D73AD216BB54}" type="slidenum">
              <a:rPr lang="de-DE" smtClean="0"/>
              <a:t>8</a:t>
            </a:fld>
            <a:endParaRPr lang="de-DE" dirty="0"/>
          </a:p>
        </p:txBody>
      </p:sp>
      <p:graphicFrame>
        <p:nvGraphicFramePr>
          <p:cNvPr id="5" name="Inhaltsplatzhalt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9226437"/>
              </p:ext>
            </p:extLst>
          </p:nvPr>
        </p:nvGraphicFramePr>
        <p:xfrm>
          <a:off x="206680" y="1268760"/>
          <a:ext cx="8784976" cy="5163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" name="Gruppieren 9"/>
          <p:cNvGrpSpPr/>
          <p:nvPr/>
        </p:nvGrpSpPr>
        <p:grpSpPr>
          <a:xfrm>
            <a:off x="1224596" y="2803062"/>
            <a:ext cx="3374572" cy="1311727"/>
            <a:chOff x="1224596" y="2803062"/>
            <a:chExt cx="3374572" cy="1311727"/>
          </a:xfrm>
        </p:grpSpPr>
        <p:cxnSp>
          <p:nvCxnSpPr>
            <p:cNvPr id="7" name="Gerade Verbindung 6"/>
            <p:cNvCxnSpPr/>
            <p:nvPr/>
          </p:nvCxnSpPr>
          <p:spPr>
            <a:xfrm flipV="1">
              <a:off x="4170432" y="3260619"/>
              <a:ext cx="428736" cy="85417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feld 5"/>
            <p:cNvSpPr txBox="1"/>
            <p:nvPr/>
          </p:nvSpPr>
          <p:spPr>
            <a:xfrm>
              <a:off x="1224596" y="2803062"/>
              <a:ext cx="3374572" cy="4770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500" dirty="0" smtClean="0">
                  <a:latin typeface="Calibri" panose="020F0502020204030204" pitchFamily="34" charset="0"/>
                </a:rPr>
                <a:t>EU-28: </a:t>
              </a:r>
              <a:r>
                <a:rPr lang="de-DE" sz="2500" b="1" dirty="0" smtClean="0">
                  <a:latin typeface="Calibri" panose="020F0502020204030204" pitchFamily="34" charset="0"/>
                </a:rPr>
                <a:t>7,506,967 </a:t>
              </a:r>
              <a:r>
                <a:rPr lang="de-DE" sz="2500" dirty="0" smtClean="0">
                  <a:latin typeface="Calibri" panose="020F0502020204030204" pitchFamily="34" charset="0"/>
                </a:rPr>
                <a:t>(2011) </a:t>
              </a:r>
              <a:endParaRPr lang="de-DE" sz="2500" dirty="0">
                <a:latin typeface="Calibri" panose="020F0502020204030204" pitchFamily="34" charset="0"/>
              </a:endParaRPr>
            </a:p>
          </p:txBody>
        </p:sp>
      </p:grpSp>
      <p:sp>
        <p:nvSpPr>
          <p:cNvPr id="8" name="Textfeld 7"/>
          <p:cNvSpPr txBox="1"/>
          <p:nvPr/>
        </p:nvSpPr>
        <p:spPr>
          <a:xfrm>
            <a:off x="1187624" y="6309320"/>
            <a:ext cx="7128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i="1" dirty="0" smtClean="0">
                <a:latin typeface="Calibri" panose="020F0502020204030204" pitchFamily="34" charset="0"/>
              </a:rPr>
              <a:t>Source</a:t>
            </a:r>
            <a:r>
              <a:rPr lang="de-DE" sz="1600" dirty="0" smtClean="0">
                <a:latin typeface="Calibri" panose="020F0502020204030204" pitchFamily="34" charset="0"/>
              </a:rPr>
              <a:t>: European Statistical System, </a:t>
            </a:r>
            <a:r>
              <a:rPr lang="de-DE" sz="1600" dirty="0" err="1" smtClean="0">
                <a:latin typeface="Calibri" panose="020F0502020204030204" pitchFamily="34" charset="0"/>
              </a:rPr>
              <a:t>Census</a:t>
            </a:r>
            <a:r>
              <a:rPr lang="de-DE" sz="1600" dirty="0" smtClean="0">
                <a:latin typeface="Calibri" panose="020F0502020204030204" pitchFamily="34" charset="0"/>
              </a:rPr>
              <a:t> 2011</a:t>
            </a:r>
            <a:endParaRPr lang="de-DE" sz="1600" dirty="0">
              <a:latin typeface="Calibri" panose="020F050202020403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051720" y="1700808"/>
            <a:ext cx="67687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b="1" dirty="0" smtClean="0">
                <a:latin typeface="Calibri" panose="020F0502020204030204" pitchFamily="34" charset="0"/>
              </a:rPr>
              <a:t>% of the entire population</a:t>
            </a:r>
          </a:p>
        </p:txBody>
      </p:sp>
    </p:spTree>
    <p:extLst>
      <p:ext uri="{BB962C8B-B14F-4D97-AF65-F5344CB8AC3E}">
        <p14:creationId xmlns:p14="http://schemas.microsoft.com/office/powerpoint/2010/main" val="387885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 animBg="0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DEF79-D5F3-42ED-9335-D73AD216BB54}" type="slidenum">
              <a:rPr lang="de-DE" smtClean="0"/>
              <a:t>9</a:t>
            </a:fld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5401383" y="6021288"/>
            <a:ext cx="3534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 smtClean="0">
                <a:latin typeface="Calibri" panose="020F0502020204030204" pitchFamily="34" charset="0"/>
              </a:rPr>
              <a:t>Source</a:t>
            </a:r>
            <a:r>
              <a:rPr lang="de-DE" dirty="0" smtClean="0">
                <a:latin typeface="Calibri" panose="020F0502020204030204" pitchFamily="34" charset="0"/>
              </a:rPr>
              <a:t>: </a:t>
            </a:r>
            <a:r>
              <a:rPr lang="de-DE" dirty="0" err="1" smtClean="0">
                <a:latin typeface="Calibri" panose="020F0502020204030204" pitchFamily="34" charset="0"/>
              </a:rPr>
              <a:t>Eurostat</a:t>
            </a:r>
            <a:r>
              <a:rPr lang="de-DE" dirty="0" smtClean="0">
                <a:latin typeface="Calibri" panose="020F0502020204030204" pitchFamily="34" charset="0"/>
              </a:rPr>
              <a:t> 2015. „People in </a:t>
            </a:r>
            <a:r>
              <a:rPr lang="de-DE" dirty="0" err="1" smtClean="0">
                <a:latin typeface="Calibri" panose="020F0502020204030204" pitchFamily="34" charset="0"/>
              </a:rPr>
              <a:t>the</a:t>
            </a:r>
            <a:r>
              <a:rPr lang="de-DE" dirty="0" smtClean="0">
                <a:latin typeface="Calibri" panose="020F0502020204030204" pitchFamily="34" charset="0"/>
              </a:rPr>
              <a:t> EU“</a:t>
            </a:r>
            <a:endParaRPr lang="de-DE" dirty="0">
              <a:latin typeface="Calibri" panose="020F050202020403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5292080" cy="6165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5350976" y="1556792"/>
            <a:ext cx="3600400" cy="509588"/>
          </a:xfrm>
        </p:spPr>
        <p:txBody>
          <a:bodyPr/>
          <a:lstStyle/>
          <a:p>
            <a:pPr algn="l"/>
            <a:r>
              <a:rPr lang="en-US" sz="3000" dirty="0">
                <a:latin typeface="Calibri" panose="020F0502020204030204" pitchFamily="34" charset="0"/>
              </a:rPr>
              <a:t>Share of population aged 85 years and over living in an institutional </a:t>
            </a:r>
            <a:r>
              <a:rPr lang="en-US" sz="3000" dirty="0" smtClean="0">
                <a:latin typeface="Calibri" panose="020F0502020204030204" pitchFamily="34" charset="0"/>
              </a:rPr>
              <a:t>household</a:t>
            </a:r>
            <a:endParaRPr lang="en-US" sz="3000" dirty="0">
              <a:latin typeface="Calibri" panose="020F0502020204030204" pitchFamily="34" charset="0"/>
            </a:endParaRPr>
          </a:p>
        </p:txBody>
      </p:sp>
      <p:grpSp>
        <p:nvGrpSpPr>
          <p:cNvPr id="10" name="Gruppieren 9"/>
          <p:cNvGrpSpPr/>
          <p:nvPr/>
        </p:nvGrpSpPr>
        <p:grpSpPr>
          <a:xfrm>
            <a:off x="5401383" y="3140968"/>
            <a:ext cx="3563105" cy="2742391"/>
            <a:chOff x="5401383" y="2990865"/>
            <a:chExt cx="3563105" cy="274239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137" b="7270"/>
            <a:stretch/>
          </p:blipFill>
          <p:spPr bwMode="auto">
            <a:xfrm>
              <a:off x="5401383" y="3444909"/>
              <a:ext cx="3563105" cy="2232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feld 7"/>
            <p:cNvSpPr txBox="1"/>
            <p:nvPr/>
          </p:nvSpPr>
          <p:spPr>
            <a:xfrm>
              <a:off x="6156176" y="3468533"/>
              <a:ext cx="2448272" cy="22647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108000">
                <a:spcAft>
                  <a:spcPts val="900"/>
                </a:spcAft>
              </a:pPr>
              <a:r>
                <a:rPr lang="de-DE" sz="1950" b="1" dirty="0" smtClean="0">
                  <a:latin typeface="Calibri" panose="020F0502020204030204" pitchFamily="34" charset="0"/>
                </a:rPr>
                <a:t>&lt; 2</a:t>
              </a:r>
            </a:p>
            <a:p>
              <a:pPr marL="108000">
                <a:spcAft>
                  <a:spcPts val="500"/>
                </a:spcAft>
              </a:pPr>
              <a:r>
                <a:rPr lang="de-DE" sz="1950" b="1" dirty="0" smtClean="0">
                  <a:latin typeface="Calibri" panose="020F0502020204030204" pitchFamily="34" charset="0"/>
                </a:rPr>
                <a:t>2 - &lt; 10</a:t>
              </a:r>
            </a:p>
            <a:p>
              <a:pPr marL="108000">
                <a:spcAft>
                  <a:spcPts val="500"/>
                </a:spcAft>
              </a:pPr>
              <a:r>
                <a:rPr lang="de-DE" sz="1950" b="1" dirty="0" smtClean="0">
                  <a:latin typeface="Calibri" panose="020F0502020204030204" pitchFamily="34" charset="0"/>
                </a:rPr>
                <a:t>10 - &lt; 15</a:t>
              </a:r>
            </a:p>
            <a:p>
              <a:pPr marL="108000">
                <a:spcAft>
                  <a:spcPts val="500"/>
                </a:spcAft>
              </a:pPr>
              <a:r>
                <a:rPr lang="de-DE" sz="1950" b="1" dirty="0" smtClean="0">
                  <a:latin typeface="Calibri" panose="020F0502020204030204" pitchFamily="34" charset="0"/>
                </a:rPr>
                <a:t>15 - &lt; 20</a:t>
              </a:r>
            </a:p>
            <a:p>
              <a:pPr marL="108000">
                <a:spcAft>
                  <a:spcPts val="500"/>
                </a:spcAft>
              </a:pPr>
              <a:r>
                <a:rPr lang="de-DE" sz="1950" b="1" dirty="0" smtClean="0">
                  <a:latin typeface="Calibri" panose="020F0502020204030204" pitchFamily="34" charset="0"/>
                </a:rPr>
                <a:t>≥ 20</a:t>
              </a:r>
            </a:p>
            <a:p>
              <a:pPr marL="108000"/>
              <a:r>
                <a:rPr lang="de-DE" sz="1950" b="1" dirty="0" smtClean="0">
                  <a:latin typeface="Calibri" panose="020F0502020204030204" pitchFamily="34" charset="0"/>
                </a:rPr>
                <a:t>Data not </a:t>
              </a:r>
              <a:r>
                <a:rPr lang="en-US" sz="1950" b="1" dirty="0" smtClean="0">
                  <a:latin typeface="Calibri" panose="020F0502020204030204" pitchFamily="34" charset="0"/>
                </a:rPr>
                <a:t>available</a:t>
              </a:r>
              <a:endParaRPr lang="en-US" sz="1950" b="1" dirty="0">
                <a:latin typeface="Calibri" panose="020F0502020204030204" pitchFamily="34" charset="0"/>
              </a:endParaRP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5554851" y="2990865"/>
              <a:ext cx="230425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spcAft>
                  <a:spcPts val="900"/>
                </a:spcAft>
              </a:pPr>
              <a:r>
                <a:rPr lang="de-DE" sz="2000" b="1" dirty="0" smtClean="0">
                  <a:latin typeface="Calibri" panose="020F0502020204030204" pitchFamily="34" charset="0"/>
                </a:rPr>
                <a:t>(%) at NUTS 2</a:t>
              </a:r>
              <a:endParaRPr lang="de-DE" sz="2000" b="1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766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775575" cy="509588"/>
          </a:xfrm>
        </p:spPr>
        <p:txBody>
          <a:bodyPr/>
          <a:lstStyle/>
          <a:p>
            <a:r>
              <a:rPr lang="de-DE" sz="3200" dirty="0" smtClean="0">
                <a:latin typeface="Calibri" panose="020F0502020204030204" pitchFamily="34" charset="0"/>
              </a:rPr>
              <a:t>The </a:t>
            </a:r>
            <a:r>
              <a:rPr lang="de-DE" sz="3200" dirty="0" err="1" smtClean="0">
                <a:latin typeface="Calibri" panose="020F0502020204030204" pitchFamily="34" charset="0"/>
              </a:rPr>
              <a:t>peril</a:t>
            </a:r>
            <a:r>
              <a:rPr lang="de-DE" sz="3200" dirty="0" smtClean="0">
                <a:latin typeface="Calibri" panose="020F0502020204030204" pitchFamily="34" charset="0"/>
              </a:rPr>
              <a:t> </a:t>
            </a:r>
            <a:r>
              <a:rPr lang="de-DE" sz="3200" dirty="0" err="1" smtClean="0">
                <a:latin typeface="Calibri" panose="020F0502020204030204" pitchFamily="34" charset="0"/>
              </a:rPr>
              <a:t>of</a:t>
            </a:r>
            <a:r>
              <a:rPr lang="de-DE" sz="3200" dirty="0" smtClean="0">
                <a:latin typeface="Calibri" panose="020F0502020204030204" pitchFamily="34" charset="0"/>
              </a:rPr>
              <a:t> </a:t>
            </a:r>
            <a:r>
              <a:rPr lang="de-DE" sz="3200" dirty="0" err="1" smtClean="0">
                <a:latin typeface="Calibri" panose="020F0502020204030204" pitchFamily="34" charset="0"/>
              </a:rPr>
              <a:t>exclusion</a:t>
            </a:r>
            <a:endParaRPr lang="de-DE" sz="3200" dirty="0">
              <a:latin typeface="Calibri" panose="020F050202020403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639341"/>
            <a:ext cx="8352928" cy="4669979"/>
          </a:xfrm>
        </p:spPr>
        <p:txBody>
          <a:bodyPr>
            <a:noAutofit/>
          </a:bodyPr>
          <a:lstStyle/>
          <a:p>
            <a:pPr marL="0" indent="0">
              <a:spcAft>
                <a:spcPts val="300"/>
              </a:spcAft>
              <a:buNone/>
            </a:pPr>
            <a:r>
              <a:rPr lang="en-US" sz="2400" b="1" dirty="0" smtClean="0">
                <a:latin typeface="Calibri" panose="020F0502020204030204" pitchFamily="34" charset="0"/>
              </a:rPr>
              <a:t>Quantitative </a:t>
            </a:r>
            <a:r>
              <a:rPr lang="en-US" sz="2400" b="1" dirty="0">
                <a:latin typeface="Calibri" panose="020F0502020204030204" pitchFamily="34" charset="0"/>
              </a:rPr>
              <a:t>size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</a:rPr>
              <a:t>vs. </a:t>
            </a:r>
            <a:r>
              <a:rPr lang="en-US" sz="2400" b="1" dirty="0">
                <a:latin typeface="Calibri" panose="020F0502020204030204" pitchFamily="34" charset="0"/>
              </a:rPr>
              <a:t>distinctiveness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endParaRPr lang="en-US" sz="2400" dirty="0" smtClean="0">
              <a:latin typeface="Calibri" panose="020F0502020204030204" pitchFamily="34" charset="0"/>
            </a:endParaRPr>
          </a:p>
          <a:p>
            <a:pPr lvl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alibri" panose="020F0502020204030204" pitchFamily="34" charset="0"/>
              </a:rPr>
              <a:t>Gender and age distribution </a:t>
            </a:r>
          </a:p>
          <a:p>
            <a:pPr lvl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alibri" panose="020F0502020204030204" pitchFamily="34" charset="0"/>
              </a:rPr>
              <a:t>Economic </a:t>
            </a:r>
            <a:r>
              <a:rPr lang="en-US" sz="2200" dirty="0">
                <a:latin typeface="Calibri" panose="020F0502020204030204" pitchFamily="34" charset="0"/>
              </a:rPr>
              <a:t>activity </a:t>
            </a:r>
            <a:endParaRPr lang="en-US" sz="2200" dirty="0" smtClean="0">
              <a:latin typeface="Calibri" panose="020F0502020204030204" pitchFamily="34" charset="0"/>
            </a:endParaRPr>
          </a:p>
          <a:p>
            <a:pPr lvl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alibri" panose="020F0502020204030204" pitchFamily="34" charset="0"/>
              </a:rPr>
              <a:t>Medical condition </a:t>
            </a:r>
            <a:endParaRPr lang="en-US" sz="2200" dirty="0">
              <a:latin typeface="Calibri" panose="020F0502020204030204" pitchFamily="34" charset="0"/>
            </a:endParaRPr>
          </a:p>
          <a:p>
            <a:pPr lvl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</a:rPr>
              <a:t>F</a:t>
            </a:r>
            <a:r>
              <a:rPr lang="en-US" sz="2200" dirty="0" smtClean="0">
                <a:latin typeface="Calibri" panose="020F0502020204030204" pitchFamily="34" charset="0"/>
              </a:rPr>
              <a:t>unctional impairments</a:t>
            </a:r>
          </a:p>
          <a:p>
            <a:pPr lvl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alibri" panose="020F0502020204030204" pitchFamily="34" charset="0"/>
              </a:rPr>
              <a:t>Housing</a:t>
            </a:r>
          </a:p>
          <a:p>
            <a:pPr lvl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alibri" panose="020F0502020204030204" pitchFamily="34" charset="0"/>
              </a:rPr>
              <a:t>Ethnicity</a:t>
            </a:r>
          </a:p>
          <a:p>
            <a:pPr lvl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alibri" panose="020F0502020204030204" pitchFamily="34" charset="0"/>
              </a:rPr>
              <a:t>Marital status</a:t>
            </a:r>
          </a:p>
          <a:p>
            <a:pPr lvl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alibri" panose="020F0502020204030204" pitchFamily="34" charset="0"/>
              </a:rPr>
              <a:t>Social networks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DEF79-D5F3-42ED-9335-D73AD216BB54}" type="slidenum">
              <a:rPr lang="de-DE" smtClean="0"/>
              <a:t>10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187624" y="6267913"/>
            <a:ext cx="7560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i="1" dirty="0" err="1" smtClean="0">
                <a:latin typeface="Calibri" panose="020F0502020204030204" pitchFamily="34" charset="0"/>
              </a:rPr>
              <a:t>Sources</a:t>
            </a:r>
            <a:r>
              <a:rPr lang="de-DE" sz="1600" dirty="0" smtClean="0">
                <a:latin typeface="Calibri" panose="020F0502020204030204" pitchFamily="34" charset="0"/>
              </a:rPr>
              <a:t>: </a:t>
            </a:r>
            <a:r>
              <a:rPr lang="en-US" sz="1600" dirty="0">
                <a:latin typeface="Calibri" panose="020F0502020204030204" pitchFamily="34" charset="0"/>
              </a:rPr>
              <a:t>ONS 2002; </a:t>
            </a:r>
            <a:r>
              <a:rPr lang="fr-FR" sz="1600" dirty="0" err="1">
                <a:latin typeface="Calibri" panose="020F0502020204030204" pitchFamily="34" charset="0"/>
              </a:rPr>
              <a:t>Laferrère</a:t>
            </a:r>
            <a:r>
              <a:rPr lang="fr-FR" sz="1600" dirty="0">
                <a:latin typeface="Calibri" panose="020F0502020204030204" pitchFamily="34" charset="0"/>
              </a:rPr>
              <a:t> et al. 2013;</a:t>
            </a:r>
            <a:r>
              <a:rPr lang="en-US" sz="1600" dirty="0">
                <a:latin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</a:rPr>
              <a:t>Luppa</a:t>
            </a:r>
            <a:r>
              <a:rPr lang="en-US" sz="1600" dirty="0">
                <a:latin typeface="Calibri" panose="020F0502020204030204" pitchFamily="34" charset="0"/>
              </a:rPr>
              <a:t> et al. 2010</a:t>
            </a:r>
            <a:endParaRPr lang="de-DE" sz="1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005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775575" cy="509588"/>
          </a:xfrm>
        </p:spPr>
        <p:txBody>
          <a:bodyPr/>
          <a:lstStyle/>
          <a:p>
            <a:r>
              <a:rPr lang="en-US" sz="3200" dirty="0" smtClean="0">
                <a:latin typeface="Calibri" panose="020F0502020204030204" pitchFamily="34" charset="0"/>
              </a:rPr>
              <a:t>The 2011 censuses in Europe</a:t>
            </a:r>
            <a:endParaRPr lang="en-US" sz="3200" dirty="0">
              <a:latin typeface="Calibri" panose="020F050202020403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639341"/>
            <a:ext cx="8352928" cy="4669979"/>
          </a:xfrm>
        </p:spPr>
        <p:txBody>
          <a:bodyPr>
            <a:noAutofit/>
          </a:bodyPr>
          <a:lstStyle/>
          <a:p>
            <a:pPr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" panose="020F0502020204030204" pitchFamily="34" charset="0"/>
              </a:rPr>
              <a:t>Different </a:t>
            </a:r>
            <a:r>
              <a:rPr lang="en-US" sz="2400" dirty="0">
                <a:latin typeface="Calibri" panose="020F0502020204030204" pitchFamily="34" charset="0"/>
              </a:rPr>
              <a:t>approaches of data collection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</a:rPr>
              <a:t>1) </a:t>
            </a:r>
            <a:r>
              <a:rPr lang="en-US" sz="2200" dirty="0" smtClean="0">
                <a:latin typeface="Calibri" panose="020F0502020204030204" pitchFamily="34" charset="0"/>
              </a:rPr>
              <a:t>Register-based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alibri" panose="020F0502020204030204" pitchFamily="34" charset="0"/>
              </a:rPr>
              <a:t>2</a:t>
            </a:r>
            <a:r>
              <a:rPr lang="en-US" sz="2200" dirty="0">
                <a:latin typeface="Calibri" panose="020F0502020204030204" pitchFamily="34" charset="0"/>
              </a:rPr>
              <a:t>) </a:t>
            </a:r>
            <a:r>
              <a:rPr lang="en-US" sz="2200" dirty="0" smtClean="0">
                <a:latin typeface="Calibri" panose="020F0502020204030204" pitchFamily="34" charset="0"/>
              </a:rPr>
              <a:t>Register + large-N survey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alibri" panose="020F0502020204030204" pitchFamily="34" charset="0"/>
              </a:rPr>
              <a:t>3</a:t>
            </a:r>
            <a:r>
              <a:rPr lang="en-US" sz="2200" dirty="0">
                <a:latin typeface="Calibri" panose="020F0502020204030204" pitchFamily="34" charset="0"/>
              </a:rPr>
              <a:t>) </a:t>
            </a:r>
            <a:r>
              <a:rPr lang="en-US" sz="2200" dirty="0" smtClean="0">
                <a:latin typeface="Calibri" panose="020F0502020204030204" pitchFamily="34" charset="0"/>
              </a:rPr>
              <a:t>traditional census</a:t>
            </a:r>
            <a:endParaRPr lang="en-US" sz="2200" dirty="0" smtClean="0">
              <a:latin typeface="Calibri" panose="020F0502020204030204" pitchFamily="34" charset="0"/>
            </a:endParaRPr>
          </a:p>
          <a:p>
            <a:pPr lvl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</a:rPr>
              <a:t>Specific strategies for the institutional population employed</a:t>
            </a:r>
          </a:p>
          <a:p>
            <a:pPr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</a:rPr>
              <a:t>EU-level </a:t>
            </a:r>
            <a:r>
              <a:rPr lang="en-US" sz="2400" dirty="0" smtClean="0">
                <a:latin typeface="Calibri" panose="020F0502020204030204" pitchFamily="34" charset="0"/>
              </a:rPr>
              <a:t>regulations </a:t>
            </a:r>
          </a:p>
          <a:p>
            <a:pPr lvl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alibri" panose="020F0502020204030204" pitchFamily="34" charset="0"/>
              </a:rPr>
              <a:t>Demanding data on the number of institutional residents at the NUTS 2 level</a:t>
            </a:r>
          </a:p>
          <a:p>
            <a:pPr lvl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alibri" panose="020F0502020204030204" pitchFamily="34" charset="0"/>
              </a:rPr>
              <a:t>No further supranational harmonization of the data collection in institutions</a:t>
            </a:r>
            <a:endParaRPr lang="en-US" sz="2200" dirty="0">
              <a:latin typeface="Calibri" panose="020F0502020204030204" pitchFamily="34" charset="0"/>
            </a:endParaRPr>
          </a:p>
          <a:p>
            <a:pPr marL="0" indent="0">
              <a:spcAft>
                <a:spcPts val="300"/>
              </a:spcAft>
              <a:buNone/>
            </a:pPr>
            <a:endParaRPr lang="en-US" sz="2400" b="1" dirty="0">
              <a:latin typeface="Calibri" panose="020F0502020204030204" pitchFamily="34" charset="0"/>
            </a:endParaRPr>
          </a:p>
          <a:p>
            <a:pPr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400" b="1" dirty="0" smtClean="0">
              <a:latin typeface="Calibri" panose="020F0502020204030204" pitchFamily="34" charset="0"/>
            </a:endParaRPr>
          </a:p>
          <a:p>
            <a:pPr marL="0" indent="0">
              <a:spcAft>
                <a:spcPts val="300"/>
              </a:spcAft>
              <a:buNone/>
            </a:pPr>
            <a:endParaRPr lang="en-US" sz="2400" b="1" dirty="0" smtClean="0">
              <a:latin typeface="Calibri" panose="020F050202020403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DEF79-D5F3-42ED-9335-D73AD216BB54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952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775575" cy="509588"/>
          </a:xfrm>
        </p:spPr>
        <p:txBody>
          <a:bodyPr/>
          <a:lstStyle/>
          <a:p>
            <a:r>
              <a:rPr lang="en-US" sz="3200" dirty="0" smtClean="0">
                <a:latin typeface="Calibri" panose="020F0502020204030204" pitchFamily="34" charset="0"/>
              </a:rPr>
              <a:t>Comparability of census results</a:t>
            </a:r>
            <a:endParaRPr lang="en-US" sz="3200" dirty="0">
              <a:latin typeface="Calibri" panose="020F050202020403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639341"/>
            <a:ext cx="8352928" cy="4669979"/>
          </a:xfrm>
        </p:spPr>
        <p:txBody>
          <a:bodyPr>
            <a:noAutofit/>
          </a:bodyPr>
          <a:lstStyle/>
          <a:p>
            <a:pPr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Calibri" panose="020F0502020204030204" pitchFamily="34" charset="0"/>
              </a:rPr>
              <a:t>Definitions </a:t>
            </a:r>
          </a:p>
          <a:p>
            <a:pPr lvl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Calibri" panose="020F0502020204030204" pitchFamily="34" charset="0"/>
              </a:rPr>
              <a:t>P</a:t>
            </a:r>
            <a:r>
              <a:rPr lang="en-US" sz="2200" dirty="0" smtClean="0">
                <a:latin typeface="Calibri" panose="020F0502020204030204" pitchFamily="34" charset="0"/>
              </a:rPr>
              <a:t>lace </a:t>
            </a:r>
            <a:r>
              <a:rPr lang="en-US" sz="2200" dirty="0">
                <a:latin typeface="Calibri" panose="020F0502020204030204" pitchFamily="34" charset="0"/>
              </a:rPr>
              <a:t>of usual residence </a:t>
            </a:r>
            <a:r>
              <a:rPr lang="en-US" sz="2200" dirty="0" smtClean="0">
                <a:latin typeface="Calibri" panose="020F0502020204030204" pitchFamily="34" charset="0"/>
              </a:rPr>
              <a:t>(12-months rule) and housekeeping concept alike</a:t>
            </a:r>
          </a:p>
          <a:p>
            <a:pPr lvl="2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Clarifications for special cases (e.g. college students, military, homeless persons)</a:t>
            </a:r>
          </a:p>
          <a:p>
            <a:pPr lvl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alibri" panose="020F0502020204030204" pitchFamily="34" charset="0"/>
              </a:rPr>
              <a:t>Institutions defined slightly different within the countries</a:t>
            </a:r>
          </a:p>
          <a:p>
            <a:pPr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Calibri" panose="020F0502020204030204" pitchFamily="34" charset="0"/>
              </a:rPr>
              <a:t>Methodology</a:t>
            </a:r>
            <a:r>
              <a:rPr lang="en-US" sz="2400" dirty="0" smtClean="0">
                <a:latin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</a:rPr>
              <a:t>of data collection in </a:t>
            </a:r>
            <a:r>
              <a:rPr lang="en-US" sz="2400" dirty="0" smtClean="0">
                <a:latin typeface="Calibri" panose="020F0502020204030204" pitchFamily="34" charset="0"/>
              </a:rPr>
              <a:t>institutions </a:t>
            </a:r>
          </a:p>
          <a:p>
            <a:pPr lvl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</a:rPr>
              <a:t>F</a:t>
            </a:r>
            <a:r>
              <a:rPr lang="en-US" sz="2200" dirty="0" smtClean="0">
                <a:latin typeface="Calibri" panose="020F0502020204030204" pitchFamily="34" charset="0"/>
              </a:rPr>
              <a:t>ollows country-specific requirements and legislations</a:t>
            </a:r>
          </a:p>
          <a:p>
            <a:pPr lvl="2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E.g. sensitive &amp; non-sensitive institutions in Germany</a:t>
            </a:r>
            <a:endParaRPr lang="en-US" sz="2000" dirty="0">
              <a:latin typeface="Calibri" panose="020F0502020204030204" pitchFamily="34" charset="0"/>
            </a:endParaRPr>
          </a:p>
          <a:p>
            <a:pPr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" panose="020F0502020204030204" pitchFamily="34" charset="0"/>
              </a:rPr>
              <a:t>+ </a:t>
            </a:r>
            <a:r>
              <a:rPr lang="en-US" sz="2400" b="1" dirty="0" smtClean="0">
                <a:latin typeface="Calibri" panose="020F0502020204030204" pitchFamily="34" charset="0"/>
              </a:rPr>
              <a:t>Publication</a:t>
            </a:r>
            <a:r>
              <a:rPr lang="en-US" sz="2400" dirty="0" smtClean="0">
                <a:latin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</a:rPr>
              <a:t>of </a:t>
            </a:r>
            <a:r>
              <a:rPr lang="en-US" sz="2400" dirty="0" smtClean="0">
                <a:latin typeface="Calibri" panose="020F0502020204030204" pitchFamily="34" charset="0"/>
              </a:rPr>
              <a:t>data follows national legislations</a:t>
            </a:r>
            <a:endParaRPr lang="en-US" sz="2400" dirty="0">
              <a:latin typeface="Calibri" panose="020F0502020204030204" pitchFamily="34" charset="0"/>
            </a:endParaRPr>
          </a:p>
          <a:p>
            <a:pPr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400" b="1" dirty="0" smtClean="0">
              <a:latin typeface="Calibri" panose="020F0502020204030204" pitchFamily="34" charset="0"/>
            </a:endParaRPr>
          </a:p>
          <a:p>
            <a:pPr marL="0" indent="0">
              <a:spcAft>
                <a:spcPts val="300"/>
              </a:spcAft>
              <a:buNone/>
            </a:pPr>
            <a:endParaRPr lang="en-US" sz="2400" b="1" dirty="0" smtClean="0">
              <a:latin typeface="Calibri" panose="020F050202020403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DEF79-D5F3-42ED-9335-D73AD216BB54}" type="slidenum">
              <a:rPr lang="de-DE" smtClean="0"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150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775575" cy="509588"/>
          </a:xfrm>
        </p:spPr>
        <p:txBody>
          <a:bodyPr/>
          <a:lstStyle/>
          <a:p>
            <a:r>
              <a:rPr lang="de-DE" sz="3200" dirty="0" err="1" smtClean="0">
                <a:latin typeface="Calibri" panose="020F0502020204030204" pitchFamily="34" charset="0"/>
              </a:rPr>
              <a:t>Conclusion</a:t>
            </a:r>
            <a:r>
              <a:rPr lang="de-DE" sz="3200" dirty="0" smtClean="0">
                <a:latin typeface="Calibri" panose="020F0502020204030204" pitchFamily="34" charset="0"/>
              </a:rPr>
              <a:t> &amp; </a:t>
            </a:r>
            <a:r>
              <a:rPr lang="de-DE" sz="3200" dirty="0" err="1" smtClean="0">
                <a:latin typeface="Calibri" panose="020F0502020204030204" pitchFamily="34" charset="0"/>
              </a:rPr>
              <a:t>invitation</a:t>
            </a:r>
            <a:r>
              <a:rPr lang="de-DE" sz="3200" dirty="0" smtClean="0">
                <a:latin typeface="Calibri" panose="020F0502020204030204" pitchFamily="34" charset="0"/>
              </a:rPr>
              <a:t> </a:t>
            </a:r>
            <a:r>
              <a:rPr lang="de-DE" sz="3200" dirty="0" err="1" smtClean="0">
                <a:latin typeface="Calibri" panose="020F0502020204030204" pitchFamily="34" charset="0"/>
              </a:rPr>
              <a:t>for</a:t>
            </a:r>
            <a:r>
              <a:rPr lang="de-DE" sz="3200" dirty="0" smtClean="0">
                <a:latin typeface="Calibri" panose="020F0502020204030204" pitchFamily="34" charset="0"/>
              </a:rPr>
              <a:t> </a:t>
            </a:r>
            <a:r>
              <a:rPr lang="de-DE" sz="3200" dirty="0" err="1" smtClean="0">
                <a:latin typeface="Calibri" panose="020F0502020204030204" pitchFamily="34" charset="0"/>
              </a:rPr>
              <a:t>input</a:t>
            </a:r>
            <a:endParaRPr lang="de-DE" sz="3200" dirty="0">
              <a:latin typeface="Calibri" panose="020F050202020403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3568" y="1556792"/>
            <a:ext cx="8136904" cy="4237931"/>
          </a:xfrm>
        </p:spPr>
        <p:txBody>
          <a:bodyPr>
            <a:normAutofit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</a:rPr>
              <a:t>Institutional population heavily understudied (esp. with cross-national methods)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</a:rPr>
              <a:t>Lack of comprehensive survey data increases the importance of administrative and census data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</a:rPr>
              <a:t>Comparative analyses of the census data and the underlying methodology will be continued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</a:rPr>
              <a:t>The SERISS project </a:t>
            </a:r>
            <a:r>
              <a:rPr lang="en-US" dirty="0">
                <a:latin typeface="Calibri" panose="020F0502020204030204" pitchFamily="34" charset="0"/>
              </a:rPr>
              <a:t>relies on (national) </a:t>
            </a:r>
            <a:r>
              <a:rPr lang="en-US" dirty="0" smtClean="0">
                <a:latin typeface="Calibri" panose="020F0502020204030204" pitchFamily="34" charset="0"/>
              </a:rPr>
              <a:t>expertise</a:t>
            </a:r>
            <a:endParaRPr lang="en-US" dirty="0">
              <a:latin typeface="Calibri" panose="020F0502020204030204" pitchFamily="34" charset="0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alibri" panose="020F0502020204030204" pitchFamily="34" charset="0"/>
              </a:rPr>
              <a:t>Exchanges or </a:t>
            </a:r>
            <a:r>
              <a:rPr lang="en-US" sz="2200" dirty="0">
                <a:latin typeface="Calibri" panose="020F0502020204030204" pitchFamily="34" charset="0"/>
              </a:rPr>
              <a:t>c</a:t>
            </a:r>
            <a:r>
              <a:rPr lang="en-US" sz="2200" dirty="0" smtClean="0">
                <a:latin typeface="Calibri" panose="020F0502020204030204" pitchFamily="34" charset="0"/>
              </a:rPr>
              <a:t>ooperation with national statistical offices are highly appreciated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>
              <a:latin typeface="Calibri" panose="020F050202020403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DEF79-D5F3-42ED-9335-D73AD216BB54}" type="slidenum">
              <a:rPr lang="de-DE" smtClean="0"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7177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 err="1" smtClean="0">
                <a:latin typeface="Calibri" panose="020F0502020204030204" pitchFamily="34" charset="0"/>
              </a:rPr>
              <a:t>Contact</a:t>
            </a:r>
            <a:endParaRPr lang="de-DE" sz="3200" dirty="0">
              <a:latin typeface="Calibri" panose="020F0502020204030204" pitchFamily="34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DEF79-D5F3-42ED-9335-D73AD216BB54}" type="slidenum">
              <a:rPr lang="de-DE" smtClean="0"/>
              <a:t>14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683568" y="2399977"/>
            <a:ext cx="592514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 smtClean="0">
                <a:latin typeface="Calibri" panose="020F0502020204030204" pitchFamily="34" charset="0"/>
              </a:rPr>
              <a:t>Jan-Lucas Schanze</a:t>
            </a:r>
          </a:p>
          <a:p>
            <a:endParaRPr lang="de-DE" dirty="0">
              <a:latin typeface="Calibri" panose="020F0502020204030204" pitchFamily="34" charset="0"/>
            </a:endParaRPr>
          </a:p>
          <a:p>
            <a:r>
              <a:rPr lang="de-DE" dirty="0">
                <a:latin typeface="Calibri" panose="020F0502020204030204" pitchFamily="34" charset="0"/>
              </a:rPr>
              <a:t>GESIS – </a:t>
            </a:r>
            <a:r>
              <a:rPr lang="de-DE" dirty="0" smtClean="0">
                <a:latin typeface="Calibri" panose="020F0502020204030204" pitchFamily="34" charset="0"/>
              </a:rPr>
              <a:t>Leibniz Institute </a:t>
            </a:r>
            <a:r>
              <a:rPr lang="de-DE" dirty="0" err="1" smtClean="0">
                <a:latin typeface="Calibri" panose="020F0502020204030204" pitchFamily="34" charset="0"/>
              </a:rPr>
              <a:t>for</a:t>
            </a:r>
            <a:r>
              <a:rPr lang="de-DE" dirty="0" smtClean="0">
                <a:latin typeface="Calibri" panose="020F050202020403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</a:rPr>
              <a:t>the</a:t>
            </a:r>
            <a:r>
              <a:rPr lang="de-DE" dirty="0" smtClean="0">
                <a:latin typeface="Calibri" panose="020F050202020403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</a:rPr>
              <a:t>Social</a:t>
            </a:r>
            <a:r>
              <a:rPr lang="de-DE" dirty="0" smtClean="0">
                <a:latin typeface="Calibri" panose="020F050202020403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</a:rPr>
              <a:t>Sciences</a:t>
            </a:r>
            <a:endParaRPr lang="de-DE" dirty="0">
              <a:latin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</a:rPr>
              <a:t>Survey Design and Methodology (SDM)</a:t>
            </a:r>
            <a:endParaRPr lang="de-DE" dirty="0">
              <a:latin typeface="Calibri" panose="020F0502020204030204" pitchFamily="34" charset="0"/>
            </a:endParaRPr>
          </a:p>
          <a:p>
            <a:r>
              <a:rPr lang="de-DE" dirty="0">
                <a:latin typeface="Calibri" panose="020F0502020204030204" pitchFamily="34" charset="0"/>
              </a:rPr>
              <a:t> </a:t>
            </a:r>
            <a:r>
              <a:rPr lang="de-DE" dirty="0" smtClean="0">
                <a:latin typeface="Calibri" panose="020F0502020204030204" pitchFamily="34" charset="0"/>
              </a:rPr>
              <a:t/>
            </a:r>
            <a:br>
              <a:rPr lang="de-DE" dirty="0" smtClean="0">
                <a:latin typeface="Calibri" panose="020F0502020204030204" pitchFamily="34" charset="0"/>
              </a:rPr>
            </a:br>
            <a:r>
              <a:rPr lang="de-DE" dirty="0" smtClean="0">
                <a:latin typeface="Calibri" panose="020F0502020204030204" pitchFamily="34" charset="0"/>
              </a:rPr>
              <a:t>P.O. Box 12 21 55</a:t>
            </a:r>
            <a:br>
              <a:rPr lang="de-DE" dirty="0" smtClean="0">
                <a:latin typeface="Calibri" panose="020F0502020204030204" pitchFamily="34" charset="0"/>
              </a:rPr>
            </a:br>
            <a:r>
              <a:rPr lang="de-DE" dirty="0" smtClean="0">
                <a:latin typeface="Calibri" panose="020F0502020204030204" pitchFamily="34" charset="0"/>
              </a:rPr>
              <a:t>68072 Mannheim (GER)</a:t>
            </a:r>
          </a:p>
          <a:p>
            <a:r>
              <a:rPr lang="de-DE" dirty="0" smtClean="0">
                <a:latin typeface="Calibri" panose="020F0502020204030204" pitchFamily="34" charset="0"/>
              </a:rPr>
              <a:t> 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phone: 	0049 (0)621 1246-293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mail: 	</a:t>
            </a:r>
            <a:r>
              <a:rPr lang="en-US" dirty="0" smtClean="0">
                <a:latin typeface="Calibri" panose="020F0502020204030204" pitchFamily="34" charset="0"/>
                <a:hlinkClick r:id="rId2"/>
              </a:rPr>
              <a:t>jan-lucas.schanze@gesis.org</a:t>
            </a:r>
            <a:endParaRPr lang="en-US" dirty="0" smtClean="0">
              <a:latin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92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775575" cy="509588"/>
          </a:xfrm>
        </p:spPr>
        <p:txBody>
          <a:bodyPr/>
          <a:lstStyle/>
          <a:p>
            <a:r>
              <a:rPr lang="de-DE" sz="3200" dirty="0" smtClean="0">
                <a:latin typeface="Calibri" panose="020F0502020204030204" pitchFamily="34" charset="0"/>
              </a:rPr>
              <a:t>References</a:t>
            </a:r>
            <a:endParaRPr lang="de-DE" sz="3200" dirty="0">
              <a:latin typeface="Calibri" panose="020F050202020403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1628800"/>
            <a:ext cx="8424936" cy="4680520"/>
          </a:xfrm>
        </p:spPr>
        <p:txBody>
          <a:bodyPr>
            <a:normAutofit fontScale="92500"/>
          </a:bodyPr>
          <a:lstStyle/>
          <a:p>
            <a:pPr marL="0" indent="0" algn="just">
              <a:spcAft>
                <a:spcPts val="600"/>
              </a:spcAft>
              <a:buNone/>
            </a:pPr>
            <a:r>
              <a:rPr lang="en-US" sz="1500" b="1" dirty="0" smtClean="0">
                <a:latin typeface="Calibri" panose="020F0502020204030204" pitchFamily="34" charset="0"/>
              </a:rPr>
              <a:t>European </a:t>
            </a:r>
            <a:r>
              <a:rPr lang="en-US" sz="1500" b="1" dirty="0">
                <a:latin typeface="Calibri" panose="020F0502020204030204" pitchFamily="34" charset="0"/>
              </a:rPr>
              <a:t>Commission. </a:t>
            </a:r>
            <a:r>
              <a:rPr lang="en-US" sz="1500" dirty="0">
                <a:latin typeface="Calibri" panose="020F0502020204030204" pitchFamily="34" charset="0"/>
              </a:rPr>
              <a:t>2008. "Regulation (EC) No 763/2008 of the European Parliament and the Council of </a:t>
            </a:r>
            <a:r>
              <a:rPr lang="en-US" sz="1500" dirty="0" smtClean="0">
                <a:latin typeface="Calibri" panose="020F0502020204030204" pitchFamily="34" charset="0"/>
              </a:rPr>
              <a:t>9 July </a:t>
            </a:r>
            <a:r>
              <a:rPr lang="en-US" sz="1500" dirty="0">
                <a:latin typeface="Calibri" panose="020F0502020204030204" pitchFamily="34" charset="0"/>
              </a:rPr>
              <a:t>2008 on population and housing censuses" In: </a:t>
            </a:r>
            <a:r>
              <a:rPr lang="en-US" sz="1500" i="1" dirty="0">
                <a:latin typeface="Calibri" panose="020F0502020204030204" pitchFamily="34" charset="0"/>
              </a:rPr>
              <a:t>Official Journal of the European Union</a:t>
            </a:r>
            <a:r>
              <a:rPr lang="en-US" sz="1500" dirty="0">
                <a:latin typeface="Calibri" panose="020F0502020204030204" pitchFamily="34" charset="0"/>
              </a:rPr>
              <a:t>, L 218: pp.14-20.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en-US" sz="1500" b="1" dirty="0">
                <a:latin typeface="Calibri" panose="020F0502020204030204" pitchFamily="34" charset="0"/>
              </a:rPr>
              <a:t>European Commission</a:t>
            </a:r>
            <a:r>
              <a:rPr lang="en-US" sz="1500" dirty="0">
                <a:latin typeface="Calibri" panose="020F0502020204030204" pitchFamily="34" charset="0"/>
              </a:rPr>
              <a:t>. 2009. "Commission Regulation (EC) No 1201/2009 of 30 November 2009 </a:t>
            </a:r>
            <a:r>
              <a:rPr lang="en-US" sz="1500" dirty="0" smtClean="0">
                <a:latin typeface="Calibri" panose="020F0502020204030204" pitchFamily="34" charset="0"/>
              </a:rPr>
              <a:t>implementing Regulation </a:t>
            </a:r>
            <a:r>
              <a:rPr lang="en-US" sz="1500" dirty="0">
                <a:latin typeface="Calibri" panose="020F0502020204030204" pitchFamily="34" charset="0"/>
              </a:rPr>
              <a:t>(EC) No 763/2008 of the European Parliament and of the Council on population and housing </a:t>
            </a:r>
            <a:r>
              <a:rPr lang="en-US" sz="1500" dirty="0" smtClean="0">
                <a:latin typeface="Calibri" panose="020F0502020204030204" pitchFamily="34" charset="0"/>
              </a:rPr>
              <a:t>censuses as </a:t>
            </a:r>
            <a:r>
              <a:rPr lang="en-US" sz="1500" dirty="0">
                <a:latin typeface="Calibri" panose="020F0502020204030204" pitchFamily="34" charset="0"/>
              </a:rPr>
              <a:t>regards the technical specifications of the topics and of their breakdowns" In: </a:t>
            </a:r>
            <a:r>
              <a:rPr lang="en-US" sz="1500" i="1" dirty="0">
                <a:latin typeface="Calibri" panose="020F0502020204030204" pitchFamily="34" charset="0"/>
              </a:rPr>
              <a:t>Official Journal of the </a:t>
            </a:r>
            <a:r>
              <a:rPr lang="en-US" sz="1500" i="1" dirty="0" smtClean="0">
                <a:latin typeface="Calibri" panose="020F0502020204030204" pitchFamily="34" charset="0"/>
              </a:rPr>
              <a:t>European Union</a:t>
            </a:r>
            <a:r>
              <a:rPr lang="en-US" sz="1500" dirty="0">
                <a:latin typeface="Calibri" panose="020F0502020204030204" pitchFamily="34" charset="0"/>
              </a:rPr>
              <a:t>, L 329: pp.29-68.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en-US" sz="1500" b="1" dirty="0" smtClean="0">
                <a:latin typeface="Calibri" panose="020F0502020204030204" pitchFamily="34" charset="0"/>
              </a:rPr>
              <a:t>Eurostat</a:t>
            </a:r>
            <a:r>
              <a:rPr lang="en-US" sz="1500" dirty="0">
                <a:latin typeface="Calibri" panose="020F0502020204030204" pitchFamily="34" charset="0"/>
              </a:rPr>
              <a:t>. </a:t>
            </a:r>
            <a:r>
              <a:rPr lang="en-US" sz="1500" dirty="0" smtClean="0">
                <a:latin typeface="Calibri" panose="020F0502020204030204" pitchFamily="34" charset="0"/>
              </a:rPr>
              <a:t>2015. </a:t>
            </a:r>
            <a:r>
              <a:rPr lang="en-US" sz="1500" dirty="0">
                <a:latin typeface="Calibri" panose="020F0502020204030204" pitchFamily="34" charset="0"/>
              </a:rPr>
              <a:t>“People in the EU - Who are we and how </a:t>
            </a:r>
            <a:r>
              <a:rPr lang="en-US" sz="1500" dirty="0" smtClean="0">
                <a:latin typeface="Calibri" panose="020F0502020204030204" pitchFamily="34" charset="0"/>
              </a:rPr>
              <a:t>do we </a:t>
            </a:r>
            <a:r>
              <a:rPr lang="en-US" sz="1500" dirty="0">
                <a:latin typeface="Calibri" panose="020F0502020204030204" pitchFamily="34" charset="0"/>
              </a:rPr>
              <a:t>live” European Union: Luxembourg.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en-US" sz="1500" b="1" dirty="0">
                <a:latin typeface="Calibri" panose="020F0502020204030204" pitchFamily="34" charset="0"/>
              </a:rPr>
              <a:t>Eurostat</a:t>
            </a:r>
            <a:r>
              <a:rPr lang="en-US" sz="1500" dirty="0">
                <a:latin typeface="Calibri" panose="020F0502020204030204" pitchFamily="34" charset="0"/>
              </a:rPr>
              <a:t>. 2016. "European Statistical System - Census </a:t>
            </a:r>
            <a:r>
              <a:rPr lang="en-US" sz="1500" dirty="0" smtClean="0">
                <a:latin typeface="Calibri" panose="020F0502020204030204" pitchFamily="34" charset="0"/>
              </a:rPr>
              <a:t>Hub“ Online</a:t>
            </a:r>
            <a:r>
              <a:rPr lang="en-US" sz="1500" dirty="0">
                <a:latin typeface="Calibri" panose="020F0502020204030204" pitchFamily="34" charset="0"/>
              </a:rPr>
              <a:t>: </a:t>
            </a:r>
            <a:r>
              <a:rPr lang="en-US" sz="1500" dirty="0">
                <a:latin typeface="Calibri" panose="020F0502020204030204" pitchFamily="34" charset="0"/>
                <a:hlinkClick r:id="rId3"/>
              </a:rPr>
              <a:t>https://</a:t>
            </a:r>
            <a:r>
              <a:rPr lang="en-US" sz="1500" dirty="0" smtClean="0">
                <a:latin typeface="Calibri" panose="020F0502020204030204" pitchFamily="34" charset="0"/>
                <a:hlinkClick r:id="rId3"/>
              </a:rPr>
              <a:t>ec.europa.eu/CensusHub2</a:t>
            </a:r>
            <a:endParaRPr lang="en-US" sz="1500" dirty="0">
              <a:latin typeface="Calibri" panose="020F0502020204030204" pitchFamily="34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de-DE" sz="1500" b="1" dirty="0" smtClean="0">
                <a:latin typeface="Calibri" panose="020F0502020204030204" pitchFamily="34" charset="0"/>
              </a:rPr>
              <a:t>Geiger</a:t>
            </a:r>
            <a:r>
              <a:rPr lang="de-DE" sz="1500" b="1" dirty="0">
                <a:latin typeface="Calibri" panose="020F0502020204030204" pitchFamily="34" charset="0"/>
              </a:rPr>
              <a:t>, </a:t>
            </a:r>
            <a:r>
              <a:rPr lang="de-DE" sz="1500" b="1" dirty="0" smtClean="0">
                <a:latin typeface="Calibri" panose="020F0502020204030204" pitchFamily="34" charset="0"/>
              </a:rPr>
              <a:t>M./ </a:t>
            </a:r>
            <a:r>
              <a:rPr lang="de-DE" sz="1500" b="1" dirty="0" err="1">
                <a:latin typeface="Calibri" panose="020F0502020204030204" pitchFamily="34" charset="0"/>
              </a:rPr>
              <a:t>Styhler</a:t>
            </a:r>
            <a:r>
              <a:rPr lang="de-DE" sz="1500" b="1" dirty="0">
                <a:latin typeface="Calibri" panose="020F0502020204030204" pitchFamily="34" charset="0"/>
              </a:rPr>
              <a:t>, </a:t>
            </a:r>
            <a:r>
              <a:rPr lang="de-DE" sz="1500" b="1" dirty="0" smtClean="0">
                <a:latin typeface="Calibri" panose="020F0502020204030204" pitchFamily="34" charset="0"/>
              </a:rPr>
              <a:t>D</a:t>
            </a:r>
            <a:r>
              <a:rPr lang="de-DE" sz="1500" dirty="0" smtClean="0">
                <a:latin typeface="Calibri" panose="020F0502020204030204" pitchFamily="34" charset="0"/>
              </a:rPr>
              <a:t>. </a:t>
            </a:r>
            <a:r>
              <a:rPr lang="de-DE" sz="1500" dirty="0">
                <a:latin typeface="Calibri" panose="020F0502020204030204" pitchFamily="34" charset="0"/>
              </a:rPr>
              <a:t>2012. "Zensus 2011: Erhebungsteil Sonderbereiche" In: </a:t>
            </a:r>
            <a:r>
              <a:rPr lang="de-DE" sz="1500" i="1" dirty="0">
                <a:latin typeface="Calibri" panose="020F0502020204030204" pitchFamily="34" charset="0"/>
              </a:rPr>
              <a:t>Bayern in Zahlen</a:t>
            </a:r>
            <a:r>
              <a:rPr lang="de-DE" sz="1500" dirty="0">
                <a:latin typeface="Calibri" panose="020F0502020204030204" pitchFamily="34" charset="0"/>
              </a:rPr>
              <a:t> </a:t>
            </a:r>
            <a:r>
              <a:rPr lang="de-DE" sz="1500" dirty="0" smtClean="0">
                <a:latin typeface="Calibri" panose="020F0502020204030204" pitchFamily="34" charset="0"/>
              </a:rPr>
              <a:t>, 5: pp.280-285</a:t>
            </a:r>
            <a:r>
              <a:rPr lang="de-DE" sz="1500" dirty="0">
                <a:latin typeface="Calibri" panose="020F0502020204030204" pitchFamily="34" charset="0"/>
              </a:rPr>
              <a:t>.</a:t>
            </a:r>
            <a:endParaRPr lang="en-US" sz="1500" dirty="0" smtClean="0">
              <a:latin typeface="Calibri" panose="020F0502020204030204" pitchFamily="34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en-US" sz="1500" b="1" dirty="0" smtClean="0">
                <a:latin typeface="Calibri" panose="020F0502020204030204" pitchFamily="34" charset="0"/>
              </a:rPr>
              <a:t>Groom, </a:t>
            </a:r>
            <a:r>
              <a:rPr lang="en-US" sz="1500" b="1" dirty="0">
                <a:latin typeface="Calibri" panose="020F0502020204030204" pitchFamily="34" charset="0"/>
              </a:rPr>
              <a:t>G</a:t>
            </a:r>
            <a:r>
              <a:rPr lang="en-US" sz="1500" b="1" dirty="0" smtClean="0">
                <a:latin typeface="Calibri" panose="020F0502020204030204" pitchFamily="34" charset="0"/>
              </a:rPr>
              <a:t>. et al</a:t>
            </a:r>
            <a:r>
              <a:rPr lang="en-US" sz="1500" dirty="0" smtClean="0">
                <a:latin typeface="Calibri" panose="020F0502020204030204" pitchFamily="34" charset="0"/>
              </a:rPr>
              <a:t>. </a:t>
            </a:r>
            <a:r>
              <a:rPr lang="en-US" sz="1500" dirty="0">
                <a:latin typeface="Calibri" panose="020F0502020204030204" pitchFamily="34" charset="0"/>
              </a:rPr>
              <a:t>2009. “</a:t>
            </a:r>
            <a:r>
              <a:rPr lang="en-US" sz="1500" dirty="0" smtClean="0">
                <a:latin typeface="Calibri" panose="020F0502020204030204" pitchFamily="34" charset="0"/>
              </a:rPr>
              <a:t>Communal Establishments </a:t>
            </a:r>
            <a:r>
              <a:rPr lang="en-US" sz="1500" dirty="0">
                <a:latin typeface="Calibri" panose="020F0502020204030204" pitchFamily="34" charset="0"/>
              </a:rPr>
              <a:t>Survey - Findings of the Pilot Stage: </a:t>
            </a:r>
            <a:r>
              <a:rPr lang="en-US" sz="1500" dirty="0" smtClean="0">
                <a:latin typeface="Calibri" panose="020F0502020204030204" pitchFamily="34" charset="0"/>
              </a:rPr>
              <a:t>Summary Report”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en-US" sz="1500" b="1" dirty="0" err="1">
                <a:latin typeface="Calibri" panose="020F0502020204030204" pitchFamily="34" charset="0"/>
              </a:rPr>
              <a:t>Laferrère</a:t>
            </a:r>
            <a:r>
              <a:rPr lang="en-US" sz="1500" b="1" dirty="0">
                <a:latin typeface="Calibri" panose="020F0502020204030204" pitchFamily="34" charset="0"/>
              </a:rPr>
              <a:t>, </a:t>
            </a:r>
            <a:r>
              <a:rPr lang="en-US" sz="1500" b="1" dirty="0" smtClean="0">
                <a:latin typeface="Calibri" panose="020F0502020204030204" pitchFamily="34" charset="0"/>
              </a:rPr>
              <a:t>A. et al. </a:t>
            </a:r>
            <a:r>
              <a:rPr lang="en-US" sz="1500" dirty="0">
                <a:latin typeface="Calibri" panose="020F0502020204030204" pitchFamily="34" charset="0"/>
              </a:rPr>
              <a:t>2013. “Entry into institutional care: predictors </a:t>
            </a:r>
            <a:r>
              <a:rPr lang="en-US" sz="1500" dirty="0" smtClean="0">
                <a:latin typeface="Calibri" panose="020F0502020204030204" pitchFamily="34" charset="0"/>
              </a:rPr>
              <a:t>and alternatives</a:t>
            </a:r>
            <a:r>
              <a:rPr lang="en-US" sz="1500" dirty="0">
                <a:latin typeface="Calibri" panose="020F0502020204030204" pitchFamily="34" charset="0"/>
              </a:rPr>
              <a:t>” In: </a:t>
            </a:r>
            <a:r>
              <a:rPr lang="en-US" sz="1500" dirty="0" err="1" smtClean="0">
                <a:latin typeface="Calibri" panose="020F0502020204030204" pitchFamily="34" charset="0"/>
              </a:rPr>
              <a:t>Börsch-Supan</a:t>
            </a:r>
            <a:r>
              <a:rPr lang="en-US" sz="1500" dirty="0" smtClean="0">
                <a:latin typeface="Calibri" panose="020F0502020204030204" pitchFamily="34" charset="0"/>
              </a:rPr>
              <a:t>, A. </a:t>
            </a:r>
            <a:r>
              <a:rPr lang="en-US" sz="1500" dirty="0">
                <a:latin typeface="Calibri" panose="020F0502020204030204" pitchFamily="34" charset="0"/>
              </a:rPr>
              <a:t>et al. (</a:t>
            </a:r>
            <a:r>
              <a:rPr lang="en-US" sz="1500" dirty="0" smtClean="0">
                <a:latin typeface="Calibri" panose="020F0502020204030204" pitchFamily="34" charset="0"/>
              </a:rPr>
              <a:t>eds.) </a:t>
            </a:r>
            <a:r>
              <a:rPr lang="en-US" sz="1500" i="1" dirty="0">
                <a:latin typeface="Calibri" panose="020F0502020204030204" pitchFamily="34" charset="0"/>
              </a:rPr>
              <a:t>Active ageing and solidarity between generations in </a:t>
            </a:r>
            <a:r>
              <a:rPr lang="en-US" sz="1500" i="1" dirty="0" smtClean="0">
                <a:latin typeface="Calibri" panose="020F0502020204030204" pitchFamily="34" charset="0"/>
              </a:rPr>
              <a:t>Europe</a:t>
            </a:r>
            <a:r>
              <a:rPr lang="en-US" sz="1500" dirty="0" smtClean="0">
                <a:latin typeface="Calibri" panose="020F0502020204030204" pitchFamily="34" charset="0"/>
              </a:rPr>
              <a:t>: </a:t>
            </a:r>
            <a:r>
              <a:rPr lang="en-US" sz="1500" dirty="0">
                <a:latin typeface="Calibri" panose="020F0502020204030204" pitchFamily="34" charset="0"/>
              </a:rPr>
              <a:t>pp.253-264</a:t>
            </a:r>
            <a:r>
              <a:rPr lang="en-US" sz="1500" dirty="0" smtClean="0">
                <a:latin typeface="Calibri" panose="020F0502020204030204" pitchFamily="34" charset="0"/>
              </a:rPr>
              <a:t>.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en-US" sz="1500" b="1" dirty="0" err="1" smtClean="0">
                <a:latin typeface="Calibri" panose="020F0502020204030204" pitchFamily="34" charset="0"/>
              </a:rPr>
              <a:t>Lewinter</a:t>
            </a:r>
            <a:r>
              <a:rPr lang="en-US" sz="1500" b="1" dirty="0" smtClean="0">
                <a:latin typeface="Calibri" panose="020F0502020204030204" pitchFamily="34" charset="0"/>
              </a:rPr>
              <a:t>, M.</a:t>
            </a:r>
            <a:r>
              <a:rPr lang="en-US" sz="1500" dirty="0" smtClean="0">
                <a:latin typeface="Calibri" panose="020F0502020204030204" pitchFamily="34" charset="0"/>
              </a:rPr>
              <a:t> </a:t>
            </a:r>
            <a:r>
              <a:rPr lang="en-US" sz="1500" dirty="0">
                <a:latin typeface="Calibri" panose="020F0502020204030204" pitchFamily="34" charset="0"/>
              </a:rPr>
              <a:t>2004. </a:t>
            </a:r>
            <a:r>
              <a:rPr lang="en-US" sz="1500" dirty="0" smtClean="0">
                <a:latin typeface="Calibri" panose="020F0502020204030204" pitchFamily="34" charset="0"/>
              </a:rPr>
              <a:t>“Developments </a:t>
            </a:r>
            <a:r>
              <a:rPr lang="en-US" sz="1500" dirty="0">
                <a:latin typeface="Calibri" panose="020F0502020204030204" pitchFamily="34" charset="0"/>
              </a:rPr>
              <a:t>in home help for elderly people in Denmark - the changing concept of home and institutional </a:t>
            </a:r>
            <a:r>
              <a:rPr lang="en-US" sz="1500" dirty="0" smtClean="0">
                <a:latin typeface="Calibri" panose="020F0502020204030204" pitchFamily="34" charset="0"/>
              </a:rPr>
              <a:t>care” In</a:t>
            </a:r>
            <a:r>
              <a:rPr lang="en-US" sz="1500" dirty="0">
                <a:latin typeface="Calibri" panose="020F0502020204030204" pitchFamily="34" charset="0"/>
              </a:rPr>
              <a:t>: </a:t>
            </a:r>
            <a:r>
              <a:rPr lang="en-US" sz="1500" i="1" dirty="0" smtClean="0">
                <a:latin typeface="Calibri" panose="020F0502020204030204" pitchFamily="34" charset="0"/>
              </a:rPr>
              <a:t>International Journal of Social Welfare</a:t>
            </a:r>
            <a:r>
              <a:rPr lang="en-US" sz="1500" dirty="0" smtClean="0">
                <a:latin typeface="Calibri" panose="020F0502020204030204" pitchFamily="34" charset="0"/>
              </a:rPr>
              <a:t>, Vol. 13</a:t>
            </a:r>
            <a:r>
              <a:rPr lang="en-US" sz="1500" dirty="0">
                <a:latin typeface="Calibri" panose="020F0502020204030204" pitchFamily="34" charset="0"/>
              </a:rPr>
              <a:t>: </a:t>
            </a:r>
            <a:r>
              <a:rPr lang="en-US" sz="1500" dirty="0" smtClean="0">
                <a:latin typeface="Calibri" panose="020F0502020204030204" pitchFamily="34" charset="0"/>
              </a:rPr>
              <a:t>pp.89–96.</a:t>
            </a:r>
            <a:endParaRPr lang="en-US" sz="1500" dirty="0">
              <a:latin typeface="Calibri" panose="020F0502020204030204" pitchFamily="34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en-US" sz="1500" b="1" dirty="0" err="1" smtClean="0">
                <a:latin typeface="Calibri" panose="020F0502020204030204" pitchFamily="34" charset="0"/>
              </a:rPr>
              <a:t>Luppa</a:t>
            </a:r>
            <a:r>
              <a:rPr lang="en-US" sz="1500" b="1" dirty="0">
                <a:latin typeface="Calibri" panose="020F0502020204030204" pitchFamily="34" charset="0"/>
              </a:rPr>
              <a:t>, </a:t>
            </a:r>
            <a:r>
              <a:rPr lang="en-US" sz="1500" b="1" dirty="0" smtClean="0">
                <a:latin typeface="Calibri" panose="020F0502020204030204" pitchFamily="34" charset="0"/>
              </a:rPr>
              <a:t>M. et al</a:t>
            </a:r>
            <a:r>
              <a:rPr lang="en-US" sz="1500" dirty="0" smtClean="0">
                <a:latin typeface="Calibri" panose="020F0502020204030204" pitchFamily="34" charset="0"/>
              </a:rPr>
              <a:t>. </a:t>
            </a:r>
            <a:r>
              <a:rPr lang="en-US" sz="1500" dirty="0">
                <a:latin typeface="Calibri" panose="020F0502020204030204" pitchFamily="34" charset="0"/>
              </a:rPr>
              <a:t>2010. “Prediction of </a:t>
            </a:r>
            <a:r>
              <a:rPr lang="en-US" sz="1500" dirty="0" smtClean="0">
                <a:latin typeface="Calibri" panose="020F0502020204030204" pitchFamily="34" charset="0"/>
              </a:rPr>
              <a:t>institutionalization in the </a:t>
            </a:r>
            <a:r>
              <a:rPr lang="en-US" sz="1500" dirty="0">
                <a:latin typeface="Calibri" panose="020F0502020204030204" pitchFamily="34" charset="0"/>
              </a:rPr>
              <a:t>elderly. A systematic review” In: </a:t>
            </a:r>
            <a:r>
              <a:rPr lang="en-US" sz="1500" i="1" dirty="0">
                <a:latin typeface="Calibri" panose="020F0502020204030204" pitchFamily="34" charset="0"/>
              </a:rPr>
              <a:t>Age and Ageing</a:t>
            </a:r>
            <a:r>
              <a:rPr lang="en-US" sz="1500" dirty="0">
                <a:latin typeface="Calibri" panose="020F0502020204030204" pitchFamily="34" charset="0"/>
              </a:rPr>
              <a:t>, Vol. </a:t>
            </a:r>
            <a:r>
              <a:rPr lang="en-US" sz="1500" dirty="0" smtClean="0">
                <a:latin typeface="Calibri" panose="020F0502020204030204" pitchFamily="34" charset="0"/>
              </a:rPr>
              <a:t>39: pp.31-38.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DEF79-D5F3-42ED-9335-D73AD216BB54}" type="slidenum">
              <a:rPr lang="de-DE" smtClean="0"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397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775575" cy="509588"/>
          </a:xfrm>
        </p:spPr>
        <p:txBody>
          <a:bodyPr/>
          <a:lstStyle/>
          <a:p>
            <a:r>
              <a:rPr lang="de-DE" sz="3200" dirty="0" smtClean="0">
                <a:latin typeface="Calibri" panose="020F0502020204030204" pitchFamily="34" charset="0"/>
              </a:rPr>
              <a:t>References (</a:t>
            </a:r>
            <a:r>
              <a:rPr lang="de-DE" sz="3200" dirty="0" err="1" smtClean="0">
                <a:latin typeface="Calibri" panose="020F0502020204030204" pitchFamily="34" charset="0"/>
              </a:rPr>
              <a:t>continued</a:t>
            </a:r>
            <a:r>
              <a:rPr lang="de-DE" sz="3200" dirty="0" smtClean="0">
                <a:latin typeface="Calibri" panose="020F0502020204030204" pitchFamily="34" charset="0"/>
              </a:rPr>
              <a:t>)</a:t>
            </a:r>
            <a:endParaRPr lang="de-DE" sz="3200" dirty="0">
              <a:latin typeface="Calibri" panose="020F050202020403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1628800"/>
            <a:ext cx="8424936" cy="4680520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1400" b="1" dirty="0" smtClean="0">
                <a:latin typeface="Calibri" panose="020F0502020204030204" pitchFamily="34" charset="0"/>
              </a:rPr>
              <a:t>Martin</a:t>
            </a:r>
            <a:r>
              <a:rPr lang="en-US" sz="1400" b="1" dirty="0">
                <a:latin typeface="Calibri" panose="020F0502020204030204" pitchFamily="34" charset="0"/>
              </a:rPr>
              <a:t>, E</a:t>
            </a:r>
            <a:r>
              <a:rPr lang="en-US" sz="1400" dirty="0">
                <a:latin typeface="Calibri" panose="020F0502020204030204" pitchFamily="34" charset="0"/>
              </a:rPr>
              <a:t>. 2007. “Strength of Attachment: Survey Coverage of People with Tenuous Ties to Residences” In: </a:t>
            </a:r>
            <a:r>
              <a:rPr lang="en-US" sz="1400" i="1" dirty="0">
                <a:latin typeface="Calibri" panose="020F0502020204030204" pitchFamily="34" charset="0"/>
              </a:rPr>
              <a:t>Research Report Series</a:t>
            </a:r>
            <a:r>
              <a:rPr lang="en-US" sz="1400" dirty="0">
                <a:latin typeface="Calibri" panose="020F0502020204030204" pitchFamily="34" charset="0"/>
              </a:rPr>
              <a:t> No. 27. U.S. Census Bureau, Washington D.C., USA.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400" b="1" dirty="0" smtClean="0">
                <a:latin typeface="Calibri" panose="020F0502020204030204" pitchFamily="34" charset="0"/>
              </a:rPr>
              <a:t>OECD</a:t>
            </a:r>
            <a:r>
              <a:rPr lang="en-US" sz="1400" dirty="0">
                <a:latin typeface="Calibri" panose="020F0502020204030204" pitchFamily="34" charset="0"/>
              </a:rPr>
              <a:t>. 2006. “Glossary of statistical terms: Institutional households –Eurostat” Online: </a:t>
            </a:r>
            <a:r>
              <a:rPr lang="en-US" sz="1400" dirty="0" smtClean="0">
                <a:latin typeface="Calibri" panose="020F0502020204030204" pitchFamily="34" charset="0"/>
                <a:hlinkClick r:id="rId3"/>
              </a:rPr>
              <a:t>https://stats.oecd.org/glossary/detail.asp?ID=1372</a:t>
            </a:r>
            <a:r>
              <a:rPr lang="en-US" sz="1400" dirty="0">
                <a:latin typeface="Calibri" panose="020F0502020204030204" pitchFamily="34" charset="0"/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400" b="1" dirty="0">
                <a:latin typeface="Calibri" panose="020F0502020204030204" pitchFamily="34" charset="0"/>
              </a:rPr>
              <a:t>ONS, Social Survey Division</a:t>
            </a:r>
            <a:r>
              <a:rPr lang="en-US" sz="1400" dirty="0">
                <a:latin typeface="Calibri" panose="020F0502020204030204" pitchFamily="34" charset="0"/>
              </a:rPr>
              <a:t>. 2002. “Survey of people living in communal </a:t>
            </a:r>
            <a:r>
              <a:rPr lang="en-US" sz="1400" dirty="0" err="1">
                <a:latin typeface="Calibri" panose="020F0502020204030204" pitchFamily="34" charset="0"/>
              </a:rPr>
              <a:t>establishements</a:t>
            </a:r>
            <a:r>
              <a:rPr lang="en-US" sz="1400" dirty="0">
                <a:latin typeface="Calibri" panose="020F0502020204030204" pitchFamily="34" charset="0"/>
              </a:rPr>
              <a:t> (pilot)” Technical report.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400" b="1" dirty="0" err="1">
                <a:latin typeface="Calibri" panose="020F0502020204030204" pitchFamily="34" charset="0"/>
              </a:rPr>
              <a:t>Poulain</a:t>
            </a:r>
            <a:r>
              <a:rPr lang="en-US" sz="1400" b="1" dirty="0">
                <a:latin typeface="Calibri" panose="020F0502020204030204" pitchFamily="34" charset="0"/>
              </a:rPr>
              <a:t>, M./ Herm, A. </a:t>
            </a:r>
            <a:r>
              <a:rPr lang="en-US" sz="1400" dirty="0">
                <a:latin typeface="Calibri" panose="020F0502020204030204" pitchFamily="34" charset="0"/>
              </a:rPr>
              <a:t>2013. “Central Population Registers as a Source of Demographic Statistics in Europe” In: </a:t>
            </a:r>
            <a:r>
              <a:rPr lang="en-US" sz="1400" i="1" dirty="0">
                <a:latin typeface="Calibri" panose="020F0502020204030204" pitchFamily="34" charset="0"/>
              </a:rPr>
              <a:t>Population-E</a:t>
            </a:r>
            <a:r>
              <a:rPr lang="en-US" sz="1400" dirty="0">
                <a:latin typeface="Calibri" panose="020F0502020204030204" pitchFamily="34" charset="0"/>
              </a:rPr>
              <a:t>, Vol. 68 (2): pp.183-212.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400" b="1" dirty="0" err="1">
                <a:latin typeface="Calibri" panose="020F0502020204030204" pitchFamily="34" charset="0"/>
              </a:rPr>
              <a:t>Tourangeau</a:t>
            </a:r>
            <a:r>
              <a:rPr lang="en-US" sz="1400" b="1" dirty="0">
                <a:latin typeface="Calibri" panose="020F0502020204030204" pitchFamily="34" charset="0"/>
              </a:rPr>
              <a:t>, R.</a:t>
            </a:r>
            <a:r>
              <a:rPr lang="en-US" sz="1400" dirty="0">
                <a:latin typeface="Calibri" panose="020F0502020204030204" pitchFamily="34" charset="0"/>
              </a:rPr>
              <a:t> 2014 “Defining hard-to-survey populations” In: </a:t>
            </a:r>
            <a:r>
              <a:rPr lang="en-US" sz="1400" dirty="0" err="1">
                <a:latin typeface="Calibri" panose="020F0502020204030204" pitchFamily="34" charset="0"/>
              </a:rPr>
              <a:t>Tourangeau</a:t>
            </a:r>
            <a:r>
              <a:rPr lang="en-US" sz="1400" dirty="0">
                <a:latin typeface="Calibri" panose="020F0502020204030204" pitchFamily="34" charset="0"/>
              </a:rPr>
              <a:t>, R. et al. (eds.) </a:t>
            </a:r>
            <a:r>
              <a:rPr lang="en-US" sz="1400" i="1" dirty="0">
                <a:latin typeface="Calibri" panose="020F0502020204030204" pitchFamily="34" charset="0"/>
              </a:rPr>
              <a:t>Hard-to-Survey Populations</a:t>
            </a:r>
            <a:r>
              <a:rPr lang="en-US" sz="1400" dirty="0">
                <a:latin typeface="Calibri" panose="020F0502020204030204" pitchFamily="34" charset="0"/>
              </a:rPr>
              <a:t>: pp. 3-20</a:t>
            </a:r>
            <a:r>
              <a:rPr lang="en-US" sz="1400" dirty="0" smtClean="0">
                <a:latin typeface="Calibri" panose="020F0502020204030204" pitchFamily="34" charset="0"/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400" b="1" dirty="0">
                <a:latin typeface="Calibri" panose="020F0502020204030204" pitchFamily="34" charset="0"/>
              </a:rPr>
              <a:t>United Nations, Economic Commission for Europe</a:t>
            </a:r>
            <a:r>
              <a:rPr lang="en-US" sz="1400" dirty="0">
                <a:latin typeface="Calibri" panose="020F0502020204030204" pitchFamily="34" charset="0"/>
              </a:rPr>
              <a:t>. 2006. "Conference of European Statisticians </a:t>
            </a:r>
            <a:r>
              <a:rPr lang="en-US" sz="1400" dirty="0" smtClean="0">
                <a:latin typeface="Calibri" panose="020F0502020204030204" pitchFamily="34" charset="0"/>
              </a:rPr>
              <a:t>Recommendations for </a:t>
            </a:r>
            <a:r>
              <a:rPr lang="en-US" sz="1400" dirty="0">
                <a:latin typeface="Calibri" panose="020F0502020204030204" pitchFamily="34" charset="0"/>
              </a:rPr>
              <a:t>the 2010 Censuses of Population and Housing" ECE/CES/STAT/NONE/2006/4, New York and Geneva.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400" b="1" dirty="0">
                <a:latin typeface="Calibri" panose="020F0502020204030204" pitchFamily="34" charset="0"/>
              </a:rPr>
              <a:t>United Nations, Statistics Division</a:t>
            </a:r>
            <a:r>
              <a:rPr lang="en-US" sz="1400" dirty="0">
                <a:latin typeface="Calibri" panose="020F0502020204030204" pitchFamily="34" charset="0"/>
              </a:rPr>
              <a:t>. 2008. "Principles and Recommendations for Population and Housing </a:t>
            </a:r>
            <a:r>
              <a:rPr lang="en-US" sz="1400" dirty="0" smtClean="0">
                <a:latin typeface="Calibri" panose="020F0502020204030204" pitchFamily="34" charset="0"/>
              </a:rPr>
              <a:t>Censuses – </a:t>
            </a:r>
            <a:r>
              <a:rPr lang="en-US" sz="1400" dirty="0">
                <a:latin typeface="Calibri" panose="020F0502020204030204" pitchFamily="34" charset="0"/>
              </a:rPr>
              <a:t>Revision 2" </a:t>
            </a:r>
            <a:r>
              <a:rPr lang="en-US" sz="1400" dirty="0" smtClean="0">
                <a:latin typeface="Calibri" panose="020F0502020204030204" pitchFamily="34" charset="0"/>
              </a:rPr>
              <a:t>In: </a:t>
            </a:r>
            <a:r>
              <a:rPr lang="en-US" sz="1400" i="1" dirty="0" smtClean="0">
                <a:latin typeface="Calibri" panose="020F0502020204030204" pitchFamily="34" charset="0"/>
              </a:rPr>
              <a:t>Statistical </a:t>
            </a:r>
            <a:r>
              <a:rPr lang="en-US" sz="1400" i="1" dirty="0">
                <a:latin typeface="Calibri" panose="020F0502020204030204" pitchFamily="34" charset="0"/>
              </a:rPr>
              <a:t>papers</a:t>
            </a:r>
            <a:r>
              <a:rPr lang="en-US" sz="1400" dirty="0">
                <a:latin typeface="Calibri" panose="020F0502020204030204" pitchFamily="34" charset="0"/>
              </a:rPr>
              <a:t>, Series M No. 67/Rev.2, New York, USA.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400" b="1" dirty="0" smtClean="0">
                <a:latin typeface="Calibri" panose="020F0502020204030204" pitchFamily="34" charset="0"/>
              </a:rPr>
              <a:t>United </a:t>
            </a:r>
            <a:r>
              <a:rPr lang="en-US" sz="1400" b="1" dirty="0">
                <a:latin typeface="Calibri" panose="020F0502020204030204" pitchFamily="34" charset="0"/>
              </a:rPr>
              <a:t>Nations, Statistics Division</a:t>
            </a:r>
            <a:r>
              <a:rPr lang="en-US" sz="1400" dirty="0">
                <a:latin typeface="Calibri" panose="020F0502020204030204" pitchFamily="34" charset="0"/>
              </a:rPr>
              <a:t>. 2010. "Handbook on Population and Housing Census Editing - Revision </a:t>
            </a:r>
            <a:r>
              <a:rPr lang="en-US" sz="1400" dirty="0" smtClean="0">
                <a:latin typeface="Calibri" panose="020F0502020204030204" pitchFamily="34" charset="0"/>
              </a:rPr>
              <a:t>1“ In: </a:t>
            </a:r>
            <a:r>
              <a:rPr lang="en-US" sz="1400" i="1" dirty="0">
                <a:latin typeface="Calibri" panose="020F0502020204030204" pitchFamily="34" charset="0"/>
              </a:rPr>
              <a:t>Statistical papers</a:t>
            </a:r>
            <a:r>
              <a:rPr lang="en-US" sz="1400" dirty="0">
                <a:latin typeface="Calibri" panose="020F0502020204030204" pitchFamily="34" charset="0"/>
              </a:rPr>
              <a:t>, </a:t>
            </a:r>
            <a:r>
              <a:rPr lang="en-US" sz="1400" dirty="0" smtClean="0">
                <a:latin typeface="Calibri" panose="020F0502020204030204" pitchFamily="34" charset="0"/>
              </a:rPr>
              <a:t>Series </a:t>
            </a:r>
            <a:r>
              <a:rPr lang="en-US" sz="1400" dirty="0">
                <a:latin typeface="Calibri" panose="020F0502020204030204" pitchFamily="34" charset="0"/>
              </a:rPr>
              <a:t>F</a:t>
            </a:r>
            <a:r>
              <a:rPr lang="en-US" sz="1400" dirty="0" smtClean="0">
                <a:latin typeface="Calibri" panose="020F0502020204030204" pitchFamily="34" charset="0"/>
              </a:rPr>
              <a:t> </a:t>
            </a:r>
            <a:r>
              <a:rPr lang="en-US" sz="1400" dirty="0">
                <a:latin typeface="Calibri" panose="020F0502020204030204" pitchFamily="34" charset="0"/>
              </a:rPr>
              <a:t>No. 82/Rev.1, New York, USA.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DEF79-D5F3-42ED-9335-D73AD216BB54}" type="slidenum">
              <a:rPr lang="de-DE" smtClean="0"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562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GESIS Farben">
      <a:dk1>
        <a:sysClr val="windowText" lastClr="000000"/>
      </a:dk1>
      <a:lt1>
        <a:srgbClr val="FFFFFF"/>
      </a:lt1>
      <a:dk2>
        <a:srgbClr val="597490"/>
      </a:dk2>
      <a:lt2>
        <a:srgbClr val="F2F2F2"/>
      </a:lt2>
      <a:accent1>
        <a:srgbClr val="FF6400"/>
      </a:accent1>
      <a:accent2>
        <a:srgbClr val="FFC000"/>
      </a:accent2>
      <a:accent3>
        <a:srgbClr val="9BBB59"/>
      </a:accent3>
      <a:accent4>
        <a:srgbClr val="8064A2"/>
      </a:accent4>
      <a:accent5>
        <a:srgbClr val="597490"/>
      </a:accent5>
      <a:accent6>
        <a:srgbClr val="953734"/>
      </a:accent6>
      <a:hlink>
        <a:srgbClr val="0000FF"/>
      </a:hlink>
      <a:folHlink>
        <a:srgbClr val="800080"/>
      </a:folHlink>
    </a:clrScheme>
    <a:fontScheme name="GESIS Rotis">
      <a:majorFont>
        <a:latin typeface="Rotis SemiSans Pro"/>
        <a:ea typeface=""/>
        <a:cs typeface=""/>
      </a:majorFont>
      <a:minorFont>
        <a:latin typeface="Rotis SemiSans Pro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remium_x0020_intern xmlns="f90a23b0-552c-4f8d-b330-f53f4fcdfcf9" xsi:nil="true"/>
    <_dlc_DocId xmlns="f90a23b0-552c-4f8d-b330-f53f4fcdfcf9">GESISDOC-552-21</_dlc_DocId>
    <_dlc_DocIdUrl xmlns="f90a23b0-552c-4f8d-b330-f53f4fcdfcf9">
      <Url>http://intranet.gesis.intra/pr/Vorlagen/_layouts/DocIdRedir.aspx?ID=GESISDOC-552-21</Url>
      <Description>GESISDOC-552-21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1ACB0F0E4D8D847898BCFF327EAA86F" ma:contentTypeVersion="14" ma:contentTypeDescription="Ein neues Dokument erstellen." ma:contentTypeScope="" ma:versionID="76c2ecf54bc48df689f7fd88d9137d51">
  <xsd:schema xmlns:xsd="http://www.w3.org/2001/XMLSchema" xmlns:xs="http://www.w3.org/2001/XMLSchema" xmlns:p="http://schemas.microsoft.com/office/2006/metadata/properties" xmlns:ns2="f90a23b0-552c-4f8d-b330-f53f4fcdfcf9" targetNamespace="http://schemas.microsoft.com/office/2006/metadata/properties" ma:root="true" ma:fieldsID="8cdd3350cfa562b8407acbb6ac326664" ns2:_="">
    <xsd:import namespace="f90a23b0-552c-4f8d-b330-f53f4fcdfcf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Gremium_x0020_inter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0a23b0-552c-4f8d-b330-f53f4fcdfcf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ert der Dokument-ID" ma:description="Der Wert der diesem Element zugewiesenen Dokument-ID.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Beständige ID" ma:description="ID beim Hinzufügen beibehalten." ma:hidden="true" ma:internalName="_dlc_DocIdPersistId" ma:readOnly="true">
      <xsd:simpleType>
        <xsd:restriction base="dms:Boolean"/>
      </xsd:simpleType>
    </xsd:element>
    <xsd:element name="Gremium_x0020_intern" ma:index="11" nillable="true" ma:displayName="Gremium intern" ma:format="Dropdown" ma:internalName="Gremium_x0020_intern">
      <xsd:simpleType>
        <xsd:restriction base="dms:Choice">
          <xsd:enumeration value="KWA"/>
          <xsd:enumeration value="Institutsrat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6D38C2E-02CC-42D3-9E17-44C09712BF5F}">
  <ds:schemaRefs>
    <ds:schemaRef ds:uri="http://purl.org/dc/elements/1.1/"/>
    <ds:schemaRef ds:uri="f90a23b0-552c-4f8d-b330-f53f4fcdfcf9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A176F2B-8890-4952-9824-AF8E0CB9CF25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B662B3C9-84D1-44B4-980A-A658A034936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BAC6BD34-B798-46E4-84D9-2A787D0E17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0a23b0-552c-4f8d-b330-f53f4fcdfc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1149</Words>
  <Application>Microsoft Office PowerPoint</Application>
  <PresentationFormat>Bildschirmpräsentation (4:3)</PresentationFormat>
  <Paragraphs>150</Paragraphs>
  <Slides>16</Slides>
  <Notes>13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7" baseType="lpstr">
      <vt:lpstr>Larissa</vt:lpstr>
      <vt:lpstr>Extending the coverage to non-private citizens</vt:lpstr>
      <vt:lpstr>Contents</vt:lpstr>
      <vt:lpstr>PowerPoint-Präsentation</vt:lpstr>
      <vt:lpstr>Including the institutional population into a sample survey of the general population</vt:lpstr>
      <vt:lpstr>The institutional population in Europe</vt:lpstr>
      <vt:lpstr>Definition</vt:lpstr>
      <vt:lpstr>An elusive population?</vt:lpstr>
      <vt:lpstr>Quantifying the non-private population</vt:lpstr>
      <vt:lpstr>Share of population aged 85 years and over living in an institutional household</vt:lpstr>
      <vt:lpstr>The peril of exclusion</vt:lpstr>
      <vt:lpstr>The 2011 censuses in Europe</vt:lpstr>
      <vt:lpstr>Comparability of census results</vt:lpstr>
      <vt:lpstr>Conclusion &amp; invitation for input</vt:lpstr>
      <vt:lpstr>Contact</vt:lpstr>
      <vt:lpstr>References</vt:lpstr>
      <vt:lpstr>References (continued)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</dc:title>
  <dc:creator>Heuser, Holger</dc:creator>
  <cp:lastModifiedBy>ntuser</cp:lastModifiedBy>
  <cp:revision>650</cp:revision>
  <cp:lastPrinted>2016-06-10T09:39:40Z</cp:lastPrinted>
  <dcterms:created xsi:type="dcterms:W3CDTF">2014-11-24T15:32:57Z</dcterms:created>
  <dcterms:modified xsi:type="dcterms:W3CDTF">2016-10-20T11:48:05Z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d5f5da52-0ecc-495a-8de9-e4d324f617fa</vt:lpwstr>
  </property>
  <property fmtid="{D5CDD505-2E9C-101B-9397-08002B2CF9AE}" pid="3" name="ContentTypeId">
    <vt:lpwstr>0x010100B1ACB0F0E4D8D847898BCFF327EAA86F</vt:lpwstr>
  </property>
</Properties>
</file>