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4" r:id="rId1"/>
  </p:sldMasterIdLst>
  <p:notesMasterIdLst>
    <p:notesMasterId r:id="rId16"/>
  </p:notesMasterIdLst>
  <p:handoutMasterIdLst>
    <p:handoutMasterId r:id="rId17"/>
  </p:handoutMasterIdLst>
  <p:sldIdLst>
    <p:sldId id="674" r:id="rId2"/>
    <p:sldId id="647" r:id="rId3"/>
    <p:sldId id="685" r:id="rId4"/>
    <p:sldId id="687" r:id="rId5"/>
    <p:sldId id="688" r:id="rId6"/>
    <p:sldId id="689" r:id="rId7"/>
    <p:sldId id="686" r:id="rId8"/>
    <p:sldId id="653" r:id="rId9"/>
    <p:sldId id="678" r:id="rId10"/>
    <p:sldId id="680" r:id="rId11"/>
    <p:sldId id="682" r:id="rId12"/>
    <p:sldId id="681" r:id="rId13"/>
    <p:sldId id="683" r:id="rId14"/>
    <p:sldId id="684" r:id="rId15"/>
  </p:sldIdLst>
  <p:sldSz cx="9144000" cy="6858000" type="screen4x3"/>
  <p:notesSz cx="6794500" cy="99314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-8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-8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-8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-8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-8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-8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-8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-8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-8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23B"/>
    <a:srgbClr val="078693"/>
    <a:srgbClr val="0493AC"/>
    <a:srgbClr val="FAA50F"/>
    <a:srgbClr val="F0F0F0"/>
    <a:srgbClr val="9A9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75333" autoAdjust="0"/>
  </p:normalViewPr>
  <p:slideViewPr>
    <p:cSldViewPr>
      <p:cViewPr>
        <p:scale>
          <a:sx n="70" d="100"/>
          <a:sy n="70" d="100"/>
        </p:scale>
        <p:origin x="-1800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3226" y="-96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3778E23D-0FE5-A04E-A9D7-93AD0670F5E7}" type="datetimeFigureOut">
              <a:rPr lang="sv-SE" smtClean="0"/>
              <a:pPr/>
              <a:t>2016-10-20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1" y="9433106"/>
            <a:ext cx="2944283" cy="49657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8646" y="9433106"/>
            <a:ext cx="2944283" cy="49657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BDB784C4-088E-3045-BC8D-3A14765825B8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26428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F0561BB-C150-475B-BA7F-C646A36F5581}" type="datetimeFigureOut">
              <a:rPr lang="sv-SE"/>
              <a:pPr>
                <a:defRPr/>
              </a:pPr>
              <a:t>2016-10-20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pPr lvl="0"/>
            <a:endParaRPr lang="sv-SE" noProof="0" smtClean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17416"/>
            <a:ext cx="5435600" cy="4469130"/>
          </a:xfrm>
          <a:prstGeom prst="rect">
            <a:avLst/>
          </a:prstGeom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33106"/>
            <a:ext cx="2944283" cy="49657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8646" y="9433106"/>
            <a:ext cx="2944283" cy="496570"/>
          </a:xfrm>
          <a:prstGeom prst="rect">
            <a:avLst/>
          </a:prstGeom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CD9CB59-1933-4673-9030-D72AC8285CC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39540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1301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0845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aseline="0" noProof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0599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7312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5805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5182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7312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79450" y="4533652"/>
            <a:ext cx="5435600" cy="4652894"/>
          </a:xfrm>
        </p:spPr>
        <p:txBody>
          <a:bodyPr/>
          <a:lstStyle/>
          <a:p>
            <a:pPr defTabSz="914294">
              <a:defRPr/>
            </a:pPr>
            <a:endParaRPr lang="en-US" sz="1400" noProof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B255D-18AA-46B8-8B6C-AA7D5FEE2872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5072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7031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6678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8676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D9CB59-1933-4673-9030-D72AC8285CCB}" type="slidenum">
              <a:rPr lang="sv-SE" smtClean="0"/>
              <a:pPr>
                <a:defRPr/>
              </a:pPr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2508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B255D-18AA-46B8-8B6C-AA7D5FEE2872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152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12"/>
          <p:cNvGrpSpPr>
            <a:grpSpLocks/>
          </p:cNvGrpSpPr>
          <p:nvPr userDrawn="1"/>
        </p:nvGrpSpPr>
        <p:grpSpPr bwMode="auto">
          <a:xfrm>
            <a:off x="8604250" y="3343275"/>
            <a:ext cx="539750" cy="3157538"/>
            <a:chOff x="1643042" y="428604"/>
            <a:chExt cx="539496" cy="3158140"/>
          </a:xfrm>
        </p:grpSpPr>
        <p:pic>
          <p:nvPicPr>
            <p:cNvPr id="5" name="Bildobjekt 10" descr="BA10756.jpg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3042" y="428604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Bildobjekt 11" descr="iStock_000002716975XSmall.jp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43042" y="2382004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Bildobjekt 12" descr="iStock_000006202820XSmall.jpg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43042" y="1721922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Bildobjekt 13" descr="MK10676.jpg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43042" y="1071546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Bildobjekt 14" descr="iStock_000000753328XSmall.jpg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43042" y="3047248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Bildobjekt 15" descr="SCB-logga_grey.png"/>
          <p:cNvPicPr>
            <a:picLocks noChangeAspect="1"/>
          </p:cNvPicPr>
          <p:nvPr/>
        </p:nvPicPr>
        <p:blipFill>
          <a:blip r:embed="rId7" cstate="print"/>
          <a:srcRect t="5209" r="15358" b="2083"/>
          <a:stretch>
            <a:fillRect/>
          </a:stretch>
        </p:blipFill>
        <p:spPr bwMode="auto">
          <a:xfrm>
            <a:off x="0" y="0"/>
            <a:ext cx="1143000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6" descr="SCB-logga_grey.png"/>
          <p:cNvPicPr>
            <a:picLocks noChangeAspect="1"/>
          </p:cNvPicPr>
          <p:nvPr userDrawn="1"/>
        </p:nvPicPr>
        <p:blipFill>
          <a:blip r:embed="rId7" cstate="print"/>
          <a:srcRect t="5209" r="15358" b="2083"/>
          <a:stretch>
            <a:fillRect/>
          </a:stretch>
        </p:blipFill>
        <p:spPr bwMode="auto">
          <a:xfrm>
            <a:off x="0" y="0"/>
            <a:ext cx="1143000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58888" y="2130425"/>
            <a:ext cx="6626225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ABAED-B762-49ED-8CE9-373FA5E3FD1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0DE4F-F986-4C42-A937-DFF5536D367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 utan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B2CEF-B1F0-4F1F-B82E-5DC33FB525F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12"/>
          <p:cNvGrpSpPr>
            <a:grpSpLocks/>
          </p:cNvGrpSpPr>
          <p:nvPr/>
        </p:nvGrpSpPr>
        <p:grpSpPr bwMode="auto">
          <a:xfrm>
            <a:off x="8604250" y="3343275"/>
            <a:ext cx="539750" cy="3157538"/>
            <a:chOff x="1643042" y="428604"/>
            <a:chExt cx="539496" cy="3158140"/>
          </a:xfrm>
        </p:grpSpPr>
        <p:pic>
          <p:nvPicPr>
            <p:cNvPr id="5" name="Bildobjekt 10" descr="BA10756.jpg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3042" y="428604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Bildobjekt 11" descr="iStock_000002716975XSmall.jp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43042" y="2382004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Bildobjekt 12" descr="iStock_000006202820XSmall.jpg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43042" y="1721922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Bildobjekt 13" descr="MK10676.jpg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43042" y="1071546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Bildobjekt 14" descr="iStock_000000753328XSmall.jpg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43042" y="3047248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Bildobjekt 15" descr="logga_orange.png"/>
          <p:cNvPicPr>
            <a:picLocks noChangeAspect="1"/>
          </p:cNvPicPr>
          <p:nvPr userDrawn="1"/>
        </p:nvPicPr>
        <p:blipFill>
          <a:blip r:embed="rId7" cstate="print"/>
          <a:srcRect r="6049"/>
          <a:stretch>
            <a:fillRect/>
          </a:stretch>
        </p:blipFill>
        <p:spPr bwMode="auto">
          <a:xfrm>
            <a:off x="-11113" y="4763"/>
            <a:ext cx="11096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58888" y="2130425"/>
            <a:ext cx="6626225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5B58D-00EE-479A-AB5E-FA78BD36993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12"/>
          <p:cNvGrpSpPr>
            <a:grpSpLocks/>
          </p:cNvGrpSpPr>
          <p:nvPr/>
        </p:nvGrpSpPr>
        <p:grpSpPr bwMode="auto">
          <a:xfrm>
            <a:off x="8604250" y="3343275"/>
            <a:ext cx="539750" cy="3157538"/>
            <a:chOff x="1643042" y="428604"/>
            <a:chExt cx="539496" cy="3158140"/>
          </a:xfrm>
        </p:grpSpPr>
        <p:pic>
          <p:nvPicPr>
            <p:cNvPr id="5" name="Bildobjekt 10" descr="BA10756.jpg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3042" y="428604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Bildobjekt 11" descr="iStock_000002716975XSmall.jp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43042" y="2382004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Bildobjekt 12" descr="iStock_000006202820XSmall.jpg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43042" y="1721922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Bildobjekt 13" descr="MK10676.jpg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43042" y="1071546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Bildobjekt 14" descr="iStock_000000753328XSmall.jpg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43042" y="3047248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Bildobjekt 15" descr="logga_blue.png"/>
          <p:cNvPicPr>
            <a:picLocks noChangeAspect="1"/>
          </p:cNvPicPr>
          <p:nvPr userDrawn="1"/>
        </p:nvPicPr>
        <p:blipFill>
          <a:blip r:embed="rId7" cstate="print"/>
          <a:srcRect r="6102"/>
          <a:stretch>
            <a:fillRect/>
          </a:stretch>
        </p:blipFill>
        <p:spPr bwMode="auto">
          <a:xfrm>
            <a:off x="-11113" y="0"/>
            <a:ext cx="11096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58888" y="2130425"/>
            <a:ext cx="6626225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C0A69-52CE-44BF-84C0-003F75277F3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12"/>
          <p:cNvGrpSpPr>
            <a:grpSpLocks/>
          </p:cNvGrpSpPr>
          <p:nvPr/>
        </p:nvGrpSpPr>
        <p:grpSpPr bwMode="auto">
          <a:xfrm>
            <a:off x="8604250" y="3343275"/>
            <a:ext cx="539750" cy="3157538"/>
            <a:chOff x="1643042" y="428604"/>
            <a:chExt cx="539496" cy="3158140"/>
          </a:xfrm>
        </p:grpSpPr>
        <p:pic>
          <p:nvPicPr>
            <p:cNvPr id="5" name="Bildobjekt 10" descr="BA10756.jpg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3042" y="428604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Bildobjekt 11" descr="iStock_000002716975XSmall.jp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43042" y="2382004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Bildobjekt 12" descr="iStock_000006202820XSmall.jpg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43042" y="1721922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Bildobjekt 13" descr="MK10676.jpg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43042" y="1071546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Bildobjekt 14" descr="iStock_000000753328XSmall.jpg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43042" y="3047248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Bildobjekt 15" descr="logga_green.png"/>
          <p:cNvPicPr>
            <a:picLocks noChangeAspect="1"/>
          </p:cNvPicPr>
          <p:nvPr userDrawn="1"/>
        </p:nvPicPr>
        <p:blipFill>
          <a:blip r:embed="rId7" cstate="print"/>
          <a:srcRect r="6715"/>
          <a:stretch>
            <a:fillRect/>
          </a:stretch>
        </p:blipFill>
        <p:spPr bwMode="auto">
          <a:xfrm>
            <a:off x="-9525" y="0"/>
            <a:ext cx="1101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58888" y="2130425"/>
            <a:ext cx="6626225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9C714-9780-4D14-A7DE-988BA040BFA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12"/>
          <p:cNvGrpSpPr>
            <a:grpSpLocks/>
          </p:cNvGrpSpPr>
          <p:nvPr/>
        </p:nvGrpSpPr>
        <p:grpSpPr bwMode="auto">
          <a:xfrm>
            <a:off x="8604250" y="3343275"/>
            <a:ext cx="539750" cy="3157538"/>
            <a:chOff x="1643042" y="428604"/>
            <a:chExt cx="539496" cy="3158140"/>
          </a:xfrm>
        </p:grpSpPr>
        <p:pic>
          <p:nvPicPr>
            <p:cNvPr id="5" name="Bildobjekt 10" descr="BA10756.jpg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3042" y="428604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Bildobjekt 11" descr="iStock_000002716975XSmall.jp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43042" y="2382004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Bildobjekt 12" descr="iStock_000006202820XSmall.jpg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43042" y="1721922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Bildobjekt 13" descr="MK10676.jpg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43042" y="1071546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Bildobjekt 14" descr="iStock_000000753328XSmall.jpg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43042" y="3047248"/>
              <a:ext cx="539496" cy="53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Bildobjekt 15" descr="SCB-logga_lila.png"/>
          <p:cNvPicPr>
            <a:picLocks noChangeAspect="1"/>
          </p:cNvPicPr>
          <p:nvPr userDrawn="1"/>
        </p:nvPicPr>
        <p:blipFill>
          <a:blip r:embed="rId7" cstate="print"/>
          <a:srcRect t="3336" r="5553"/>
          <a:stretch>
            <a:fillRect/>
          </a:stretch>
        </p:blipFill>
        <p:spPr bwMode="auto">
          <a:xfrm>
            <a:off x="-14288" y="220663"/>
            <a:ext cx="1116013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58888" y="2130425"/>
            <a:ext cx="6626225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1A4E9-F92F-42A7-8ADE-1298054763B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58887" y="4406900"/>
            <a:ext cx="723582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258887" y="2906713"/>
            <a:ext cx="723582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6E010-D9AC-4C7F-9B84-793EF6BC7B3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56370" y="274638"/>
            <a:ext cx="6628743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258888" y="1600200"/>
            <a:ext cx="3236912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247571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FA968-3BB5-41C8-A032-F4D6E25AF6E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56371" y="274638"/>
            <a:ext cx="6639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258888" y="1535113"/>
            <a:ext cx="3238500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258888" y="2174875"/>
            <a:ext cx="32385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3236231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32362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4D947-E4E2-47A1-98BC-33B38F16B81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5B321-84C0-416B-9E83-F6A6194018B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D16B6-13D1-492B-8814-5A7A701E117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48907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273050"/>
            <a:ext cx="411480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250699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1BE65-2251-448F-BD4B-A33AA28D671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620DB-DD4A-417E-984B-96040486E78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268DE-FAEF-443E-90C5-E72D20938F5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0210C-6626-4653-BA97-9AA8DF68B41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1255713" y="377825"/>
            <a:ext cx="74310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1255713" y="1600200"/>
            <a:ext cx="74310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263650" y="6492875"/>
            <a:ext cx="13271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89898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B25E3C3-48F2-4DAA-AE75-50F8639ED5E0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1031" name="Bildobjekt 6" descr="logga.png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757238"/>
            <a:ext cx="652463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Bildobjekt 9" descr="kvadrater_100_rgb.png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856663" y="4357688"/>
            <a:ext cx="28733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17" r:id="rId2"/>
    <p:sldLayoutId id="2147483918" r:id="rId3"/>
    <p:sldLayoutId id="2147483929" r:id="rId4"/>
    <p:sldLayoutId id="2147483930" r:id="rId5"/>
    <p:sldLayoutId id="2147483931" r:id="rId6"/>
    <p:sldLayoutId id="2147483932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  <p:sldLayoutId id="2147483927" r:id="rId16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accent2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accent2"/>
          </a:solidFill>
          <a:latin typeface="Arial" charset="0"/>
          <a:ea typeface="ＭＳ Ｐゴシック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accent2"/>
          </a:solidFill>
          <a:latin typeface="Arial" charset="0"/>
          <a:ea typeface="ＭＳ Ｐゴシック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accent2"/>
          </a:solidFill>
          <a:latin typeface="Arial" charset="0"/>
          <a:ea typeface="ＭＳ Ｐゴシック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accent2"/>
          </a:solidFill>
          <a:latin typeface="Arial" charset="0"/>
          <a:ea typeface="ＭＳ Ｐゴシック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accent2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accent2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accent2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accent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1277A"/>
        </a:buClr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1277A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1277A"/>
        </a:buClr>
        <a:buFont typeface="Arial" pitchFamily="34" charset="0"/>
        <a:buChar char="•"/>
        <a:defRPr kern="1200">
          <a:solidFill>
            <a:schemeClr val="tx1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1277A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1277A"/>
        </a:buClr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nuele.BALDACCI@ec.europa.e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i.stoop@scp.nl" TargetMode="External"/><Relationship Id="rId4" Type="http://schemas.openxmlformats.org/officeDocument/2006/relationships/hyperlink" Target="mailto:lilli.japec@scb.se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/>
              <a:t>Models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harmonization</a:t>
            </a:r>
            <a:r>
              <a:rPr lang="sv-SE" dirty="0"/>
              <a:t>: </a:t>
            </a:r>
            <a:r>
              <a:rPr lang="sv-SE" dirty="0" err="1"/>
              <a:t>now</a:t>
            </a:r>
            <a:r>
              <a:rPr lang="sv-SE" dirty="0"/>
              <a:t> and in the </a:t>
            </a:r>
            <a:r>
              <a:rPr lang="sv-SE" dirty="0" err="1"/>
              <a:t>future</a:t>
            </a:r>
            <a:r>
              <a:rPr lang="sv-SE" dirty="0"/>
              <a:t> 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E. Baldacci</a:t>
            </a:r>
            <a:r>
              <a:rPr lang="en-GB" baseline="30000" dirty="0"/>
              <a:t>1</a:t>
            </a:r>
            <a:r>
              <a:rPr lang="en-GB" dirty="0"/>
              <a:t>, L. Japec</a:t>
            </a:r>
            <a:r>
              <a:rPr lang="en-GB" baseline="30000" dirty="0"/>
              <a:t>2</a:t>
            </a:r>
            <a:r>
              <a:rPr lang="en-GB" dirty="0"/>
              <a:t>, I. Stoop</a:t>
            </a:r>
            <a:r>
              <a:rPr lang="en-GB" baseline="30000" dirty="0"/>
              <a:t>3</a:t>
            </a:r>
            <a:endParaRPr lang="en-GB" dirty="0"/>
          </a:p>
          <a:p>
            <a:endParaRPr lang="en-GB" altLang="en-US" dirty="0"/>
          </a:p>
          <a:p>
            <a:r>
              <a:rPr lang="en-GB" baseline="30000" dirty="0"/>
              <a:t>1</a:t>
            </a:r>
            <a:r>
              <a:rPr lang="en-GB" dirty="0"/>
              <a:t> Eurostat, Luxembourg, Luxembourg </a:t>
            </a:r>
            <a:r>
              <a:rPr lang="en-GB" dirty="0">
                <a:hlinkClick r:id="rId3"/>
              </a:rPr>
              <a:t>Emanuele.BALDACCI@ec.europa.eu</a:t>
            </a:r>
            <a:r>
              <a:rPr lang="en-GB" dirty="0"/>
              <a:t> </a:t>
            </a:r>
          </a:p>
          <a:p>
            <a:r>
              <a:rPr lang="en-GB" baseline="30000" dirty="0"/>
              <a:t>2</a:t>
            </a:r>
            <a:r>
              <a:rPr lang="en-GB" dirty="0"/>
              <a:t> Statistics Sweden, Stockholm, Sweden </a:t>
            </a:r>
            <a:r>
              <a:rPr lang="en-GB" dirty="0">
                <a:hlinkClick r:id="rId4"/>
              </a:rPr>
              <a:t>lilli.japec@scb.se</a:t>
            </a:r>
            <a:r>
              <a:rPr lang="en-GB" dirty="0"/>
              <a:t> </a:t>
            </a:r>
          </a:p>
          <a:p>
            <a:r>
              <a:rPr lang="en-GB" baseline="30000" dirty="0"/>
              <a:t>3</a:t>
            </a:r>
            <a:r>
              <a:rPr lang="en-GB" dirty="0"/>
              <a:t> The Netherlands Institute for Social Research (SCP)/ESAC, Den Haag, The Netherlands; </a:t>
            </a:r>
            <a:r>
              <a:rPr lang="en-GB" dirty="0">
                <a:hlinkClick r:id="rId5"/>
              </a:rPr>
              <a:t>i.stoop@scp.nl</a:t>
            </a:r>
            <a:r>
              <a:rPr lang="en-GB" dirty="0"/>
              <a:t>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1371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Background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Quality Dimensions (Eurostat): Relevance, Accuracy </a:t>
            </a:r>
            <a:r>
              <a:rPr lang="en-US" dirty="0"/>
              <a:t>and </a:t>
            </a:r>
            <a:r>
              <a:rPr lang="en-US" dirty="0" smtClean="0"/>
              <a:t>Reliability, Timeliness </a:t>
            </a:r>
            <a:r>
              <a:rPr lang="en-US" dirty="0"/>
              <a:t>and </a:t>
            </a:r>
            <a:r>
              <a:rPr lang="en-US" dirty="0" smtClean="0"/>
              <a:t>Punctuality, Coherence </a:t>
            </a:r>
            <a:r>
              <a:rPr lang="en-US" dirty="0"/>
              <a:t>and </a:t>
            </a:r>
            <a:r>
              <a:rPr lang="en-US" u="sng" dirty="0" smtClean="0">
                <a:solidFill>
                  <a:srgbClr val="FF0000"/>
                </a:solidFill>
              </a:rPr>
              <a:t>Comparability</a:t>
            </a:r>
            <a:r>
              <a:rPr lang="en-US" dirty="0" smtClean="0"/>
              <a:t>, and Accessibility </a:t>
            </a:r>
            <a:r>
              <a:rPr lang="en-US" dirty="0"/>
              <a:t>and </a:t>
            </a:r>
            <a:r>
              <a:rPr lang="en-US" dirty="0" smtClean="0"/>
              <a:t>Clarity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 err="1" smtClean="0"/>
              <a:t>Code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Practice</a:t>
            </a:r>
            <a:r>
              <a:rPr lang="sv-SE" dirty="0" smtClean="0"/>
              <a:t>: </a:t>
            </a:r>
          </a:p>
          <a:p>
            <a:pPr marL="400050" lvl="1" indent="0">
              <a:buNone/>
            </a:pPr>
            <a:r>
              <a:rPr lang="en-US" dirty="0" smtClean="0"/>
              <a:t>“European </a:t>
            </a:r>
            <a:r>
              <a:rPr lang="en-US" dirty="0"/>
              <a:t>Statistics are consistent internally, over time </a:t>
            </a:r>
            <a:r>
              <a:rPr lang="en-US" dirty="0">
                <a:solidFill>
                  <a:srgbClr val="FF0000"/>
                </a:solidFill>
              </a:rPr>
              <a:t>and comparable between regions and countries</a:t>
            </a:r>
            <a:r>
              <a:rPr lang="en-US" dirty="0"/>
              <a:t>; it is possible to combine and make joint use of related data from different sources</a:t>
            </a:r>
            <a:r>
              <a:rPr lang="en-US" dirty="0" smtClean="0"/>
              <a:t>.”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0DE4F-F986-4C42-A937-DFF5536D3675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80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Comparability through harmonization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Input harmonization -  </a:t>
            </a:r>
            <a:r>
              <a:rPr lang="en-US" dirty="0"/>
              <a:t>aims to </a:t>
            </a:r>
            <a:r>
              <a:rPr lang="en-US" dirty="0" smtClean="0"/>
              <a:t>standardize certain processes </a:t>
            </a:r>
            <a:r>
              <a:rPr lang="en-US" dirty="0"/>
              <a:t>and methods in all </a:t>
            </a:r>
            <a:r>
              <a:rPr lang="en-US" dirty="0" smtClean="0"/>
              <a:t>countries. </a:t>
            </a:r>
            <a:r>
              <a:rPr lang="en-US" dirty="0"/>
              <a:t>All countries </a:t>
            </a:r>
            <a:r>
              <a:rPr lang="en-US" dirty="0" smtClean="0"/>
              <a:t>are assumed </a:t>
            </a:r>
            <a:r>
              <a:rPr lang="en-US" dirty="0"/>
              <a:t>to work in much the same </a:t>
            </a:r>
            <a:r>
              <a:rPr lang="en-US" dirty="0" smtClean="0"/>
              <a:t>way but for some other processes flexibility is necessary.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Output harmonization - </a:t>
            </a:r>
            <a:r>
              <a:rPr lang="en-US" dirty="0"/>
              <a:t>specifies the </a:t>
            </a:r>
            <a:r>
              <a:rPr lang="en-US" dirty="0" smtClean="0"/>
              <a:t>target variables and their categories and then it is up </a:t>
            </a:r>
            <a:r>
              <a:rPr lang="en-US" dirty="0"/>
              <a:t>to </a:t>
            </a:r>
            <a:r>
              <a:rPr lang="en-US" dirty="0" smtClean="0"/>
              <a:t>countries how </a:t>
            </a:r>
            <a:r>
              <a:rPr lang="en-US" dirty="0"/>
              <a:t>to produce </a:t>
            </a:r>
            <a:r>
              <a:rPr lang="en-US" dirty="0" smtClean="0"/>
              <a:t>them.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0DE4F-F986-4C42-A937-DFF5536D3675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1595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Culture, methods and resources affect comparability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6101709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145982" y="6368533"/>
            <a:ext cx="6239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Copyright: Survey </a:t>
            </a:r>
            <a:r>
              <a:rPr lang="en-US" sz="1200" dirty="0"/>
              <a:t>Research Center. (2016). </a:t>
            </a:r>
            <a:r>
              <a:rPr lang="en-US" sz="1200" i="1" dirty="0"/>
              <a:t>Guidelines for Best Practice in Cross-Cultural Surveys</a:t>
            </a:r>
            <a:r>
              <a:rPr lang="en-US" sz="1200" dirty="0"/>
              <a:t>.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6588224" y="1916832"/>
            <a:ext cx="1944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>
                <a:latin typeface="Arial" pitchFamily="34" charset="0"/>
                <a:cs typeface="Arial" pitchFamily="34" charset="0"/>
              </a:rPr>
              <a:t>3MC survey </a:t>
            </a:r>
            <a:r>
              <a:rPr lang="sv-SE" sz="2400" dirty="0" err="1" smtClean="0">
                <a:latin typeface="Arial" pitchFamily="34" charset="0"/>
                <a:cs typeface="Arial" pitchFamily="34" charset="0"/>
              </a:rPr>
              <a:t>life</a:t>
            </a:r>
            <a:r>
              <a:rPr lang="sv-SE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sz="2400" dirty="0" err="1" smtClean="0">
                <a:latin typeface="Arial" pitchFamily="34" charset="0"/>
                <a:cs typeface="Arial" pitchFamily="34" charset="0"/>
              </a:rPr>
              <a:t>cycle</a:t>
            </a:r>
            <a:r>
              <a:rPr lang="sv-SE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sv-SE" sz="2400" dirty="0" smtClean="0">
                <a:latin typeface="Arial" pitchFamily="34" charset="0"/>
                <a:cs typeface="Arial" pitchFamily="34" charset="0"/>
              </a:rPr>
              <a:t>-</a:t>
            </a:r>
          </a:p>
          <a:p>
            <a:r>
              <a:rPr lang="sv-SE" sz="2400" dirty="0" smtClean="0">
                <a:latin typeface="Arial" pitchFamily="34" charset="0"/>
                <a:cs typeface="Arial" pitchFamily="34" charset="0"/>
              </a:rPr>
              <a:t>Mulitnational</a:t>
            </a:r>
          </a:p>
          <a:p>
            <a:r>
              <a:rPr lang="sv-SE" sz="2400" dirty="0" smtClean="0">
                <a:latin typeface="Arial" pitchFamily="34" charset="0"/>
                <a:cs typeface="Arial" pitchFamily="34" charset="0"/>
              </a:rPr>
              <a:t>Multiregional</a:t>
            </a:r>
          </a:p>
          <a:p>
            <a:r>
              <a:rPr lang="sv-SE" sz="2400" dirty="0" err="1" smtClean="0">
                <a:latin typeface="Arial" pitchFamily="34" charset="0"/>
                <a:cs typeface="Arial" pitchFamily="34" charset="0"/>
              </a:rPr>
              <a:t>Multicultural</a:t>
            </a:r>
            <a:r>
              <a:rPr lang="sv-SE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sv-SE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754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Translation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Word-for-</a:t>
            </a:r>
            <a:r>
              <a:rPr lang="sv-SE" dirty="0" err="1" smtClean="0"/>
              <a:t>word</a:t>
            </a:r>
            <a:endParaRPr lang="sv-SE" dirty="0" smtClean="0"/>
          </a:p>
          <a:p>
            <a:r>
              <a:rPr lang="sv-SE" dirty="0" smtClean="0"/>
              <a:t>Double </a:t>
            </a:r>
            <a:r>
              <a:rPr lang="sv-SE" dirty="0" err="1" smtClean="0"/>
              <a:t>translatation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adjudication</a:t>
            </a:r>
            <a:endParaRPr lang="sv-SE" dirty="0" smtClean="0"/>
          </a:p>
          <a:p>
            <a:r>
              <a:rPr lang="sv-SE" dirty="0" err="1" smtClean="0"/>
              <a:t>Backtranslation</a:t>
            </a:r>
            <a:endParaRPr lang="sv-SE" dirty="0" smtClean="0"/>
          </a:p>
          <a:p>
            <a:r>
              <a:rPr lang="sv-SE" dirty="0" smtClean="0"/>
              <a:t>Team </a:t>
            </a:r>
            <a:r>
              <a:rPr lang="sv-SE" dirty="0" err="1" smtClean="0"/>
              <a:t>translation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0DE4F-F986-4C42-A937-DFF5536D3675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2206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Adaptation – </a:t>
            </a:r>
            <a:r>
              <a:rPr lang="sv-SE" dirty="0" err="1" smtClean="0"/>
              <a:t>example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ISSP (International Social Survey </a:t>
            </a:r>
            <a:r>
              <a:rPr lang="sv-SE" dirty="0" err="1" smtClean="0"/>
              <a:t>Programme</a:t>
            </a:r>
            <a:r>
              <a:rPr lang="sv-SE" dirty="0" smtClean="0"/>
              <a:t>) 2008 </a:t>
            </a:r>
            <a:r>
              <a:rPr lang="sv-SE" dirty="0" err="1" smtClean="0"/>
              <a:t>module</a:t>
            </a:r>
            <a:r>
              <a:rPr lang="sv-SE" dirty="0" smtClean="0"/>
              <a:t> on religion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”For </a:t>
            </a:r>
            <a:r>
              <a:rPr lang="sv-SE" dirty="0" err="1" smtClean="0"/>
              <a:t>religious</a:t>
            </a:r>
            <a:r>
              <a:rPr lang="sv-SE" dirty="0" smtClean="0"/>
              <a:t> </a:t>
            </a:r>
            <a:r>
              <a:rPr lang="sv-SE" dirty="0" err="1" smtClean="0"/>
              <a:t>reasons</a:t>
            </a:r>
            <a:r>
              <a:rPr lang="sv-SE" dirty="0" smtClean="0"/>
              <a:t> do </a:t>
            </a:r>
            <a:r>
              <a:rPr lang="sv-SE" dirty="0" err="1" smtClean="0"/>
              <a:t>you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in </a:t>
            </a:r>
            <a:r>
              <a:rPr lang="sv-SE" dirty="0" err="1" smtClean="0"/>
              <a:t>your</a:t>
            </a:r>
            <a:r>
              <a:rPr lang="sv-SE" dirty="0" smtClean="0"/>
              <a:t> </a:t>
            </a:r>
            <a:r>
              <a:rPr lang="sv-SE" dirty="0" err="1" smtClean="0"/>
              <a:t>home</a:t>
            </a:r>
            <a:r>
              <a:rPr lang="sv-SE" dirty="0" smtClean="0"/>
              <a:t> a </a:t>
            </a:r>
            <a:r>
              <a:rPr lang="sv-SE" dirty="0" err="1" smtClean="0"/>
              <a:t>shrine</a:t>
            </a:r>
            <a:r>
              <a:rPr lang="sv-SE" dirty="0" smtClean="0"/>
              <a:t>, altar, or a </a:t>
            </a:r>
            <a:r>
              <a:rPr lang="sv-SE" dirty="0" err="1" smtClean="0"/>
              <a:t>religious</a:t>
            </a:r>
            <a:r>
              <a:rPr lang="sv-SE" dirty="0" smtClean="0"/>
              <a:t> </a:t>
            </a:r>
            <a:r>
              <a:rPr lang="sv-SE" dirty="0" err="1" smtClean="0"/>
              <a:t>object</a:t>
            </a:r>
            <a:r>
              <a:rPr lang="sv-SE" dirty="0" smtClean="0"/>
              <a:t> on display </a:t>
            </a:r>
            <a:r>
              <a:rPr lang="sv-SE" dirty="0" err="1" smtClean="0"/>
              <a:t>such</a:t>
            </a:r>
            <a:r>
              <a:rPr lang="sv-SE" dirty="0" smtClean="0"/>
              <a:t> as </a:t>
            </a:r>
            <a:r>
              <a:rPr lang="sv-SE" dirty="0" smtClean="0">
                <a:solidFill>
                  <a:srgbClr val="FF0000"/>
                </a:solidFill>
              </a:rPr>
              <a:t>[COUNTRY-SPECIFIC LIST </a:t>
            </a:r>
            <a:r>
              <a:rPr lang="sv-SE" dirty="0" err="1" smtClean="0">
                <a:solidFill>
                  <a:srgbClr val="FF0000"/>
                </a:solidFill>
              </a:rPr>
              <a:t>icon</a:t>
            </a:r>
            <a:r>
              <a:rPr lang="sv-SE" dirty="0" smtClean="0">
                <a:solidFill>
                  <a:srgbClr val="FF0000"/>
                </a:solidFill>
              </a:rPr>
              <a:t>, </a:t>
            </a:r>
            <a:r>
              <a:rPr lang="sv-SE" dirty="0" err="1" smtClean="0">
                <a:solidFill>
                  <a:srgbClr val="FF0000"/>
                </a:solidFill>
              </a:rPr>
              <a:t>retablos</a:t>
            </a:r>
            <a:r>
              <a:rPr lang="sv-SE" dirty="0" smtClean="0">
                <a:solidFill>
                  <a:srgbClr val="FF0000"/>
                </a:solidFill>
              </a:rPr>
              <a:t>, </a:t>
            </a:r>
            <a:r>
              <a:rPr lang="sv-SE" dirty="0" err="1" smtClean="0">
                <a:solidFill>
                  <a:srgbClr val="FF0000"/>
                </a:solidFill>
              </a:rPr>
              <a:t>mezuzah</a:t>
            </a:r>
            <a:r>
              <a:rPr lang="sv-SE" dirty="0" smtClean="0">
                <a:solidFill>
                  <a:srgbClr val="FF0000"/>
                </a:solidFill>
              </a:rPr>
              <a:t>, </a:t>
            </a:r>
            <a:r>
              <a:rPr lang="sv-SE" dirty="0" err="1" smtClean="0">
                <a:solidFill>
                  <a:srgbClr val="FF0000"/>
                </a:solidFill>
              </a:rPr>
              <a:t>menorah</a:t>
            </a:r>
            <a:r>
              <a:rPr lang="sv-SE" dirty="0" smtClean="0">
                <a:solidFill>
                  <a:srgbClr val="FF0000"/>
                </a:solidFill>
              </a:rPr>
              <a:t>, or </a:t>
            </a:r>
            <a:r>
              <a:rPr lang="sv-SE" dirty="0" err="1" smtClean="0">
                <a:solidFill>
                  <a:srgbClr val="FF0000"/>
                </a:solidFill>
              </a:rPr>
              <a:t>crucifix</a:t>
            </a:r>
            <a:r>
              <a:rPr lang="sv-SE" dirty="0" smtClean="0">
                <a:solidFill>
                  <a:srgbClr val="FF0000"/>
                </a:solidFill>
              </a:rPr>
              <a:t>]</a:t>
            </a:r>
            <a:r>
              <a:rPr lang="sv-SE" dirty="0" smtClean="0"/>
              <a:t>?”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It </a:t>
            </a:r>
            <a:r>
              <a:rPr lang="sv-SE" dirty="0" err="1" smtClean="0"/>
              <a:t>would</a:t>
            </a:r>
            <a:r>
              <a:rPr lang="sv-SE" dirty="0" smtClean="0"/>
              <a:t> be hard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provide</a:t>
            </a:r>
            <a:r>
              <a:rPr lang="sv-SE" dirty="0" smtClean="0"/>
              <a:t> </a:t>
            </a:r>
            <a:r>
              <a:rPr lang="sv-SE" i="1" dirty="0" err="1" smtClean="0"/>
              <a:t>one</a:t>
            </a:r>
            <a:r>
              <a:rPr lang="sv-SE" dirty="0" smtClean="0"/>
              <a:t> list </a:t>
            </a:r>
            <a:r>
              <a:rPr lang="sv-SE" dirty="0" err="1" smtClean="0"/>
              <a:t>that</a:t>
            </a:r>
            <a:r>
              <a:rPr lang="sv-SE" dirty="0" smtClean="0"/>
              <a:t> </a:t>
            </a:r>
            <a:r>
              <a:rPr lang="sv-SE" dirty="0" err="1" smtClean="0"/>
              <a:t>would</a:t>
            </a:r>
            <a:r>
              <a:rPr lang="sv-SE" dirty="0" smtClean="0"/>
              <a:t> be valid in all </a:t>
            </a:r>
            <a:r>
              <a:rPr lang="sv-SE" dirty="0" err="1" smtClean="0"/>
              <a:t>countries</a:t>
            </a:r>
            <a:r>
              <a:rPr lang="sv-SE" dirty="0" smtClean="0"/>
              <a:t>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0DE4F-F986-4C42-A937-DFF5536D3675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692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Culture, methods and resources affect comparability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6101709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145982" y="6368533"/>
            <a:ext cx="6239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Copyright: Survey </a:t>
            </a:r>
            <a:r>
              <a:rPr lang="en-US" sz="1200" dirty="0"/>
              <a:t>Research Center. (2016). </a:t>
            </a:r>
            <a:r>
              <a:rPr lang="en-US" sz="1200" i="1" dirty="0"/>
              <a:t>Guidelines for Best Practice in Cross-Cultural Surveys</a:t>
            </a:r>
            <a:r>
              <a:rPr lang="en-US" sz="1200" dirty="0"/>
              <a:t>.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6588224" y="1916832"/>
            <a:ext cx="1944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>
                <a:latin typeface="Arial" pitchFamily="34" charset="0"/>
                <a:cs typeface="Arial" pitchFamily="34" charset="0"/>
              </a:rPr>
              <a:t>3MC survey </a:t>
            </a:r>
            <a:r>
              <a:rPr lang="sv-SE" sz="2400" dirty="0" err="1" smtClean="0">
                <a:latin typeface="Arial" pitchFamily="34" charset="0"/>
                <a:cs typeface="Arial" pitchFamily="34" charset="0"/>
              </a:rPr>
              <a:t>life</a:t>
            </a:r>
            <a:r>
              <a:rPr lang="sv-SE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sz="2400" dirty="0" err="1" smtClean="0">
                <a:latin typeface="Arial" pitchFamily="34" charset="0"/>
                <a:cs typeface="Arial" pitchFamily="34" charset="0"/>
              </a:rPr>
              <a:t>cycle</a:t>
            </a:r>
            <a:r>
              <a:rPr lang="sv-SE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sv-SE" sz="2400" dirty="0" smtClean="0">
                <a:latin typeface="Arial" pitchFamily="34" charset="0"/>
                <a:cs typeface="Arial" pitchFamily="34" charset="0"/>
              </a:rPr>
              <a:t>-</a:t>
            </a:r>
          </a:p>
          <a:p>
            <a:r>
              <a:rPr lang="sv-SE" sz="2400" dirty="0" smtClean="0">
                <a:latin typeface="Arial" pitchFamily="34" charset="0"/>
                <a:cs typeface="Arial" pitchFamily="34" charset="0"/>
              </a:rPr>
              <a:t>Mulitnational</a:t>
            </a:r>
          </a:p>
          <a:p>
            <a:r>
              <a:rPr lang="sv-SE" sz="2400" dirty="0" smtClean="0">
                <a:latin typeface="Arial" pitchFamily="34" charset="0"/>
                <a:cs typeface="Arial" pitchFamily="34" charset="0"/>
              </a:rPr>
              <a:t>Multiregional</a:t>
            </a:r>
          </a:p>
          <a:p>
            <a:r>
              <a:rPr lang="sv-SE" sz="2400" dirty="0" err="1" smtClean="0">
                <a:latin typeface="Arial" pitchFamily="34" charset="0"/>
                <a:cs typeface="Arial" pitchFamily="34" charset="0"/>
              </a:rPr>
              <a:t>Multicultural</a:t>
            </a:r>
            <a:r>
              <a:rPr lang="sv-SE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sv-SE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245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</a:t>
            </a:r>
            <a:r>
              <a:rPr lang="en-US" dirty="0" smtClean="0"/>
              <a:t>elf-reported obesity rate, BMI≥30</a:t>
            </a:r>
            <a:endParaRPr lang="en-US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3200" dirty="0" smtClean="0"/>
              <a:t>Face </a:t>
            </a:r>
            <a:r>
              <a:rPr lang="sv-SE" sz="3200" dirty="0" err="1" smtClean="0"/>
              <a:t>to</a:t>
            </a:r>
            <a:r>
              <a:rPr lang="sv-SE" sz="3200" dirty="0" smtClean="0"/>
              <a:t> face</a:t>
            </a:r>
            <a:endParaRPr lang="sv-SE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6000" dirty="0" smtClean="0"/>
              <a:t>18%</a:t>
            </a:r>
            <a:endParaRPr lang="sv-SE" sz="6000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sz="3200" dirty="0" smtClean="0"/>
              <a:t>Telephone</a:t>
            </a:r>
            <a:endParaRPr lang="sv-SE" sz="3200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6000" dirty="0" smtClean="0"/>
              <a:t>13%</a:t>
            </a:r>
            <a:endParaRPr lang="sv-SE" sz="6000" dirty="0"/>
          </a:p>
        </p:txBody>
      </p:sp>
      <p:sp>
        <p:nvSpPr>
          <p:cNvPr id="7" name="textruta 6"/>
          <p:cNvSpPr txBox="1"/>
          <p:nvPr/>
        </p:nvSpPr>
        <p:spPr>
          <a:xfrm>
            <a:off x="1115616" y="3356992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Béland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and St-Pierre (2008). Mode Effects in the Canadian Community Health Survey: A Comparison of CATI and CAPI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12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Weighting </a:t>
            </a:r>
            <a:r>
              <a:rPr lang="en-US" b="1" dirty="0" smtClean="0"/>
              <a:t>makes </a:t>
            </a:r>
            <a:r>
              <a:rPr lang="en-US" b="1" dirty="0"/>
              <a:t>a </a:t>
            </a:r>
            <a:r>
              <a:rPr lang="en-US" b="1" dirty="0" smtClean="0"/>
              <a:t>difference </a:t>
            </a:r>
            <a:endParaRPr lang="en-US" dirty="0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4D947-E4E2-47A1-98BC-33B38F16B81B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688" y="2276872"/>
            <a:ext cx="7488832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ruta 9"/>
          <p:cNvSpPr txBox="1"/>
          <p:nvPr/>
        </p:nvSpPr>
        <p:spPr>
          <a:xfrm>
            <a:off x="179512" y="6465521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Source: New York Times, October 12, 2016. Nate Cohn.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ruta 10"/>
          <p:cNvSpPr txBox="1"/>
          <p:nvPr/>
        </p:nvSpPr>
        <p:spPr>
          <a:xfrm>
            <a:off x="1331640" y="177281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University of Southern California/Los Angeles Times Poll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27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Trends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Increased</a:t>
            </a:r>
            <a:r>
              <a:rPr lang="sv-SE" dirty="0" smtClean="0"/>
              <a:t> </a:t>
            </a:r>
            <a:r>
              <a:rPr lang="sv-SE" dirty="0" err="1" smtClean="0"/>
              <a:t>nonresponse</a:t>
            </a:r>
            <a:r>
              <a:rPr lang="sv-SE" dirty="0" smtClean="0"/>
              <a:t> rates</a:t>
            </a:r>
          </a:p>
          <a:p>
            <a:r>
              <a:rPr lang="sv-SE" dirty="0" err="1" smtClean="0"/>
              <a:t>Increased</a:t>
            </a:r>
            <a:r>
              <a:rPr lang="sv-SE" dirty="0" smtClean="0"/>
              <a:t> </a:t>
            </a:r>
            <a:r>
              <a:rPr lang="sv-SE" dirty="0" err="1" smtClean="0"/>
              <a:t>costs</a:t>
            </a:r>
            <a:r>
              <a:rPr lang="sv-SE" dirty="0" smtClean="0"/>
              <a:t> </a:t>
            </a:r>
            <a:r>
              <a:rPr lang="sv-SE" dirty="0" smtClean="0"/>
              <a:t>for </a:t>
            </a:r>
            <a:r>
              <a:rPr lang="sv-SE" dirty="0" err="1" smtClean="0"/>
              <a:t>surveys</a:t>
            </a:r>
            <a:endParaRPr lang="sv-SE" dirty="0" smtClean="0"/>
          </a:p>
          <a:p>
            <a:r>
              <a:rPr lang="sv-SE" dirty="0" smtClean="0"/>
              <a:t>Mixed-mode </a:t>
            </a:r>
            <a:r>
              <a:rPr lang="sv-SE" dirty="0" err="1" smtClean="0"/>
              <a:t>surveys</a:t>
            </a:r>
            <a:endParaRPr lang="sv-SE" dirty="0" smtClean="0"/>
          </a:p>
          <a:p>
            <a:r>
              <a:rPr lang="sv-SE" dirty="0" err="1" smtClean="0"/>
              <a:t>Use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alternative data </a:t>
            </a:r>
            <a:r>
              <a:rPr lang="sv-SE" dirty="0" err="1" smtClean="0"/>
              <a:t>sources</a:t>
            </a:r>
            <a:r>
              <a:rPr lang="sv-SE" dirty="0" smtClean="0"/>
              <a:t> </a:t>
            </a:r>
            <a:r>
              <a:rPr lang="sv-SE" dirty="0" err="1" smtClean="0"/>
              <a:t>such</a:t>
            </a:r>
            <a:r>
              <a:rPr lang="sv-SE" dirty="0" smtClean="0"/>
              <a:t> as </a:t>
            </a:r>
            <a:r>
              <a:rPr lang="sv-SE" dirty="0" err="1" smtClean="0"/>
              <a:t>adminstrative</a:t>
            </a:r>
            <a:r>
              <a:rPr lang="sv-SE" dirty="0" smtClean="0"/>
              <a:t> data and </a:t>
            </a:r>
            <a:r>
              <a:rPr lang="sv-SE" dirty="0" err="1" smtClean="0"/>
              <a:t>big</a:t>
            </a:r>
            <a:r>
              <a:rPr lang="sv-SE" dirty="0" smtClean="0"/>
              <a:t> data</a:t>
            </a:r>
          </a:p>
          <a:p>
            <a:r>
              <a:rPr lang="sv-SE" dirty="0" err="1" smtClean="0"/>
              <a:t>Mixing</a:t>
            </a:r>
            <a:r>
              <a:rPr lang="sv-SE" dirty="0" smtClean="0"/>
              <a:t> </a:t>
            </a:r>
            <a:r>
              <a:rPr lang="sv-SE" dirty="0" err="1" smtClean="0"/>
              <a:t>surveys</a:t>
            </a:r>
            <a:r>
              <a:rPr lang="sv-SE" dirty="0" smtClean="0"/>
              <a:t> and alternative data </a:t>
            </a:r>
            <a:r>
              <a:rPr lang="sv-SE" dirty="0" err="1" smtClean="0"/>
              <a:t>sources</a:t>
            </a:r>
            <a:endParaRPr lang="sv-SE" dirty="0" smtClean="0"/>
          </a:p>
          <a:p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does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mean</a:t>
            </a:r>
            <a:r>
              <a:rPr lang="sv-SE" dirty="0" smtClean="0"/>
              <a:t> for </a:t>
            </a:r>
            <a:r>
              <a:rPr lang="sv-SE" dirty="0" err="1" smtClean="0"/>
              <a:t>comparability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0DE4F-F986-4C42-A937-DFF5536D3675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401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 smtClean="0"/>
              <a:t>Some</a:t>
            </a:r>
            <a:r>
              <a:rPr lang="sv-SE" dirty="0" smtClean="0"/>
              <a:t> </a:t>
            </a:r>
            <a:r>
              <a:rPr lang="sv-SE" dirty="0" err="1" smtClean="0"/>
              <a:t>good</a:t>
            </a:r>
            <a:r>
              <a:rPr lang="sv-SE" dirty="0" smtClean="0"/>
              <a:t> and </a:t>
            </a:r>
            <a:r>
              <a:rPr lang="sv-SE" dirty="0" err="1" smtClean="0"/>
              <a:t>some</a:t>
            </a:r>
            <a:r>
              <a:rPr lang="sv-SE" dirty="0" smtClean="0"/>
              <a:t> bad </a:t>
            </a:r>
            <a:r>
              <a:rPr lang="sv-SE" dirty="0" err="1" smtClean="0"/>
              <a:t>news</a:t>
            </a:r>
            <a:endParaRPr lang="sv-SE" dirty="0"/>
          </a:p>
        </p:txBody>
      </p:sp>
      <p:sp>
        <p:nvSpPr>
          <p:cNvPr id="2" name="Underrubrik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0DE4F-F986-4C42-A937-DFF5536D3675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62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Output </a:t>
            </a:r>
            <a:r>
              <a:rPr lang="sv-SE" dirty="0" err="1"/>
              <a:t>harmonization</a:t>
            </a:r>
            <a:r>
              <a:rPr lang="sv-SE" dirty="0"/>
              <a:t> is not </a:t>
            </a:r>
            <a:r>
              <a:rPr lang="sv-SE" dirty="0" err="1"/>
              <a:t>enough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achieve</a:t>
            </a:r>
            <a:r>
              <a:rPr lang="sv-SE" dirty="0"/>
              <a:t> </a:t>
            </a:r>
            <a:r>
              <a:rPr lang="sv-SE" dirty="0" err="1"/>
              <a:t>comparability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sp>
        <p:nvSpPr>
          <p:cNvPr id="2" name="Underrubrik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0DE4F-F986-4C42-A937-DFF5536D3675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547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The </a:t>
            </a:r>
            <a:r>
              <a:rPr lang="sv-SE" dirty="0" err="1" smtClean="0"/>
              <a:t>good</a:t>
            </a:r>
            <a:r>
              <a:rPr lang="sv-SE" dirty="0" smtClean="0"/>
              <a:t> </a:t>
            </a:r>
            <a:r>
              <a:rPr lang="sv-SE" dirty="0" err="1" smtClean="0"/>
              <a:t>news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Networks</a:t>
            </a:r>
            <a:r>
              <a:rPr lang="sv-SE" dirty="0" smtClean="0"/>
              <a:t> </a:t>
            </a:r>
            <a:r>
              <a:rPr lang="sv-SE" dirty="0" err="1" smtClean="0"/>
              <a:t>exist</a:t>
            </a:r>
            <a:r>
              <a:rPr lang="sv-SE" dirty="0" smtClean="0"/>
              <a:t> </a:t>
            </a:r>
            <a:r>
              <a:rPr lang="sv-SE" dirty="0" err="1" smtClean="0"/>
              <a:t>e.g</a:t>
            </a:r>
            <a:r>
              <a:rPr lang="sv-SE" dirty="0" smtClean="0"/>
              <a:t>. </a:t>
            </a:r>
            <a:r>
              <a:rPr lang="en-US" dirty="0" smtClean="0"/>
              <a:t>CSDI, comparative survey design and implementation network</a:t>
            </a:r>
          </a:p>
          <a:p>
            <a:r>
              <a:rPr lang="en-US" dirty="0" smtClean="0"/>
              <a:t>We can learn from r</a:t>
            </a:r>
            <a:r>
              <a:rPr lang="sv-SE" dirty="0" err="1" smtClean="0"/>
              <a:t>esearch</a:t>
            </a:r>
            <a:r>
              <a:rPr lang="sv-SE" dirty="0" smtClean="0"/>
              <a:t> </a:t>
            </a:r>
            <a:r>
              <a:rPr lang="sv-SE" dirty="0" err="1" smtClean="0"/>
              <a:t>that</a:t>
            </a:r>
            <a:r>
              <a:rPr lang="sv-SE" dirty="0" smtClean="0"/>
              <a:t> has </a:t>
            </a:r>
            <a:r>
              <a:rPr lang="sv-SE" dirty="0" err="1" smtClean="0"/>
              <a:t>been</a:t>
            </a:r>
            <a:r>
              <a:rPr lang="sv-SE" dirty="0" smtClean="0"/>
              <a:t> </a:t>
            </a:r>
            <a:r>
              <a:rPr lang="sv-SE" dirty="0" err="1" smtClean="0"/>
              <a:t>done</a:t>
            </a:r>
            <a:r>
              <a:rPr lang="sv-SE" dirty="0" smtClean="0"/>
              <a:t> </a:t>
            </a:r>
            <a:r>
              <a:rPr lang="sv-SE" dirty="0" err="1" smtClean="0"/>
              <a:t>already</a:t>
            </a:r>
            <a:endParaRPr lang="sv-SE" dirty="0" smtClean="0"/>
          </a:p>
          <a:p>
            <a:r>
              <a:rPr lang="sv-SE" dirty="0" smtClean="0"/>
              <a:t>The EU </a:t>
            </a:r>
            <a:r>
              <a:rPr lang="sv-SE" dirty="0" err="1" smtClean="0"/>
              <a:t>project</a:t>
            </a:r>
            <a:r>
              <a:rPr lang="sv-SE" dirty="0" smtClean="0"/>
              <a:t> on </a:t>
            </a:r>
            <a:r>
              <a:rPr lang="sv-SE" dirty="0" smtClean="0"/>
              <a:t>the </a:t>
            </a:r>
            <a:r>
              <a:rPr lang="sv-SE" dirty="0" err="1" smtClean="0"/>
              <a:t>use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/>
              <a:t>a</a:t>
            </a:r>
            <a:r>
              <a:rPr lang="sv-SE" dirty="0" err="1" smtClean="0"/>
              <a:t>dminstrative</a:t>
            </a:r>
            <a:r>
              <a:rPr lang="sv-SE" dirty="0" smtClean="0"/>
              <a:t> </a:t>
            </a:r>
            <a:r>
              <a:rPr lang="sv-SE" dirty="0" err="1" smtClean="0"/>
              <a:t>sources</a:t>
            </a:r>
            <a:r>
              <a:rPr lang="sv-SE" dirty="0" smtClean="0"/>
              <a:t> and Big Data - </a:t>
            </a:r>
            <a:r>
              <a:rPr lang="sv-SE" dirty="0" smtClean="0"/>
              <a:t>an </a:t>
            </a:r>
            <a:r>
              <a:rPr lang="sv-SE" dirty="0" err="1" smtClean="0"/>
              <a:t>opportuinity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include</a:t>
            </a:r>
            <a:r>
              <a:rPr lang="sv-SE" dirty="0" smtClean="0"/>
              <a:t> the </a:t>
            </a:r>
            <a:r>
              <a:rPr lang="sv-SE" dirty="0" err="1" smtClean="0"/>
              <a:t>comparability</a:t>
            </a:r>
            <a:r>
              <a:rPr lang="sv-SE" dirty="0" smtClean="0"/>
              <a:t> dimension</a:t>
            </a:r>
          </a:p>
          <a:p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/>
              <a:t>research </a:t>
            </a:r>
            <a:r>
              <a:rPr lang="sv-SE" dirty="0" err="1" smtClean="0"/>
              <a:t>needed</a:t>
            </a:r>
            <a:r>
              <a:rPr lang="sv-SE" dirty="0" smtClean="0"/>
              <a:t> on </a:t>
            </a:r>
            <a:r>
              <a:rPr lang="sv-SE" dirty="0" err="1"/>
              <a:t>how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achieve</a:t>
            </a:r>
            <a:r>
              <a:rPr lang="sv-SE" dirty="0"/>
              <a:t> </a:t>
            </a:r>
            <a:r>
              <a:rPr lang="sv-SE" dirty="0" err="1" smtClean="0"/>
              <a:t>comparability</a:t>
            </a:r>
            <a:r>
              <a:rPr lang="sv-SE" dirty="0" smtClean="0"/>
              <a:t> and </a:t>
            </a:r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communicate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dimension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users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5B58D-00EE-479A-AB5E-FA78BD36993B}" type="slidenum">
              <a:rPr lang="sv-SE" smtClean="0"/>
              <a:pPr>
                <a:defRPr/>
              </a:pPr>
              <a:t>13</a:t>
            </a:fld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4294967295"/>
          </p:nvPr>
        </p:nvSpPr>
        <p:spPr>
          <a:xfrm>
            <a:off x="0" y="6492875"/>
            <a:ext cx="1327150" cy="365125"/>
          </a:xfrm>
        </p:spPr>
        <p:txBody>
          <a:bodyPr/>
          <a:lstStyle/>
          <a:p>
            <a:pPr>
              <a:defRPr/>
            </a:pPr>
            <a:r>
              <a:rPr lang="sv-SE" smtClean="0"/>
              <a:t>2013-05-07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178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8" name="Platshållare för innehåll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Comparability hard to achieve even when we design for comparability</a:t>
            </a:r>
          </a:p>
          <a:p>
            <a:r>
              <a:rPr lang="sv-SE" dirty="0"/>
              <a:t>National </a:t>
            </a:r>
            <a:r>
              <a:rPr lang="sv-SE" dirty="0" err="1"/>
              <a:t>interest</a:t>
            </a:r>
            <a:r>
              <a:rPr lang="sv-SE" dirty="0"/>
              <a:t> </a:t>
            </a:r>
            <a:r>
              <a:rPr lang="sv-SE" dirty="0" err="1"/>
              <a:t>versus</a:t>
            </a:r>
            <a:r>
              <a:rPr lang="sv-SE" dirty="0"/>
              <a:t> international </a:t>
            </a:r>
            <a:r>
              <a:rPr lang="sv-SE" dirty="0" err="1"/>
              <a:t>comparability</a:t>
            </a:r>
            <a:endParaRPr lang="sv-SE" dirty="0"/>
          </a:p>
          <a:p>
            <a:r>
              <a:rPr lang="en-US" dirty="0" smtClean="0"/>
              <a:t>Get more involved in research groups such as CSDI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440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B-Mall 2010">
  <a:themeElements>
    <a:clrScheme name="SCB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C9210"/>
      </a:accent1>
      <a:accent2>
        <a:srgbClr val="828282"/>
      </a:accent2>
      <a:accent3>
        <a:srgbClr val="F0F0F0"/>
      </a:accent3>
      <a:accent4>
        <a:srgbClr val="078693"/>
      </a:accent4>
      <a:accent5>
        <a:srgbClr val="7F942C"/>
      </a:accent5>
      <a:accent6>
        <a:srgbClr val="71277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200" dirty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19138</TotalTime>
  <Words>536</Words>
  <Application>Microsoft Office PowerPoint</Application>
  <PresentationFormat>Bildspel på skärmen (4:3)</PresentationFormat>
  <Paragraphs>89</Paragraphs>
  <Slides>14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5" baseType="lpstr">
      <vt:lpstr>SCB-Mall 2010</vt:lpstr>
      <vt:lpstr>Models of harmonization: now and in the future </vt:lpstr>
      <vt:lpstr>Background</vt:lpstr>
      <vt:lpstr>Comparability through harmonization</vt:lpstr>
      <vt:lpstr>Culture, methods and resources affect comparability</vt:lpstr>
      <vt:lpstr>Translation methods</vt:lpstr>
      <vt:lpstr>Adaptation – example</vt:lpstr>
      <vt:lpstr>Culture, methods and resources affect comparability</vt:lpstr>
      <vt:lpstr>Self-reported obesity rate, BMI≥30</vt:lpstr>
      <vt:lpstr>Weighting makes a difference </vt:lpstr>
      <vt:lpstr>Trends</vt:lpstr>
      <vt:lpstr>Some good and some bad news</vt:lpstr>
      <vt:lpstr>Output harmonization is not enough to achieve comparability </vt:lpstr>
      <vt:lpstr>The good news</vt:lpstr>
      <vt:lpstr>Concluding remarks</vt:lpstr>
    </vt:vector>
  </TitlesOfParts>
  <Company>SCB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scbjeol</dc:creator>
  <cp:lastModifiedBy>Japec Lilli ML-S</cp:lastModifiedBy>
  <cp:revision>785</cp:revision>
  <cp:lastPrinted>2014-09-03T14:37:48Z</cp:lastPrinted>
  <dcterms:created xsi:type="dcterms:W3CDTF">2012-06-04T08:28:36Z</dcterms:created>
  <dcterms:modified xsi:type="dcterms:W3CDTF">2016-10-20T13:15:32Z</dcterms:modified>
</cp:coreProperties>
</file>